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
  </p:notesMasterIdLst>
  <p:sldIdLst>
    <p:sldId id="256" r:id="rId2"/>
    <p:sldId id="258" r:id="rId3"/>
    <p:sldId id="259" r:id="rId4"/>
    <p:sldId id="260" r:id="rId5"/>
    <p:sldId id="261"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5694"/>
  </p:normalViewPr>
  <p:slideViewPr>
    <p:cSldViewPr snapToGrid="0" snapToObjects="1">
      <p:cViewPr varScale="1">
        <p:scale>
          <a:sx n="108" d="100"/>
          <a:sy n="108" d="100"/>
        </p:scale>
        <p:origin x="736" y="192"/>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01D0BE6-CD89-B94A-B3A4-EB29537E2FE7}" type="datetimeFigureOut">
              <a:rPr lang="en-US" smtClean="0"/>
              <a:t>3/17/20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413C1CB-266A-4742-83F0-BE318FDEB65C}" type="slidenum">
              <a:rPr lang="en-US" smtClean="0"/>
              <a:t>‹#›</a:t>
            </a:fld>
            <a:endParaRPr lang="en-US" dirty="0"/>
          </a:p>
        </p:txBody>
      </p:sp>
    </p:spTree>
    <p:extLst>
      <p:ext uri="{BB962C8B-B14F-4D97-AF65-F5344CB8AC3E}">
        <p14:creationId xmlns:p14="http://schemas.microsoft.com/office/powerpoint/2010/main" val="24646572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413C1CB-266A-4742-83F0-BE318FDEB65C}" type="slidenum">
              <a:rPr lang="en-US" smtClean="0"/>
              <a:t>1</a:t>
            </a:fld>
            <a:endParaRPr lang="en-US" dirty="0"/>
          </a:p>
        </p:txBody>
      </p:sp>
    </p:spTree>
    <p:extLst>
      <p:ext uri="{BB962C8B-B14F-4D97-AF65-F5344CB8AC3E}">
        <p14:creationId xmlns:p14="http://schemas.microsoft.com/office/powerpoint/2010/main" val="16735805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49590-4696-A242-88F4-7A0A9C5CA35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8572787E-02EE-7F4B-8EEF-669FECCC3A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BAFFEF54-B10D-4D43-90AC-02CFFAA5B582}"/>
              </a:ext>
            </a:extLst>
          </p:cNvPr>
          <p:cNvSpPr>
            <a:spLocks noGrp="1"/>
          </p:cNvSpPr>
          <p:nvPr>
            <p:ph type="dt" sz="half" idx="10"/>
          </p:nvPr>
        </p:nvSpPr>
        <p:spPr/>
        <p:txBody>
          <a:bodyPr/>
          <a:lstStyle/>
          <a:p>
            <a:fld id="{808BD770-873A-5D45-91F3-2701D9247C6B}" type="datetimeFigureOut">
              <a:rPr lang="en-US" smtClean="0"/>
              <a:t>3/17/20</a:t>
            </a:fld>
            <a:endParaRPr lang="en-US" dirty="0"/>
          </a:p>
        </p:txBody>
      </p:sp>
      <p:sp>
        <p:nvSpPr>
          <p:cNvPr id="5" name="Footer Placeholder 4">
            <a:extLst>
              <a:ext uri="{FF2B5EF4-FFF2-40B4-BE49-F238E27FC236}">
                <a16:creationId xmlns:a16="http://schemas.microsoft.com/office/drawing/2014/main" id="{84FFA7C9-E1C0-1541-A32B-8F856E7D064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934E7F8-A6FE-4247-91A0-50F37786ACAA}"/>
              </a:ext>
            </a:extLst>
          </p:cNvPr>
          <p:cNvSpPr>
            <a:spLocks noGrp="1"/>
          </p:cNvSpPr>
          <p:nvPr>
            <p:ph type="sldNum" sz="quarter" idx="12"/>
          </p:nvPr>
        </p:nvSpPr>
        <p:spPr/>
        <p:txBody>
          <a:bodyPr/>
          <a:lstStyle/>
          <a:p>
            <a:fld id="{D7BB95F3-16DC-5C46-B350-F69881C9F9E4}" type="slidenum">
              <a:rPr lang="en-US" smtClean="0"/>
              <a:t>‹#›</a:t>
            </a:fld>
            <a:endParaRPr lang="en-US" dirty="0"/>
          </a:p>
        </p:txBody>
      </p:sp>
    </p:spTree>
    <p:extLst>
      <p:ext uri="{BB962C8B-B14F-4D97-AF65-F5344CB8AC3E}">
        <p14:creationId xmlns:p14="http://schemas.microsoft.com/office/powerpoint/2010/main" val="40365918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92C18-06A7-E043-98CD-3893DA1784D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DB352AC-AAD5-3641-B2B9-27D7EFAE669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40E9A45-F3DF-6442-AB43-925C52CA21B8}"/>
              </a:ext>
            </a:extLst>
          </p:cNvPr>
          <p:cNvSpPr>
            <a:spLocks noGrp="1"/>
          </p:cNvSpPr>
          <p:nvPr>
            <p:ph type="dt" sz="half" idx="10"/>
          </p:nvPr>
        </p:nvSpPr>
        <p:spPr/>
        <p:txBody>
          <a:bodyPr/>
          <a:lstStyle/>
          <a:p>
            <a:fld id="{808BD770-873A-5D45-91F3-2701D9247C6B}" type="datetimeFigureOut">
              <a:rPr lang="en-US" smtClean="0"/>
              <a:t>3/17/20</a:t>
            </a:fld>
            <a:endParaRPr lang="en-US" dirty="0"/>
          </a:p>
        </p:txBody>
      </p:sp>
      <p:sp>
        <p:nvSpPr>
          <p:cNvPr id="5" name="Footer Placeholder 4">
            <a:extLst>
              <a:ext uri="{FF2B5EF4-FFF2-40B4-BE49-F238E27FC236}">
                <a16:creationId xmlns:a16="http://schemas.microsoft.com/office/drawing/2014/main" id="{A2C90465-6FC3-9B4E-BA89-384890AE8FC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E5F2D2B-BBCF-4242-A7BA-3EB18A8AB318}"/>
              </a:ext>
            </a:extLst>
          </p:cNvPr>
          <p:cNvSpPr>
            <a:spLocks noGrp="1"/>
          </p:cNvSpPr>
          <p:nvPr>
            <p:ph type="sldNum" sz="quarter" idx="12"/>
          </p:nvPr>
        </p:nvSpPr>
        <p:spPr/>
        <p:txBody>
          <a:bodyPr/>
          <a:lstStyle/>
          <a:p>
            <a:fld id="{D7BB95F3-16DC-5C46-B350-F69881C9F9E4}" type="slidenum">
              <a:rPr lang="en-US" smtClean="0"/>
              <a:t>‹#›</a:t>
            </a:fld>
            <a:endParaRPr lang="en-US" dirty="0"/>
          </a:p>
        </p:txBody>
      </p:sp>
    </p:spTree>
    <p:extLst>
      <p:ext uri="{BB962C8B-B14F-4D97-AF65-F5344CB8AC3E}">
        <p14:creationId xmlns:p14="http://schemas.microsoft.com/office/powerpoint/2010/main" val="30674522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07C714-756E-1B44-B2ED-0A31594A28F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F709B75-0CDF-6C47-8100-5C87CB3EDC6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6D5C32D-00DF-3B4C-8F32-67A4771986B8}"/>
              </a:ext>
            </a:extLst>
          </p:cNvPr>
          <p:cNvSpPr>
            <a:spLocks noGrp="1"/>
          </p:cNvSpPr>
          <p:nvPr>
            <p:ph type="dt" sz="half" idx="10"/>
          </p:nvPr>
        </p:nvSpPr>
        <p:spPr/>
        <p:txBody>
          <a:bodyPr/>
          <a:lstStyle/>
          <a:p>
            <a:fld id="{808BD770-873A-5D45-91F3-2701D9247C6B}" type="datetimeFigureOut">
              <a:rPr lang="en-US" smtClean="0"/>
              <a:t>3/17/20</a:t>
            </a:fld>
            <a:endParaRPr lang="en-US" dirty="0"/>
          </a:p>
        </p:txBody>
      </p:sp>
      <p:sp>
        <p:nvSpPr>
          <p:cNvPr id="5" name="Footer Placeholder 4">
            <a:extLst>
              <a:ext uri="{FF2B5EF4-FFF2-40B4-BE49-F238E27FC236}">
                <a16:creationId xmlns:a16="http://schemas.microsoft.com/office/drawing/2014/main" id="{A3D8C328-6250-3840-A003-C17C3F74313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382B73C-5696-1946-AD1F-E89EC82F3D4B}"/>
              </a:ext>
            </a:extLst>
          </p:cNvPr>
          <p:cNvSpPr>
            <a:spLocks noGrp="1"/>
          </p:cNvSpPr>
          <p:nvPr>
            <p:ph type="sldNum" sz="quarter" idx="12"/>
          </p:nvPr>
        </p:nvSpPr>
        <p:spPr/>
        <p:txBody>
          <a:bodyPr/>
          <a:lstStyle/>
          <a:p>
            <a:fld id="{D7BB95F3-16DC-5C46-B350-F69881C9F9E4}" type="slidenum">
              <a:rPr lang="en-US" smtClean="0"/>
              <a:t>‹#›</a:t>
            </a:fld>
            <a:endParaRPr lang="en-US" dirty="0"/>
          </a:p>
        </p:txBody>
      </p:sp>
    </p:spTree>
    <p:extLst>
      <p:ext uri="{BB962C8B-B14F-4D97-AF65-F5344CB8AC3E}">
        <p14:creationId xmlns:p14="http://schemas.microsoft.com/office/powerpoint/2010/main" val="3960575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4C4269-54A2-2645-BF4A-2DF49E0035F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686B38E-FDA4-754A-9C67-BEB9EDF209E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0970BE69-AE20-4844-A797-72552D52084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F2C09E8B-A931-F544-965F-AB3B7733F7EE}"/>
              </a:ext>
            </a:extLst>
          </p:cNvPr>
          <p:cNvSpPr>
            <a:spLocks noGrp="1"/>
          </p:cNvSpPr>
          <p:nvPr>
            <p:ph type="dt" sz="half" idx="10"/>
          </p:nvPr>
        </p:nvSpPr>
        <p:spPr/>
        <p:txBody>
          <a:bodyPr/>
          <a:lstStyle/>
          <a:p>
            <a:fld id="{808BD770-873A-5D45-91F3-2701D9247C6B}" type="datetimeFigureOut">
              <a:rPr lang="en-US" smtClean="0"/>
              <a:t>3/17/20</a:t>
            </a:fld>
            <a:endParaRPr lang="en-US" dirty="0"/>
          </a:p>
        </p:txBody>
      </p:sp>
      <p:sp>
        <p:nvSpPr>
          <p:cNvPr id="6" name="Footer Placeholder 5">
            <a:extLst>
              <a:ext uri="{FF2B5EF4-FFF2-40B4-BE49-F238E27FC236}">
                <a16:creationId xmlns:a16="http://schemas.microsoft.com/office/drawing/2014/main" id="{03375AD4-9A47-D043-A723-8C90B71B23F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37BB1E4-5D0F-7D46-81DD-B0588FC7532E}"/>
              </a:ext>
            </a:extLst>
          </p:cNvPr>
          <p:cNvSpPr>
            <a:spLocks noGrp="1"/>
          </p:cNvSpPr>
          <p:nvPr>
            <p:ph type="sldNum" sz="quarter" idx="12"/>
          </p:nvPr>
        </p:nvSpPr>
        <p:spPr/>
        <p:txBody>
          <a:bodyPr/>
          <a:lstStyle/>
          <a:p>
            <a:fld id="{D7BB95F3-16DC-5C46-B350-F69881C9F9E4}" type="slidenum">
              <a:rPr lang="en-US" smtClean="0"/>
              <a:t>‹#›</a:t>
            </a:fld>
            <a:endParaRPr lang="en-US" dirty="0"/>
          </a:p>
        </p:txBody>
      </p:sp>
    </p:spTree>
    <p:extLst>
      <p:ext uri="{BB962C8B-B14F-4D97-AF65-F5344CB8AC3E}">
        <p14:creationId xmlns:p14="http://schemas.microsoft.com/office/powerpoint/2010/main" val="1003654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28E02-660E-1444-A309-0BB257BC6E5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916C184-3358-5842-A644-01234B1A6CF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49B8B8A-D887-B64E-A20F-97BCBA51B74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F0A9BA1-1D35-9543-A2A2-4CE84528386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E106549-BEA7-6546-8DBF-7319C0BFDE0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DCA2F1BE-0FBA-2B42-B0CB-771B4A6BC89B}"/>
              </a:ext>
            </a:extLst>
          </p:cNvPr>
          <p:cNvSpPr>
            <a:spLocks noGrp="1"/>
          </p:cNvSpPr>
          <p:nvPr>
            <p:ph type="dt" sz="half" idx="10"/>
          </p:nvPr>
        </p:nvSpPr>
        <p:spPr/>
        <p:txBody>
          <a:bodyPr/>
          <a:lstStyle/>
          <a:p>
            <a:fld id="{808BD770-873A-5D45-91F3-2701D9247C6B}" type="datetimeFigureOut">
              <a:rPr lang="en-US" smtClean="0"/>
              <a:t>3/17/20</a:t>
            </a:fld>
            <a:endParaRPr lang="en-US" dirty="0"/>
          </a:p>
        </p:txBody>
      </p:sp>
      <p:sp>
        <p:nvSpPr>
          <p:cNvPr id="8" name="Footer Placeholder 7">
            <a:extLst>
              <a:ext uri="{FF2B5EF4-FFF2-40B4-BE49-F238E27FC236}">
                <a16:creationId xmlns:a16="http://schemas.microsoft.com/office/drawing/2014/main" id="{831E0EC5-105A-C149-9B95-978D3026B12B}"/>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6977B19-EB3C-7B46-B47F-3BCCC7ED00BF}"/>
              </a:ext>
            </a:extLst>
          </p:cNvPr>
          <p:cNvSpPr>
            <a:spLocks noGrp="1"/>
          </p:cNvSpPr>
          <p:nvPr>
            <p:ph type="sldNum" sz="quarter" idx="12"/>
          </p:nvPr>
        </p:nvSpPr>
        <p:spPr/>
        <p:txBody>
          <a:bodyPr/>
          <a:lstStyle/>
          <a:p>
            <a:fld id="{D7BB95F3-16DC-5C46-B350-F69881C9F9E4}" type="slidenum">
              <a:rPr lang="en-US" smtClean="0"/>
              <a:t>‹#›</a:t>
            </a:fld>
            <a:endParaRPr lang="en-US" dirty="0"/>
          </a:p>
        </p:txBody>
      </p:sp>
    </p:spTree>
    <p:extLst>
      <p:ext uri="{BB962C8B-B14F-4D97-AF65-F5344CB8AC3E}">
        <p14:creationId xmlns:p14="http://schemas.microsoft.com/office/powerpoint/2010/main" val="3526017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1CAF30-A4C6-AA4D-B035-3BE4AA7B3B06}"/>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4C9754D1-41AA-E548-9108-12723AFFA07B}"/>
              </a:ext>
            </a:extLst>
          </p:cNvPr>
          <p:cNvSpPr>
            <a:spLocks noGrp="1"/>
          </p:cNvSpPr>
          <p:nvPr>
            <p:ph type="dt" sz="half" idx="10"/>
          </p:nvPr>
        </p:nvSpPr>
        <p:spPr/>
        <p:txBody>
          <a:bodyPr/>
          <a:lstStyle/>
          <a:p>
            <a:fld id="{808BD770-873A-5D45-91F3-2701D9247C6B}" type="datetimeFigureOut">
              <a:rPr lang="en-US" smtClean="0"/>
              <a:t>3/17/20</a:t>
            </a:fld>
            <a:endParaRPr lang="en-US" dirty="0"/>
          </a:p>
        </p:txBody>
      </p:sp>
      <p:sp>
        <p:nvSpPr>
          <p:cNvPr id="4" name="Footer Placeholder 3">
            <a:extLst>
              <a:ext uri="{FF2B5EF4-FFF2-40B4-BE49-F238E27FC236}">
                <a16:creationId xmlns:a16="http://schemas.microsoft.com/office/drawing/2014/main" id="{E3179FBE-F0C0-064A-A353-BFA3DCB10394}"/>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BC636F19-15A1-2049-B41E-E424CF819C24}"/>
              </a:ext>
            </a:extLst>
          </p:cNvPr>
          <p:cNvSpPr>
            <a:spLocks noGrp="1"/>
          </p:cNvSpPr>
          <p:nvPr>
            <p:ph type="sldNum" sz="quarter" idx="12"/>
          </p:nvPr>
        </p:nvSpPr>
        <p:spPr/>
        <p:txBody>
          <a:bodyPr/>
          <a:lstStyle/>
          <a:p>
            <a:fld id="{D7BB95F3-16DC-5C46-B350-F69881C9F9E4}" type="slidenum">
              <a:rPr lang="en-US" smtClean="0"/>
              <a:t>‹#›</a:t>
            </a:fld>
            <a:endParaRPr lang="en-US" dirty="0"/>
          </a:p>
        </p:txBody>
      </p:sp>
    </p:spTree>
    <p:extLst>
      <p:ext uri="{BB962C8B-B14F-4D97-AF65-F5344CB8AC3E}">
        <p14:creationId xmlns:p14="http://schemas.microsoft.com/office/powerpoint/2010/main" val="38241451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79B6F9D-3025-024C-AB63-EA27B72459E8}"/>
              </a:ext>
            </a:extLst>
          </p:cNvPr>
          <p:cNvSpPr>
            <a:spLocks noGrp="1"/>
          </p:cNvSpPr>
          <p:nvPr>
            <p:ph type="dt" sz="half" idx="10"/>
          </p:nvPr>
        </p:nvSpPr>
        <p:spPr/>
        <p:txBody>
          <a:bodyPr/>
          <a:lstStyle/>
          <a:p>
            <a:fld id="{808BD770-873A-5D45-91F3-2701D9247C6B}" type="datetimeFigureOut">
              <a:rPr lang="en-US" smtClean="0"/>
              <a:t>3/17/20</a:t>
            </a:fld>
            <a:endParaRPr lang="en-US" dirty="0"/>
          </a:p>
        </p:txBody>
      </p:sp>
      <p:sp>
        <p:nvSpPr>
          <p:cNvPr id="3" name="Footer Placeholder 2">
            <a:extLst>
              <a:ext uri="{FF2B5EF4-FFF2-40B4-BE49-F238E27FC236}">
                <a16:creationId xmlns:a16="http://schemas.microsoft.com/office/drawing/2014/main" id="{CE772175-FEA3-E941-B5E8-5F88C9A1FCD2}"/>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C8988B51-BAD8-5D4F-8D8E-60F23F69937F}"/>
              </a:ext>
            </a:extLst>
          </p:cNvPr>
          <p:cNvSpPr>
            <a:spLocks noGrp="1"/>
          </p:cNvSpPr>
          <p:nvPr>
            <p:ph type="sldNum" sz="quarter" idx="12"/>
          </p:nvPr>
        </p:nvSpPr>
        <p:spPr/>
        <p:txBody>
          <a:bodyPr/>
          <a:lstStyle/>
          <a:p>
            <a:fld id="{D7BB95F3-16DC-5C46-B350-F69881C9F9E4}" type="slidenum">
              <a:rPr lang="en-US" smtClean="0"/>
              <a:t>‹#›</a:t>
            </a:fld>
            <a:endParaRPr lang="en-US" dirty="0"/>
          </a:p>
        </p:txBody>
      </p:sp>
    </p:spTree>
    <p:extLst>
      <p:ext uri="{BB962C8B-B14F-4D97-AF65-F5344CB8AC3E}">
        <p14:creationId xmlns:p14="http://schemas.microsoft.com/office/powerpoint/2010/main" val="40926206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E16027-9CEA-084C-ADB5-6E8E21E4CA6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9FA248F-BCDF-264E-91D2-EEA2C0AAB27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74E77219-AAF8-464C-B797-A8F01D66EA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9B4144A-F89C-0A4C-81C7-DF180EBCBDA8}"/>
              </a:ext>
            </a:extLst>
          </p:cNvPr>
          <p:cNvSpPr>
            <a:spLocks noGrp="1"/>
          </p:cNvSpPr>
          <p:nvPr>
            <p:ph type="dt" sz="half" idx="10"/>
          </p:nvPr>
        </p:nvSpPr>
        <p:spPr/>
        <p:txBody>
          <a:bodyPr/>
          <a:lstStyle/>
          <a:p>
            <a:fld id="{808BD770-873A-5D45-91F3-2701D9247C6B}" type="datetimeFigureOut">
              <a:rPr lang="en-US" smtClean="0"/>
              <a:t>3/17/20</a:t>
            </a:fld>
            <a:endParaRPr lang="en-US" dirty="0"/>
          </a:p>
        </p:txBody>
      </p:sp>
      <p:sp>
        <p:nvSpPr>
          <p:cNvPr id="6" name="Footer Placeholder 5">
            <a:extLst>
              <a:ext uri="{FF2B5EF4-FFF2-40B4-BE49-F238E27FC236}">
                <a16:creationId xmlns:a16="http://schemas.microsoft.com/office/drawing/2014/main" id="{3BA6FC4C-92A0-3F4E-8D90-6C41C73475C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E3F56879-A842-004C-9A84-50BB4CCA8B69}"/>
              </a:ext>
            </a:extLst>
          </p:cNvPr>
          <p:cNvSpPr>
            <a:spLocks noGrp="1"/>
          </p:cNvSpPr>
          <p:nvPr>
            <p:ph type="sldNum" sz="quarter" idx="12"/>
          </p:nvPr>
        </p:nvSpPr>
        <p:spPr/>
        <p:txBody>
          <a:bodyPr/>
          <a:lstStyle/>
          <a:p>
            <a:fld id="{D7BB95F3-16DC-5C46-B350-F69881C9F9E4}" type="slidenum">
              <a:rPr lang="en-US" smtClean="0"/>
              <a:t>‹#›</a:t>
            </a:fld>
            <a:endParaRPr lang="en-US" dirty="0"/>
          </a:p>
        </p:txBody>
      </p:sp>
    </p:spTree>
    <p:extLst>
      <p:ext uri="{BB962C8B-B14F-4D97-AF65-F5344CB8AC3E}">
        <p14:creationId xmlns:p14="http://schemas.microsoft.com/office/powerpoint/2010/main" val="13554322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534000-D17C-8D43-8DB5-6CE3774E60D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6692D7E5-43E8-354E-8FF5-93F02A1251E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E3AFE055-A7CA-8340-913A-18345E2103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5146280-D850-A345-91E7-3CBC03CCC978}"/>
              </a:ext>
            </a:extLst>
          </p:cNvPr>
          <p:cNvSpPr>
            <a:spLocks noGrp="1"/>
          </p:cNvSpPr>
          <p:nvPr>
            <p:ph type="dt" sz="half" idx="10"/>
          </p:nvPr>
        </p:nvSpPr>
        <p:spPr/>
        <p:txBody>
          <a:bodyPr/>
          <a:lstStyle/>
          <a:p>
            <a:fld id="{808BD770-873A-5D45-91F3-2701D9247C6B}" type="datetimeFigureOut">
              <a:rPr lang="en-US" smtClean="0"/>
              <a:t>3/17/20</a:t>
            </a:fld>
            <a:endParaRPr lang="en-US" dirty="0"/>
          </a:p>
        </p:txBody>
      </p:sp>
      <p:sp>
        <p:nvSpPr>
          <p:cNvPr id="6" name="Footer Placeholder 5">
            <a:extLst>
              <a:ext uri="{FF2B5EF4-FFF2-40B4-BE49-F238E27FC236}">
                <a16:creationId xmlns:a16="http://schemas.microsoft.com/office/drawing/2014/main" id="{688BA76F-7A18-7F4A-B4C7-09A01F45832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430B565-B162-294B-BC4D-76B3842D133A}"/>
              </a:ext>
            </a:extLst>
          </p:cNvPr>
          <p:cNvSpPr>
            <a:spLocks noGrp="1"/>
          </p:cNvSpPr>
          <p:nvPr>
            <p:ph type="sldNum" sz="quarter" idx="12"/>
          </p:nvPr>
        </p:nvSpPr>
        <p:spPr/>
        <p:txBody>
          <a:bodyPr/>
          <a:lstStyle/>
          <a:p>
            <a:fld id="{D7BB95F3-16DC-5C46-B350-F69881C9F9E4}" type="slidenum">
              <a:rPr lang="en-US" smtClean="0"/>
              <a:t>‹#›</a:t>
            </a:fld>
            <a:endParaRPr lang="en-US" dirty="0"/>
          </a:p>
        </p:txBody>
      </p:sp>
    </p:spTree>
    <p:extLst>
      <p:ext uri="{BB962C8B-B14F-4D97-AF65-F5344CB8AC3E}">
        <p14:creationId xmlns:p14="http://schemas.microsoft.com/office/powerpoint/2010/main" val="3003922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B74989-6073-4847-9393-04F28F504898}"/>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3FFCBE0-AE24-FD4C-B5ED-A27F9AC60F8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B32388F-D7C6-7E4A-8AC2-5ED3218FE0EC}"/>
              </a:ext>
            </a:extLst>
          </p:cNvPr>
          <p:cNvSpPr>
            <a:spLocks noGrp="1"/>
          </p:cNvSpPr>
          <p:nvPr>
            <p:ph type="dt" sz="half" idx="10"/>
          </p:nvPr>
        </p:nvSpPr>
        <p:spPr/>
        <p:txBody>
          <a:bodyPr/>
          <a:lstStyle/>
          <a:p>
            <a:fld id="{808BD770-873A-5D45-91F3-2701D9247C6B}" type="datetimeFigureOut">
              <a:rPr lang="en-US" smtClean="0"/>
              <a:t>3/17/20</a:t>
            </a:fld>
            <a:endParaRPr lang="en-US" dirty="0"/>
          </a:p>
        </p:txBody>
      </p:sp>
      <p:sp>
        <p:nvSpPr>
          <p:cNvPr id="5" name="Footer Placeholder 4">
            <a:extLst>
              <a:ext uri="{FF2B5EF4-FFF2-40B4-BE49-F238E27FC236}">
                <a16:creationId xmlns:a16="http://schemas.microsoft.com/office/drawing/2014/main" id="{6DC4C054-EF17-EB4A-9B2D-5BBF354F9B2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81B98D3-8BB2-BE43-A293-1A3E747BA981}"/>
              </a:ext>
            </a:extLst>
          </p:cNvPr>
          <p:cNvSpPr>
            <a:spLocks noGrp="1"/>
          </p:cNvSpPr>
          <p:nvPr>
            <p:ph type="sldNum" sz="quarter" idx="12"/>
          </p:nvPr>
        </p:nvSpPr>
        <p:spPr/>
        <p:txBody>
          <a:bodyPr/>
          <a:lstStyle/>
          <a:p>
            <a:fld id="{D7BB95F3-16DC-5C46-B350-F69881C9F9E4}" type="slidenum">
              <a:rPr lang="en-US" smtClean="0"/>
              <a:t>‹#›</a:t>
            </a:fld>
            <a:endParaRPr lang="en-US" dirty="0"/>
          </a:p>
        </p:txBody>
      </p:sp>
    </p:spTree>
    <p:extLst>
      <p:ext uri="{BB962C8B-B14F-4D97-AF65-F5344CB8AC3E}">
        <p14:creationId xmlns:p14="http://schemas.microsoft.com/office/powerpoint/2010/main" val="5730661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564058B-5347-A34B-995F-6680AB45EF7A}"/>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C6C4458-CA2A-6040-A461-16B66C3895CC}"/>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C5E9E31-C91E-7343-A89C-EBDE13270B2C}"/>
              </a:ext>
            </a:extLst>
          </p:cNvPr>
          <p:cNvSpPr>
            <a:spLocks noGrp="1"/>
          </p:cNvSpPr>
          <p:nvPr>
            <p:ph type="dt" sz="half" idx="10"/>
          </p:nvPr>
        </p:nvSpPr>
        <p:spPr/>
        <p:txBody>
          <a:bodyPr/>
          <a:lstStyle/>
          <a:p>
            <a:fld id="{808BD770-873A-5D45-91F3-2701D9247C6B}" type="datetimeFigureOut">
              <a:rPr lang="en-US" smtClean="0"/>
              <a:t>3/17/20</a:t>
            </a:fld>
            <a:endParaRPr lang="en-US" dirty="0"/>
          </a:p>
        </p:txBody>
      </p:sp>
      <p:sp>
        <p:nvSpPr>
          <p:cNvPr id="5" name="Footer Placeholder 4">
            <a:extLst>
              <a:ext uri="{FF2B5EF4-FFF2-40B4-BE49-F238E27FC236}">
                <a16:creationId xmlns:a16="http://schemas.microsoft.com/office/drawing/2014/main" id="{76A9AFB3-140D-2A46-A74F-A21DF94487D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1097CB2-CAFA-9049-8D12-EDC2792383BD}"/>
              </a:ext>
            </a:extLst>
          </p:cNvPr>
          <p:cNvSpPr>
            <a:spLocks noGrp="1"/>
          </p:cNvSpPr>
          <p:nvPr>
            <p:ph type="sldNum" sz="quarter" idx="12"/>
          </p:nvPr>
        </p:nvSpPr>
        <p:spPr/>
        <p:txBody>
          <a:bodyPr/>
          <a:lstStyle/>
          <a:p>
            <a:fld id="{D7BB95F3-16DC-5C46-B350-F69881C9F9E4}" type="slidenum">
              <a:rPr lang="en-US" smtClean="0"/>
              <a:t>‹#›</a:t>
            </a:fld>
            <a:endParaRPr lang="en-US" dirty="0"/>
          </a:p>
        </p:txBody>
      </p:sp>
    </p:spTree>
    <p:extLst>
      <p:ext uri="{BB962C8B-B14F-4D97-AF65-F5344CB8AC3E}">
        <p14:creationId xmlns:p14="http://schemas.microsoft.com/office/powerpoint/2010/main" val="27186275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33F6CD-939C-D449-A955-DF5A26F3659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04D074-D5EC-EF48-A1B2-4F9FE1A4189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10B0721-05CA-1149-8C59-3AD170B4BF0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8BD770-873A-5D45-91F3-2701D9247C6B}" type="datetimeFigureOut">
              <a:rPr lang="en-US" smtClean="0"/>
              <a:t>3/17/20</a:t>
            </a:fld>
            <a:endParaRPr lang="en-US" dirty="0"/>
          </a:p>
        </p:txBody>
      </p:sp>
      <p:sp>
        <p:nvSpPr>
          <p:cNvPr id="5" name="Footer Placeholder 4">
            <a:extLst>
              <a:ext uri="{FF2B5EF4-FFF2-40B4-BE49-F238E27FC236}">
                <a16:creationId xmlns:a16="http://schemas.microsoft.com/office/drawing/2014/main" id="{6000122D-09BE-5643-A819-97C46E574B6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49BA8CFF-B49B-AD40-B409-7E8BCAF809D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BB95F3-16DC-5C46-B350-F69881C9F9E4}" type="slidenum">
              <a:rPr lang="en-US" smtClean="0"/>
              <a:t>‹#›</a:t>
            </a:fld>
            <a:endParaRPr lang="en-US" dirty="0"/>
          </a:p>
        </p:txBody>
      </p:sp>
    </p:spTree>
    <p:extLst>
      <p:ext uri="{BB962C8B-B14F-4D97-AF65-F5344CB8AC3E}">
        <p14:creationId xmlns:p14="http://schemas.microsoft.com/office/powerpoint/2010/main" val="18229227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687954-5D67-994D-A5D0-7173A196505D}"/>
              </a:ext>
            </a:extLst>
          </p:cNvPr>
          <p:cNvSpPr>
            <a:spLocks noGrp="1"/>
          </p:cNvSpPr>
          <p:nvPr>
            <p:ph type="ctrTitle"/>
          </p:nvPr>
        </p:nvSpPr>
        <p:spPr>
          <a:xfrm>
            <a:off x="27590" y="1250576"/>
            <a:ext cx="12042490" cy="1777632"/>
          </a:xfrm>
        </p:spPr>
        <p:txBody>
          <a:bodyPr>
            <a:normAutofit/>
          </a:bodyPr>
          <a:lstStyle/>
          <a:p>
            <a:r>
              <a:rPr lang="en-US" sz="4400" u="sng" dirty="0"/>
              <a:t>ASDA</a:t>
            </a:r>
            <a:br>
              <a:rPr lang="en-US" dirty="0"/>
            </a:br>
            <a:endParaRPr lang="en-US" sz="4400" dirty="0"/>
          </a:p>
        </p:txBody>
      </p:sp>
      <p:sp>
        <p:nvSpPr>
          <p:cNvPr id="7" name="Subtitle 6">
            <a:extLst>
              <a:ext uri="{FF2B5EF4-FFF2-40B4-BE49-F238E27FC236}">
                <a16:creationId xmlns:a16="http://schemas.microsoft.com/office/drawing/2014/main" id="{66E8E428-0D56-3C4C-8C51-1AC14924A6FE}"/>
              </a:ext>
            </a:extLst>
          </p:cNvPr>
          <p:cNvSpPr>
            <a:spLocks noGrp="1"/>
          </p:cNvSpPr>
          <p:nvPr>
            <p:ph type="subTitle" idx="1"/>
          </p:nvPr>
        </p:nvSpPr>
        <p:spPr>
          <a:xfrm>
            <a:off x="74755" y="2465317"/>
            <a:ext cx="11948160" cy="562891"/>
          </a:xfrm>
        </p:spPr>
        <p:txBody>
          <a:bodyPr>
            <a:normAutofit fontScale="92500" lnSpcReduction="10000"/>
          </a:bodyPr>
          <a:lstStyle/>
          <a:p>
            <a:r>
              <a:rPr lang="en-US" sz="4000" u="sng" dirty="0">
                <a:latin typeface="+mj-lt"/>
              </a:rPr>
              <a:t>Relevant years in ASDA’s history</a:t>
            </a:r>
          </a:p>
          <a:p>
            <a:endParaRPr lang="en-GB" sz="4000" u="sng" dirty="0">
              <a:latin typeface="+mj-lt"/>
            </a:endParaRPr>
          </a:p>
        </p:txBody>
      </p:sp>
      <p:sp>
        <p:nvSpPr>
          <p:cNvPr id="9" name="TextBox 8">
            <a:extLst>
              <a:ext uri="{FF2B5EF4-FFF2-40B4-BE49-F238E27FC236}">
                <a16:creationId xmlns:a16="http://schemas.microsoft.com/office/drawing/2014/main" id="{DA6E4854-73F5-FE4F-9868-3B7DECC996FE}"/>
              </a:ext>
            </a:extLst>
          </p:cNvPr>
          <p:cNvSpPr txBox="1"/>
          <p:nvPr/>
        </p:nvSpPr>
        <p:spPr>
          <a:xfrm>
            <a:off x="121921" y="3167044"/>
            <a:ext cx="11948159" cy="3754874"/>
          </a:xfrm>
          <a:prstGeom prst="rect">
            <a:avLst/>
          </a:prstGeom>
          <a:noFill/>
        </p:spPr>
        <p:txBody>
          <a:bodyPr wrap="square" rtlCol="0">
            <a:spAutoFit/>
          </a:bodyPr>
          <a:lstStyle/>
          <a:p>
            <a:pPr marL="285750" indent="-285750">
              <a:buFont typeface="Arial" panose="020B0604020202020204" pitchFamily="34" charset="0"/>
              <a:buChar char="•"/>
            </a:pPr>
            <a:r>
              <a:rPr lang="en-GB" sz="2000" dirty="0"/>
              <a:t>1949- In Leeds was born the Associated Diaries and Farm Stores Limited, with Arthur Stockdale as managing director.</a:t>
            </a:r>
          </a:p>
          <a:p>
            <a:pPr marL="285750" indent="-285750">
              <a:buFont typeface="Arial" panose="020B0604020202020204" pitchFamily="34" charset="0"/>
              <a:buChar char="•"/>
            </a:pPr>
            <a:r>
              <a:rPr lang="en-GB" sz="2000" dirty="0"/>
              <a:t>During the 1950’s Associated Diaries opened more pork butchery shops and built a new brand of cakes and café shops, which they called Craven Diaries. (Our History, 2020)</a:t>
            </a:r>
          </a:p>
          <a:p>
            <a:pPr marL="285750" indent="-285750">
              <a:buFont typeface="Arial" panose="020B0604020202020204" pitchFamily="34" charset="0"/>
              <a:buChar char="•"/>
            </a:pPr>
            <a:r>
              <a:rPr lang="en-GB" sz="2000" dirty="0"/>
              <a:t>The 1980’s bring major changes for ASDA. During this decade the supermarket creates its own brand products, and in the presence of Margaret Thatcher, the prime minister at that time, it opens the official headquarters in Leeds. (S4RB, 2020)</a:t>
            </a:r>
          </a:p>
          <a:p>
            <a:pPr marL="285750" indent="-285750">
              <a:buFont typeface="Arial" panose="020B0604020202020204" pitchFamily="34" charset="0"/>
              <a:buChar char="•"/>
            </a:pPr>
            <a:r>
              <a:rPr lang="en-GB" sz="2000" dirty="0"/>
              <a:t>The 2010’s for ASDA are the period of recession, and in 2017 the giant retailer reported falling sales for an 11</a:t>
            </a:r>
            <a:r>
              <a:rPr lang="en-GB" sz="2000" baseline="30000" dirty="0"/>
              <a:t>th</a:t>
            </a:r>
            <a:r>
              <a:rPr lang="en-GB" sz="2000" dirty="0"/>
              <a:t> quarter in a row, continuing to lose grounds to its competitors. (BBC News, 2017)</a:t>
            </a:r>
          </a:p>
          <a:p>
            <a:pPr marL="285750" indent="-285750">
              <a:buFont typeface="Arial" panose="020B0604020202020204" pitchFamily="34" charset="0"/>
              <a:buChar char="•"/>
            </a:pPr>
            <a:r>
              <a:rPr lang="en-GB" sz="2000" dirty="0"/>
              <a:t>ASDA’s chief executive, Roger Burnley said the performance ”shows continued momentum for 2018, and this is the first quarter we have outperformed the market since 2014”. (Elley, 2018)</a:t>
            </a:r>
          </a:p>
          <a:p>
            <a:pPr marL="285750" indent="-285750">
              <a:buFont typeface="Arial" panose="020B0604020202020204" pitchFamily="34" charset="0"/>
              <a:buChar char="•"/>
            </a:pPr>
            <a:endParaRPr lang="en-GB" dirty="0"/>
          </a:p>
        </p:txBody>
      </p:sp>
      <p:sp>
        <p:nvSpPr>
          <p:cNvPr id="3" name="TextBox 2">
            <a:extLst>
              <a:ext uri="{FF2B5EF4-FFF2-40B4-BE49-F238E27FC236}">
                <a16:creationId xmlns:a16="http://schemas.microsoft.com/office/drawing/2014/main" id="{07FFBFEF-1392-8645-A7A1-9AAFC5F01A48}"/>
              </a:ext>
            </a:extLst>
          </p:cNvPr>
          <p:cNvSpPr txBox="1"/>
          <p:nvPr/>
        </p:nvSpPr>
        <p:spPr>
          <a:xfrm>
            <a:off x="843148" y="451262"/>
            <a:ext cx="6258296" cy="923330"/>
          </a:xfrm>
          <a:prstGeom prst="rect">
            <a:avLst/>
          </a:prstGeom>
          <a:noFill/>
        </p:spPr>
        <p:txBody>
          <a:bodyPr wrap="square" rtlCol="0">
            <a:spAutoFit/>
          </a:bodyPr>
          <a:lstStyle/>
          <a:p>
            <a:r>
              <a:rPr lang="en-GB" dirty="0"/>
              <a:t>Student name: Adrian-Gigi Ciacareanu</a:t>
            </a:r>
          </a:p>
          <a:p>
            <a:r>
              <a:rPr lang="en-GB" dirty="0"/>
              <a:t>Student number: 1710292</a:t>
            </a:r>
          </a:p>
          <a:p>
            <a:r>
              <a:rPr lang="en-GB" dirty="0"/>
              <a:t>Tutor: Maria Heffernan</a:t>
            </a:r>
          </a:p>
        </p:txBody>
      </p:sp>
    </p:spTree>
    <p:extLst>
      <p:ext uri="{BB962C8B-B14F-4D97-AF65-F5344CB8AC3E}">
        <p14:creationId xmlns:p14="http://schemas.microsoft.com/office/powerpoint/2010/main" val="28931910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CCEAD-30A4-0347-81FB-B99EA42178F4}"/>
              </a:ext>
            </a:extLst>
          </p:cNvPr>
          <p:cNvSpPr>
            <a:spLocks noGrp="1"/>
          </p:cNvSpPr>
          <p:nvPr>
            <p:ph type="title"/>
          </p:nvPr>
        </p:nvSpPr>
        <p:spPr/>
        <p:txBody>
          <a:bodyPr/>
          <a:lstStyle/>
          <a:p>
            <a:r>
              <a:rPr lang="en-US" dirty="0"/>
              <a:t>                                  ETHICS</a:t>
            </a:r>
          </a:p>
        </p:txBody>
      </p:sp>
      <p:sp>
        <p:nvSpPr>
          <p:cNvPr id="3" name="Content Placeholder 2">
            <a:extLst>
              <a:ext uri="{FF2B5EF4-FFF2-40B4-BE49-F238E27FC236}">
                <a16:creationId xmlns:a16="http://schemas.microsoft.com/office/drawing/2014/main" id="{3F0385AC-4723-A94A-9F15-501B834CA132}"/>
              </a:ext>
            </a:extLst>
          </p:cNvPr>
          <p:cNvSpPr>
            <a:spLocks noGrp="1"/>
          </p:cNvSpPr>
          <p:nvPr>
            <p:ph idx="1"/>
          </p:nvPr>
        </p:nvSpPr>
        <p:spPr>
          <a:xfrm>
            <a:off x="636319" y="1253331"/>
            <a:ext cx="10515600" cy="4351338"/>
          </a:xfrm>
        </p:spPr>
        <p:txBody>
          <a:bodyPr>
            <a:normAutofit/>
          </a:bodyPr>
          <a:lstStyle/>
          <a:p>
            <a:pPr marL="0" indent="0">
              <a:buNone/>
            </a:pPr>
            <a:endParaRPr lang="en-GB" dirty="0"/>
          </a:p>
          <a:p>
            <a:pPr marL="0" indent="0">
              <a:buNone/>
            </a:pPr>
            <a:r>
              <a:rPr lang="en-GB" dirty="0"/>
              <a:t>Ethics is a word derived from “ethos”, which in Greek means character.</a:t>
            </a:r>
          </a:p>
          <a:p>
            <a:pPr marL="0" indent="0">
              <a:buNone/>
            </a:pPr>
            <a:r>
              <a:rPr lang="en-GB" dirty="0"/>
              <a:t> </a:t>
            </a:r>
            <a:r>
              <a:rPr lang="en-US" dirty="0"/>
              <a:t>“</a:t>
            </a:r>
            <a:r>
              <a:rPr lang="en-GB" dirty="0"/>
              <a:t>Business ethics are the moral principles that act as guidelines for the way a business conducts itself and its transactions”. (What are business ethics, 2020) </a:t>
            </a:r>
          </a:p>
          <a:p>
            <a:pPr marL="0" indent="0">
              <a:buNone/>
            </a:pPr>
            <a:r>
              <a:rPr lang="en-US" dirty="0"/>
              <a:t>Ethics are represented by a set of values and principles that an individual use as guidelines to conduct themselves in an adequate manner. In other words we can deduce ethics as a set of principles considered good and right by the society.</a:t>
            </a:r>
          </a:p>
          <a:p>
            <a:pPr marL="0" indent="0">
              <a:buNone/>
            </a:pPr>
            <a:endParaRPr lang="en-US" dirty="0"/>
          </a:p>
        </p:txBody>
      </p:sp>
    </p:spTree>
    <p:extLst>
      <p:ext uri="{BB962C8B-B14F-4D97-AF65-F5344CB8AC3E}">
        <p14:creationId xmlns:p14="http://schemas.microsoft.com/office/powerpoint/2010/main" val="28246618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B2A41-FC4C-C144-B000-8C63FB0C808F}"/>
              </a:ext>
            </a:extLst>
          </p:cNvPr>
          <p:cNvSpPr>
            <a:spLocks noGrp="1"/>
          </p:cNvSpPr>
          <p:nvPr>
            <p:ph type="title"/>
          </p:nvPr>
        </p:nvSpPr>
        <p:spPr>
          <a:xfrm>
            <a:off x="838200" y="175938"/>
            <a:ext cx="10515600" cy="754227"/>
          </a:xfrm>
        </p:spPr>
        <p:txBody>
          <a:bodyPr/>
          <a:lstStyle/>
          <a:p>
            <a:r>
              <a:rPr lang="en-US" dirty="0"/>
              <a:t>                                 ETHICS</a:t>
            </a:r>
          </a:p>
        </p:txBody>
      </p:sp>
      <p:sp>
        <p:nvSpPr>
          <p:cNvPr id="3" name="Content Placeholder 2">
            <a:extLst>
              <a:ext uri="{FF2B5EF4-FFF2-40B4-BE49-F238E27FC236}">
                <a16:creationId xmlns:a16="http://schemas.microsoft.com/office/drawing/2014/main" id="{D3F7EB50-C537-ED42-9C81-65E4A22B9DB5}"/>
              </a:ext>
            </a:extLst>
          </p:cNvPr>
          <p:cNvSpPr>
            <a:spLocks noGrp="1"/>
          </p:cNvSpPr>
          <p:nvPr>
            <p:ph idx="1"/>
          </p:nvPr>
        </p:nvSpPr>
        <p:spPr>
          <a:xfrm>
            <a:off x="6563710" y="1188329"/>
            <a:ext cx="4790090" cy="5044967"/>
          </a:xfrm>
        </p:spPr>
        <p:txBody>
          <a:bodyPr/>
          <a:lstStyle/>
          <a:p>
            <a:pPr marL="0" indent="0">
              <a:buNone/>
            </a:pPr>
            <a:r>
              <a:rPr lang="en-US" i="1" dirty="0"/>
              <a:t>               </a:t>
            </a:r>
            <a:r>
              <a:rPr lang="en-US" i="1" u="sng" dirty="0"/>
              <a:t>Drawbacks</a:t>
            </a:r>
          </a:p>
          <a:p>
            <a:r>
              <a:rPr lang="en-US" sz="2400" dirty="0"/>
              <a:t>Higher costs</a:t>
            </a:r>
          </a:p>
          <a:p>
            <a:r>
              <a:rPr lang="en-US" sz="2400" dirty="0"/>
              <a:t>Lower profit</a:t>
            </a:r>
          </a:p>
          <a:p>
            <a:r>
              <a:rPr lang="en-US" sz="2400" dirty="0"/>
              <a:t>Danger of building up false expectations.(</a:t>
            </a:r>
            <a:r>
              <a:rPr lang="en-GB" sz="2400" dirty="0"/>
              <a:t>Macdonald and Thompson, 2019)</a:t>
            </a:r>
            <a:endParaRPr lang="en-US" sz="2400" dirty="0"/>
          </a:p>
          <a:p>
            <a:pPr marL="0" indent="0">
              <a:buNone/>
            </a:pPr>
            <a:endParaRPr lang="en-US" sz="2400" dirty="0"/>
          </a:p>
          <a:p>
            <a:pPr marL="0" indent="0">
              <a:buNone/>
            </a:pPr>
            <a:endParaRPr lang="en-US" i="1" u="sng" dirty="0"/>
          </a:p>
          <a:p>
            <a:endParaRPr lang="en-US" sz="2400" i="1" dirty="0"/>
          </a:p>
          <a:p>
            <a:endParaRPr lang="en-US" i="1" dirty="0"/>
          </a:p>
        </p:txBody>
      </p:sp>
      <p:sp>
        <p:nvSpPr>
          <p:cNvPr id="4" name="TextBox 3">
            <a:extLst>
              <a:ext uri="{FF2B5EF4-FFF2-40B4-BE49-F238E27FC236}">
                <a16:creationId xmlns:a16="http://schemas.microsoft.com/office/drawing/2014/main" id="{76E8FCCD-7A54-FD4F-A8FA-3392827151B5}"/>
              </a:ext>
            </a:extLst>
          </p:cNvPr>
          <p:cNvSpPr txBox="1"/>
          <p:nvPr/>
        </p:nvSpPr>
        <p:spPr>
          <a:xfrm>
            <a:off x="110359" y="1188329"/>
            <a:ext cx="6369268" cy="4462760"/>
          </a:xfrm>
          <a:prstGeom prst="rect">
            <a:avLst/>
          </a:prstGeom>
          <a:noFill/>
        </p:spPr>
        <p:txBody>
          <a:bodyPr wrap="square" rtlCol="0">
            <a:spAutoFit/>
          </a:bodyPr>
          <a:lstStyle/>
          <a:p>
            <a:r>
              <a:rPr lang="en-US" sz="2800" i="1" dirty="0"/>
              <a:t>           </a:t>
            </a:r>
            <a:r>
              <a:rPr lang="en-US" sz="2800" i="1" u="sng" dirty="0"/>
              <a:t>Benefits</a:t>
            </a:r>
          </a:p>
          <a:p>
            <a:pPr marL="457200" indent="-457200">
              <a:buFont typeface="Arial" panose="020B0604020202020204" pitchFamily="34" charset="0"/>
              <a:buChar char="•"/>
            </a:pPr>
            <a:r>
              <a:rPr lang="en-US" sz="2400" dirty="0"/>
              <a:t>Improves workers wellbeing</a:t>
            </a:r>
          </a:p>
          <a:p>
            <a:pPr marL="457200" indent="-457200">
              <a:buFont typeface="Arial" panose="020B0604020202020204" pitchFamily="34" charset="0"/>
              <a:buChar char="•"/>
            </a:pPr>
            <a:r>
              <a:rPr lang="en-US" sz="2400" dirty="0"/>
              <a:t>Improves productivity and quality</a:t>
            </a:r>
          </a:p>
          <a:p>
            <a:pPr marL="457200" indent="-457200">
              <a:buFont typeface="Arial" panose="020B0604020202020204" pitchFamily="34" charset="0"/>
              <a:buChar char="•"/>
            </a:pPr>
            <a:r>
              <a:rPr lang="en-US" sz="2400" dirty="0"/>
              <a:t>Benefits for both suppliers and customers (Ethical Trading, 2020)</a:t>
            </a:r>
          </a:p>
          <a:p>
            <a:pPr marL="457200" indent="-457200">
              <a:buFont typeface="Arial" panose="020B0604020202020204" pitchFamily="34" charset="0"/>
              <a:buChar char="•"/>
            </a:pPr>
            <a:r>
              <a:rPr lang="en-US" sz="2400" dirty="0"/>
              <a:t>Poverty reduction (Sylla, 2017)</a:t>
            </a:r>
          </a:p>
          <a:p>
            <a:pPr marL="457200" indent="-457200">
              <a:buFont typeface="Arial" panose="020B0604020202020204" pitchFamily="34" charset="0"/>
              <a:buChar char="•"/>
            </a:pPr>
            <a:r>
              <a:rPr lang="en-US" sz="2400" dirty="0"/>
              <a:t>Earning consumer’s trust</a:t>
            </a:r>
          </a:p>
          <a:p>
            <a:pPr marL="514350" indent="-514350">
              <a:buFont typeface="+mj-lt"/>
              <a:buAutoNum type="arabicParenR"/>
            </a:pPr>
            <a:endParaRPr lang="en-US" sz="2800" i="1" u="sng" dirty="0"/>
          </a:p>
          <a:p>
            <a:pPr marL="457200" indent="-457200">
              <a:buFont typeface="Arial" panose="020B0604020202020204" pitchFamily="34" charset="0"/>
              <a:buChar char="•"/>
            </a:pPr>
            <a:endParaRPr lang="en-US" sz="2800" i="1" u="sng" dirty="0"/>
          </a:p>
          <a:p>
            <a:endParaRPr lang="en-US" sz="2800" i="1" dirty="0"/>
          </a:p>
          <a:p>
            <a:pPr marL="457200" indent="-457200">
              <a:buFont typeface="Arial" panose="020B0604020202020204" pitchFamily="34" charset="0"/>
              <a:buChar char="•"/>
            </a:pPr>
            <a:endParaRPr lang="en-US" sz="2800" i="1" dirty="0"/>
          </a:p>
        </p:txBody>
      </p:sp>
    </p:spTree>
    <p:extLst>
      <p:ext uri="{BB962C8B-B14F-4D97-AF65-F5344CB8AC3E}">
        <p14:creationId xmlns:p14="http://schemas.microsoft.com/office/powerpoint/2010/main" val="5433991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71E407-5AD9-A047-AC00-BD2191D59CB6}"/>
              </a:ext>
            </a:extLst>
          </p:cNvPr>
          <p:cNvSpPr>
            <a:spLocks noGrp="1"/>
          </p:cNvSpPr>
          <p:nvPr>
            <p:ph type="title"/>
          </p:nvPr>
        </p:nvSpPr>
        <p:spPr>
          <a:xfrm>
            <a:off x="1087582" y="0"/>
            <a:ext cx="10515600" cy="1325563"/>
          </a:xfrm>
        </p:spPr>
        <p:txBody>
          <a:bodyPr/>
          <a:lstStyle/>
          <a:p>
            <a:r>
              <a:rPr lang="en-US" dirty="0"/>
              <a:t>                   ASDA’s Ethical Code</a:t>
            </a:r>
          </a:p>
        </p:txBody>
      </p:sp>
      <p:sp>
        <p:nvSpPr>
          <p:cNvPr id="3" name="Content Placeholder 2">
            <a:extLst>
              <a:ext uri="{FF2B5EF4-FFF2-40B4-BE49-F238E27FC236}">
                <a16:creationId xmlns:a16="http://schemas.microsoft.com/office/drawing/2014/main" id="{7BB4FB46-A1FA-9C4B-A540-12F14F8FDA4B}"/>
              </a:ext>
            </a:extLst>
          </p:cNvPr>
          <p:cNvSpPr>
            <a:spLocks noGrp="1"/>
          </p:cNvSpPr>
          <p:nvPr>
            <p:ph idx="1"/>
          </p:nvPr>
        </p:nvSpPr>
        <p:spPr>
          <a:xfrm>
            <a:off x="152400" y="997528"/>
            <a:ext cx="11887200" cy="5712031"/>
          </a:xfrm>
        </p:spPr>
        <p:txBody>
          <a:bodyPr>
            <a:normAutofit/>
          </a:bodyPr>
          <a:lstStyle/>
          <a:p>
            <a:pPr marL="0" indent="0">
              <a:buNone/>
            </a:pPr>
            <a:r>
              <a:rPr lang="en-US" sz="2400" dirty="0"/>
              <a:t>ASDA’s ethical policy has a series of benefits for its stakeholders. Nowadays customers are more interested in purchasing ethically sourced goods, even though the cost of these goods is bit higher. Paying its suppliers fairly, helps people in poor countries to live better and to increase both quality and productivity of goods.</a:t>
            </a:r>
          </a:p>
          <a:p>
            <a:pPr marL="0" indent="0">
              <a:buNone/>
            </a:pPr>
            <a:r>
              <a:rPr lang="en-US" sz="2400" dirty="0"/>
              <a:t>Matt Broomfield wrote an article for “The Independent” , in which he ranked the least ethical supermarkets in the UK based on the quantity of food that is thrown away. According to his article ASDA was at the very top, followed by LIDL. (2016)</a:t>
            </a:r>
          </a:p>
          <a:p>
            <a:pPr marL="0" indent="0">
              <a:buNone/>
            </a:pPr>
            <a:r>
              <a:rPr lang="en-US" sz="2400" dirty="0"/>
              <a:t>Sometimes ethical policies can have a negative result on certain businesses. For ASDA, these policies can transform into losing customers due to higher prices that are paid in order to acquire ethically sourced products. </a:t>
            </a:r>
          </a:p>
          <a:p>
            <a:pPr marL="0" indent="0">
              <a:buNone/>
            </a:pPr>
            <a:r>
              <a:rPr lang="en-US" sz="2400" dirty="0"/>
              <a:t>When global interest rates are higher ASDA as well as other supermarkets tend to hold back payments for its suppliers on an average of 40 days. This measure can cause serious cash flow issues to farmers and other suppliers. (Shaw and Shaw, 2019)</a:t>
            </a:r>
          </a:p>
          <a:p>
            <a:pPr marL="0" indent="0">
              <a:buNone/>
            </a:pPr>
            <a:endParaRPr lang="en-US" sz="2000" dirty="0"/>
          </a:p>
          <a:p>
            <a:pPr marL="0" indent="0">
              <a:buNone/>
            </a:pPr>
            <a:endParaRPr lang="en-US" sz="2000" dirty="0"/>
          </a:p>
        </p:txBody>
      </p:sp>
    </p:spTree>
    <p:extLst>
      <p:ext uri="{BB962C8B-B14F-4D97-AF65-F5344CB8AC3E}">
        <p14:creationId xmlns:p14="http://schemas.microsoft.com/office/powerpoint/2010/main" val="5340380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435C0B-3B21-F045-9D18-8D4FBB3A919E}"/>
              </a:ext>
            </a:extLst>
          </p:cNvPr>
          <p:cNvSpPr>
            <a:spLocks noGrp="1"/>
          </p:cNvSpPr>
          <p:nvPr>
            <p:ph type="title"/>
          </p:nvPr>
        </p:nvSpPr>
        <p:spPr>
          <a:xfrm>
            <a:off x="838200" y="0"/>
            <a:ext cx="10515600" cy="1325563"/>
          </a:xfrm>
        </p:spPr>
        <p:txBody>
          <a:bodyPr/>
          <a:lstStyle/>
          <a:p>
            <a:r>
              <a:rPr lang="en-GB" dirty="0"/>
              <a:t>    Conclusions and Recommendations</a:t>
            </a:r>
          </a:p>
        </p:txBody>
      </p:sp>
      <p:sp>
        <p:nvSpPr>
          <p:cNvPr id="3" name="Content Placeholder 2">
            <a:extLst>
              <a:ext uri="{FF2B5EF4-FFF2-40B4-BE49-F238E27FC236}">
                <a16:creationId xmlns:a16="http://schemas.microsoft.com/office/drawing/2014/main" id="{602D896C-25BF-3844-A30B-3A37BD93A565}"/>
              </a:ext>
            </a:extLst>
          </p:cNvPr>
          <p:cNvSpPr>
            <a:spLocks noGrp="1"/>
          </p:cNvSpPr>
          <p:nvPr>
            <p:ph idx="1"/>
          </p:nvPr>
        </p:nvSpPr>
        <p:spPr>
          <a:xfrm>
            <a:off x="387432" y="934975"/>
            <a:ext cx="11630397" cy="5798334"/>
          </a:xfrm>
        </p:spPr>
        <p:txBody>
          <a:bodyPr>
            <a:normAutofit lnSpcReduction="10000"/>
          </a:bodyPr>
          <a:lstStyle/>
          <a:p>
            <a:pPr marL="0" indent="0">
              <a:buNone/>
            </a:pPr>
            <a:r>
              <a:rPr lang="en-GB" dirty="0"/>
              <a:t>                  Swot analysis based on ASDA’s ethics</a:t>
            </a:r>
          </a:p>
          <a:p>
            <a:pPr marL="0" indent="0">
              <a:buNone/>
            </a:pPr>
            <a:r>
              <a:rPr lang="en-GB" sz="2000" u="sng" dirty="0"/>
              <a:t>Strengths of ASDA</a:t>
            </a:r>
          </a:p>
          <a:p>
            <a:pPr marL="0" indent="0">
              <a:buNone/>
            </a:pPr>
            <a:r>
              <a:rPr lang="en-GB" sz="2000" dirty="0">
                <a:latin typeface="+mj-lt"/>
              </a:rPr>
              <a:t>Its clothing brand, George, is well known for the reputation built for quality, value and style. However, they are aware of the ethical sourcing of their clothes, and ASDA is looking to do the right thing by employing teams of ethics specialists, to ensure progress and to make sure that workers in south Asia are being paid fair and decent wages. (About Us, 2020) </a:t>
            </a:r>
          </a:p>
          <a:p>
            <a:pPr marL="0" indent="0">
              <a:buNone/>
            </a:pPr>
            <a:r>
              <a:rPr lang="en-GB" sz="2000" u="sng" dirty="0"/>
              <a:t>Weaknesses of ASDA</a:t>
            </a:r>
          </a:p>
          <a:p>
            <a:pPr marL="0" indent="0">
              <a:buNone/>
            </a:pPr>
            <a:r>
              <a:rPr lang="en-GB" sz="2000" dirty="0">
                <a:latin typeface="+mj-lt"/>
              </a:rPr>
              <a:t>During 2013, ASDA was facing a scandal that revealed use of horsemeat instead of fresh beef as advertised. This has a serious impact on company’s reputation. (Bhasin, 2019)</a:t>
            </a:r>
          </a:p>
          <a:p>
            <a:pPr marL="0" indent="0">
              <a:buNone/>
            </a:pPr>
            <a:r>
              <a:rPr lang="en-GB" sz="2000" u="sng" dirty="0"/>
              <a:t>Recommendations</a:t>
            </a:r>
          </a:p>
          <a:p>
            <a:pPr marL="0" indent="0">
              <a:buNone/>
            </a:pPr>
            <a:r>
              <a:rPr lang="en-GB" sz="2000" dirty="0">
                <a:latin typeface="+mj-lt"/>
              </a:rPr>
              <a:t>Due to the latest events occurring worldwide, there are multiple threats and opportunities that might affect the retail sector and have an impact on ASDA as well. Threats caused by coronavirus and the panic buyers that are emptying supermarkets shelves, might become a threat for ASDA, who in its desperate desire to refill the shelves, unwillingly can lower the guard, and receive products that are not ethically produced from areas in which workers are not treated fairly.</a:t>
            </a:r>
          </a:p>
          <a:p>
            <a:pPr marL="0" indent="0">
              <a:buNone/>
            </a:pPr>
            <a:r>
              <a:rPr lang="en-GB" sz="2000" dirty="0">
                <a:latin typeface="+mj-lt"/>
              </a:rPr>
              <a:t>To maintain good ethical practice, ASDA should not fall into such a trap, and avoid contact with that kind of suppliers. The supermarket should maintain contact with the same suppliers that provide them with good quality products from areas in which workers are being paid a fair and decent wage to ensure a good living.</a:t>
            </a:r>
          </a:p>
          <a:p>
            <a:pPr marL="0" indent="0">
              <a:buNone/>
            </a:pPr>
            <a:endParaRPr lang="en-GB" sz="1800" u="sng" dirty="0">
              <a:latin typeface="+mj-lt"/>
            </a:endParaRPr>
          </a:p>
          <a:p>
            <a:pPr marL="0" indent="0">
              <a:buNone/>
            </a:pPr>
            <a:endParaRPr lang="en-GB" sz="1800" u="sng" dirty="0">
              <a:latin typeface="+mj-lt"/>
            </a:endParaRPr>
          </a:p>
          <a:p>
            <a:pPr marL="0" indent="0">
              <a:buNone/>
            </a:pPr>
            <a:endParaRPr lang="en-GB" sz="2400" dirty="0"/>
          </a:p>
          <a:p>
            <a:pPr marL="0" indent="0">
              <a:buNone/>
            </a:pPr>
            <a:endParaRPr lang="en-GB" dirty="0"/>
          </a:p>
        </p:txBody>
      </p:sp>
    </p:spTree>
    <p:extLst>
      <p:ext uri="{BB962C8B-B14F-4D97-AF65-F5344CB8AC3E}">
        <p14:creationId xmlns:p14="http://schemas.microsoft.com/office/powerpoint/2010/main" val="24175844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861</TotalTime>
  <Words>808</Words>
  <Application>Microsoft Macintosh PowerPoint</Application>
  <PresentationFormat>Widescreen</PresentationFormat>
  <Paragraphs>47</Paragraphs>
  <Slides>5</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ASDA </vt:lpstr>
      <vt:lpstr>                                  ETHICS</vt:lpstr>
      <vt:lpstr>                                 ETHICS</vt:lpstr>
      <vt:lpstr>                   ASDA’s Ethical Code</vt:lpstr>
      <vt:lpstr>    Conclusions and Recommendations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Adrian-gigi Ciacareanu (1710292)</dc:creator>
  <cp:lastModifiedBy>Adrian-gigi Ciacareanu (1710292)</cp:lastModifiedBy>
  <cp:revision>13</cp:revision>
  <dcterms:created xsi:type="dcterms:W3CDTF">2020-03-16T08:30:02Z</dcterms:created>
  <dcterms:modified xsi:type="dcterms:W3CDTF">2020-03-17T14:54:27Z</dcterms:modified>
</cp:coreProperties>
</file>