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96" r:id="rId1"/>
  </p:sldMasterIdLst>
  <p:notesMasterIdLst>
    <p:notesMasterId r:id="rId32"/>
  </p:notesMasterIdLst>
  <p:sldIdLst>
    <p:sldId id="256" r:id="rId2"/>
    <p:sldId id="280" r:id="rId3"/>
    <p:sldId id="257" r:id="rId4"/>
    <p:sldId id="258" r:id="rId5"/>
    <p:sldId id="259" r:id="rId6"/>
    <p:sldId id="261" r:id="rId7"/>
    <p:sldId id="262" r:id="rId8"/>
    <p:sldId id="263" r:id="rId9"/>
    <p:sldId id="269" r:id="rId10"/>
    <p:sldId id="264" r:id="rId11"/>
    <p:sldId id="265" r:id="rId12"/>
    <p:sldId id="281" r:id="rId13"/>
    <p:sldId id="282" r:id="rId14"/>
    <p:sldId id="285" r:id="rId15"/>
    <p:sldId id="286" r:id="rId16"/>
    <p:sldId id="287" r:id="rId17"/>
    <p:sldId id="283" r:id="rId18"/>
    <p:sldId id="266" r:id="rId19"/>
    <p:sldId id="267" r:id="rId20"/>
    <p:sldId id="268" r:id="rId21"/>
    <p:sldId id="270" r:id="rId22"/>
    <p:sldId id="271" r:id="rId23"/>
    <p:sldId id="273" r:id="rId24"/>
    <p:sldId id="274" r:id="rId25"/>
    <p:sldId id="275" r:id="rId26"/>
    <p:sldId id="276" r:id="rId27"/>
    <p:sldId id="277" r:id="rId28"/>
    <p:sldId id="278" r:id="rId29"/>
    <p:sldId id="284" r:id="rId30"/>
    <p:sldId id="260" r:id="rId3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E9639D4-E3E2-4D34-9284-5A2195B3D0D7}" styleName="Light Style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  <a:top>
            <a:lnRef idx="1">
              <a:schemeClr val="tx1"/>
            </a:lnRef>
          </a:top>
          <a:bottom>
            <a:lnRef idx="1">
              <a:schemeClr val="tx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tx1"/>
            </a:lnRef>
          </a:top>
          <a:bottom>
            <a:lnRef idx="1">
              <a:schemeClr val="tx1"/>
            </a:lnRef>
          </a:bottom>
        </a:tcBdr>
      </a:tcStyle>
    </a:band1H>
    <a:band1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1V>
    <a:band2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tx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022"/>
    <p:restoredTop sz="94714"/>
  </p:normalViewPr>
  <p:slideViewPr>
    <p:cSldViewPr>
      <p:cViewPr varScale="1">
        <p:scale>
          <a:sx n="70" d="100"/>
          <a:sy n="70" d="100"/>
        </p:scale>
        <p:origin x="1404" y="28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heme" Target="theme/theme1.xml"/><Relationship Id="rId8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FA472D6-FB44-4B38-9548-B828FE1588F7}" type="datetimeFigureOut">
              <a:rPr lang="en-US" smtClean="0"/>
              <a:pPr/>
              <a:t>2/16/2026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A156BB9-C2F0-49B0-8FDE-99BD602D37F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383588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Rectangle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Rectangle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Rectangle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Rectangle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Rounded Rectangle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Rounded Rectangle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Rectangle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234863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2pPr>
              <a:defRPr>
                <a:solidFill>
                  <a:srgbClr val="0070C0"/>
                </a:solidFill>
              </a:defRPr>
            </a:lvl2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784727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308421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980728"/>
            <a:ext cx="4038600" cy="5794659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980728"/>
            <a:ext cx="4038600" cy="5794659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55541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404664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1000" y="1484784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721225" y="1484784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381000" y="1988840"/>
            <a:ext cx="4041648" cy="4605879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18304" y="1988840"/>
            <a:ext cx="4041775" cy="4605879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287540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72276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87828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53496" y="620688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5353496" y="1556792"/>
            <a:ext cx="3383280" cy="5071655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52400" y="476672"/>
            <a:ext cx="5102352" cy="615177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239430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94539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0817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620688"/>
            <a:ext cx="1905000" cy="6008712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20688"/>
            <a:ext cx="6248400" cy="6008712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83794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Rectangle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Rectangle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Rectangle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Rectangle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Rounded Rectangle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Rounded Rectangle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Rectangle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Rectangle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Rectangle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Rectangle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Rectangle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Rectangle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980728"/>
            <a:ext cx="8229600" cy="5593808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  <a:endParaRPr kumimoji="0" lang="en-US" dirty="0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60876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hf hdr="0" ftr="0" dt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Arial" panose="020B0604020202020204" pitchFamily="34" charset="0"/>
        <a:buChar char="•"/>
        <a:defRPr kumimoji="0" sz="2600" kern="1200">
          <a:solidFill>
            <a:srgbClr val="0070C0"/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Data Mining &amp; Visualisation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ACCB7015</a:t>
            </a:r>
          </a:p>
          <a:p>
            <a:r>
              <a:rPr lang="en-GB" dirty="0"/>
              <a:t>Lecture 8 – Association Analysis</a:t>
            </a:r>
          </a:p>
          <a:p>
            <a:endParaRPr lang="en-GB" dirty="0"/>
          </a:p>
          <a:p>
            <a:r>
              <a:rPr lang="en-GB" dirty="0"/>
              <a:t>Prof. </a:t>
            </a:r>
            <a:r>
              <a:rPr lang="en-GB" dirty="0" err="1"/>
              <a:t>Nik</a:t>
            </a:r>
            <a:r>
              <a:rPr lang="en-GB" dirty="0"/>
              <a:t> Whitehead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558538-C75A-E686-F734-6A929B91A2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Association Analysis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6AA7C6-65B9-5124-86ED-93AC76A67E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5000"/>
          </a:xfrm>
        </p:spPr>
        <p:txBody>
          <a:bodyPr>
            <a:normAutofit/>
          </a:bodyPr>
          <a:lstStyle/>
          <a:p>
            <a:r>
              <a:rPr lang="en-US" dirty="0"/>
              <a:t>This is a technique used to discover relationships, patterns, or co-occurrences between attributes</a:t>
            </a:r>
          </a:p>
          <a:p>
            <a:r>
              <a:rPr lang="en-US" dirty="0"/>
              <a:t>It generates rules to describe how these things happen together, generally as IF…THEN patterns</a:t>
            </a:r>
          </a:p>
          <a:p>
            <a:pPr lvl="1"/>
            <a:r>
              <a:rPr lang="en-US" dirty="0"/>
              <a:t>IF a customer buys bread and butter THEN they will also probably buy milk</a:t>
            </a:r>
          </a:p>
          <a:p>
            <a:r>
              <a:rPr lang="en-US" dirty="0"/>
              <a:t>Also known as </a:t>
            </a:r>
            <a:r>
              <a:rPr lang="en-US" i="1" dirty="0"/>
              <a:t>Market Basket Analysis</a:t>
            </a:r>
            <a:r>
              <a:rPr lang="en-US" b="1" i="1" dirty="0"/>
              <a:t> </a:t>
            </a:r>
            <a:r>
              <a:rPr lang="en-US" dirty="0"/>
              <a:t>from its original use in understanding purchasing patterns</a:t>
            </a:r>
          </a:p>
          <a:p>
            <a:r>
              <a:rPr lang="en-US" dirty="0"/>
              <a:t>Potential uses</a:t>
            </a:r>
          </a:p>
          <a:p>
            <a:pPr lvl="1"/>
            <a:r>
              <a:rPr lang="en-US" dirty="0"/>
              <a:t>Recommender systems (Amazon, Netflix etc.)</a:t>
            </a:r>
          </a:p>
          <a:p>
            <a:pPr lvl="1"/>
            <a:r>
              <a:rPr lang="en-US" dirty="0"/>
              <a:t>Discovering drug interaction patterns</a:t>
            </a:r>
          </a:p>
          <a:p>
            <a:pPr lvl="1"/>
            <a:r>
              <a:rPr lang="en-US" dirty="0"/>
              <a:t>Fraud detection - unusual combinations of actions</a:t>
            </a:r>
          </a:p>
          <a:p>
            <a:pPr lvl="1"/>
            <a:r>
              <a:rPr lang="en-US" dirty="0"/>
              <a:t>Identifying failure patterns in equipment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BCDA381-525D-A5A1-637C-4707866BD0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720095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Association Rules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1142984"/>
            <a:ext cx="8229600" cy="5286412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Association rules are the same as classification rules except that</a:t>
            </a:r>
          </a:p>
          <a:p>
            <a:pPr lvl="1"/>
            <a:r>
              <a:rPr lang="en-GB" dirty="0"/>
              <a:t>Association rules predict any attribute (or group of attributes), not the class</a:t>
            </a:r>
          </a:p>
          <a:p>
            <a:pPr lvl="1"/>
            <a:r>
              <a:rPr lang="en-GB" dirty="0"/>
              <a:t>Association rules are used individually, not as a set</a:t>
            </a:r>
          </a:p>
          <a:p>
            <a:r>
              <a:rPr lang="en-GB" dirty="0"/>
              <a:t>In any dataset there may be many association rules so only the most useful ones are considered</a:t>
            </a:r>
          </a:p>
          <a:p>
            <a:r>
              <a:rPr lang="en-GB" dirty="0"/>
              <a:t>Coverage (aka Support)</a:t>
            </a:r>
          </a:p>
          <a:p>
            <a:pPr lvl="1"/>
            <a:r>
              <a:rPr lang="en-GB" dirty="0"/>
              <a:t>The number of instances for which it predicts correctly</a:t>
            </a:r>
          </a:p>
          <a:p>
            <a:r>
              <a:rPr lang="en-GB" dirty="0"/>
              <a:t>Accuracy (aka Confidence)</a:t>
            </a:r>
          </a:p>
          <a:p>
            <a:pPr lvl="1"/>
            <a:r>
              <a:rPr lang="en-GB" dirty="0"/>
              <a:t>The percentage of instances it predicts correctly for the set of instances to which it applies</a:t>
            </a:r>
          </a:p>
          <a:p>
            <a:pPr>
              <a:buNone/>
            </a:pPr>
            <a:r>
              <a:rPr lang="en-GB" dirty="0"/>
              <a:t>E.g. if ((Windy=false) AND (Play=no)) </a:t>
            </a:r>
          </a:p>
          <a:p>
            <a:pPr>
              <a:buNone/>
            </a:pPr>
            <a:r>
              <a:rPr lang="en-GB" dirty="0"/>
              <a:t>		then ((Outlook=sunny) AND (Humidity=high))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3</a:t>
            </a:fld>
            <a:endParaRPr lang="en-GB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Market-Basket Transactions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1142985"/>
            <a:ext cx="8229600" cy="1643074"/>
          </a:xfrm>
        </p:spPr>
        <p:txBody>
          <a:bodyPr>
            <a:normAutofit lnSpcReduction="10000"/>
          </a:bodyPr>
          <a:lstStyle/>
          <a:p>
            <a:r>
              <a:rPr lang="en-GB" dirty="0"/>
              <a:t>If we have a set of transactions then we can find rules that will predict the occurrence of individual items based upon the occurrence of other items in a particular transaction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4</a:t>
            </a:fld>
            <a:endParaRPr lang="en-GB"/>
          </a:p>
        </p:txBody>
      </p:sp>
      <p:graphicFrame>
        <p:nvGraphicFramePr>
          <p:cNvPr id="5" name="Table 4"/>
          <p:cNvGraphicFramePr>
            <a:graphicFrameLocks noGrp="1"/>
          </p:cNvGraphicFramePr>
          <p:nvPr/>
        </p:nvGraphicFramePr>
        <p:xfrm>
          <a:off x="285720" y="3143248"/>
          <a:ext cx="3286148" cy="22250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28614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Items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Milk,</a:t>
                      </a:r>
                      <a:r>
                        <a:rPr lang="en-GB" baseline="0" dirty="0"/>
                        <a:t> Bread, Coke, Nappies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Bread, Beer, Nappies, Eggs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Milk, Bread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Nappies,</a:t>
                      </a:r>
                      <a:r>
                        <a:rPr lang="en-GB" baseline="0" dirty="0"/>
                        <a:t> Coke, Beer, Milk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Bread, Milk, Nappies, Beer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sp>
        <p:nvSpPr>
          <p:cNvPr id="6" name="TextBox 5"/>
          <p:cNvSpPr txBox="1"/>
          <p:nvPr/>
        </p:nvSpPr>
        <p:spPr>
          <a:xfrm>
            <a:off x="5143504" y="3143248"/>
            <a:ext cx="17588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Example rules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4429124" y="3714752"/>
            <a:ext cx="3337773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{Nappies} → {Beer}</a:t>
            </a:r>
          </a:p>
          <a:p>
            <a:r>
              <a:rPr lang="en-GB" dirty="0"/>
              <a:t>{Bread, Milk} → {Coke, Eggs}</a:t>
            </a:r>
          </a:p>
          <a:p>
            <a:r>
              <a:rPr lang="en-GB" dirty="0"/>
              <a:t>{Beer, Bread} → {Milk}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3929058" y="4857760"/>
            <a:ext cx="4834978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These rules imply co-occurrence</a:t>
            </a:r>
          </a:p>
          <a:p>
            <a:r>
              <a:rPr lang="en-GB" dirty="0"/>
              <a:t>Co-occurrence does NOT imply causality!</a:t>
            </a:r>
          </a:p>
          <a:p>
            <a:r>
              <a:rPr lang="en-GB" dirty="0"/>
              <a:t>The rules are not always correct</a:t>
            </a:r>
          </a:p>
          <a:p>
            <a:r>
              <a:rPr lang="en-GB" dirty="0"/>
              <a:t>Rules are written in terms of sets, so the </a:t>
            </a:r>
          </a:p>
          <a:p>
            <a:r>
              <a:rPr lang="en-GB" dirty="0"/>
              <a:t>ordering of items is not important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Association Rule Logic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1142984"/>
            <a:ext cx="8229600" cy="5143536"/>
          </a:xfrm>
        </p:spPr>
        <p:txBody>
          <a:bodyPr>
            <a:normAutofit lnSpcReduction="10000"/>
          </a:bodyPr>
          <a:lstStyle/>
          <a:p>
            <a:r>
              <a:rPr lang="en-GB" dirty="0"/>
              <a:t>Association rules follow the rules of mathematical logic</a:t>
            </a:r>
          </a:p>
          <a:p>
            <a:pPr>
              <a:buNone/>
            </a:pPr>
            <a:r>
              <a:rPr lang="en-GB" dirty="0"/>
              <a:t>	1: {Milk, Bread} →Eggs		{A,B} →C</a:t>
            </a:r>
          </a:p>
          <a:p>
            <a:pPr>
              <a:buNone/>
            </a:pPr>
            <a:r>
              <a:rPr lang="en-GB" dirty="0"/>
              <a:t>	2: {Milk, Bread} →Coke		{A,B} →D</a:t>
            </a:r>
          </a:p>
          <a:p>
            <a:pPr>
              <a:buNone/>
            </a:pPr>
            <a:r>
              <a:rPr lang="en-GB" dirty="0"/>
              <a:t>is not the same as</a:t>
            </a:r>
          </a:p>
          <a:p>
            <a:pPr>
              <a:buNone/>
            </a:pPr>
            <a:r>
              <a:rPr lang="en-GB" dirty="0"/>
              <a:t>	3: {Milk, Bread} →{Eggs, Coke}	{A,B} →{C,D}</a:t>
            </a:r>
          </a:p>
          <a:p>
            <a:pPr>
              <a:buNone/>
            </a:pPr>
            <a:endParaRPr lang="en-GB" dirty="0"/>
          </a:p>
          <a:p>
            <a:pPr>
              <a:buNone/>
            </a:pPr>
            <a:r>
              <a:rPr lang="en-GB" dirty="0"/>
              <a:t>Rules 1 and 2 predict one item each, whereas rule 3 predicts two items. If rule holds, though, then</a:t>
            </a:r>
          </a:p>
          <a:p>
            <a:pPr>
              <a:buNone/>
            </a:pPr>
            <a:endParaRPr lang="en-GB" dirty="0"/>
          </a:p>
          <a:p>
            <a:pPr>
              <a:buNone/>
            </a:pPr>
            <a:r>
              <a:rPr lang="en-GB" dirty="0"/>
              <a:t>	4: {Milk, Bread, Eggs} →Coke	{A,B,C} →D</a:t>
            </a:r>
          </a:p>
          <a:p>
            <a:pPr>
              <a:buNone/>
            </a:pPr>
            <a:r>
              <a:rPr lang="en-GB" dirty="0"/>
              <a:t>	5: {Milk, Bread, Coke} →Eggs	{A,B,D} →C</a:t>
            </a:r>
          </a:p>
          <a:p>
            <a:pPr>
              <a:buNone/>
            </a:pPr>
            <a:endParaRPr lang="en-GB" dirty="0"/>
          </a:p>
          <a:p>
            <a:pPr>
              <a:buNone/>
            </a:pPr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5</a:t>
            </a:fld>
            <a:endParaRPr lang="en-GB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/>
              <a:t>Itemsets</a:t>
            </a:r>
            <a:endParaRPr lang="en-GB" dirty="0"/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357158" y="1142984"/>
            <a:ext cx="8401080" cy="4864307"/>
          </a:xfrm>
        </p:spPr>
        <p:txBody>
          <a:bodyPr>
            <a:normAutofit fontScale="92500" lnSpcReduction="20000"/>
          </a:bodyPr>
          <a:lstStyle/>
          <a:p>
            <a:r>
              <a:rPr lang="en-GB" dirty="0" err="1"/>
              <a:t>Itemset</a:t>
            </a:r>
            <a:endParaRPr lang="en-GB" dirty="0"/>
          </a:p>
          <a:p>
            <a:pPr lvl="1"/>
            <a:r>
              <a:rPr lang="en-GB" dirty="0"/>
              <a:t>A set of one or more items, </a:t>
            </a:r>
          </a:p>
          <a:p>
            <a:pPr lvl="1">
              <a:buNone/>
            </a:pPr>
            <a:r>
              <a:rPr lang="en-GB" dirty="0"/>
              <a:t>	</a:t>
            </a:r>
            <a:r>
              <a:rPr lang="en-GB" dirty="0" err="1"/>
              <a:t>e.g</a:t>
            </a:r>
            <a:r>
              <a:rPr lang="en-GB" dirty="0"/>
              <a:t> {Bread, Milk}</a:t>
            </a:r>
          </a:p>
          <a:p>
            <a:pPr lvl="1"/>
            <a:r>
              <a:rPr lang="en-GB" dirty="0"/>
              <a:t>A </a:t>
            </a:r>
            <a:r>
              <a:rPr lang="en-GB" i="1" dirty="0"/>
              <a:t>k-</a:t>
            </a:r>
            <a:r>
              <a:rPr lang="en-GB" i="1" dirty="0" err="1"/>
              <a:t>itemset</a:t>
            </a:r>
            <a:r>
              <a:rPr lang="en-GB" dirty="0"/>
              <a:t> contains </a:t>
            </a:r>
            <a:r>
              <a:rPr lang="en-GB" i="1" dirty="0"/>
              <a:t>k</a:t>
            </a:r>
            <a:r>
              <a:rPr lang="en-GB" dirty="0"/>
              <a:t> items</a:t>
            </a:r>
          </a:p>
          <a:p>
            <a:r>
              <a:rPr lang="en-GB" dirty="0"/>
              <a:t>Support count (</a:t>
            </a:r>
            <a:r>
              <a:rPr lang="el-GR" dirty="0"/>
              <a:t>σ</a:t>
            </a:r>
            <a:r>
              <a:rPr lang="en-GB" dirty="0"/>
              <a:t>)</a:t>
            </a:r>
          </a:p>
          <a:p>
            <a:pPr lvl="1"/>
            <a:r>
              <a:rPr lang="en-GB" dirty="0"/>
              <a:t>The frequency of occurrence of an </a:t>
            </a:r>
            <a:r>
              <a:rPr lang="en-GB" dirty="0" err="1"/>
              <a:t>itemset</a:t>
            </a:r>
            <a:endParaRPr lang="en-GB" dirty="0"/>
          </a:p>
          <a:p>
            <a:pPr lvl="1"/>
            <a:r>
              <a:rPr lang="el-GR" dirty="0"/>
              <a:t>σ</a:t>
            </a:r>
            <a:r>
              <a:rPr lang="en-GB" dirty="0"/>
              <a:t>({Bread, Milk}) = 3</a:t>
            </a:r>
          </a:p>
          <a:p>
            <a:r>
              <a:rPr lang="en-GB" dirty="0"/>
              <a:t>Support (s)</a:t>
            </a:r>
          </a:p>
          <a:p>
            <a:pPr lvl="1"/>
            <a:r>
              <a:rPr lang="en-GB" dirty="0"/>
              <a:t>The proportion of transaction that contain a specific </a:t>
            </a:r>
            <a:r>
              <a:rPr lang="en-GB" dirty="0" err="1"/>
              <a:t>itemset</a:t>
            </a:r>
            <a:endParaRPr lang="en-GB" dirty="0"/>
          </a:p>
          <a:p>
            <a:pPr lvl="1"/>
            <a:r>
              <a:rPr lang="en-GB" dirty="0"/>
              <a:t>s({Bread, Milk}) = 3/5 = 60%</a:t>
            </a:r>
          </a:p>
          <a:p>
            <a:r>
              <a:rPr lang="en-GB" dirty="0"/>
              <a:t>Frequent </a:t>
            </a:r>
            <a:r>
              <a:rPr lang="en-GB" dirty="0" err="1"/>
              <a:t>itemset</a:t>
            </a:r>
            <a:endParaRPr lang="en-GB" dirty="0"/>
          </a:p>
          <a:p>
            <a:pPr lvl="1"/>
            <a:r>
              <a:rPr lang="en-GB" dirty="0"/>
              <a:t>An </a:t>
            </a:r>
            <a:r>
              <a:rPr lang="en-GB" dirty="0" err="1"/>
              <a:t>itemset</a:t>
            </a:r>
            <a:r>
              <a:rPr lang="en-GB" dirty="0"/>
              <a:t> whose support is equal to or greater than a minimum support threshold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6</a:t>
            </a:fld>
            <a:endParaRPr lang="en-GB"/>
          </a:p>
        </p:txBody>
      </p:sp>
      <p:graphicFrame>
        <p:nvGraphicFramePr>
          <p:cNvPr id="5" name="Table 4"/>
          <p:cNvGraphicFramePr>
            <a:graphicFrameLocks noGrp="1"/>
          </p:cNvGraphicFramePr>
          <p:nvPr/>
        </p:nvGraphicFramePr>
        <p:xfrm>
          <a:off x="5572132" y="500042"/>
          <a:ext cx="3286148" cy="22250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28614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Items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Milk,</a:t>
                      </a:r>
                      <a:r>
                        <a:rPr lang="en-GB" baseline="0" dirty="0"/>
                        <a:t> Bread, Coke, Nappies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Bread, Beer, Nappies, Eggs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Milk, Bread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Nappies,</a:t>
                      </a:r>
                      <a:r>
                        <a:rPr lang="en-GB" baseline="0" dirty="0"/>
                        <a:t> Coke, Beer, Milk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Bread, Milk, Nappies, Beer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/>
              <a:t>Itemsets</a:t>
            </a:r>
            <a:endParaRPr lang="en-GB" dirty="0"/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357158" y="1142985"/>
            <a:ext cx="5214974" cy="1928826"/>
          </a:xfrm>
        </p:spPr>
        <p:txBody>
          <a:bodyPr>
            <a:normAutofit fontScale="92500"/>
          </a:bodyPr>
          <a:lstStyle/>
          <a:p>
            <a:r>
              <a:rPr lang="en-GB" dirty="0"/>
              <a:t>An association rule is an expression of the form X→Y where X and Y are both </a:t>
            </a:r>
            <a:r>
              <a:rPr lang="en-GB" dirty="0" err="1"/>
              <a:t>itemsets</a:t>
            </a:r>
            <a:endParaRPr lang="en-GB" dirty="0"/>
          </a:p>
          <a:p>
            <a:pPr lvl="1"/>
            <a:r>
              <a:rPr lang="en-GB" dirty="0"/>
              <a:t>{Nappies, Milk} → {Beer}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7</a:t>
            </a:fld>
            <a:endParaRPr lang="en-GB"/>
          </a:p>
        </p:txBody>
      </p:sp>
      <p:graphicFrame>
        <p:nvGraphicFramePr>
          <p:cNvPr id="5" name="Table 4"/>
          <p:cNvGraphicFramePr>
            <a:graphicFrameLocks noGrp="1"/>
          </p:cNvGraphicFramePr>
          <p:nvPr/>
        </p:nvGraphicFramePr>
        <p:xfrm>
          <a:off x="5572132" y="500042"/>
          <a:ext cx="3286148" cy="22250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28614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Items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Milk,</a:t>
                      </a:r>
                      <a:r>
                        <a:rPr lang="en-GB" baseline="0" dirty="0"/>
                        <a:t> Bread, Coke, Nappies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Bread, Beer, Nappies, Eggs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Milk, Bread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Nappies,</a:t>
                      </a:r>
                      <a:r>
                        <a:rPr lang="en-GB" baseline="0" dirty="0"/>
                        <a:t> Coke, Beer, Milk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Bread, Milk, Nappies, Beer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sp>
        <p:nvSpPr>
          <p:cNvPr id="6" name="Content Placeholder 1"/>
          <p:cNvSpPr txBox="1">
            <a:spLocks/>
          </p:cNvSpPr>
          <p:nvPr/>
        </p:nvSpPr>
        <p:spPr>
          <a:xfrm>
            <a:off x="357158" y="3143248"/>
            <a:ext cx="8358246" cy="3357586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Evaluating the rule</a:t>
            </a:r>
          </a:p>
          <a:p>
            <a:pPr marL="621792" marR="0" lvl="1" indent="-228600" algn="l" defTabSz="914400" rtl="0" eaLnBrk="1" fontAlgn="auto" latinLnBrk="0" hangingPunct="1">
              <a:lnSpc>
                <a:spcPct val="100000"/>
              </a:lnSpc>
              <a:spcBef>
                <a:spcPts val="324"/>
              </a:spcBef>
              <a:spcAft>
                <a:spcPts val="0"/>
              </a:spcAft>
              <a:buClr>
                <a:schemeClr val="accent1"/>
              </a:buClr>
              <a:buSzTx/>
              <a:buFont typeface="Verdana"/>
              <a:buChar char="◦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Support (s)</a:t>
            </a:r>
          </a:p>
          <a:p>
            <a:pPr marL="1078992" lvl="2" indent="-228600">
              <a:spcBef>
                <a:spcPts val="324"/>
              </a:spcBef>
              <a:buClr>
                <a:schemeClr val="accent1"/>
              </a:buClr>
              <a:buFont typeface="Verdana"/>
              <a:buChar char="◦"/>
            </a:pPr>
            <a:r>
              <a:rPr lang="en-GB" sz="2000" dirty="0"/>
              <a:t>Proportion of transactions that contain both X and Y</a:t>
            </a:r>
          </a:p>
          <a:p>
            <a:pPr marL="1078992" lvl="2" indent="-228600">
              <a:spcBef>
                <a:spcPts val="324"/>
              </a:spcBef>
              <a:buClr>
                <a:schemeClr val="accent1"/>
              </a:buClr>
              <a:buFont typeface="Verdana"/>
              <a:buChar char="◦"/>
            </a:pPr>
            <a:r>
              <a:rPr lang="en-GB" sz="2000" dirty="0"/>
              <a:t>s = </a:t>
            </a:r>
            <a:r>
              <a:rPr lang="el-GR" sz="2000" dirty="0"/>
              <a:t>σ</a:t>
            </a:r>
            <a:r>
              <a:rPr lang="en-GB" sz="2000" dirty="0"/>
              <a:t>({Nappies, Milk, Beer}) / 5 = 2 / 5 = 40%</a:t>
            </a:r>
          </a:p>
          <a:p>
            <a:pPr marL="621792" lvl="1" indent="-228600">
              <a:spcBef>
                <a:spcPts val="324"/>
              </a:spcBef>
              <a:buClr>
                <a:schemeClr val="accent1"/>
              </a:buClr>
              <a:buFont typeface="Verdana"/>
              <a:buChar char="◦"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Confidence (c)</a:t>
            </a:r>
          </a:p>
          <a:p>
            <a:pPr marL="1078992" lvl="2" indent="-228600">
              <a:spcBef>
                <a:spcPts val="324"/>
              </a:spcBef>
              <a:buClr>
                <a:schemeClr val="accent1"/>
              </a:buClr>
              <a:buFont typeface="Verdana"/>
              <a:buChar char="◦"/>
            </a:pPr>
            <a:r>
              <a:rPr lang="en-GB" sz="2000" dirty="0"/>
              <a:t>How often do items in Y appear in transactions that contain X</a:t>
            </a:r>
          </a:p>
          <a:p>
            <a:pPr marL="1078992" lvl="2" indent="-228600">
              <a:spcBef>
                <a:spcPts val="324"/>
              </a:spcBef>
              <a:buClr>
                <a:schemeClr val="accent1"/>
              </a:buClr>
              <a:buFont typeface="Verdana"/>
              <a:buChar char="◦"/>
            </a:pPr>
            <a:r>
              <a:rPr lang="en-GB" sz="2000" dirty="0"/>
              <a:t>E</a:t>
            </a:r>
            <a:r>
              <a:rPr kumimoji="0" lang="en-GB" sz="2000" b="0" i="0" u="none" strike="noStrike" kern="1200" cap="none" spc="0" normalizeH="0" noProof="0" dirty="0" err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quivalent</a:t>
            </a:r>
            <a:r>
              <a:rPr kumimoji="0" lang="en-GB" sz="2000" b="0" i="0" u="none" strike="noStrike" kern="1200" cap="none" spc="0" normalizeH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to the conditional probability P(Y|X)</a:t>
            </a:r>
          </a:p>
          <a:p>
            <a:pPr marL="1078992" lvl="2" indent="-228600">
              <a:spcBef>
                <a:spcPts val="324"/>
              </a:spcBef>
              <a:buClr>
                <a:schemeClr val="accent1"/>
              </a:buClr>
              <a:buFont typeface="Verdana"/>
              <a:buChar char="◦"/>
            </a:pPr>
            <a:r>
              <a:rPr kumimoji="0" lang="en-GB" sz="2000" b="0" i="0" u="none" strike="noStrike" kern="1200" cap="none" spc="0" normalizeH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c = </a:t>
            </a:r>
            <a:r>
              <a:rPr lang="el-GR" sz="2000" dirty="0"/>
              <a:t>σ</a:t>
            </a:r>
            <a:r>
              <a:rPr lang="en-GB" sz="2000" dirty="0"/>
              <a:t>({Nappies, Milk, Beer}) / </a:t>
            </a:r>
            <a:r>
              <a:rPr lang="el-GR" sz="2000" dirty="0"/>
              <a:t>σ</a:t>
            </a:r>
            <a:r>
              <a:rPr lang="en-GB" sz="2000" dirty="0"/>
              <a:t>({Nappies, Milk}) =  2 / 3</a:t>
            </a: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Association Rules In Data Mining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The aim of using association rules in data mining is to find all rules that have</a:t>
            </a:r>
          </a:p>
          <a:p>
            <a:pPr lvl="1"/>
            <a:r>
              <a:rPr lang="en-GB" dirty="0"/>
              <a:t>Support ≥ the minimum support threshold (</a:t>
            </a:r>
            <a:r>
              <a:rPr lang="en-GB" i="1" dirty="0" err="1"/>
              <a:t>minsup</a:t>
            </a:r>
            <a:r>
              <a:rPr lang="en-GB" dirty="0"/>
              <a:t>)</a:t>
            </a:r>
          </a:p>
          <a:p>
            <a:pPr lvl="1"/>
            <a:r>
              <a:rPr lang="en-GB" dirty="0"/>
              <a:t>Confidence ≥ the minimum confidence threshold (</a:t>
            </a:r>
            <a:r>
              <a:rPr lang="en-GB" i="1" dirty="0" err="1"/>
              <a:t>minconf</a:t>
            </a:r>
            <a:r>
              <a:rPr lang="en-GB" dirty="0"/>
              <a:t>)</a:t>
            </a:r>
          </a:p>
          <a:p>
            <a:endParaRPr lang="en-GB" dirty="0"/>
          </a:p>
          <a:p>
            <a:r>
              <a:rPr lang="en-GB" dirty="0"/>
              <a:t>This can be done by brute force</a:t>
            </a:r>
          </a:p>
          <a:p>
            <a:pPr lvl="1"/>
            <a:r>
              <a:rPr lang="en-GB" dirty="0"/>
              <a:t>List all possible association rules</a:t>
            </a:r>
          </a:p>
          <a:p>
            <a:pPr lvl="1"/>
            <a:r>
              <a:rPr lang="en-GB" dirty="0"/>
              <a:t>For each rule, calculate the support and confidence level</a:t>
            </a:r>
          </a:p>
          <a:p>
            <a:pPr lvl="1"/>
            <a:r>
              <a:rPr lang="en-GB" dirty="0"/>
              <a:t>Prune rules that fail to reach the </a:t>
            </a:r>
            <a:r>
              <a:rPr lang="en-GB" i="1" dirty="0" err="1"/>
              <a:t>minsup</a:t>
            </a:r>
            <a:r>
              <a:rPr lang="en-GB" dirty="0"/>
              <a:t> and </a:t>
            </a:r>
            <a:r>
              <a:rPr lang="en-GB" i="1" dirty="0" err="1"/>
              <a:t>minconf</a:t>
            </a:r>
            <a:r>
              <a:rPr lang="en-GB" dirty="0"/>
              <a:t> levels</a:t>
            </a:r>
          </a:p>
          <a:p>
            <a:pPr lvl="1"/>
            <a:endParaRPr lang="en-GB" dirty="0"/>
          </a:p>
          <a:p>
            <a:r>
              <a:rPr lang="en-GB" dirty="0"/>
              <a:t>This approach is computationally prohibitively expensive</a:t>
            </a:r>
          </a:p>
          <a:p>
            <a:r>
              <a:rPr lang="en-GB" dirty="0"/>
              <a:t>We therefore need to </a:t>
            </a:r>
            <a:r>
              <a:rPr lang="en-GB" strike="sngStrike" dirty="0"/>
              <a:t>cheat</a:t>
            </a:r>
            <a:r>
              <a:rPr lang="en-GB" dirty="0"/>
              <a:t> find a computational shortcut to this process</a:t>
            </a:r>
            <a:endParaRPr lang="en-GB" strike="sngStrike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8</a:t>
            </a:fld>
            <a:endParaRPr lang="en-GB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Frequent </a:t>
            </a:r>
            <a:r>
              <a:rPr lang="en-GB" dirty="0" err="1"/>
              <a:t>Itemset</a:t>
            </a:r>
            <a:r>
              <a:rPr lang="en-GB" dirty="0"/>
              <a:t> Generation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9</a:t>
            </a:fld>
            <a:endParaRPr lang="en-GB"/>
          </a:p>
        </p:txBody>
      </p:sp>
      <p:sp>
        <p:nvSpPr>
          <p:cNvPr id="7" name="TextBox 6"/>
          <p:cNvSpPr txBox="1"/>
          <p:nvPr/>
        </p:nvSpPr>
        <p:spPr>
          <a:xfrm>
            <a:off x="4000496" y="1285860"/>
            <a:ext cx="561372" cy="369332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en-GB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Null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2143108" y="1964521"/>
            <a:ext cx="317716" cy="369332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en-GB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A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3199223" y="1964521"/>
            <a:ext cx="317716" cy="369332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en-GB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B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4229690" y="1964521"/>
            <a:ext cx="308098" cy="369332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en-GB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C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5287407" y="1964521"/>
            <a:ext cx="327334" cy="369332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en-GB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D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428596" y="2869638"/>
            <a:ext cx="442750" cy="369332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en-GB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AB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232250" y="2869638"/>
            <a:ext cx="439479" cy="369332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en-GB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AC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2063156" y="2869638"/>
            <a:ext cx="460382" cy="369332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en-GB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AD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2906886" y="2869638"/>
            <a:ext cx="429926" cy="369332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en-GB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AE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3712144" y="2857496"/>
            <a:ext cx="433132" cy="369332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en-GB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BC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4530226" y="2857496"/>
            <a:ext cx="452368" cy="369332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en-GB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BD</a:t>
            </a:r>
          </a:p>
        </p:txBody>
      </p:sp>
      <p:sp>
        <p:nvSpPr>
          <p:cNvPr id="36" name="TextBox 35"/>
          <p:cNvSpPr txBox="1"/>
          <p:nvPr/>
        </p:nvSpPr>
        <p:spPr>
          <a:xfrm>
            <a:off x="3994319" y="5500702"/>
            <a:ext cx="821059" cy="369332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en-GB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ABCDE</a:t>
            </a:r>
          </a:p>
        </p:txBody>
      </p:sp>
      <p:cxnSp>
        <p:nvCxnSpPr>
          <p:cNvPr id="38" name="Straight Connector 37"/>
          <p:cNvCxnSpPr>
            <a:stCxn id="7" idx="2"/>
            <a:endCxn id="8" idx="0"/>
          </p:cNvCxnSpPr>
          <p:nvPr/>
        </p:nvCxnSpPr>
        <p:spPr>
          <a:xfrm flipH="1">
            <a:off x="2301966" y="1655192"/>
            <a:ext cx="1979216" cy="309329"/>
          </a:xfrm>
          <a:prstGeom prst="line">
            <a:avLst/>
          </a:prstGeom>
          <a:ln>
            <a:noFil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Straight Connector 39"/>
          <p:cNvCxnSpPr>
            <a:stCxn id="7" idx="2"/>
            <a:endCxn id="9" idx="0"/>
          </p:cNvCxnSpPr>
          <p:nvPr/>
        </p:nvCxnSpPr>
        <p:spPr>
          <a:xfrm flipH="1">
            <a:off x="3358081" y="1655192"/>
            <a:ext cx="923101" cy="309329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Straight Connector 41"/>
          <p:cNvCxnSpPr>
            <a:stCxn id="7" idx="2"/>
            <a:endCxn id="10" idx="0"/>
          </p:cNvCxnSpPr>
          <p:nvPr/>
        </p:nvCxnSpPr>
        <p:spPr>
          <a:xfrm>
            <a:off x="4281182" y="1655192"/>
            <a:ext cx="102557" cy="309329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>
            <a:stCxn id="7" idx="2"/>
            <a:endCxn id="11" idx="0"/>
          </p:cNvCxnSpPr>
          <p:nvPr/>
        </p:nvCxnSpPr>
        <p:spPr>
          <a:xfrm>
            <a:off x="4281182" y="1655192"/>
            <a:ext cx="1169892" cy="309329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2" name="TextBox 101"/>
          <p:cNvSpPr txBox="1"/>
          <p:nvPr/>
        </p:nvSpPr>
        <p:spPr>
          <a:xfrm>
            <a:off x="3857620" y="6345816"/>
            <a:ext cx="4069384" cy="369332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en-GB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For d items there are 2</a:t>
            </a:r>
            <a:r>
              <a:rPr lang="en-GB" baseline="300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d</a:t>
            </a:r>
            <a:r>
              <a:rPr lang="en-GB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possible </a:t>
            </a:r>
            <a:r>
              <a:rPr lang="en-GB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itemsets</a:t>
            </a:r>
            <a:endParaRPr lang="en-GB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53" name="TextBox 52"/>
          <p:cNvSpPr txBox="1"/>
          <p:nvPr/>
        </p:nvSpPr>
        <p:spPr>
          <a:xfrm>
            <a:off x="6357950" y="1988098"/>
            <a:ext cx="296876" cy="369332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en-GB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E</a:t>
            </a:r>
          </a:p>
        </p:txBody>
      </p:sp>
      <p:cxnSp>
        <p:nvCxnSpPr>
          <p:cNvPr id="62" name="Straight Connector 61"/>
          <p:cNvCxnSpPr>
            <a:stCxn id="7" idx="2"/>
            <a:endCxn id="53" idx="0"/>
          </p:cNvCxnSpPr>
          <p:nvPr/>
        </p:nvCxnSpPr>
        <p:spPr>
          <a:xfrm>
            <a:off x="4281182" y="1655192"/>
            <a:ext cx="2225206" cy="33290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8" name="TextBox 67"/>
          <p:cNvSpPr txBox="1"/>
          <p:nvPr/>
        </p:nvSpPr>
        <p:spPr>
          <a:xfrm>
            <a:off x="5375559" y="2869638"/>
            <a:ext cx="421910" cy="369332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en-GB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BE</a:t>
            </a:r>
          </a:p>
        </p:txBody>
      </p:sp>
      <p:sp>
        <p:nvSpPr>
          <p:cNvPr id="70" name="TextBox 69"/>
          <p:cNvSpPr txBox="1"/>
          <p:nvPr/>
        </p:nvSpPr>
        <p:spPr>
          <a:xfrm>
            <a:off x="7066225" y="2869638"/>
            <a:ext cx="420308" cy="369332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en-GB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CE</a:t>
            </a:r>
          </a:p>
        </p:txBody>
      </p:sp>
      <p:sp>
        <p:nvSpPr>
          <p:cNvPr id="72" name="TextBox 71"/>
          <p:cNvSpPr txBox="1"/>
          <p:nvPr/>
        </p:nvSpPr>
        <p:spPr>
          <a:xfrm>
            <a:off x="6220892" y="2869638"/>
            <a:ext cx="450764" cy="369332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en-GB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CD</a:t>
            </a:r>
          </a:p>
        </p:txBody>
      </p:sp>
      <p:sp>
        <p:nvSpPr>
          <p:cNvPr id="74" name="TextBox 73"/>
          <p:cNvSpPr txBox="1"/>
          <p:nvPr/>
        </p:nvSpPr>
        <p:spPr>
          <a:xfrm>
            <a:off x="7911561" y="2869638"/>
            <a:ext cx="439544" cy="369332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en-GB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DE</a:t>
            </a:r>
          </a:p>
        </p:txBody>
      </p:sp>
      <p:sp>
        <p:nvSpPr>
          <p:cNvPr id="76" name="TextBox 75"/>
          <p:cNvSpPr txBox="1"/>
          <p:nvPr/>
        </p:nvSpPr>
        <p:spPr>
          <a:xfrm>
            <a:off x="357158" y="3739036"/>
            <a:ext cx="566181" cy="369332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en-GB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ABC</a:t>
            </a:r>
          </a:p>
        </p:txBody>
      </p:sp>
      <p:sp>
        <p:nvSpPr>
          <p:cNvPr id="78" name="TextBox 77"/>
          <p:cNvSpPr txBox="1"/>
          <p:nvPr/>
        </p:nvSpPr>
        <p:spPr>
          <a:xfrm>
            <a:off x="1160812" y="3739036"/>
            <a:ext cx="585417" cy="369332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en-GB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ABD</a:t>
            </a:r>
          </a:p>
        </p:txBody>
      </p:sp>
      <p:sp>
        <p:nvSpPr>
          <p:cNvPr id="80" name="TextBox 79"/>
          <p:cNvSpPr txBox="1"/>
          <p:nvPr/>
        </p:nvSpPr>
        <p:spPr>
          <a:xfrm>
            <a:off x="1991718" y="3739036"/>
            <a:ext cx="554960" cy="369332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en-GB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ABE</a:t>
            </a:r>
          </a:p>
        </p:txBody>
      </p:sp>
      <p:sp>
        <p:nvSpPr>
          <p:cNvPr id="82" name="TextBox 81"/>
          <p:cNvSpPr txBox="1"/>
          <p:nvPr/>
        </p:nvSpPr>
        <p:spPr>
          <a:xfrm>
            <a:off x="2835448" y="3739036"/>
            <a:ext cx="582147" cy="369332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en-GB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ACD</a:t>
            </a:r>
          </a:p>
        </p:txBody>
      </p:sp>
      <p:sp>
        <p:nvSpPr>
          <p:cNvPr id="84" name="TextBox 83"/>
          <p:cNvSpPr txBox="1"/>
          <p:nvPr/>
        </p:nvSpPr>
        <p:spPr>
          <a:xfrm>
            <a:off x="3640706" y="3726894"/>
            <a:ext cx="551689" cy="369332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en-GB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ACE</a:t>
            </a:r>
          </a:p>
        </p:txBody>
      </p:sp>
      <p:sp>
        <p:nvSpPr>
          <p:cNvPr id="86" name="TextBox 85"/>
          <p:cNvSpPr txBox="1"/>
          <p:nvPr/>
        </p:nvSpPr>
        <p:spPr>
          <a:xfrm>
            <a:off x="4458788" y="3726894"/>
            <a:ext cx="572593" cy="369332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en-GB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ADE</a:t>
            </a:r>
          </a:p>
        </p:txBody>
      </p:sp>
      <p:sp>
        <p:nvSpPr>
          <p:cNvPr id="88" name="TextBox 87"/>
          <p:cNvSpPr txBox="1"/>
          <p:nvPr/>
        </p:nvSpPr>
        <p:spPr>
          <a:xfrm>
            <a:off x="5304121" y="3739036"/>
            <a:ext cx="575799" cy="369332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en-GB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BCD</a:t>
            </a:r>
          </a:p>
        </p:txBody>
      </p:sp>
      <p:sp>
        <p:nvSpPr>
          <p:cNvPr id="90" name="TextBox 89"/>
          <p:cNvSpPr txBox="1"/>
          <p:nvPr/>
        </p:nvSpPr>
        <p:spPr>
          <a:xfrm>
            <a:off x="6994787" y="3739036"/>
            <a:ext cx="564578" cy="369332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en-GB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BDE</a:t>
            </a:r>
          </a:p>
        </p:txBody>
      </p:sp>
      <p:sp>
        <p:nvSpPr>
          <p:cNvPr id="92" name="TextBox 91"/>
          <p:cNvSpPr txBox="1"/>
          <p:nvPr/>
        </p:nvSpPr>
        <p:spPr>
          <a:xfrm>
            <a:off x="6149454" y="3739036"/>
            <a:ext cx="545342" cy="369332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en-GB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BCE</a:t>
            </a:r>
          </a:p>
        </p:txBody>
      </p:sp>
      <p:sp>
        <p:nvSpPr>
          <p:cNvPr id="94" name="TextBox 93"/>
          <p:cNvSpPr txBox="1"/>
          <p:nvPr/>
        </p:nvSpPr>
        <p:spPr>
          <a:xfrm>
            <a:off x="7840123" y="3739036"/>
            <a:ext cx="562975" cy="369332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en-GB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CDE</a:t>
            </a:r>
          </a:p>
        </p:txBody>
      </p:sp>
      <p:sp>
        <p:nvSpPr>
          <p:cNvPr id="96" name="TextBox 95"/>
          <p:cNvSpPr txBox="1"/>
          <p:nvPr/>
        </p:nvSpPr>
        <p:spPr>
          <a:xfrm>
            <a:off x="1866999" y="4691307"/>
            <a:ext cx="708848" cy="369332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en-GB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ABCD</a:t>
            </a:r>
          </a:p>
        </p:txBody>
      </p:sp>
      <p:sp>
        <p:nvSpPr>
          <p:cNvPr id="98" name="TextBox 97"/>
          <p:cNvSpPr txBox="1"/>
          <p:nvPr/>
        </p:nvSpPr>
        <p:spPr>
          <a:xfrm>
            <a:off x="2923114" y="4691307"/>
            <a:ext cx="678391" cy="369332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en-GB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ABCE</a:t>
            </a:r>
          </a:p>
        </p:txBody>
      </p:sp>
      <p:sp>
        <p:nvSpPr>
          <p:cNvPr id="100" name="TextBox 99"/>
          <p:cNvSpPr txBox="1"/>
          <p:nvPr/>
        </p:nvSpPr>
        <p:spPr>
          <a:xfrm>
            <a:off x="3953581" y="4691307"/>
            <a:ext cx="697627" cy="369332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en-GB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ABDE</a:t>
            </a:r>
          </a:p>
        </p:txBody>
      </p:sp>
      <p:sp>
        <p:nvSpPr>
          <p:cNvPr id="103" name="TextBox 102"/>
          <p:cNvSpPr txBox="1"/>
          <p:nvPr/>
        </p:nvSpPr>
        <p:spPr>
          <a:xfrm>
            <a:off x="5011298" y="4691307"/>
            <a:ext cx="694357" cy="369332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en-GB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ACDE</a:t>
            </a:r>
          </a:p>
        </p:txBody>
      </p:sp>
      <p:sp>
        <p:nvSpPr>
          <p:cNvPr id="104" name="TextBox 103"/>
          <p:cNvSpPr txBox="1"/>
          <p:nvPr/>
        </p:nvSpPr>
        <p:spPr>
          <a:xfrm>
            <a:off x="6081841" y="4714884"/>
            <a:ext cx="688009" cy="369332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en-GB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BCDE</a:t>
            </a:r>
          </a:p>
        </p:txBody>
      </p:sp>
      <p:cxnSp>
        <p:nvCxnSpPr>
          <p:cNvPr id="106" name="Straight Connector 105"/>
          <p:cNvCxnSpPr>
            <a:stCxn id="8" idx="2"/>
            <a:endCxn id="12" idx="0"/>
          </p:cNvCxnSpPr>
          <p:nvPr/>
        </p:nvCxnSpPr>
        <p:spPr>
          <a:xfrm flipH="1">
            <a:off x="649971" y="2333853"/>
            <a:ext cx="1651995" cy="53578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8" name="Straight Connector 107"/>
          <p:cNvCxnSpPr>
            <a:stCxn id="8" idx="2"/>
            <a:endCxn id="13" idx="0"/>
          </p:cNvCxnSpPr>
          <p:nvPr/>
        </p:nvCxnSpPr>
        <p:spPr>
          <a:xfrm flipH="1">
            <a:off x="1451990" y="2333853"/>
            <a:ext cx="849976" cy="53578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9" name="Straight Connector 108"/>
          <p:cNvCxnSpPr>
            <a:stCxn id="8" idx="2"/>
            <a:endCxn id="14" idx="0"/>
          </p:cNvCxnSpPr>
          <p:nvPr/>
        </p:nvCxnSpPr>
        <p:spPr>
          <a:xfrm flipH="1">
            <a:off x="2293347" y="2333853"/>
            <a:ext cx="8619" cy="53578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0" name="Straight Connector 109"/>
          <p:cNvCxnSpPr>
            <a:stCxn id="8" idx="2"/>
            <a:endCxn id="15" idx="0"/>
          </p:cNvCxnSpPr>
          <p:nvPr/>
        </p:nvCxnSpPr>
        <p:spPr>
          <a:xfrm>
            <a:off x="2301966" y="2333853"/>
            <a:ext cx="819883" cy="53578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1" name="Straight Connector 110"/>
          <p:cNvCxnSpPr>
            <a:stCxn id="9" idx="2"/>
            <a:endCxn id="12" idx="0"/>
          </p:cNvCxnSpPr>
          <p:nvPr/>
        </p:nvCxnSpPr>
        <p:spPr>
          <a:xfrm flipH="1">
            <a:off x="649971" y="2333853"/>
            <a:ext cx="2708110" cy="53578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2" name="Straight Connector 111"/>
          <p:cNvCxnSpPr>
            <a:stCxn id="9" idx="2"/>
            <a:endCxn id="16" idx="0"/>
          </p:cNvCxnSpPr>
          <p:nvPr/>
        </p:nvCxnSpPr>
        <p:spPr>
          <a:xfrm>
            <a:off x="3358081" y="2333853"/>
            <a:ext cx="570629" cy="523643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3" name="Straight Connector 112"/>
          <p:cNvCxnSpPr>
            <a:stCxn id="9" idx="2"/>
            <a:endCxn id="16" idx="0"/>
          </p:cNvCxnSpPr>
          <p:nvPr/>
        </p:nvCxnSpPr>
        <p:spPr>
          <a:xfrm>
            <a:off x="3358081" y="2333853"/>
            <a:ext cx="570629" cy="523643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4" name="Straight Connector 113"/>
          <p:cNvCxnSpPr>
            <a:stCxn id="9" idx="2"/>
            <a:endCxn id="17" idx="0"/>
          </p:cNvCxnSpPr>
          <p:nvPr/>
        </p:nvCxnSpPr>
        <p:spPr>
          <a:xfrm>
            <a:off x="3358081" y="2333853"/>
            <a:ext cx="1398329" cy="523643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5" name="Straight Connector 114"/>
          <p:cNvCxnSpPr>
            <a:stCxn id="9" idx="2"/>
            <a:endCxn id="68" idx="0"/>
          </p:cNvCxnSpPr>
          <p:nvPr/>
        </p:nvCxnSpPr>
        <p:spPr>
          <a:xfrm>
            <a:off x="3358081" y="2333853"/>
            <a:ext cx="2228433" cy="53578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6" name="Straight Connector 115"/>
          <p:cNvCxnSpPr>
            <a:stCxn id="10" idx="2"/>
            <a:endCxn id="13" idx="0"/>
          </p:cNvCxnSpPr>
          <p:nvPr/>
        </p:nvCxnSpPr>
        <p:spPr>
          <a:xfrm flipH="1">
            <a:off x="1451990" y="2333853"/>
            <a:ext cx="2931749" cy="53578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7" name="Straight Connector 116"/>
          <p:cNvCxnSpPr>
            <a:stCxn id="10" idx="2"/>
            <a:endCxn id="72" idx="0"/>
          </p:cNvCxnSpPr>
          <p:nvPr/>
        </p:nvCxnSpPr>
        <p:spPr>
          <a:xfrm>
            <a:off x="4383739" y="2333853"/>
            <a:ext cx="2062535" cy="53578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8" name="Straight Connector 117"/>
          <p:cNvCxnSpPr>
            <a:stCxn id="10" idx="2"/>
            <a:endCxn id="72" idx="0"/>
          </p:cNvCxnSpPr>
          <p:nvPr/>
        </p:nvCxnSpPr>
        <p:spPr>
          <a:xfrm>
            <a:off x="4383739" y="2333853"/>
            <a:ext cx="2062535" cy="53578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9" name="Straight Connector 118"/>
          <p:cNvCxnSpPr>
            <a:stCxn id="10" idx="2"/>
            <a:endCxn id="70" idx="0"/>
          </p:cNvCxnSpPr>
          <p:nvPr/>
        </p:nvCxnSpPr>
        <p:spPr>
          <a:xfrm>
            <a:off x="4383739" y="2333853"/>
            <a:ext cx="2892640" cy="53578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0" name="Straight Connector 119"/>
          <p:cNvCxnSpPr>
            <a:stCxn id="11" idx="2"/>
            <a:endCxn id="14" idx="0"/>
          </p:cNvCxnSpPr>
          <p:nvPr/>
        </p:nvCxnSpPr>
        <p:spPr>
          <a:xfrm flipH="1">
            <a:off x="2293347" y="2333853"/>
            <a:ext cx="3157727" cy="53578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1" name="Straight Connector 120"/>
          <p:cNvCxnSpPr>
            <a:stCxn id="11" idx="2"/>
            <a:endCxn id="17" idx="0"/>
          </p:cNvCxnSpPr>
          <p:nvPr/>
        </p:nvCxnSpPr>
        <p:spPr>
          <a:xfrm flipH="1">
            <a:off x="4756410" y="2333853"/>
            <a:ext cx="694664" cy="523643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2" name="Straight Connector 121"/>
          <p:cNvCxnSpPr>
            <a:stCxn id="11" idx="2"/>
            <a:endCxn id="72" idx="0"/>
          </p:cNvCxnSpPr>
          <p:nvPr/>
        </p:nvCxnSpPr>
        <p:spPr>
          <a:xfrm>
            <a:off x="5451074" y="2333853"/>
            <a:ext cx="995200" cy="53578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3" name="Straight Connector 122"/>
          <p:cNvCxnSpPr>
            <a:stCxn id="11" idx="2"/>
            <a:endCxn id="74" idx="0"/>
          </p:cNvCxnSpPr>
          <p:nvPr/>
        </p:nvCxnSpPr>
        <p:spPr>
          <a:xfrm>
            <a:off x="5451074" y="2333853"/>
            <a:ext cx="2680259" cy="53578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4" name="Straight Connector 123"/>
          <p:cNvCxnSpPr>
            <a:stCxn id="53" idx="2"/>
            <a:endCxn id="15" idx="0"/>
          </p:cNvCxnSpPr>
          <p:nvPr/>
        </p:nvCxnSpPr>
        <p:spPr>
          <a:xfrm flipH="1">
            <a:off x="3121849" y="2357430"/>
            <a:ext cx="3384539" cy="51220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5" name="Straight Connector 124"/>
          <p:cNvCxnSpPr>
            <a:stCxn id="53" idx="2"/>
            <a:endCxn id="68" idx="0"/>
          </p:cNvCxnSpPr>
          <p:nvPr/>
        </p:nvCxnSpPr>
        <p:spPr>
          <a:xfrm flipH="1">
            <a:off x="5586514" y="2357430"/>
            <a:ext cx="919874" cy="51220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6" name="Straight Connector 125"/>
          <p:cNvCxnSpPr>
            <a:stCxn id="53" idx="2"/>
            <a:endCxn id="70" idx="0"/>
          </p:cNvCxnSpPr>
          <p:nvPr/>
        </p:nvCxnSpPr>
        <p:spPr>
          <a:xfrm>
            <a:off x="6506388" y="2357430"/>
            <a:ext cx="769991" cy="51220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7" name="Straight Connector 126"/>
          <p:cNvCxnSpPr>
            <a:stCxn id="53" idx="2"/>
            <a:endCxn id="74" idx="0"/>
          </p:cNvCxnSpPr>
          <p:nvPr/>
        </p:nvCxnSpPr>
        <p:spPr>
          <a:xfrm>
            <a:off x="6506388" y="2357430"/>
            <a:ext cx="1624945" cy="51220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8" name="Straight Connector 127"/>
          <p:cNvCxnSpPr>
            <a:stCxn id="12" idx="2"/>
            <a:endCxn id="76" idx="0"/>
          </p:cNvCxnSpPr>
          <p:nvPr/>
        </p:nvCxnSpPr>
        <p:spPr>
          <a:xfrm flipH="1">
            <a:off x="640249" y="3238970"/>
            <a:ext cx="9722" cy="50006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0" name="Straight Connector 169"/>
          <p:cNvCxnSpPr>
            <a:stCxn id="12" idx="2"/>
            <a:endCxn id="78" idx="0"/>
          </p:cNvCxnSpPr>
          <p:nvPr/>
        </p:nvCxnSpPr>
        <p:spPr>
          <a:xfrm>
            <a:off x="649971" y="3238970"/>
            <a:ext cx="803550" cy="50006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1" name="Straight Connector 170"/>
          <p:cNvCxnSpPr>
            <a:stCxn id="12" idx="2"/>
            <a:endCxn id="80" idx="0"/>
          </p:cNvCxnSpPr>
          <p:nvPr/>
        </p:nvCxnSpPr>
        <p:spPr>
          <a:xfrm>
            <a:off x="649971" y="3238970"/>
            <a:ext cx="1619227" cy="50006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2" name="Straight Connector 171"/>
          <p:cNvCxnSpPr>
            <a:stCxn id="13" idx="2"/>
            <a:endCxn id="76" idx="0"/>
          </p:cNvCxnSpPr>
          <p:nvPr/>
        </p:nvCxnSpPr>
        <p:spPr>
          <a:xfrm flipH="1">
            <a:off x="640249" y="3238970"/>
            <a:ext cx="811741" cy="50006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3" name="Straight Connector 172"/>
          <p:cNvCxnSpPr>
            <a:stCxn id="13" idx="2"/>
            <a:endCxn id="82" idx="0"/>
          </p:cNvCxnSpPr>
          <p:nvPr/>
        </p:nvCxnSpPr>
        <p:spPr>
          <a:xfrm>
            <a:off x="1451990" y="3238970"/>
            <a:ext cx="1674532" cy="50006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4" name="Straight Connector 173"/>
          <p:cNvCxnSpPr>
            <a:stCxn id="13" idx="2"/>
            <a:endCxn id="84" idx="0"/>
          </p:cNvCxnSpPr>
          <p:nvPr/>
        </p:nvCxnSpPr>
        <p:spPr>
          <a:xfrm>
            <a:off x="1451990" y="3238970"/>
            <a:ext cx="2464561" cy="48792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5" name="Straight Connector 174"/>
          <p:cNvCxnSpPr>
            <a:stCxn id="14" idx="2"/>
            <a:endCxn id="78" idx="0"/>
          </p:cNvCxnSpPr>
          <p:nvPr/>
        </p:nvCxnSpPr>
        <p:spPr>
          <a:xfrm flipH="1">
            <a:off x="1453521" y="3238970"/>
            <a:ext cx="839826" cy="50006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6" name="Straight Connector 175"/>
          <p:cNvCxnSpPr>
            <a:stCxn id="14" idx="2"/>
            <a:endCxn id="82" idx="0"/>
          </p:cNvCxnSpPr>
          <p:nvPr/>
        </p:nvCxnSpPr>
        <p:spPr>
          <a:xfrm>
            <a:off x="2293347" y="3238970"/>
            <a:ext cx="833175" cy="50006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7" name="Straight Connector 176"/>
          <p:cNvCxnSpPr>
            <a:stCxn id="14" idx="2"/>
            <a:endCxn id="86" idx="0"/>
          </p:cNvCxnSpPr>
          <p:nvPr/>
        </p:nvCxnSpPr>
        <p:spPr>
          <a:xfrm>
            <a:off x="2293347" y="3238970"/>
            <a:ext cx="2451738" cy="48792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8" name="Straight Connector 177"/>
          <p:cNvCxnSpPr>
            <a:stCxn id="15" idx="2"/>
            <a:endCxn id="80" idx="0"/>
          </p:cNvCxnSpPr>
          <p:nvPr/>
        </p:nvCxnSpPr>
        <p:spPr>
          <a:xfrm flipH="1">
            <a:off x="2269198" y="3238970"/>
            <a:ext cx="852651" cy="50006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9" name="Straight Connector 178"/>
          <p:cNvCxnSpPr>
            <a:stCxn id="15" idx="2"/>
            <a:endCxn id="84" idx="0"/>
          </p:cNvCxnSpPr>
          <p:nvPr/>
        </p:nvCxnSpPr>
        <p:spPr>
          <a:xfrm>
            <a:off x="3121849" y="3238970"/>
            <a:ext cx="794702" cy="48792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0" name="Straight Connector 179"/>
          <p:cNvCxnSpPr>
            <a:stCxn id="15" idx="2"/>
            <a:endCxn id="86" idx="0"/>
          </p:cNvCxnSpPr>
          <p:nvPr/>
        </p:nvCxnSpPr>
        <p:spPr>
          <a:xfrm>
            <a:off x="3121849" y="3238970"/>
            <a:ext cx="1623236" cy="48792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1" name="Straight Connector 180"/>
          <p:cNvCxnSpPr>
            <a:stCxn id="16" idx="2"/>
            <a:endCxn id="88" idx="0"/>
          </p:cNvCxnSpPr>
          <p:nvPr/>
        </p:nvCxnSpPr>
        <p:spPr>
          <a:xfrm>
            <a:off x="3928710" y="3226828"/>
            <a:ext cx="1663311" cy="51220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2" name="Straight Connector 181"/>
          <p:cNvCxnSpPr>
            <a:stCxn id="16" idx="2"/>
            <a:endCxn id="92" idx="0"/>
          </p:cNvCxnSpPr>
          <p:nvPr/>
        </p:nvCxnSpPr>
        <p:spPr>
          <a:xfrm>
            <a:off x="3928710" y="3226828"/>
            <a:ext cx="2493415" cy="51220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3" name="Straight Connector 182"/>
          <p:cNvCxnSpPr>
            <a:stCxn id="16" idx="2"/>
            <a:endCxn id="76" idx="0"/>
          </p:cNvCxnSpPr>
          <p:nvPr/>
        </p:nvCxnSpPr>
        <p:spPr>
          <a:xfrm flipH="1">
            <a:off x="640249" y="3226828"/>
            <a:ext cx="3288461" cy="51220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4" name="Straight Connector 183"/>
          <p:cNvCxnSpPr>
            <a:stCxn id="17" idx="2"/>
            <a:endCxn id="88" idx="0"/>
          </p:cNvCxnSpPr>
          <p:nvPr/>
        </p:nvCxnSpPr>
        <p:spPr>
          <a:xfrm>
            <a:off x="4756410" y="3226828"/>
            <a:ext cx="835611" cy="51220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5" name="Straight Connector 184"/>
          <p:cNvCxnSpPr>
            <a:stCxn id="17" idx="2"/>
            <a:endCxn id="90" idx="0"/>
          </p:cNvCxnSpPr>
          <p:nvPr/>
        </p:nvCxnSpPr>
        <p:spPr>
          <a:xfrm>
            <a:off x="4756410" y="3226828"/>
            <a:ext cx="2520666" cy="51220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6" name="Straight Connector 185"/>
          <p:cNvCxnSpPr>
            <a:stCxn id="17" idx="2"/>
            <a:endCxn id="78" idx="0"/>
          </p:cNvCxnSpPr>
          <p:nvPr/>
        </p:nvCxnSpPr>
        <p:spPr>
          <a:xfrm flipH="1">
            <a:off x="1453521" y="3226828"/>
            <a:ext cx="3302889" cy="51220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7" name="Straight Connector 186"/>
          <p:cNvCxnSpPr>
            <a:stCxn id="68" idx="2"/>
            <a:endCxn id="80" idx="0"/>
          </p:cNvCxnSpPr>
          <p:nvPr/>
        </p:nvCxnSpPr>
        <p:spPr>
          <a:xfrm flipH="1">
            <a:off x="2269198" y="3238970"/>
            <a:ext cx="3317316" cy="50006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5" name="Straight Connector 224"/>
          <p:cNvCxnSpPr>
            <a:stCxn id="68" idx="2"/>
            <a:endCxn id="92" idx="0"/>
          </p:cNvCxnSpPr>
          <p:nvPr/>
        </p:nvCxnSpPr>
        <p:spPr>
          <a:xfrm>
            <a:off x="5586514" y="3238970"/>
            <a:ext cx="835611" cy="50006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6" name="Straight Connector 225"/>
          <p:cNvCxnSpPr>
            <a:stCxn id="72" idx="2"/>
            <a:endCxn id="94" idx="0"/>
          </p:cNvCxnSpPr>
          <p:nvPr/>
        </p:nvCxnSpPr>
        <p:spPr>
          <a:xfrm>
            <a:off x="6446274" y="3238970"/>
            <a:ext cx="1675337" cy="50006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7" name="Straight Connector 226"/>
          <p:cNvCxnSpPr>
            <a:stCxn id="68" idx="2"/>
            <a:endCxn id="90" idx="0"/>
          </p:cNvCxnSpPr>
          <p:nvPr/>
        </p:nvCxnSpPr>
        <p:spPr>
          <a:xfrm>
            <a:off x="5586514" y="3238970"/>
            <a:ext cx="1690562" cy="50006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8" name="Straight Connector 227"/>
          <p:cNvCxnSpPr>
            <a:stCxn id="72" idx="2"/>
            <a:endCxn id="82" idx="0"/>
          </p:cNvCxnSpPr>
          <p:nvPr/>
        </p:nvCxnSpPr>
        <p:spPr>
          <a:xfrm flipH="1">
            <a:off x="3126522" y="3238970"/>
            <a:ext cx="3319752" cy="50006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9" name="Straight Connector 228"/>
          <p:cNvCxnSpPr>
            <a:stCxn id="72" idx="2"/>
            <a:endCxn id="88" idx="0"/>
          </p:cNvCxnSpPr>
          <p:nvPr/>
        </p:nvCxnSpPr>
        <p:spPr>
          <a:xfrm flipH="1">
            <a:off x="5592021" y="3238970"/>
            <a:ext cx="854253" cy="50006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0" name="Straight Connector 229"/>
          <p:cNvCxnSpPr>
            <a:stCxn id="70" idx="2"/>
            <a:endCxn id="84" idx="0"/>
          </p:cNvCxnSpPr>
          <p:nvPr/>
        </p:nvCxnSpPr>
        <p:spPr>
          <a:xfrm flipH="1">
            <a:off x="3916551" y="3238970"/>
            <a:ext cx="3359828" cy="48792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1" name="Straight Connector 230"/>
          <p:cNvCxnSpPr>
            <a:stCxn id="70" idx="2"/>
            <a:endCxn id="92" idx="0"/>
          </p:cNvCxnSpPr>
          <p:nvPr/>
        </p:nvCxnSpPr>
        <p:spPr>
          <a:xfrm flipH="1">
            <a:off x="6422125" y="3238970"/>
            <a:ext cx="854254" cy="50006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2" name="Straight Connector 231"/>
          <p:cNvCxnSpPr>
            <a:stCxn id="70" idx="2"/>
            <a:endCxn id="94" idx="0"/>
          </p:cNvCxnSpPr>
          <p:nvPr/>
        </p:nvCxnSpPr>
        <p:spPr>
          <a:xfrm>
            <a:off x="7276379" y="3238970"/>
            <a:ext cx="845232" cy="50006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3" name="Straight Connector 232"/>
          <p:cNvCxnSpPr>
            <a:stCxn id="74" idx="2"/>
            <a:endCxn id="86" idx="0"/>
          </p:cNvCxnSpPr>
          <p:nvPr/>
        </p:nvCxnSpPr>
        <p:spPr>
          <a:xfrm flipH="1">
            <a:off x="4745085" y="3238970"/>
            <a:ext cx="3386248" cy="48792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4" name="Straight Connector 233"/>
          <p:cNvCxnSpPr>
            <a:stCxn id="74" idx="2"/>
            <a:endCxn id="90" idx="0"/>
          </p:cNvCxnSpPr>
          <p:nvPr/>
        </p:nvCxnSpPr>
        <p:spPr>
          <a:xfrm flipH="1">
            <a:off x="7277076" y="3238970"/>
            <a:ext cx="854257" cy="50006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5" name="Straight Connector 234"/>
          <p:cNvCxnSpPr>
            <a:stCxn id="74" idx="2"/>
            <a:endCxn id="94" idx="0"/>
          </p:cNvCxnSpPr>
          <p:nvPr/>
        </p:nvCxnSpPr>
        <p:spPr>
          <a:xfrm flipH="1">
            <a:off x="8121611" y="3238970"/>
            <a:ext cx="9722" cy="50006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6" name="Straight Connector 235"/>
          <p:cNvCxnSpPr>
            <a:stCxn id="76" idx="2"/>
            <a:endCxn id="96" idx="0"/>
          </p:cNvCxnSpPr>
          <p:nvPr/>
        </p:nvCxnSpPr>
        <p:spPr>
          <a:xfrm>
            <a:off x="640249" y="4108368"/>
            <a:ext cx="1581174" cy="582939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7" name="Straight Connector 236"/>
          <p:cNvCxnSpPr>
            <a:stCxn id="76" idx="2"/>
            <a:endCxn id="98" idx="0"/>
          </p:cNvCxnSpPr>
          <p:nvPr/>
        </p:nvCxnSpPr>
        <p:spPr>
          <a:xfrm>
            <a:off x="640249" y="4108368"/>
            <a:ext cx="2622061" cy="582939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8" name="Straight Connector 237"/>
          <p:cNvCxnSpPr>
            <a:stCxn id="78" idx="2"/>
            <a:endCxn id="96" idx="0"/>
          </p:cNvCxnSpPr>
          <p:nvPr/>
        </p:nvCxnSpPr>
        <p:spPr>
          <a:xfrm>
            <a:off x="1453521" y="4108368"/>
            <a:ext cx="767902" cy="582939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8" name="Straight Connector 267"/>
          <p:cNvCxnSpPr>
            <a:stCxn id="100" idx="0"/>
            <a:endCxn id="86" idx="2"/>
          </p:cNvCxnSpPr>
          <p:nvPr/>
        </p:nvCxnSpPr>
        <p:spPr>
          <a:xfrm flipV="1">
            <a:off x="4302395" y="4096226"/>
            <a:ext cx="442690" cy="595081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9" name="Straight Connector 268"/>
          <p:cNvCxnSpPr>
            <a:stCxn id="103" idx="0"/>
            <a:endCxn id="86" idx="2"/>
          </p:cNvCxnSpPr>
          <p:nvPr/>
        </p:nvCxnSpPr>
        <p:spPr>
          <a:xfrm flipH="1" flipV="1">
            <a:off x="4745085" y="4096226"/>
            <a:ext cx="613392" cy="595081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0" name="Straight Connector 269"/>
          <p:cNvCxnSpPr>
            <a:stCxn id="96" idx="0"/>
            <a:endCxn id="88" idx="2"/>
          </p:cNvCxnSpPr>
          <p:nvPr/>
        </p:nvCxnSpPr>
        <p:spPr>
          <a:xfrm flipV="1">
            <a:off x="2221423" y="4108368"/>
            <a:ext cx="3370598" cy="582939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1" name="Straight Connector 270"/>
          <p:cNvCxnSpPr>
            <a:stCxn id="104" idx="0"/>
            <a:endCxn id="88" idx="2"/>
          </p:cNvCxnSpPr>
          <p:nvPr/>
        </p:nvCxnSpPr>
        <p:spPr>
          <a:xfrm flipH="1" flipV="1">
            <a:off x="5592021" y="4108368"/>
            <a:ext cx="833825" cy="60651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2" name="Straight Connector 271"/>
          <p:cNvCxnSpPr>
            <a:stCxn id="98" idx="0"/>
            <a:endCxn id="92" idx="2"/>
          </p:cNvCxnSpPr>
          <p:nvPr/>
        </p:nvCxnSpPr>
        <p:spPr>
          <a:xfrm flipV="1">
            <a:off x="3262310" y="4108368"/>
            <a:ext cx="3159815" cy="582939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3" name="Straight Connector 272"/>
          <p:cNvCxnSpPr>
            <a:stCxn id="104" idx="0"/>
            <a:endCxn id="92" idx="2"/>
          </p:cNvCxnSpPr>
          <p:nvPr/>
        </p:nvCxnSpPr>
        <p:spPr>
          <a:xfrm flipH="1" flipV="1">
            <a:off x="6422125" y="4108368"/>
            <a:ext cx="3721" cy="60651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4" name="Straight Connector 273"/>
          <p:cNvCxnSpPr>
            <a:stCxn id="104" idx="0"/>
            <a:endCxn id="90" idx="2"/>
          </p:cNvCxnSpPr>
          <p:nvPr/>
        </p:nvCxnSpPr>
        <p:spPr>
          <a:xfrm flipV="1">
            <a:off x="6425846" y="4108368"/>
            <a:ext cx="851230" cy="60651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5" name="Straight Connector 274"/>
          <p:cNvCxnSpPr>
            <a:stCxn id="103" idx="0"/>
            <a:endCxn id="94" idx="2"/>
          </p:cNvCxnSpPr>
          <p:nvPr/>
        </p:nvCxnSpPr>
        <p:spPr>
          <a:xfrm flipV="1">
            <a:off x="5358477" y="4108368"/>
            <a:ext cx="2763134" cy="582939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6" name="Straight Connector 275"/>
          <p:cNvCxnSpPr>
            <a:stCxn id="104" idx="0"/>
            <a:endCxn id="94" idx="2"/>
          </p:cNvCxnSpPr>
          <p:nvPr/>
        </p:nvCxnSpPr>
        <p:spPr>
          <a:xfrm flipV="1">
            <a:off x="6425846" y="4108368"/>
            <a:ext cx="1695765" cy="60651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5" name="Straight Connector 294"/>
          <p:cNvCxnSpPr>
            <a:stCxn id="103" idx="0"/>
            <a:endCxn id="82" idx="2"/>
          </p:cNvCxnSpPr>
          <p:nvPr/>
        </p:nvCxnSpPr>
        <p:spPr>
          <a:xfrm flipH="1" flipV="1">
            <a:off x="3126522" y="4108368"/>
            <a:ext cx="2231955" cy="582939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6" name="Straight Connector 295"/>
          <p:cNvCxnSpPr>
            <a:stCxn id="103" idx="0"/>
            <a:endCxn id="84" idx="2"/>
          </p:cNvCxnSpPr>
          <p:nvPr/>
        </p:nvCxnSpPr>
        <p:spPr>
          <a:xfrm flipH="1" flipV="1">
            <a:off x="3916551" y="4096226"/>
            <a:ext cx="1441926" cy="595081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7" name="Straight Connector 296"/>
          <p:cNvCxnSpPr>
            <a:stCxn id="98" idx="0"/>
            <a:endCxn id="84" idx="2"/>
          </p:cNvCxnSpPr>
          <p:nvPr/>
        </p:nvCxnSpPr>
        <p:spPr>
          <a:xfrm flipV="1">
            <a:off x="3262310" y="4096226"/>
            <a:ext cx="654241" cy="595081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8" name="Straight Connector 297"/>
          <p:cNvCxnSpPr>
            <a:stCxn id="100" idx="0"/>
            <a:endCxn id="90" idx="2"/>
          </p:cNvCxnSpPr>
          <p:nvPr/>
        </p:nvCxnSpPr>
        <p:spPr>
          <a:xfrm flipV="1">
            <a:off x="4302395" y="4108368"/>
            <a:ext cx="2974681" cy="582939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7" name="Straight Connector 306"/>
          <p:cNvCxnSpPr>
            <a:stCxn id="78" idx="2"/>
            <a:endCxn id="100" idx="0"/>
          </p:cNvCxnSpPr>
          <p:nvPr/>
        </p:nvCxnSpPr>
        <p:spPr>
          <a:xfrm>
            <a:off x="1453521" y="4108368"/>
            <a:ext cx="2848874" cy="582939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8" name="Straight Connector 307"/>
          <p:cNvCxnSpPr>
            <a:stCxn id="80" idx="2"/>
            <a:endCxn id="98" idx="0"/>
          </p:cNvCxnSpPr>
          <p:nvPr/>
        </p:nvCxnSpPr>
        <p:spPr>
          <a:xfrm>
            <a:off x="2269198" y="4108368"/>
            <a:ext cx="993112" cy="582939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9" name="Straight Connector 308"/>
          <p:cNvCxnSpPr>
            <a:stCxn id="80" idx="2"/>
            <a:endCxn id="100" idx="0"/>
          </p:cNvCxnSpPr>
          <p:nvPr/>
        </p:nvCxnSpPr>
        <p:spPr>
          <a:xfrm>
            <a:off x="2269198" y="4108368"/>
            <a:ext cx="2033197" cy="582939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0" name="Straight Connector 309"/>
          <p:cNvCxnSpPr>
            <a:stCxn id="82" idx="2"/>
            <a:endCxn id="96" idx="0"/>
          </p:cNvCxnSpPr>
          <p:nvPr/>
        </p:nvCxnSpPr>
        <p:spPr>
          <a:xfrm flipH="1">
            <a:off x="2221423" y="4108368"/>
            <a:ext cx="905099" cy="582939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1" name="Straight Connector 310"/>
          <p:cNvCxnSpPr>
            <a:stCxn id="96" idx="2"/>
            <a:endCxn id="36" idx="0"/>
          </p:cNvCxnSpPr>
          <p:nvPr/>
        </p:nvCxnSpPr>
        <p:spPr>
          <a:xfrm>
            <a:off x="2221423" y="5060639"/>
            <a:ext cx="2183426" cy="440063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2" name="Straight Connector 321"/>
          <p:cNvCxnSpPr>
            <a:stCxn id="100" idx="2"/>
            <a:endCxn id="36" idx="0"/>
          </p:cNvCxnSpPr>
          <p:nvPr/>
        </p:nvCxnSpPr>
        <p:spPr>
          <a:xfrm>
            <a:off x="4302395" y="5060639"/>
            <a:ext cx="102454" cy="440063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3" name="Straight Connector 322"/>
          <p:cNvCxnSpPr>
            <a:stCxn id="103" idx="2"/>
            <a:endCxn id="36" idx="0"/>
          </p:cNvCxnSpPr>
          <p:nvPr/>
        </p:nvCxnSpPr>
        <p:spPr>
          <a:xfrm flipH="1">
            <a:off x="4404849" y="5060639"/>
            <a:ext cx="953628" cy="440063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4" name="Straight Connector 323"/>
          <p:cNvCxnSpPr>
            <a:stCxn id="104" idx="2"/>
            <a:endCxn id="36" idx="0"/>
          </p:cNvCxnSpPr>
          <p:nvPr/>
        </p:nvCxnSpPr>
        <p:spPr>
          <a:xfrm flipH="1">
            <a:off x="4404849" y="5084216"/>
            <a:ext cx="2020997" cy="41648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5" name="Straight Connector 324"/>
          <p:cNvCxnSpPr>
            <a:stCxn id="98" idx="2"/>
            <a:endCxn id="36" idx="0"/>
          </p:cNvCxnSpPr>
          <p:nvPr/>
        </p:nvCxnSpPr>
        <p:spPr>
          <a:xfrm>
            <a:off x="3262310" y="5060639"/>
            <a:ext cx="1142539" cy="440063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" name="Straight Connector 1">
            <a:extLst>
              <a:ext uri="{FF2B5EF4-FFF2-40B4-BE49-F238E27FC236}">
                <a16:creationId xmlns:a16="http://schemas.microsoft.com/office/drawing/2014/main" id="{E0108E40-9373-7435-B2B7-8AEEE314A075}"/>
              </a:ext>
            </a:extLst>
          </p:cNvPr>
          <p:cNvCxnSpPr>
            <a:cxnSpLocks/>
            <a:stCxn id="7" idx="2"/>
            <a:endCxn id="8" idx="0"/>
          </p:cNvCxnSpPr>
          <p:nvPr/>
        </p:nvCxnSpPr>
        <p:spPr>
          <a:xfrm flipH="1">
            <a:off x="2301966" y="1655192"/>
            <a:ext cx="1979216" cy="309329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 Closer Look At Rules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1142984"/>
            <a:ext cx="5114932" cy="2428891"/>
          </a:xfrm>
        </p:spPr>
        <p:txBody>
          <a:bodyPr>
            <a:normAutofit lnSpcReduction="10000"/>
          </a:bodyPr>
          <a:lstStyle/>
          <a:p>
            <a:r>
              <a:rPr lang="en-GB" dirty="0"/>
              <a:t>Example rules</a:t>
            </a:r>
          </a:p>
          <a:p>
            <a:pPr>
              <a:buNone/>
            </a:pPr>
            <a:r>
              <a:rPr lang="en-GB" sz="1900" dirty="0"/>
              <a:t>{Milk, Nappies} → {Beer} (s=0.4, c=0.67)</a:t>
            </a:r>
          </a:p>
          <a:p>
            <a:pPr>
              <a:buNone/>
            </a:pPr>
            <a:r>
              <a:rPr lang="en-GB" sz="1900" dirty="0"/>
              <a:t>{Milk, Beer} → {Nappies} (s=0.4, c=1.0)</a:t>
            </a:r>
          </a:p>
          <a:p>
            <a:pPr>
              <a:buNone/>
            </a:pPr>
            <a:r>
              <a:rPr lang="en-GB" sz="1900" dirty="0"/>
              <a:t>{Beer, Nappies} → {Milk} (s=0.4, c=0.67)</a:t>
            </a:r>
          </a:p>
          <a:p>
            <a:pPr>
              <a:buNone/>
            </a:pPr>
            <a:r>
              <a:rPr lang="en-GB" sz="1900" dirty="0"/>
              <a:t>{Beer} → {Milk, Nappies} (s=0.4, c=0.67)</a:t>
            </a:r>
          </a:p>
          <a:p>
            <a:pPr>
              <a:buNone/>
            </a:pPr>
            <a:r>
              <a:rPr lang="en-GB" sz="1900" dirty="0"/>
              <a:t>{Nappies} → {Beer, Milk} (s=0.4, c=0.5)</a:t>
            </a:r>
          </a:p>
          <a:p>
            <a:pPr>
              <a:buNone/>
            </a:pPr>
            <a:r>
              <a:rPr lang="en-GB" sz="1900" dirty="0"/>
              <a:t>{Milk} → {Nappies, Beer} (s=0.4, c=0.5)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10</a:t>
            </a:fld>
            <a:endParaRPr lang="en-GB"/>
          </a:p>
        </p:txBody>
      </p:sp>
      <p:sp>
        <p:nvSpPr>
          <p:cNvPr id="5" name="Content Placeholder 1"/>
          <p:cNvSpPr txBox="1">
            <a:spLocks/>
          </p:cNvSpPr>
          <p:nvPr/>
        </p:nvSpPr>
        <p:spPr>
          <a:xfrm>
            <a:off x="428596" y="3571876"/>
            <a:ext cx="8229600" cy="2587815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r>
              <a:rPr lang="en-GB" sz="2400" dirty="0"/>
              <a:t>All of the above rules use the same </a:t>
            </a:r>
            <a:r>
              <a:rPr lang="en-GB" sz="2400" dirty="0" err="1"/>
              <a:t>itemset</a:t>
            </a:r>
            <a:r>
              <a:rPr lang="en-GB" sz="2400" dirty="0"/>
              <a:t> </a:t>
            </a:r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</a:pPr>
            <a:r>
              <a:rPr lang="en-GB" sz="2400" dirty="0"/>
              <a:t>{Milk, Nappies, Beer}</a:t>
            </a:r>
          </a:p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Rules</a:t>
            </a:r>
            <a:r>
              <a:rPr kumimoji="0" lang="en-GB" sz="2400" b="0" i="0" u="none" strike="noStrike" kern="1200" cap="none" spc="0" normalizeH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developed from the same </a:t>
            </a:r>
            <a:r>
              <a:rPr kumimoji="0" lang="en-GB" sz="2400" b="0" i="0" u="none" strike="noStrike" kern="1200" cap="none" spc="0" normalizeH="0" noProof="0" dirty="0" err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itemset</a:t>
            </a:r>
            <a:r>
              <a:rPr kumimoji="0" lang="en-GB" sz="2400" b="0" i="0" u="none" strike="noStrike" kern="1200" cap="none" spc="0" normalizeH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have the same support but can have different confidence</a:t>
            </a:r>
          </a:p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r>
              <a:rPr kumimoji="0" lang="en-GB" sz="2400" b="0" i="0" u="none" strike="noStrike" kern="1200" cap="none" spc="0" normalizeH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We can therefore decouple the support and confidence requirements</a:t>
            </a: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graphicFrame>
        <p:nvGraphicFramePr>
          <p:cNvPr id="7" name="Table 6"/>
          <p:cNvGraphicFramePr>
            <a:graphicFrameLocks noGrp="1"/>
          </p:cNvGraphicFramePr>
          <p:nvPr/>
        </p:nvGraphicFramePr>
        <p:xfrm>
          <a:off x="5643570" y="928670"/>
          <a:ext cx="3286148" cy="22250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28614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Items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Milk,</a:t>
                      </a:r>
                      <a:r>
                        <a:rPr lang="en-GB" baseline="0" dirty="0"/>
                        <a:t> Bread, Coke, Nappies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Bread, Beer, Nappies, Eggs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Milk, Bread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Nappies,</a:t>
                      </a:r>
                      <a:r>
                        <a:rPr lang="en-GB" baseline="0" dirty="0"/>
                        <a:t> Coke, Beer, Milk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Bread, Milk, Nappies, Beer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Support Distribution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We can take a two-step approach to this</a:t>
            </a:r>
          </a:p>
          <a:p>
            <a:pPr marL="822960" lvl="1" indent="-457200">
              <a:buFont typeface="+mj-lt"/>
              <a:buAutoNum type="arabicPeriod"/>
            </a:pPr>
            <a:r>
              <a:rPr lang="en-GB" dirty="0"/>
              <a:t>Generate all </a:t>
            </a:r>
            <a:r>
              <a:rPr lang="en-GB" dirty="0" err="1"/>
              <a:t>itemsets</a:t>
            </a:r>
            <a:r>
              <a:rPr lang="en-GB" dirty="0"/>
              <a:t> whose support ≥ </a:t>
            </a:r>
            <a:r>
              <a:rPr lang="en-GB" i="1" dirty="0" err="1"/>
              <a:t>minsup</a:t>
            </a:r>
            <a:endParaRPr lang="en-GB" i="1" dirty="0"/>
          </a:p>
          <a:p>
            <a:pPr marL="822960" lvl="1" indent="-457200">
              <a:buFont typeface="+mj-lt"/>
              <a:buAutoNum type="arabicPeriod"/>
            </a:pPr>
            <a:r>
              <a:rPr lang="en-GB" dirty="0"/>
              <a:t>Generate high confidence rules from each of these </a:t>
            </a:r>
            <a:r>
              <a:rPr lang="en-GB" dirty="0" err="1"/>
              <a:t>itemsets</a:t>
            </a:r>
            <a:r>
              <a:rPr lang="en-GB" dirty="0"/>
              <a:t>, where each rule is a binary partition of the </a:t>
            </a:r>
            <a:r>
              <a:rPr lang="en-GB" dirty="0" err="1"/>
              <a:t>itemset</a:t>
            </a:r>
            <a:endParaRPr lang="en-GB" dirty="0"/>
          </a:p>
          <a:p>
            <a:pPr marL="367200" indent="-255600"/>
            <a:r>
              <a:rPr lang="en-GB" dirty="0"/>
              <a:t>Unfortunately generating the frequent </a:t>
            </a:r>
            <a:r>
              <a:rPr lang="en-GB" dirty="0" err="1"/>
              <a:t>itemsets</a:t>
            </a:r>
            <a:r>
              <a:rPr lang="en-GB" dirty="0"/>
              <a:t> is also computationally expensive</a:t>
            </a:r>
          </a:p>
          <a:p>
            <a:pPr marL="367200" indent="-255600"/>
            <a:r>
              <a:rPr lang="en-GB" dirty="0"/>
              <a:t>Real world data sets also have a skewed support distribution</a:t>
            </a:r>
          </a:p>
          <a:p>
            <a:pPr marL="623232" lvl="1" indent="-255600"/>
            <a:r>
              <a:rPr lang="en-GB" dirty="0"/>
              <a:t>We cannot tell from a cursory examination of a set whether a particular </a:t>
            </a:r>
            <a:r>
              <a:rPr lang="en-GB" dirty="0" err="1"/>
              <a:t>itemset</a:t>
            </a:r>
            <a:r>
              <a:rPr lang="en-GB" dirty="0"/>
              <a:t> is likely to have a low or high support</a:t>
            </a:r>
          </a:p>
          <a:p>
            <a:pPr marL="623232" lvl="1" indent="-255600"/>
            <a:r>
              <a:rPr lang="en-GB" dirty="0"/>
              <a:t>In general, though, the smaller the </a:t>
            </a:r>
            <a:r>
              <a:rPr lang="en-GB" dirty="0" err="1"/>
              <a:t>itemset</a:t>
            </a:r>
            <a:r>
              <a:rPr lang="en-GB" dirty="0"/>
              <a:t>, the higher the support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11</a:t>
            </a:fld>
            <a:endParaRPr lang="en-GB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1A32B3-92D6-06AE-B915-18C633FD6D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Worked Example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B60E14-A678-8E2A-6BAC-3C3895E80B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80728"/>
            <a:ext cx="8479536" cy="3456384"/>
          </a:xfrm>
        </p:spPr>
        <p:txBody>
          <a:bodyPr/>
          <a:lstStyle/>
          <a:p>
            <a:r>
              <a:rPr lang="en-US" dirty="0"/>
              <a:t>The </a:t>
            </a:r>
            <a:r>
              <a:rPr lang="en-US" dirty="0" err="1"/>
              <a:t>mushroom.arff</a:t>
            </a:r>
            <a:r>
              <a:rPr lang="en-US" dirty="0"/>
              <a:t> file has data on features of wild mushrooms such as </a:t>
            </a:r>
            <a:r>
              <a:rPr lang="en-US" dirty="0" err="1"/>
              <a:t>colour</a:t>
            </a:r>
            <a:r>
              <a:rPr lang="en-US" dirty="0"/>
              <a:t>, </a:t>
            </a:r>
            <a:r>
              <a:rPr lang="en-US" dirty="0" err="1"/>
              <a:t>odour</a:t>
            </a:r>
            <a:r>
              <a:rPr lang="en-US" dirty="0"/>
              <a:t>, shape and so on</a:t>
            </a:r>
          </a:p>
          <a:p>
            <a:pPr lvl="1"/>
            <a:r>
              <a:rPr lang="en-US" dirty="0"/>
              <a:t>Final attribute is whether it is edible or poisonous</a:t>
            </a:r>
          </a:p>
          <a:p>
            <a:endParaRPr lang="en-GB" dirty="0"/>
          </a:p>
          <a:p>
            <a:r>
              <a:rPr lang="en-GB" dirty="0"/>
              <a:t>Uses </a:t>
            </a:r>
            <a:r>
              <a:rPr lang="en-GB" dirty="0" err="1"/>
              <a:t>Apriori</a:t>
            </a:r>
            <a:r>
              <a:rPr lang="en-GB" dirty="0"/>
              <a:t> association algorithm</a:t>
            </a:r>
          </a:p>
          <a:p>
            <a:r>
              <a:rPr lang="en-GB" dirty="0"/>
              <a:t>Support: how common a pattern is in the dataset</a:t>
            </a:r>
          </a:p>
          <a:p>
            <a:r>
              <a:rPr lang="en-GB" dirty="0"/>
              <a:t>Confidence: how often a rule is correct when it applies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4C9CEB2-B025-8E3A-E05F-7AEDA58253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12</a:t>
            </a:fld>
            <a:endParaRPr lang="en-GB"/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2014DDD0-6CF5-6885-B569-ACAEA8F1D2E5}"/>
              </a:ext>
            </a:extLst>
          </p:cNvPr>
          <p:cNvGraphicFramePr>
            <a:graphicFrameLocks noGrp="1"/>
          </p:cNvGraphicFramePr>
          <p:nvPr/>
        </p:nvGraphicFramePr>
        <p:xfrm>
          <a:off x="683568" y="4348688"/>
          <a:ext cx="8003232" cy="2392680"/>
        </p:xfrm>
        <a:graphic>
          <a:graphicData uri="http://schemas.openxmlformats.org/drawingml/2006/table">
            <a:tbl>
              <a:tblPr firstRow="1" bandRow="1">
                <a:tableStyleId>{7E9639D4-E3E2-4D34-9284-5A2195B3D0D7}</a:tableStyleId>
              </a:tblPr>
              <a:tblGrid>
                <a:gridCol w="2221655">
                  <a:extLst>
                    <a:ext uri="{9D8B030D-6E8A-4147-A177-3AD203B41FA5}">
                      <a16:colId xmlns:a16="http://schemas.microsoft.com/office/drawing/2014/main" val="1215619070"/>
                    </a:ext>
                  </a:extLst>
                </a:gridCol>
                <a:gridCol w="2736304">
                  <a:extLst>
                    <a:ext uri="{9D8B030D-6E8A-4147-A177-3AD203B41FA5}">
                      <a16:colId xmlns:a16="http://schemas.microsoft.com/office/drawing/2014/main" val="2159809176"/>
                    </a:ext>
                  </a:extLst>
                </a:gridCol>
                <a:gridCol w="3045273">
                  <a:extLst>
                    <a:ext uri="{9D8B030D-6E8A-4147-A177-3AD203B41FA5}">
                      <a16:colId xmlns:a16="http://schemas.microsoft.com/office/drawing/2014/main" val="1229116908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Parameter</a:t>
                      </a:r>
                      <a:endParaRPr lang="en-GB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Purpose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Outcome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extLst>
                  <a:ext uri="{0D108BD9-81ED-4DB2-BD59-A6C34878D82A}">
                    <a16:rowId xmlns:a16="http://schemas.microsoft.com/office/drawing/2014/main" val="139341718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 err="1"/>
                        <a:t>numRules</a:t>
                      </a:r>
                      <a:r>
                        <a:rPr lang="en-US" dirty="0"/>
                        <a:t> = 10</a:t>
                      </a:r>
                      <a:endParaRPr lang="en-GB" dirty="0"/>
                    </a:p>
                  </a:txBody>
                  <a:tcPr anchor="ctr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Limit output to a readable number</a:t>
                      </a:r>
                      <a:endParaRPr lang="en-GB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Prevents the analyst from becoming overwhelmed</a:t>
                      </a:r>
                      <a:endParaRPr lang="en-GB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extLst>
                  <a:ext uri="{0D108BD9-81ED-4DB2-BD59-A6C34878D82A}">
                    <a16:rowId xmlns:a16="http://schemas.microsoft.com/office/drawing/2014/main" val="150095209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 err="1"/>
                        <a:t>minConfidence</a:t>
                      </a:r>
                      <a:r>
                        <a:rPr lang="en-US" dirty="0"/>
                        <a:t> = 0.9</a:t>
                      </a:r>
                      <a:endParaRPr lang="en-GB" dirty="0"/>
                    </a:p>
                  </a:txBody>
                  <a:tcPr anchor="ctr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Produces strong rules</a:t>
                      </a:r>
                      <a:endParaRPr lang="en-GB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Reliable patterns</a:t>
                      </a:r>
                      <a:endParaRPr lang="en-GB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extLst>
                  <a:ext uri="{0D108BD9-81ED-4DB2-BD59-A6C34878D82A}">
                    <a16:rowId xmlns:a16="http://schemas.microsoft.com/office/drawing/2014/main" val="174284601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 err="1"/>
                        <a:t>minSupport</a:t>
                      </a:r>
                      <a:r>
                        <a:rPr lang="en-US" dirty="0"/>
                        <a:t> = 0.1</a:t>
                      </a:r>
                      <a:endParaRPr lang="en-GB" dirty="0"/>
                    </a:p>
                  </a:txBody>
                  <a:tcPr anchor="ctr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Ensures good coverage</a:t>
                      </a:r>
                      <a:endParaRPr lang="en-GB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Prevents trivial rules being identified</a:t>
                      </a:r>
                      <a:endParaRPr lang="en-GB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extLst>
                  <a:ext uri="{0D108BD9-81ED-4DB2-BD59-A6C34878D82A}">
                    <a16:rowId xmlns:a16="http://schemas.microsoft.com/office/drawing/2014/main" val="165891490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delta = 0.05</a:t>
                      </a:r>
                      <a:endParaRPr lang="en-GB" dirty="0"/>
                    </a:p>
                  </a:txBody>
                  <a:tcPr anchor="ctr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Controls support searches</a:t>
                      </a:r>
                      <a:endParaRPr lang="en-GB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Prevents rule explosion</a:t>
                      </a:r>
                      <a:endParaRPr lang="en-GB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extLst>
                  <a:ext uri="{0D108BD9-81ED-4DB2-BD59-A6C34878D82A}">
                    <a16:rowId xmlns:a16="http://schemas.microsoft.com/office/drawing/2014/main" val="300688153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7884072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B538CC-168F-B4C0-BFA6-96F39CB1D1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F0424D-78BE-4FBA-015D-FA572B7EED6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9BD2FD4-AA74-8CDF-3AAC-FEFF5D4977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13</a:t>
            </a:fld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DD79E0C-ECD5-76F4-30BF-4885D194E67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36512" y="-2272"/>
            <a:ext cx="9180512" cy="6858000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E9E5CDE5-1337-7324-3D9F-F0C2CA4A0338}"/>
              </a:ext>
            </a:extLst>
          </p:cNvPr>
          <p:cNvSpPr/>
          <p:nvPr/>
        </p:nvSpPr>
        <p:spPr>
          <a:xfrm>
            <a:off x="1403648" y="4077072"/>
            <a:ext cx="7533088" cy="2016224"/>
          </a:xfrm>
          <a:prstGeom prst="rect">
            <a:avLst/>
          </a:prstGeom>
          <a:noFill/>
          <a:ln w="57150">
            <a:solidFill>
              <a:srgbClr val="0070C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16212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290737-5A12-6940-048F-BDC2842427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Worked Example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6542B7-83C7-7EC8-4AF9-DA1F0B50515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If we want to identify rules that include a specific consequent, e.g. class=e (edible) we are going beyond pure association analysis</a:t>
            </a:r>
          </a:p>
          <a:p>
            <a:r>
              <a:rPr lang="en-US" dirty="0"/>
              <a:t>CAR – Class Association Rule Mining</a:t>
            </a:r>
          </a:p>
          <a:p>
            <a:pPr lvl="1"/>
            <a:r>
              <a:rPr lang="en-US" dirty="0"/>
              <a:t>A variant of A Priori commonly used in research</a:t>
            </a:r>
          </a:p>
          <a:p>
            <a:endParaRPr lang="en-US" dirty="0"/>
          </a:p>
          <a:p>
            <a:r>
              <a:rPr lang="en-US" dirty="0"/>
              <a:t>In Weka</a:t>
            </a:r>
          </a:p>
          <a:p>
            <a:pPr lvl="1"/>
            <a:r>
              <a:rPr lang="en-US" dirty="0"/>
              <a:t>On the preprocessing tab set the class to the consequent (bottom right graphic)</a:t>
            </a:r>
          </a:p>
          <a:p>
            <a:pPr lvl="1"/>
            <a:r>
              <a:rPr lang="en-US" dirty="0"/>
              <a:t>In A Priori set</a:t>
            </a:r>
          </a:p>
          <a:p>
            <a:pPr lvl="2"/>
            <a:r>
              <a:rPr lang="en-US" dirty="0"/>
              <a:t>car=True</a:t>
            </a:r>
          </a:p>
          <a:p>
            <a:pPr lvl="2"/>
            <a:r>
              <a:rPr lang="en-US" dirty="0" err="1"/>
              <a:t>classIndex</a:t>
            </a:r>
            <a:r>
              <a:rPr lang="en-US" dirty="0"/>
              <a:t>=&lt;the column number of the class attribute&gt;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0323FE6-5751-DD1E-E0AC-9C61281E50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342265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031D4C-6F01-9E34-6578-EC99DFBA4B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F428D8-B6FE-79D3-7A87-914DE191261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DF3AEBB-47D5-BCC3-7994-0BB1B13AB8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15</a:t>
            </a:fld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9433244-28C4-B6E5-89BB-C4E407468BC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35" y="0"/>
            <a:ext cx="9125929" cy="6858000"/>
          </a:xfrm>
          <a:prstGeom prst="rect">
            <a:avLst/>
          </a:prstGeom>
        </p:spPr>
      </p:pic>
      <p:sp>
        <p:nvSpPr>
          <p:cNvPr id="7" name="Oval 6">
            <a:extLst>
              <a:ext uri="{FF2B5EF4-FFF2-40B4-BE49-F238E27FC236}">
                <a16:creationId xmlns:a16="http://schemas.microsoft.com/office/drawing/2014/main" id="{5B0E89F1-4533-CF27-937F-7EC8F7A46469}"/>
              </a:ext>
            </a:extLst>
          </p:cNvPr>
          <p:cNvSpPr/>
          <p:nvPr/>
        </p:nvSpPr>
        <p:spPr>
          <a:xfrm>
            <a:off x="4427984" y="3717032"/>
            <a:ext cx="4032448" cy="648072"/>
          </a:xfrm>
          <a:prstGeom prst="ellipse">
            <a:avLst/>
          </a:prstGeom>
          <a:noFill/>
          <a:ln w="57150">
            <a:solidFill>
              <a:srgbClr val="0070C0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52554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B15CFB-707D-B844-6663-A46A905539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3DC8A4-A9BF-FE79-0304-4315B68591D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630F05A-4FB3-0A5C-3B5F-AAB67D22C4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16</a:t>
            </a:fld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B32B639-043D-D58B-45FA-05124C50411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15537" cy="6858000"/>
          </a:xfrm>
          <a:prstGeom prst="rect">
            <a:avLst/>
          </a:prstGeom>
        </p:spPr>
      </p:pic>
      <p:sp>
        <p:nvSpPr>
          <p:cNvPr id="7" name="Oval 6">
            <a:extLst>
              <a:ext uri="{FF2B5EF4-FFF2-40B4-BE49-F238E27FC236}">
                <a16:creationId xmlns:a16="http://schemas.microsoft.com/office/drawing/2014/main" id="{C9784049-48AA-4CA3-2905-7FE3A7F59C6E}"/>
              </a:ext>
            </a:extLst>
          </p:cNvPr>
          <p:cNvSpPr/>
          <p:nvPr/>
        </p:nvSpPr>
        <p:spPr>
          <a:xfrm>
            <a:off x="2627784" y="1844824"/>
            <a:ext cx="2592288" cy="648072"/>
          </a:xfrm>
          <a:prstGeom prst="ellipse">
            <a:avLst/>
          </a:prstGeom>
          <a:noFill/>
          <a:ln w="57150">
            <a:solidFill>
              <a:srgbClr val="0070C0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A98E5485-8490-AB94-AC12-E6C645B1FE9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08000" cy="685800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6F7D752C-4396-BF81-ED2B-4EE33B3216CF}"/>
              </a:ext>
            </a:extLst>
          </p:cNvPr>
          <p:cNvSpPr/>
          <p:nvPr/>
        </p:nvSpPr>
        <p:spPr>
          <a:xfrm>
            <a:off x="1475656" y="4149080"/>
            <a:ext cx="7461080" cy="2088232"/>
          </a:xfrm>
          <a:prstGeom prst="rect">
            <a:avLst/>
          </a:prstGeom>
          <a:noFill/>
          <a:ln w="57150">
            <a:solidFill>
              <a:srgbClr val="0070C0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573278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31AA3B-BF8C-1D30-D913-E6D0AADC4F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Exercise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73921B-C807-975A-0803-8A1CBA6FFD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5000"/>
          </a:xfrm>
        </p:spPr>
        <p:txBody>
          <a:bodyPr>
            <a:normAutofit/>
          </a:bodyPr>
          <a:lstStyle/>
          <a:p>
            <a:r>
              <a:rPr lang="en-US" dirty="0"/>
              <a:t>Use the </a:t>
            </a:r>
            <a:r>
              <a:rPr lang="en-US" dirty="0" err="1"/>
              <a:t>mushroom.arff</a:t>
            </a:r>
            <a:r>
              <a:rPr lang="en-US" dirty="0"/>
              <a:t> dataset</a:t>
            </a:r>
          </a:p>
          <a:p>
            <a:r>
              <a:rPr lang="en-US" dirty="0"/>
              <a:t>Run </a:t>
            </a:r>
            <a:r>
              <a:rPr lang="en-US" dirty="0" err="1"/>
              <a:t>Apriori</a:t>
            </a:r>
            <a:r>
              <a:rPr lang="en-US" dirty="0"/>
              <a:t> with </a:t>
            </a:r>
            <a:r>
              <a:rPr lang="en-US" dirty="0" err="1"/>
              <a:t>numRules</a:t>
            </a:r>
            <a:r>
              <a:rPr lang="en-US" dirty="0"/>
              <a:t>=15, </a:t>
            </a:r>
            <a:r>
              <a:rPr lang="en-US" dirty="0" err="1"/>
              <a:t>minMetric</a:t>
            </a:r>
            <a:r>
              <a:rPr lang="en-US" dirty="0"/>
              <a:t>=0.8, </a:t>
            </a:r>
            <a:r>
              <a:rPr lang="en-US" dirty="0" err="1"/>
              <a:t>lowerBoundMinSupport</a:t>
            </a:r>
            <a:r>
              <a:rPr lang="en-US" dirty="0"/>
              <a:t>=0.05, </a:t>
            </a:r>
            <a:r>
              <a:rPr lang="en-US" dirty="0" err="1"/>
              <a:t>outputItemsets</a:t>
            </a:r>
            <a:r>
              <a:rPr lang="en-US" dirty="0"/>
              <a:t>=True</a:t>
            </a:r>
          </a:p>
          <a:p>
            <a:r>
              <a:rPr lang="en-US" dirty="0"/>
              <a:t>For each of the top 5 rules identify</a:t>
            </a:r>
          </a:p>
          <a:p>
            <a:pPr lvl="1"/>
            <a:r>
              <a:rPr lang="en-US" dirty="0"/>
              <a:t>The antecedent (LHS)</a:t>
            </a:r>
          </a:p>
          <a:p>
            <a:pPr lvl="1"/>
            <a:r>
              <a:rPr lang="en-US" dirty="0"/>
              <a:t>The consequent (RHS)</a:t>
            </a:r>
          </a:p>
          <a:p>
            <a:pPr lvl="1"/>
            <a:r>
              <a:rPr lang="en-US" dirty="0"/>
              <a:t>Support</a:t>
            </a:r>
          </a:p>
          <a:p>
            <a:pPr lvl="1"/>
            <a:r>
              <a:rPr lang="en-US" dirty="0"/>
              <a:t>Confidence</a:t>
            </a:r>
          </a:p>
          <a:p>
            <a:pPr lvl="1"/>
            <a:r>
              <a:rPr lang="en-US" dirty="0"/>
              <a:t>A one-sentence plain English interpretation of what the rule means</a:t>
            </a:r>
          </a:p>
          <a:p>
            <a:r>
              <a:rPr lang="en-US" dirty="0"/>
              <a:t>Explain whether or not these associations are evidence of causality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76FDADE-DCC3-D521-862D-A68D780FBC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490053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Support Distribution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problem is how to set the value for </a:t>
            </a:r>
            <a:r>
              <a:rPr lang="en-GB" i="1" dirty="0" err="1"/>
              <a:t>minsup</a:t>
            </a:r>
            <a:endParaRPr lang="en-GB" dirty="0"/>
          </a:p>
          <a:p>
            <a:pPr lvl="1"/>
            <a:r>
              <a:rPr lang="en-GB" dirty="0"/>
              <a:t>If </a:t>
            </a:r>
            <a:r>
              <a:rPr lang="en-GB" i="1" dirty="0" err="1"/>
              <a:t>minsup</a:t>
            </a:r>
            <a:r>
              <a:rPr lang="en-GB" dirty="0"/>
              <a:t> is too high then we miss </a:t>
            </a:r>
            <a:r>
              <a:rPr lang="en-GB" dirty="0" err="1"/>
              <a:t>itemsets</a:t>
            </a:r>
            <a:r>
              <a:rPr lang="en-GB" dirty="0"/>
              <a:t> involving rare (i.e. interesting) items</a:t>
            </a:r>
          </a:p>
          <a:p>
            <a:pPr lvl="1"/>
            <a:r>
              <a:rPr lang="en-GB" dirty="0"/>
              <a:t>If </a:t>
            </a:r>
            <a:r>
              <a:rPr lang="en-GB" i="1" dirty="0" err="1"/>
              <a:t>minsup</a:t>
            </a:r>
            <a:r>
              <a:rPr lang="en-GB" dirty="0"/>
              <a:t> is too low then</a:t>
            </a:r>
          </a:p>
          <a:p>
            <a:pPr lvl="2"/>
            <a:r>
              <a:rPr lang="en-GB" dirty="0"/>
              <a:t>The number of </a:t>
            </a:r>
            <a:r>
              <a:rPr lang="en-GB" dirty="0" err="1"/>
              <a:t>itemsets</a:t>
            </a:r>
            <a:r>
              <a:rPr lang="en-GB" dirty="0"/>
              <a:t> is large</a:t>
            </a:r>
          </a:p>
          <a:p>
            <a:pPr lvl="2"/>
            <a:r>
              <a:rPr lang="en-GB" dirty="0"/>
              <a:t>The time spent identifying these </a:t>
            </a:r>
            <a:r>
              <a:rPr lang="en-GB" dirty="0" err="1"/>
              <a:t>itemsets</a:t>
            </a:r>
            <a:r>
              <a:rPr lang="en-GB" dirty="0"/>
              <a:t> is high</a:t>
            </a:r>
          </a:p>
          <a:p>
            <a:pPr lvl="2"/>
            <a:r>
              <a:rPr lang="en-GB" dirty="0"/>
              <a:t>Too many patterns may be found</a:t>
            </a:r>
          </a:p>
          <a:p>
            <a:pPr lvl="2"/>
            <a:r>
              <a:rPr lang="en-GB" dirty="0"/>
              <a:t>Spurious patterns may be found, e.g. if televisions are a low frequency item and milk is a high frequency item then the confidence of Television → Milk is likely to be high</a:t>
            </a:r>
          </a:p>
          <a:p>
            <a:r>
              <a:rPr lang="en-GB" dirty="0"/>
              <a:t>One possible solution is to define hierarchies in the data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18</a:t>
            </a:fld>
            <a:endParaRPr lang="en-GB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Using Hierarchies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19</a:t>
            </a:fld>
            <a:endParaRPr lang="en-GB"/>
          </a:p>
        </p:txBody>
      </p:sp>
      <p:sp>
        <p:nvSpPr>
          <p:cNvPr id="5" name="TextBox 4"/>
          <p:cNvSpPr txBox="1"/>
          <p:nvPr/>
        </p:nvSpPr>
        <p:spPr>
          <a:xfrm>
            <a:off x="3500430" y="1636979"/>
            <a:ext cx="16898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Frozen Foods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6000760" y="2339217"/>
            <a:ext cx="16610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Frozen Meals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3428992" y="2339217"/>
            <a:ext cx="22461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Frozen Vegetables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142976" y="2339217"/>
            <a:ext cx="198323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Frozen Desserts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2864552" y="3196473"/>
            <a:ext cx="12073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Lolly Ices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578668" y="3196473"/>
            <a:ext cx="12971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Ice Cream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507098" y="3196473"/>
            <a:ext cx="10118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/>
              <a:t>Frogurt</a:t>
            </a:r>
            <a:endParaRPr lang="en-GB" dirty="0"/>
          </a:p>
        </p:txBody>
      </p:sp>
      <p:sp>
        <p:nvSpPr>
          <p:cNvPr id="12" name="TextBox 11"/>
          <p:cNvSpPr txBox="1"/>
          <p:nvPr/>
        </p:nvSpPr>
        <p:spPr>
          <a:xfrm>
            <a:off x="2786050" y="3976220"/>
            <a:ext cx="13805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Strawberry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500166" y="3976220"/>
            <a:ext cx="129875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Chocolate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428596" y="3976220"/>
            <a:ext cx="93647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Vanilla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4857752" y="3976220"/>
            <a:ext cx="81624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Other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4214810" y="3976220"/>
            <a:ext cx="6799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Mint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5929322" y="3131106"/>
            <a:ext cx="14446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Cauliflower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4922315" y="3131106"/>
            <a:ext cx="10070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Carrots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8001024" y="3131106"/>
            <a:ext cx="81624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Other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7358082" y="3131106"/>
            <a:ext cx="6864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Peas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1285852" y="4845618"/>
            <a:ext cx="14446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/>
              <a:t>HagenDaas</a:t>
            </a:r>
            <a:endParaRPr lang="en-GB" dirty="0"/>
          </a:p>
        </p:txBody>
      </p:sp>
      <p:sp>
        <p:nvSpPr>
          <p:cNvPr id="23" name="TextBox 22"/>
          <p:cNvSpPr txBox="1"/>
          <p:nvPr/>
        </p:nvSpPr>
        <p:spPr>
          <a:xfrm>
            <a:off x="571472" y="4845618"/>
            <a:ext cx="5501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B&amp;J</a:t>
            </a:r>
          </a:p>
        </p:txBody>
      </p:sp>
      <p:sp>
        <p:nvSpPr>
          <p:cNvPr id="24" name="TextBox 23"/>
          <p:cNvSpPr txBox="1"/>
          <p:nvPr/>
        </p:nvSpPr>
        <p:spPr>
          <a:xfrm>
            <a:off x="3500430" y="4845618"/>
            <a:ext cx="6431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Joes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2714612" y="4845618"/>
            <a:ext cx="7617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Walls</a:t>
            </a:r>
          </a:p>
        </p:txBody>
      </p:sp>
      <p:sp>
        <p:nvSpPr>
          <p:cNvPr id="26" name="TextBox 25"/>
          <p:cNvSpPr txBox="1"/>
          <p:nvPr/>
        </p:nvSpPr>
        <p:spPr>
          <a:xfrm>
            <a:off x="4143372" y="4845618"/>
            <a:ext cx="81624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Other</a:t>
            </a:r>
          </a:p>
        </p:txBody>
      </p:sp>
      <p:cxnSp>
        <p:nvCxnSpPr>
          <p:cNvPr id="28" name="Straight Connector 27"/>
          <p:cNvCxnSpPr>
            <a:stCxn id="5" idx="2"/>
            <a:endCxn id="8" idx="0"/>
          </p:cNvCxnSpPr>
          <p:nvPr/>
        </p:nvCxnSpPr>
        <p:spPr>
          <a:xfrm rot="5400000">
            <a:off x="3073531" y="1067375"/>
            <a:ext cx="332906" cy="221077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Straight Connector 29"/>
          <p:cNvCxnSpPr>
            <a:stCxn id="5" idx="2"/>
            <a:endCxn id="7" idx="0"/>
          </p:cNvCxnSpPr>
          <p:nvPr/>
        </p:nvCxnSpPr>
        <p:spPr>
          <a:xfrm rot="16200000" flipH="1">
            <a:off x="4282261" y="2069422"/>
            <a:ext cx="332906" cy="20668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Straight Connector 31"/>
          <p:cNvCxnSpPr>
            <a:stCxn id="5" idx="2"/>
            <a:endCxn id="6" idx="0"/>
          </p:cNvCxnSpPr>
          <p:nvPr/>
        </p:nvCxnSpPr>
        <p:spPr>
          <a:xfrm rot="16200000" flipH="1">
            <a:off x="5421871" y="929812"/>
            <a:ext cx="332906" cy="248590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Straight Connector 33"/>
          <p:cNvCxnSpPr>
            <a:stCxn id="8" idx="2"/>
            <a:endCxn id="11" idx="0"/>
          </p:cNvCxnSpPr>
          <p:nvPr/>
        </p:nvCxnSpPr>
        <p:spPr>
          <a:xfrm rot="5400000">
            <a:off x="1329838" y="2391717"/>
            <a:ext cx="487924" cy="112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Straight Connector 35"/>
          <p:cNvCxnSpPr>
            <a:stCxn id="8" idx="2"/>
            <a:endCxn id="10" idx="0"/>
          </p:cNvCxnSpPr>
          <p:nvPr/>
        </p:nvCxnSpPr>
        <p:spPr>
          <a:xfrm rot="16200000" flipH="1">
            <a:off x="1936956" y="2906186"/>
            <a:ext cx="487924" cy="9264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Straight Connector 37"/>
          <p:cNvCxnSpPr>
            <a:stCxn id="8" idx="2"/>
            <a:endCxn id="9" idx="0"/>
          </p:cNvCxnSpPr>
          <p:nvPr/>
        </p:nvCxnSpPr>
        <p:spPr>
          <a:xfrm rot="16200000" flipH="1">
            <a:off x="2557456" y="2285686"/>
            <a:ext cx="487924" cy="133364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Straight Connector 39"/>
          <p:cNvCxnSpPr>
            <a:stCxn id="7" idx="2"/>
            <a:endCxn id="19" idx="0"/>
          </p:cNvCxnSpPr>
          <p:nvPr/>
        </p:nvCxnSpPr>
        <p:spPr>
          <a:xfrm rot="16200000" flipH="1">
            <a:off x="4777659" y="2482945"/>
            <a:ext cx="422557" cy="87376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Straight Connector 41"/>
          <p:cNvCxnSpPr>
            <a:stCxn id="7" idx="2"/>
            <a:endCxn id="18" idx="0"/>
          </p:cNvCxnSpPr>
          <p:nvPr/>
        </p:nvCxnSpPr>
        <p:spPr>
          <a:xfrm rot="16200000" flipH="1">
            <a:off x="5390567" y="1870037"/>
            <a:ext cx="422557" cy="209957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>
            <a:stCxn id="7" idx="2"/>
            <a:endCxn id="21" idx="0"/>
          </p:cNvCxnSpPr>
          <p:nvPr/>
        </p:nvCxnSpPr>
        <p:spPr>
          <a:xfrm rot="16200000" flipH="1">
            <a:off x="5915392" y="1345212"/>
            <a:ext cx="422557" cy="314922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Straight Connector 45"/>
          <p:cNvCxnSpPr>
            <a:stCxn id="7" idx="2"/>
            <a:endCxn id="20" idx="0"/>
          </p:cNvCxnSpPr>
          <p:nvPr/>
        </p:nvCxnSpPr>
        <p:spPr>
          <a:xfrm rot="16200000" flipH="1">
            <a:off x="6269324" y="991280"/>
            <a:ext cx="422557" cy="385709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Straight Connector 47"/>
          <p:cNvCxnSpPr>
            <a:stCxn id="10" idx="2"/>
            <a:endCxn id="14" idx="0"/>
          </p:cNvCxnSpPr>
          <p:nvPr/>
        </p:nvCxnSpPr>
        <p:spPr>
          <a:xfrm rot="5400000">
            <a:off x="1356832" y="3105808"/>
            <a:ext cx="410415" cy="133040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Straight Connector 49"/>
          <p:cNvCxnSpPr>
            <a:stCxn id="10" idx="2"/>
            <a:endCxn id="13" idx="0"/>
          </p:cNvCxnSpPr>
          <p:nvPr/>
        </p:nvCxnSpPr>
        <p:spPr>
          <a:xfrm rot="5400000">
            <a:off x="1983186" y="3732162"/>
            <a:ext cx="410415" cy="777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Straight Connector 51"/>
          <p:cNvCxnSpPr>
            <a:stCxn id="10" idx="2"/>
            <a:endCxn id="12" idx="0"/>
          </p:cNvCxnSpPr>
          <p:nvPr/>
        </p:nvCxnSpPr>
        <p:spPr>
          <a:xfrm rot="16200000" flipH="1">
            <a:off x="2646566" y="3146482"/>
            <a:ext cx="410415" cy="124906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Straight Connector 53"/>
          <p:cNvCxnSpPr>
            <a:stCxn id="10" idx="2"/>
            <a:endCxn id="16" idx="0"/>
          </p:cNvCxnSpPr>
          <p:nvPr/>
        </p:nvCxnSpPr>
        <p:spPr>
          <a:xfrm rot="16200000" flipH="1">
            <a:off x="3185818" y="2607230"/>
            <a:ext cx="410415" cy="232756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Straight Connector 55"/>
          <p:cNvCxnSpPr>
            <a:stCxn id="10" idx="2"/>
            <a:endCxn id="15" idx="0"/>
          </p:cNvCxnSpPr>
          <p:nvPr/>
        </p:nvCxnSpPr>
        <p:spPr>
          <a:xfrm rot="16200000" flipH="1">
            <a:off x="3541353" y="2251695"/>
            <a:ext cx="410415" cy="303863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Straight Connector 57"/>
          <p:cNvCxnSpPr>
            <a:stCxn id="13" idx="2"/>
            <a:endCxn id="23" idx="0"/>
          </p:cNvCxnSpPr>
          <p:nvPr/>
        </p:nvCxnSpPr>
        <p:spPr>
          <a:xfrm rot="5400000">
            <a:off x="1248013" y="3944088"/>
            <a:ext cx="500066" cy="130299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/>
          <p:cNvCxnSpPr>
            <a:stCxn id="13" idx="2"/>
            <a:endCxn id="25" idx="0"/>
          </p:cNvCxnSpPr>
          <p:nvPr/>
        </p:nvCxnSpPr>
        <p:spPr>
          <a:xfrm rot="16200000" flipH="1">
            <a:off x="2372481" y="4122613"/>
            <a:ext cx="500066" cy="94594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Straight Connector 61"/>
          <p:cNvCxnSpPr>
            <a:stCxn id="13" idx="2"/>
            <a:endCxn id="24" idx="0"/>
          </p:cNvCxnSpPr>
          <p:nvPr/>
        </p:nvCxnSpPr>
        <p:spPr>
          <a:xfrm rot="16200000" flipH="1">
            <a:off x="2735735" y="3759360"/>
            <a:ext cx="500066" cy="167245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4" name="Straight Connector 63"/>
          <p:cNvCxnSpPr>
            <a:stCxn id="12" idx="2"/>
            <a:endCxn id="22" idx="0"/>
          </p:cNvCxnSpPr>
          <p:nvPr/>
        </p:nvCxnSpPr>
        <p:spPr>
          <a:xfrm rot="5400000">
            <a:off x="2492201" y="3861516"/>
            <a:ext cx="500066" cy="146813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6" name="Straight Connector 65"/>
          <p:cNvCxnSpPr>
            <a:stCxn id="14" idx="2"/>
            <a:endCxn id="22" idx="0"/>
          </p:cNvCxnSpPr>
          <p:nvPr/>
        </p:nvCxnSpPr>
        <p:spPr>
          <a:xfrm rot="16200000" flipH="1">
            <a:off x="1202466" y="4039919"/>
            <a:ext cx="500066" cy="111133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8" name="Straight Connector 67"/>
          <p:cNvCxnSpPr>
            <a:stCxn id="16" idx="2"/>
            <a:endCxn id="24" idx="0"/>
          </p:cNvCxnSpPr>
          <p:nvPr/>
        </p:nvCxnSpPr>
        <p:spPr>
          <a:xfrm rot="5400000">
            <a:off x="3938367" y="4229178"/>
            <a:ext cx="500066" cy="73281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0" name="Straight Connector 69"/>
          <p:cNvCxnSpPr>
            <a:endCxn id="26" idx="0"/>
          </p:cNvCxnSpPr>
          <p:nvPr/>
        </p:nvCxnSpPr>
        <p:spPr>
          <a:xfrm rot="5400000">
            <a:off x="4317787" y="4591405"/>
            <a:ext cx="487924" cy="2050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2" name="Straight Connector 71"/>
          <p:cNvCxnSpPr>
            <a:stCxn id="15" idx="2"/>
          </p:cNvCxnSpPr>
          <p:nvPr/>
        </p:nvCxnSpPr>
        <p:spPr>
          <a:xfrm rot="5400000">
            <a:off x="2734009" y="2325892"/>
            <a:ext cx="512208" cy="455152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Using Hierarchies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Using items at higher levels of the hierarchy</a:t>
            </a:r>
          </a:p>
          <a:p>
            <a:pPr lvl="1"/>
            <a:r>
              <a:rPr lang="en-GB" dirty="0"/>
              <a:t>Fewer items, therefore fewer </a:t>
            </a:r>
            <a:r>
              <a:rPr lang="en-GB" dirty="0" err="1"/>
              <a:t>itemsets</a:t>
            </a:r>
            <a:endParaRPr lang="en-GB" dirty="0"/>
          </a:p>
          <a:p>
            <a:pPr lvl="1"/>
            <a:r>
              <a:rPr lang="en-GB" dirty="0"/>
              <a:t>Less time to identify </a:t>
            </a:r>
            <a:r>
              <a:rPr lang="en-GB" dirty="0" err="1"/>
              <a:t>itemsets</a:t>
            </a:r>
            <a:r>
              <a:rPr lang="en-GB" dirty="0"/>
              <a:t> and hence rules</a:t>
            </a:r>
          </a:p>
          <a:p>
            <a:pPr lvl="1"/>
            <a:r>
              <a:rPr lang="en-GB" dirty="0"/>
              <a:t>Easy to find rules with sufficient support</a:t>
            </a:r>
          </a:p>
          <a:p>
            <a:pPr lvl="1"/>
            <a:r>
              <a:rPr lang="en-GB" dirty="0"/>
              <a:t>Easy to find relationships between groups</a:t>
            </a:r>
          </a:p>
          <a:p>
            <a:pPr lvl="1"/>
            <a:endParaRPr lang="en-GB" dirty="0"/>
          </a:p>
          <a:p>
            <a:r>
              <a:rPr lang="en-GB" dirty="0"/>
              <a:t>Using items at lower levels of the hierarchy</a:t>
            </a:r>
          </a:p>
          <a:p>
            <a:pPr lvl="1"/>
            <a:r>
              <a:rPr lang="en-GB" dirty="0"/>
              <a:t>More interesting rules!</a:t>
            </a:r>
          </a:p>
          <a:p>
            <a:endParaRPr lang="en-GB" dirty="0"/>
          </a:p>
          <a:p>
            <a:r>
              <a:rPr lang="en-GB" dirty="0"/>
              <a:t>Start at the upper levels and then narrow down the search to lower levels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20</a:t>
            </a:fld>
            <a:endParaRPr lang="en-GB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Other strategies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1142984"/>
            <a:ext cx="8229600" cy="5072098"/>
          </a:xfrm>
        </p:spPr>
        <p:txBody>
          <a:bodyPr>
            <a:normAutofit/>
          </a:bodyPr>
          <a:lstStyle/>
          <a:p>
            <a:r>
              <a:rPr lang="en-GB" dirty="0"/>
              <a:t>Other methods to reduce the computational load generally do one of the following</a:t>
            </a:r>
          </a:p>
          <a:p>
            <a:pPr lvl="1"/>
            <a:r>
              <a:rPr lang="en-GB" dirty="0"/>
              <a:t>Reduce the number of candidate </a:t>
            </a:r>
            <a:r>
              <a:rPr lang="en-GB" dirty="0" err="1"/>
              <a:t>itemsets</a:t>
            </a:r>
            <a:r>
              <a:rPr lang="en-GB" dirty="0"/>
              <a:t> (M)</a:t>
            </a:r>
          </a:p>
          <a:p>
            <a:pPr lvl="2"/>
            <a:r>
              <a:rPr lang="en-GB" dirty="0"/>
              <a:t>Often done by pruning the candidate </a:t>
            </a:r>
            <a:r>
              <a:rPr lang="en-GB" dirty="0" err="1"/>
              <a:t>itemset</a:t>
            </a:r>
            <a:endParaRPr lang="en-GB" dirty="0"/>
          </a:p>
          <a:p>
            <a:pPr lvl="1"/>
            <a:r>
              <a:rPr lang="en-GB" dirty="0"/>
              <a:t>Reduce the number of transactions (N) </a:t>
            </a:r>
          </a:p>
          <a:p>
            <a:pPr lvl="2"/>
            <a:r>
              <a:rPr lang="en-GB" dirty="0"/>
              <a:t>Examine only part of the overall dataset</a:t>
            </a:r>
          </a:p>
          <a:p>
            <a:pPr lvl="1"/>
            <a:r>
              <a:rPr lang="en-GB" dirty="0"/>
              <a:t>Reduce the number of comparisons (MN) by either</a:t>
            </a:r>
          </a:p>
          <a:p>
            <a:pPr lvl="2"/>
            <a:r>
              <a:rPr lang="en-GB" dirty="0"/>
              <a:t>Using efficient data structures to store either the candidate </a:t>
            </a:r>
            <a:r>
              <a:rPr lang="en-GB" dirty="0" err="1"/>
              <a:t>itemsets</a:t>
            </a:r>
            <a:r>
              <a:rPr lang="en-GB" dirty="0"/>
              <a:t> or the transactions  (hash structures)</a:t>
            </a:r>
          </a:p>
          <a:p>
            <a:pPr lvl="2"/>
            <a:r>
              <a:rPr lang="en-GB" dirty="0"/>
              <a:t>Don’t match every candidate set against every transaction</a:t>
            </a:r>
          </a:p>
          <a:p>
            <a:endParaRPr lang="en-GB" dirty="0"/>
          </a:p>
          <a:p>
            <a:pPr>
              <a:buNone/>
            </a:pPr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21</a:t>
            </a:fld>
            <a:endParaRPr lang="en-GB"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/>
              <a:t>Apriori</a:t>
            </a:r>
            <a:r>
              <a:rPr lang="en-GB" dirty="0"/>
              <a:t> Principle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As an example of a method for reducing the number of candidate </a:t>
            </a:r>
            <a:r>
              <a:rPr lang="en-GB" dirty="0" err="1"/>
              <a:t>itemsets</a:t>
            </a:r>
            <a:r>
              <a:rPr lang="en-GB" dirty="0"/>
              <a:t> we will look at the </a:t>
            </a:r>
            <a:r>
              <a:rPr lang="en-GB" i="1" dirty="0" err="1"/>
              <a:t>Apriori</a:t>
            </a:r>
            <a:r>
              <a:rPr lang="en-GB" dirty="0"/>
              <a:t> algorithm</a:t>
            </a:r>
          </a:p>
          <a:p>
            <a:endParaRPr lang="en-GB" dirty="0"/>
          </a:p>
          <a:p>
            <a:r>
              <a:rPr lang="en-GB" dirty="0"/>
              <a:t>If an </a:t>
            </a:r>
            <a:r>
              <a:rPr lang="en-GB" dirty="0" err="1"/>
              <a:t>itemset</a:t>
            </a:r>
            <a:r>
              <a:rPr lang="en-GB" dirty="0"/>
              <a:t> is </a:t>
            </a:r>
            <a:r>
              <a:rPr lang="en-GB" b="1" dirty="0"/>
              <a:t>frequent</a:t>
            </a:r>
            <a:r>
              <a:rPr lang="en-GB" dirty="0"/>
              <a:t> then all of its </a:t>
            </a:r>
            <a:r>
              <a:rPr lang="en-GB" b="1" dirty="0"/>
              <a:t>subsets</a:t>
            </a:r>
            <a:r>
              <a:rPr lang="en-GB" dirty="0"/>
              <a:t> must also be frequent</a:t>
            </a:r>
          </a:p>
          <a:p>
            <a:r>
              <a:rPr lang="en-GB" dirty="0"/>
              <a:t>If an </a:t>
            </a:r>
            <a:r>
              <a:rPr lang="en-GB" dirty="0" err="1"/>
              <a:t>itemset</a:t>
            </a:r>
            <a:r>
              <a:rPr lang="en-GB" dirty="0"/>
              <a:t> is </a:t>
            </a:r>
            <a:r>
              <a:rPr lang="en-GB" b="1" dirty="0"/>
              <a:t>infrequent</a:t>
            </a:r>
            <a:r>
              <a:rPr lang="en-GB" dirty="0"/>
              <a:t> then all of its </a:t>
            </a:r>
            <a:r>
              <a:rPr lang="en-GB" b="1" dirty="0"/>
              <a:t>supersets</a:t>
            </a:r>
            <a:r>
              <a:rPr lang="en-GB" dirty="0"/>
              <a:t> must also be infrequent</a:t>
            </a:r>
          </a:p>
          <a:p>
            <a:endParaRPr lang="en-GB" dirty="0"/>
          </a:p>
          <a:p>
            <a:r>
              <a:rPr lang="en-GB" dirty="0"/>
              <a:t>This occurs because the support of an item never exceeds the support of its subsets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22</a:t>
            </a:fld>
            <a:endParaRPr lang="en-GB"/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/>
              <a:t>Apriori</a:t>
            </a:r>
            <a:r>
              <a:rPr lang="en-GB" dirty="0"/>
              <a:t> Principle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23</a:t>
            </a:fld>
            <a:endParaRPr lang="en-GB"/>
          </a:p>
        </p:txBody>
      </p:sp>
      <p:sp>
        <p:nvSpPr>
          <p:cNvPr id="7" name="TextBox 6"/>
          <p:cNvSpPr txBox="1"/>
          <p:nvPr/>
        </p:nvSpPr>
        <p:spPr>
          <a:xfrm>
            <a:off x="4000496" y="1285860"/>
            <a:ext cx="6319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Null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2143108" y="1964521"/>
            <a:ext cx="3177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A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3199223" y="1964521"/>
            <a:ext cx="3177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B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4229690" y="1964521"/>
            <a:ext cx="3080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C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5287407" y="1964521"/>
            <a:ext cx="3273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D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428596" y="2869638"/>
            <a:ext cx="4427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AB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232250" y="2869638"/>
            <a:ext cx="4394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AC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2063156" y="2869638"/>
            <a:ext cx="4603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AD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2906886" y="2869638"/>
            <a:ext cx="4299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AE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3712144" y="2857496"/>
            <a:ext cx="4331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BC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4530226" y="2857496"/>
            <a:ext cx="4523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BD</a:t>
            </a:r>
          </a:p>
        </p:txBody>
      </p:sp>
      <p:sp>
        <p:nvSpPr>
          <p:cNvPr id="36" name="TextBox 35"/>
          <p:cNvSpPr txBox="1"/>
          <p:nvPr/>
        </p:nvSpPr>
        <p:spPr>
          <a:xfrm>
            <a:off x="3994319" y="5500702"/>
            <a:ext cx="82105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ABCDE</a:t>
            </a:r>
          </a:p>
        </p:txBody>
      </p:sp>
      <p:cxnSp>
        <p:nvCxnSpPr>
          <p:cNvPr id="38" name="Straight Connector 37"/>
          <p:cNvCxnSpPr>
            <a:stCxn id="7" idx="2"/>
            <a:endCxn id="8" idx="0"/>
          </p:cNvCxnSpPr>
          <p:nvPr/>
        </p:nvCxnSpPr>
        <p:spPr>
          <a:xfrm flipH="1">
            <a:off x="2301966" y="1655192"/>
            <a:ext cx="2014482" cy="30932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Straight Connector 39"/>
          <p:cNvCxnSpPr>
            <a:stCxn id="7" idx="2"/>
            <a:endCxn id="9" idx="0"/>
          </p:cNvCxnSpPr>
          <p:nvPr/>
        </p:nvCxnSpPr>
        <p:spPr>
          <a:xfrm rot="5400000">
            <a:off x="3682601" y="1330673"/>
            <a:ext cx="309329" cy="95836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Straight Connector 41"/>
          <p:cNvCxnSpPr>
            <a:stCxn id="7" idx="2"/>
            <a:endCxn id="10" idx="0"/>
          </p:cNvCxnSpPr>
          <p:nvPr/>
        </p:nvCxnSpPr>
        <p:spPr>
          <a:xfrm>
            <a:off x="4316448" y="1655192"/>
            <a:ext cx="67291" cy="30932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>
            <a:stCxn id="7" idx="2"/>
            <a:endCxn id="11" idx="0"/>
          </p:cNvCxnSpPr>
          <p:nvPr/>
        </p:nvCxnSpPr>
        <p:spPr>
          <a:xfrm>
            <a:off x="4316448" y="1655192"/>
            <a:ext cx="1134626" cy="30932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3" name="TextBox 52"/>
          <p:cNvSpPr txBox="1"/>
          <p:nvPr/>
        </p:nvSpPr>
        <p:spPr>
          <a:xfrm>
            <a:off x="6357950" y="1988098"/>
            <a:ext cx="2968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E</a:t>
            </a:r>
          </a:p>
        </p:txBody>
      </p:sp>
      <p:cxnSp>
        <p:nvCxnSpPr>
          <p:cNvPr id="62" name="Straight Connector 61"/>
          <p:cNvCxnSpPr>
            <a:stCxn id="7" idx="2"/>
            <a:endCxn id="53" idx="0"/>
          </p:cNvCxnSpPr>
          <p:nvPr/>
        </p:nvCxnSpPr>
        <p:spPr>
          <a:xfrm>
            <a:off x="4316448" y="1655192"/>
            <a:ext cx="2189940" cy="33290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8" name="TextBox 67"/>
          <p:cNvSpPr txBox="1"/>
          <p:nvPr/>
        </p:nvSpPr>
        <p:spPr>
          <a:xfrm>
            <a:off x="5375559" y="2869638"/>
            <a:ext cx="42191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BE</a:t>
            </a:r>
          </a:p>
        </p:txBody>
      </p:sp>
      <p:sp>
        <p:nvSpPr>
          <p:cNvPr id="70" name="TextBox 69"/>
          <p:cNvSpPr txBox="1"/>
          <p:nvPr/>
        </p:nvSpPr>
        <p:spPr>
          <a:xfrm>
            <a:off x="7066225" y="2869638"/>
            <a:ext cx="42030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CE</a:t>
            </a:r>
          </a:p>
        </p:txBody>
      </p:sp>
      <p:sp>
        <p:nvSpPr>
          <p:cNvPr id="72" name="TextBox 71"/>
          <p:cNvSpPr txBox="1"/>
          <p:nvPr/>
        </p:nvSpPr>
        <p:spPr>
          <a:xfrm>
            <a:off x="6220892" y="2869638"/>
            <a:ext cx="4507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CD</a:t>
            </a:r>
          </a:p>
        </p:txBody>
      </p:sp>
      <p:sp>
        <p:nvSpPr>
          <p:cNvPr id="74" name="TextBox 73"/>
          <p:cNvSpPr txBox="1"/>
          <p:nvPr/>
        </p:nvSpPr>
        <p:spPr>
          <a:xfrm>
            <a:off x="7911561" y="2869638"/>
            <a:ext cx="4395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DE</a:t>
            </a:r>
          </a:p>
        </p:txBody>
      </p:sp>
      <p:sp>
        <p:nvSpPr>
          <p:cNvPr id="76" name="TextBox 75"/>
          <p:cNvSpPr txBox="1"/>
          <p:nvPr/>
        </p:nvSpPr>
        <p:spPr>
          <a:xfrm>
            <a:off x="357158" y="3739036"/>
            <a:ext cx="56618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ABC</a:t>
            </a:r>
          </a:p>
        </p:txBody>
      </p:sp>
      <p:sp>
        <p:nvSpPr>
          <p:cNvPr id="78" name="TextBox 77"/>
          <p:cNvSpPr txBox="1"/>
          <p:nvPr/>
        </p:nvSpPr>
        <p:spPr>
          <a:xfrm>
            <a:off x="1160812" y="3739036"/>
            <a:ext cx="58541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ABD</a:t>
            </a:r>
          </a:p>
        </p:txBody>
      </p:sp>
      <p:sp>
        <p:nvSpPr>
          <p:cNvPr id="80" name="TextBox 79"/>
          <p:cNvSpPr txBox="1"/>
          <p:nvPr/>
        </p:nvSpPr>
        <p:spPr>
          <a:xfrm>
            <a:off x="1991718" y="3739036"/>
            <a:ext cx="5549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ABE</a:t>
            </a:r>
          </a:p>
        </p:txBody>
      </p:sp>
      <p:sp>
        <p:nvSpPr>
          <p:cNvPr id="82" name="TextBox 81"/>
          <p:cNvSpPr txBox="1"/>
          <p:nvPr/>
        </p:nvSpPr>
        <p:spPr>
          <a:xfrm>
            <a:off x="2835448" y="3739036"/>
            <a:ext cx="5821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ACD</a:t>
            </a:r>
          </a:p>
        </p:txBody>
      </p:sp>
      <p:sp>
        <p:nvSpPr>
          <p:cNvPr id="84" name="TextBox 83"/>
          <p:cNvSpPr txBox="1"/>
          <p:nvPr/>
        </p:nvSpPr>
        <p:spPr>
          <a:xfrm>
            <a:off x="3640706" y="3726894"/>
            <a:ext cx="55168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ACE</a:t>
            </a:r>
          </a:p>
        </p:txBody>
      </p:sp>
      <p:sp>
        <p:nvSpPr>
          <p:cNvPr id="86" name="TextBox 85"/>
          <p:cNvSpPr txBox="1"/>
          <p:nvPr/>
        </p:nvSpPr>
        <p:spPr>
          <a:xfrm>
            <a:off x="4458788" y="3726894"/>
            <a:ext cx="57259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ADE</a:t>
            </a:r>
          </a:p>
        </p:txBody>
      </p:sp>
      <p:sp>
        <p:nvSpPr>
          <p:cNvPr id="88" name="TextBox 87"/>
          <p:cNvSpPr txBox="1"/>
          <p:nvPr/>
        </p:nvSpPr>
        <p:spPr>
          <a:xfrm>
            <a:off x="5304121" y="3739036"/>
            <a:ext cx="57579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BCD</a:t>
            </a:r>
          </a:p>
        </p:txBody>
      </p:sp>
      <p:sp>
        <p:nvSpPr>
          <p:cNvPr id="90" name="TextBox 89"/>
          <p:cNvSpPr txBox="1"/>
          <p:nvPr/>
        </p:nvSpPr>
        <p:spPr>
          <a:xfrm>
            <a:off x="6994787" y="3739036"/>
            <a:ext cx="5645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BDE</a:t>
            </a:r>
          </a:p>
        </p:txBody>
      </p:sp>
      <p:sp>
        <p:nvSpPr>
          <p:cNvPr id="92" name="TextBox 91"/>
          <p:cNvSpPr txBox="1"/>
          <p:nvPr/>
        </p:nvSpPr>
        <p:spPr>
          <a:xfrm>
            <a:off x="6149454" y="3739036"/>
            <a:ext cx="5453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BCE</a:t>
            </a:r>
          </a:p>
        </p:txBody>
      </p:sp>
      <p:sp>
        <p:nvSpPr>
          <p:cNvPr id="94" name="TextBox 93"/>
          <p:cNvSpPr txBox="1"/>
          <p:nvPr/>
        </p:nvSpPr>
        <p:spPr>
          <a:xfrm>
            <a:off x="7840123" y="3739036"/>
            <a:ext cx="56297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CDE</a:t>
            </a:r>
          </a:p>
        </p:txBody>
      </p:sp>
      <p:sp>
        <p:nvSpPr>
          <p:cNvPr id="96" name="TextBox 95"/>
          <p:cNvSpPr txBox="1"/>
          <p:nvPr/>
        </p:nvSpPr>
        <p:spPr>
          <a:xfrm>
            <a:off x="1866999" y="4691307"/>
            <a:ext cx="7088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ABCD</a:t>
            </a:r>
          </a:p>
        </p:txBody>
      </p:sp>
      <p:sp>
        <p:nvSpPr>
          <p:cNvPr id="98" name="TextBox 97"/>
          <p:cNvSpPr txBox="1"/>
          <p:nvPr/>
        </p:nvSpPr>
        <p:spPr>
          <a:xfrm>
            <a:off x="2923114" y="4691307"/>
            <a:ext cx="67839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ABCE</a:t>
            </a:r>
          </a:p>
        </p:txBody>
      </p:sp>
      <p:sp>
        <p:nvSpPr>
          <p:cNvPr id="100" name="TextBox 99"/>
          <p:cNvSpPr txBox="1"/>
          <p:nvPr/>
        </p:nvSpPr>
        <p:spPr>
          <a:xfrm>
            <a:off x="3953581" y="4691307"/>
            <a:ext cx="6976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ABDE</a:t>
            </a:r>
          </a:p>
        </p:txBody>
      </p:sp>
      <p:sp>
        <p:nvSpPr>
          <p:cNvPr id="103" name="TextBox 102"/>
          <p:cNvSpPr txBox="1"/>
          <p:nvPr/>
        </p:nvSpPr>
        <p:spPr>
          <a:xfrm>
            <a:off x="5011298" y="4691307"/>
            <a:ext cx="69435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ACDE</a:t>
            </a:r>
          </a:p>
        </p:txBody>
      </p:sp>
      <p:sp>
        <p:nvSpPr>
          <p:cNvPr id="104" name="TextBox 103"/>
          <p:cNvSpPr txBox="1"/>
          <p:nvPr/>
        </p:nvSpPr>
        <p:spPr>
          <a:xfrm>
            <a:off x="6081841" y="4714884"/>
            <a:ext cx="68800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BCDE</a:t>
            </a:r>
          </a:p>
        </p:txBody>
      </p:sp>
      <p:cxnSp>
        <p:nvCxnSpPr>
          <p:cNvPr id="106" name="Straight Connector 105"/>
          <p:cNvCxnSpPr>
            <a:stCxn id="8" idx="2"/>
            <a:endCxn id="12" idx="0"/>
          </p:cNvCxnSpPr>
          <p:nvPr/>
        </p:nvCxnSpPr>
        <p:spPr>
          <a:xfrm flipH="1">
            <a:off x="649971" y="2333853"/>
            <a:ext cx="1651995" cy="53578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8" name="Straight Connector 107"/>
          <p:cNvCxnSpPr>
            <a:stCxn id="8" idx="2"/>
            <a:endCxn id="13" idx="0"/>
          </p:cNvCxnSpPr>
          <p:nvPr/>
        </p:nvCxnSpPr>
        <p:spPr>
          <a:xfrm flipH="1">
            <a:off x="1451990" y="2333853"/>
            <a:ext cx="849976" cy="53578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9" name="Straight Connector 108"/>
          <p:cNvCxnSpPr>
            <a:stCxn id="8" idx="2"/>
            <a:endCxn id="14" idx="0"/>
          </p:cNvCxnSpPr>
          <p:nvPr/>
        </p:nvCxnSpPr>
        <p:spPr>
          <a:xfrm flipH="1">
            <a:off x="2293347" y="2333853"/>
            <a:ext cx="8619" cy="53578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0" name="Straight Connector 109"/>
          <p:cNvCxnSpPr>
            <a:stCxn id="8" idx="2"/>
            <a:endCxn id="15" idx="0"/>
          </p:cNvCxnSpPr>
          <p:nvPr/>
        </p:nvCxnSpPr>
        <p:spPr>
          <a:xfrm>
            <a:off x="2301966" y="2333853"/>
            <a:ext cx="819883" cy="53578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1" name="Straight Connector 110"/>
          <p:cNvCxnSpPr>
            <a:stCxn id="9" idx="2"/>
            <a:endCxn id="12" idx="0"/>
          </p:cNvCxnSpPr>
          <p:nvPr/>
        </p:nvCxnSpPr>
        <p:spPr>
          <a:xfrm flipH="1">
            <a:off x="649971" y="2333853"/>
            <a:ext cx="2708110" cy="53578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2" name="Straight Connector 111"/>
          <p:cNvCxnSpPr>
            <a:stCxn id="9" idx="2"/>
            <a:endCxn id="16" idx="0"/>
          </p:cNvCxnSpPr>
          <p:nvPr/>
        </p:nvCxnSpPr>
        <p:spPr>
          <a:xfrm>
            <a:off x="3358081" y="2333853"/>
            <a:ext cx="570629" cy="52364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3" name="Straight Connector 112"/>
          <p:cNvCxnSpPr>
            <a:stCxn id="9" idx="2"/>
            <a:endCxn id="16" idx="0"/>
          </p:cNvCxnSpPr>
          <p:nvPr/>
        </p:nvCxnSpPr>
        <p:spPr>
          <a:xfrm>
            <a:off x="3358081" y="2333853"/>
            <a:ext cx="570629" cy="52364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4" name="Straight Connector 113"/>
          <p:cNvCxnSpPr>
            <a:stCxn id="9" idx="2"/>
            <a:endCxn id="17" idx="0"/>
          </p:cNvCxnSpPr>
          <p:nvPr/>
        </p:nvCxnSpPr>
        <p:spPr>
          <a:xfrm>
            <a:off x="3358081" y="2333853"/>
            <a:ext cx="1398329" cy="52364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5" name="Straight Connector 114"/>
          <p:cNvCxnSpPr>
            <a:stCxn id="9" idx="2"/>
            <a:endCxn id="68" idx="0"/>
          </p:cNvCxnSpPr>
          <p:nvPr/>
        </p:nvCxnSpPr>
        <p:spPr>
          <a:xfrm>
            <a:off x="3358081" y="2333853"/>
            <a:ext cx="2228433" cy="53578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6" name="Straight Connector 115"/>
          <p:cNvCxnSpPr>
            <a:stCxn id="10" idx="2"/>
            <a:endCxn id="13" idx="0"/>
          </p:cNvCxnSpPr>
          <p:nvPr/>
        </p:nvCxnSpPr>
        <p:spPr>
          <a:xfrm flipH="1">
            <a:off x="1451990" y="2333853"/>
            <a:ext cx="2931749" cy="53578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7" name="Straight Connector 116"/>
          <p:cNvCxnSpPr>
            <a:stCxn id="10" idx="2"/>
            <a:endCxn id="72" idx="0"/>
          </p:cNvCxnSpPr>
          <p:nvPr/>
        </p:nvCxnSpPr>
        <p:spPr>
          <a:xfrm>
            <a:off x="4383739" y="2333853"/>
            <a:ext cx="2062535" cy="53578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8" name="Straight Connector 117"/>
          <p:cNvCxnSpPr>
            <a:stCxn id="10" idx="2"/>
            <a:endCxn id="72" idx="0"/>
          </p:cNvCxnSpPr>
          <p:nvPr/>
        </p:nvCxnSpPr>
        <p:spPr>
          <a:xfrm>
            <a:off x="4383739" y="2333853"/>
            <a:ext cx="2062535" cy="53578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9" name="Straight Connector 118"/>
          <p:cNvCxnSpPr>
            <a:stCxn id="10" idx="2"/>
            <a:endCxn id="70" idx="0"/>
          </p:cNvCxnSpPr>
          <p:nvPr/>
        </p:nvCxnSpPr>
        <p:spPr>
          <a:xfrm>
            <a:off x="4383739" y="2333853"/>
            <a:ext cx="2892640" cy="53578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0" name="Straight Connector 119"/>
          <p:cNvCxnSpPr>
            <a:stCxn id="11" idx="2"/>
            <a:endCxn id="14" idx="0"/>
          </p:cNvCxnSpPr>
          <p:nvPr/>
        </p:nvCxnSpPr>
        <p:spPr>
          <a:xfrm flipH="1">
            <a:off x="2293347" y="2333853"/>
            <a:ext cx="3157727" cy="53578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1" name="Straight Connector 120"/>
          <p:cNvCxnSpPr>
            <a:stCxn id="11" idx="2"/>
            <a:endCxn id="17" idx="0"/>
          </p:cNvCxnSpPr>
          <p:nvPr/>
        </p:nvCxnSpPr>
        <p:spPr>
          <a:xfrm flipH="1">
            <a:off x="4756410" y="2333853"/>
            <a:ext cx="694664" cy="52364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2" name="Straight Connector 121"/>
          <p:cNvCxnSpPr>
            <a:stCxn id="11" idx="2"/>
            <a:endCxn id="72" idx="0"/>
          </p:cNvCxnSpPr>
          <p:nvPr/>
        </p:nvCxnSpPr>
        <p:spPr>
          <a:xfrm>
            <a:off x="5451074" y="2333853"/>
            <a:ext cx="995200" cy="53578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3" name="Straight Connector 122"/>
          <p:cNvCxnSpPr>
            <a:stCxn id="11" idx="2"/>
            <a:endCxn id="74" idx="0"/>
          </p:cNvCxnSpPr>
          <p:nvPr/>
        </p:nvCxnSpPr>
        <p:spPr>
          <a:xfrm>
            <a:off x="5451074" y="2333853"/>
            <a:ext cx="2680259" cy="53578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4" name="Straight Connector 123"/>
          <p:cNvCxnSpPr>
            <a:stCxn id="53" idx="2"/>
            <a:endCxn id="15" idx="0"/>
          </p:cNvCxnSpPr>
          <p:nvPr/>
        </p:nvCxnSpPr>
        <p:spPr>
          <a:xfrm flipH="1">
            <a:off x="3121849" y="2357430"/>
            <a:ext cx="3384539" cy="51220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5" name="Straight Connector 124"/>
          <p:cNvCxnSpPr>
            <a:stCxn id="53" idx="2"/>
            <a:endCxn id="68" idx="0"/>
          </p:cNvCxnSpPr>
          <p:nvPr/>
        </p:nvCxnSpPr>
        <p:spPr>
          <a:xfrm flipH="1">
            <a:off x="5586514" y="2357430"/>
            <a:ext cx="919874" cy="51220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6" name="Straight Connector 125"/>
          <p:cNvCxnSpPr>
            <a:stCxn id="53" idx="2"/>
            <a:endCxn id="70" idx="0"/>
          </p:cNvCxnSpPr>
          <p:nvPr/>
        </p:nvCxnSpPr>
        <p:spPr>
          <a:xfrm>
            <a:off x="6506388" y="2357430"/>
            <a:ext cx="769991" cy="51220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7" name="Straight Connector 126"/>
          <p:cNvCxnSpPr>
            <a:stCxn id="53" idx="2"/>
            <a:endCxn id="74" idx="0"/>
          </p:cNvCxnSpPr>
          <p:nvPr/>
        </p:nvCxnSpPr>
        <p:spPr>
          <a:xfrm>
            <a:off x="6506388" y="2357430"/>
            <a:ext cx="1624945" cy="51220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8" name="Straight Connector 127"/>
          <p:cNvCxnSpPr>
            <a:stCxn id="12" idx="2"/>
            <a:endCxn id="76" idx="0"/>
          </p:cNvCxnSpPr>
          <p:nvPr/>
        </p:nvCxnSpPr>
        <p:spPr>
          <a:xfrm flipH="1">
            <a:off x="640249" y="3238970"/>
            <a:ext cx="9722" cy="50006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0" name="Straight Connector 169"/>
          <p:cNvCxnSpPr>
            <a:stCxn id="12" idx="2"/>
            <a:endCxn id="78" idx="0"/>
          </p:cNvCxnSpPr>
          <p:nvPr/>
        </p:nvCxnSpPr>
        <p:spPr>
          <a:xfrm>
            <a:off x="649971" y="3238970"/>
            <a:ext cx="803550" cy="50006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1" name="Straight Connector 170"/>
          <p:cNvCxnSpPr>
            <a:stCxn id="12" idx="2"/>
            <a:endCxn id="80" idx="0"/>
          </p:cNvCxnSpPr>
          <p:nvPr/>
        </p:nvCxnSpPr>
        <p:spPr>
          <a:xfrm>
            <a:off x="649971" y="3238970"/>
            <a:ext cx="1619227" cy="50006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2" name="Straight Connector 171"/>
          <p:cNvCxnSpPr>
            <a:stCxn id="13" idx="2"/>
            <a:endCxn id="76" idx="0"/>
          </p:cNvCxnSpPr>
          <p:nvPr/>
        </p:nvCxnSpPr>
        <p:spPr>
          <a:xfrm flipH="1">
            <a:off x="640249" y="3238970"/>
            <a:ext cx="811741" cy="50006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3" name="Straight Connector 172"/>
          <p:cNvCxnSpPr>
            <a:stCxn id="13" idx="2"/>
            <a:endCxn id="82" idx="0"/>
          </p:cNvCxnSpPr>
          <p:nvPr/>
        </p:nvCxnSpPr>
        <p:spPr>
          <a:xfrm>
            <a:off x="1451990" y="3238970"/>
            <a:ext cx="1674532" cy="50006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4" name="Straight Connector 173"/>
          <p:cNvCxnSpPr>
            <a:stCxn id="13" idx="2"/>
            <a:endCxn id="84" idx="0"/>
          </p:cNvCxnSpPr>
          <p:nvPr/>
        </p:nvCxnSpPr>
        <p:spPr>
          <a:xfrm>
            <a:off x="1451990" y="3238970"/>
            <a:ext cx="2464561" cy="4879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5" name="Straight Connector 174"/>
          <p:cNvCxnSpPr>
            <a:stCxn id="14" idx="2"/>
            <a:endCxn id="78" idx="0"/>
          </p:cNvCxnSpPr>
          <p:nvPr/>
        </p:nvCxnSpPr>
        <p:spPr>
          <a:xfrm flipH="1">
            <a:off x="1453521" y="3238970"/>
            <a:ext cx="839826" cy="50006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6" name="Straight Connector 175"/>
          <p:cNvCxnSpPr>
            <a:stCxn id="14" idx="2"/>
            <a:endCxn id="82" idx="0"/>
          </p:cNvCxnSpPr>
          <p:nvPr/>
        </p:nvCxnSpPr>
        <p:spPr>
          <a:xfrm>
            <a:off x="2293347" y="3238970"/>
            <a:ext cx="833175" cy="50006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7" name="Straight Connector 176"/>
          <p:cNvCxnSpPr>
            <a:stCxn id="14" idx="2"/>
            <a:endCxn id="86" idx="0"/>
          </p:cNvCxnSpPr>
          <p:nvPr/>
        </p:nvCxnSpPr>
        <p:spPr>
          <a:xfrm>
            <a:off x="2293347" y="3238970"/>
            <a:ext cx="2451738" cy="4879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8" name="Straight Connector 177"/>
          <p:cNvCxnSpPr>
            <a:stCxn id="15" idx="2"/>
            <a:endCxn id="80" idx="0"/>
          </p:cNvCxnSpPr>
          <p:nvPr/>
        </p:nvCxnSpPr>
        <p:spPr>
          <a:xfrm flipH="1">
            <a:off x="2269198" y="3238970"/>
            <a:ext cx="852651" cy="50006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9" name="Straight Connector 178"/>
          <p:cNvCxnSpPr>
            <a:stCxn id="15" idx="2"/>
            <a:endCxn id="84" idx="0"/>
          </p:cNvCxnSpPr>
          <p:nvPr/>
        </p:nvCxnSpPr>
        <p:spPr>
          <a:xfrm>
            <a:off x="3121849" y="3238970"/>
            <a:ext cx="794702" cy="4879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0" name="Straight Connector 179"/>
          <p:cNvCxnSpPr>
            <a:stCxn id="15" idx="2"/>
            <a:endCxn id="86" idx="0"/>
          </p:cNvCxnSpPr>
          <p:nvPr/>
        </p:nvCxnSpPr>
        <p:spPr>
          <a:xfrm>
            <a:off x="3121849" y="3238970"/>
            <a:ext cx="1623236" cy="4879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1" name="Straight Connector 180"/>
          <p:cNvCxnSpPr>
            <a:stCxn id="16" idx="2"/>
            <a:endCxn id="88" idx="0"/>
          </p:cNvCxnSpPr>
          <p:nvPr/>
        </p:nvCxnSpPr>
        <p:spPr>
          <a:xfrm>
            <a:off x="3928710" y="3226828"/>
            <a:ext cx="1663311" cy="51220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2" name="Straight Connector 181"/>
          <p:cNvCxnSpPr>
            <a:stCxn id="16" idx="2"/>
            <a:endCxn id="92" idx="0"/>
          </p:cNvCxnSpPr>
          <p:nvPr/>
        </p:nvCxnSpPr>
        <p:spPr>
          <a:xfrm>
            <a:off x="3928710" y="3226828"/>
            <a:ext cx="2493415" cy="51220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3" name="Straight Connector 182"/>
          <p:cNvCxnSpPr>
            <a:stCxn id="16" idx="2"/>
            <a:endCxn id="76" idx="0"/>
          </p:cNvCxnSpPr>
          <p:nvPr/>
        </p:nvCxnSpPr>
        <p:spPr>
          <a:xfrm flipH="1">
            <a:off x="640249" y="3226828"/>
            <a:ext cx="3288461" cy="51220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4" name="Straight Connector 183"/>
          <p:cNvCxnSpPr>
            <a:stCxn id="17" idx="2"/>
            <a:endCxn id="88" idx="0"/>
          </p:cNvCxnSpPr>
          <p:nvPr/>
        </p:nvCxnSpPr>
        <p:spPr>
          <a:xfrm>
            <a:off x="4756410" y="3226828"/>
            <a:ext cx="835611" cy="51220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5" name="Straight Connector 184"/>
          <p:cNvCxnSpPr>
            <a:stCxn id="17" idx="2"/>
            <a:endCxn id="90" idx="0"/>
          </p:cNvCxnSpPr>
          <p:nvPr/>
        </p:nvCxnSpPr>
        <p:spPr>
          <a:xfrm>
            <a:off x="4756410" y="3226828"/>
            <a:ext cx="2520666" cy="51220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6" name="Straight Connector 185"/>
          <p:cNvCxnSpPr>
            <a:stCxn id="17" idx="2"/>
            <a:endCxn id="78" idx="0"/>
          </p:cNvCxnSpPr>
          <p:nvPr/>
        </p:nvCxnSpPr>
        <p:spPr>
          <a:xfrm flipH="1">
            <a:off x="1453521" y="3226828"/>
            <a:ext cx="3302889" cy="51220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7" name="Straight Connector 186"/>
          <p:cNvCxnSpPr>
            <a:stCxn id="68" idx="2"/>
            <a:endCxn id="80" idx="0"/>
          </p:cNvCxnSpPr>
          <p:nvPr/>
        </p:nvCxnSpPr>
        <p:spPr>
          <a:xfrm flipH="1">
            <a:off x="2269198" y="3238970"/>
            <a:ext cx="3317316" cy="50006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5" name="Straight Connector 224"/>
          <p:cNvCxnSpPr>
            <a:stCxn id="68" idx="2"/>
            <a:endCxn id="92" idx="0"/>
          </p:cNvCxnSpPr>
          <p:nvPr/>
        </p:nvCxnSpPr>
        <p:spPr>
          <a:xfrm>
            <a:off x="5586514" y="3238970"/>
            <a:ext cx="835611" cy="50006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6" name="Straight Connector 225"/>
          <p:cNvCxnSpPr>
            <a:stCxn id="72" idx="2"/>
            <a:endCxn id="94" idx="0"/>
          </p:cNvCxnSpPr>
          <p:nvPr/>
        </p:nvCxnSpPr>
        <p:spPr>
          <a:xfrm>
            <a:off x="6446274" y="3238970"/>
            <a:ext cx="1675337" cy="50006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7" name="Straight Connector 226"/>
          <p:cNvCxnSpPr>
            <a:stCxn id="68" idx="2"/>
            <a:endCxn id="90" idx="0"/>
          </p:cNvCxnSpPr>
          <p:nvPr/>
        </p:nvCxnSpPr>
        <p:spPr>
          <a:xfrm>
            <a:off x="5586514" y="3238970"/>
            <a:ext cx="1690562" cy="50006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8" name="Straight Connector 227"/>
          <p:cNvCxnSpPr>
            <a:stCxn id="72" idx="2"/>
            <a:endCxn id="82" idx="0"/>
          </p:cNvCxnSpPr>
          <p:nvPr/>
        </p:nvCxnSpPr>
        <p:spPr>
          <a:xfrm flipH="1">
            <a:off x="3126522" y="3238970"/>
            <a:ext cx="3319752" cy="50006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9" name="Straight Connector 228"/>
          <p:cNvCxnSpPr>
            <a:stCxn id="72" idx="2"/>
            <a:endCxn id="88" idx="0"/>
          </p:cNvCxnSpPr>
          <p:nvPr/>
        </p:nvCxnSpPr>
        <p:spPr>
          <a:xfrm flipH="1">
            <a:off x="5592021" y="3238970"/>
            <a:ext cx="854253" cy="50006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0" name="Straight Connector 229"/>
          <p:cNvCxnSpPr>
            <a:stCxn id="70" idx="2"/>
            <a:endCxn id="84" idx="0"/>
          </p:cNvCxnSpPr>
          <p:nvPr/>
        </p:nvCxnSpPr>
        <p:spPr>
          <a:xfrm flipH="1">
            <a:off x="3916551" y="3238970"/>
            <a:ext cx="3359828" cy="4879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1" name="Straight Connector 230"/>
          <p:cNvCxnSpPr>
            <a:stCxn id="70" idx="2"/>
            <a:endCxn id="92" idx="0"/>
          </p:cNvCxnSpPr>
          <p:nvPr/>
        </p:nvCxnSpPr>
        <p:spPr>
          <a:xfrm flipH="1">
            <a:off x="6422125" y="3238970"/>
            <a:ext cx="854254" cy="50006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2" name="Straight Connector 231"/>
          <p:cNvCxnSpPr>
            <a:stCxn id="70" idx="2"/>
            <a:endCxn id="94" idx="0"/>
          </p:cNvCxnSpPr>
          <p:nvPr/>
        </p:nvCxnSpPr>
        <p:spPr>
          <a:xfrm>
            <a:off x="7276379" y="3238970"/>
            <a:ext cx="845232" cy="50006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3" name="Straight Connector 232"/>
          <p:cNvCxnSpPr>
            <a:stCxn id="74" idx="2"/>
            <a:endCxn id="86" idx="0"/>
          </p:cNvCxnSpPr>
          <p:nvPr/>
        </p:nvCxnSpPr>
        <p:spPr>
          <a:xfrm flipH="1">
            <a:off x="4745085" y="3238970"/>
            <a:ext cx="3386248" cy="4879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4" name="Straight Connector 233"/>
          <p:cNvCxnSpPr>
            <a:stCxn id="74" idx="2"/>
            <a:endCxn id="90" idx="0"/>
          </p:cNvCxnSpPr>
          <p:nvPr/>
        </p:nvCxnSpPr>
        <p:spPr>
          <a:xfrm flipH="1">
            <a:off x="7277076" y="3238970"/>
            <a:ext cx="854257" cy="50006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5" name="Straight Connector 234"/>
          <p:cNvCxnSpPr>
            <a:stCxn id="74" idx="2"/>
            <a:endCxn id="94" idx="0"/>
          </p:cNvCxnSpPr>
          <p:nvPr/>
        </p:nvCxnSpPr>
        <p:spPr>
          <a:xfrm flipH="1">
            <a:off x="8121611" y="3238970"/>
            <a:ext cx="9722" cy="50006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6" name="Straight Connector 235"/>
          <p:cNvCxnSpPr>
            <a:stCxn id="76" idx="2"/>
            <a:endCxn id="96" idx="0"/>
          </p:cNvCxnSpPr>
          <p:nvPr/>
        </p:nvCxnSpPr>
        <p:spPr>
          <a:xfrm>
            <a:off x="640249" y="4108368"/>
            <a:ext cx="1581174" cy="58293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7" name="Straight Connector 236"/>
          <p:cNvCxnSpPr>
            <a:stCxn id="76" idx="2"/>
            <a:endCxn id="98" idx="0"/>
          </p:cNvCxnSpPr>
          <p:nvPr/>
        </p:nvCxnSpPr>
        <p:spPr>
          <a:xfrm>
            <a:off x="640249" y="4108368"/>
            <a:ext cx="2622061" cy="58293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8" name="Straight Connector 237"/>
          <p:cNvCxnSpPr>
            <a:stCxn id="78" idx="2"/>
            <a:endCxn id="96" idx="0"/>
          </p:cNvCxnSpPr>
          <p:nvPr/>
        </p:nvCxnSpPr>
        <p:spPr>
          <a:xfrm>
            <a:off x="1453521" y="4108368"/>
            <a:ext cx="767902" cy="58293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8" name="Straight Connector 267"/>
          <p:cNvCxnSpPr>
            <a:stCxn id="100" idx="0"/>
            <a:endCxn id="86" idx="2"/>
          </p:cNvCxnSpPr>
          <p:nvPr/>
        </p:nvCxnSpPr>
        <p:spPr>
          <a:xfrm flipV="1">
            <a:off x="4302395" y="4096226"/>
            <a:ext cx="442690" cy="59508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9" name="Straight Connector 268"/>
          <p:cNvCxnSpPr>
            <a:stCxn id="103" idx="0"/>
            <a:endCxn id="86" idx="2"/>
          </p:cNvCxnSpPr>
          <p:nvPr/>
        </p:nvCxnSpPr>
        <p:spPr>
          <a:xfrm flipH="1" flipV="1">
            <a:off x="4745085" y="4096226"/>
            <a:ext cx="613392" cy="59508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0" name="Straight Connector 269"/>
          <p:cNvCxnSpPr>
            <a:stCxn id="96" idx="0"/>
            <a:endCxn id="88" idx="2"/>
          </p:cNvCxnSpPr>
          <p:nvPr/>
        </p:nvCxnSpPr>
        <p:spPr>
          <a:xfrm flipV="1">
            <a:off x="2221423" y="4108368"/>
            <a:ext cx="3370598" cy="58293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1" name="Straight Connector 270"/>
          <p:cNvCxnSpPr>
            <a:stCxn id="104" idx="0"/>
            <a:endCxn id="88" idx="2"/>
          </p:cNvCxnSpPr>
          <p:nvPr/>
        </p:nvCxnSpPr>
        <p:spPr>
          <a:xfrm flipH="1" flipV="1">
            <a:off x="5592021" y="4108368"/>
            <a:ext cx="833825" cy="60651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2" name="Straight Connector 271"/>
          <p:cNvCxnSpPr>
            <a:stCxn id="98" idx="0"/>
            <a:endCxn id="92" idx="2"/>
          </p:cNvCxnSpPr>
          <p:nvPr/>
        </p:nvCxnSpPr>
        <p:spPr>
          <a:xfrm flipV="1">
            <a:off x="3262310" y="4108368"/>
            <a:ext cx="3159815" cy="58293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3" name="Straight Connector 272"/>
          <p:cNvCxnSpPr>
            <a:stCxn id="104" idx="0"/>
            <a:endCxn id="92" idx="2"/>
          </p:cNvCxnSpPr>
          <p:nvPr/>
        </p:nvCxnSpPr>
        <p:spPr>
          <a:xfrm flipH="1" flipV="1">
            <a:off x="6422125" y="4108368"/>
            <a:ext cx="3721" cy="60651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4" name="Straight Connector 273"/>
          <p:cNvCxnSpPr>
            <a:stCxn id="104" idx="0"/>
            <a:endCxn id="90" idx="2"/>
          </p:cNvCxnSpPr>
          <p:nvPr/>
        </p:nvCxnSpPr>
        <p:spPr>
          <a:xfrm flipV="1">
            <a:off x="6425846" y="4108368"/>
            <a:ext cx="851230" cy="60651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5" name="Straight Connector 274"/>
          <p:cNvCxnSpPr>
            <a:stCxn id="103" idx="0"/>
            <a:endCxn id="94" idx="2"/>
          </p:cNvCxnSpPr>
          <p:nvPr/>
        </p:nvCxnSpPr>
        <p:spPr>
          <a:xfrm flipV="1">
            <a:off x="5358477" y="4108368"/>
            <a:ext cx="2763134" cy="58293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6" name="Straight Connector 275"/>
          <p:cNvCxnSpPr>
            <a:stCxn id="104" idx="0"/>
            <a:endCxn id="94" idx="2"/>
          </p:cNvCxnSpPr>
          <p:nvPr/>
        </p:nvCxnSpPr>
        <p:spPr>
          <a:xfrm flipV="1">
            <a:off x="6425846" y="4108368"/>
            <a:ext cx="1695765" cy="60651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5" name="Straight Connector 294"/>
          <p:cNvCxnSpPr>
            <a:stCxn id="103" idx="0"/>
            <a:endCxn id="82" idx="2"/>
          </p:cNvCxnSpPr>
          <p:nvPr/>
        </p:nvCxnSpPr>
        <p:spPr>
          <a:xfrm flipH="1" flipV="1">
            <a:off x="3126522" y="4108368"/>
            <a:ext cx="2231955" cy="58293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6" name="Straight Connector 295"/>
          <p:cNvCxnSpPr>
            <a:stCxn id="103" idx="0"/>
            <a:endCxn id="84" idx="2"/>
          </p:cNvCxnSpPr>
          <p:nvPr/>
        </p:nvCxnSpPr>
        <p:spPr>
          <a:xfrm flipH="1" flipV="1">
            <a:off x="3916551" y="4096226"/>
            <a:ext cx="1441926" cy="59508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7" name="Straight Connector 296"/>
          <p:cNvCxnSpPr>
            <a:stCxn id="98" idx="0"/>
            <a:endCxn id="84" idx="2"/>
          </p:cNvCxnSpPr>
          <p:nvPr/>
        </p:nvCxnSpPr>
        <p:spPr>
          <a:xfrm flipV="1">
            <a:off x="3262310" y="4096226"/>
            <a:ext cx="654241" cy="59508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8" name="Straight Connector 297"/>
          <p:cNvCxnSpPr>
            <a:stCxn id="100" idx="0"/>
            <a:endCxn id="90" idx="2"/>
          </p:cNvCxnSpPr>
          <p:nvPr/>
        </p:nvCxnSpPr>
        <p:spPr>
          <a:xfrm flipV="1">
            <a:off x="4302395" y="4108368"/>
            <a:ext cx="2974681" cy="58293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7" name="Straight Connector 306"/>
          <p:cNvCxnSpPr>
            <a:stCxn id="78" idx="2"/>
            <a:endCxn id="100" idx="0"/>
          </p:cNvCxnSpPr>
          <p:nvPr/>
        </p:nvCxnSpPr>
        <p:spPr>
          <a:xfrm>
            <a:off x="1453521" y="4108368"/>
            <a:ext cx="2848874" cy="58293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8" name="Straight Connector 307"/>
          <p:cNvCxnSpPr>
            <a:stCxn id="80" idx="2"/>
            <a:endCxn id="98" idx="0"/>
          </p:cNvCxnSpPr>
          <p:nvPr/>
        </p:nvCxnSpPr>
        <p:spPr>
          <a:xfrm>
            <a:off x="2269198" y="4108368"/>
            <a:ext cx="993112" cy="58293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9" name="Straight Connector 308"/>
          <p:cNvCxnSpPr>
            <a:stCxn id="80" idx="2"/>
            <a:endCxn id="100" idx="0"/>
          </p:cNvCxnSpPr>
          <p:nvPr/>
        </p:nvCxnSpPr>
        <p:spPr>
          <a:xfrm>
            <a:off x="2269198" y="4108368"/>
            <a:ext cx="2033197" cy="58293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0" name="Straight Connector 309"/>
          <p:cNvCxnSpPr>
            <a:stCxn id="82" idx="2"/>
            <a:endCxn id="96" idx="0"/>
          </p:cNvCxnSpPr>
          <p:nvPr/>
        </p:nvCxnSpPr>
        <p:spPr>
          <a:xfrm flipH="1">
            <a:off x="2221423" y="4108368"/>
            <a:ext cx="905099" cy="58293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1" name="Straight Connector 310"/>
          <p:cNvCxnSpPr>
            <a:stCxn id="96" idx="2"/>
            <a:endCxn id="36" idx="0"/>
          </p:cNvCxnSpPr>
          <p:nvPr/>
        </p:nvCxnSpPr>
        <p:spPr>
          <a:xfrm>
            <a:off x="2221423" y="5060639"/>
            <a:ext cx="2183426" cy="44006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2" name="Straight Connector 321"/>
          <p:cNvCxnSpPr>
            <a:stCxn id="100" idx="2"/>
            <a:endCxn id="36" idx="0"/>
          </p:cNvCxnSpPr>
          <p:nvPr/>
        </p:nvCxnSpPr>
        <p:spPr>
          <a:xfrm>
            <a:off x="4302395" y="5060639"/>
            <a:ext cx="102454" cy="44006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3" name="Straight Connector 322"/>
          <p:cNvCxnSpPr>
            <a:stCxn id="103" idx="2"/>
            <a:endCxn id="36" idx="0"/>
          </p:cNvCxnSpPr>
          <p:nvPr/>
        </p:nvCxnSpPr>
        <p:spPr>
          <a:xfrm flipH="1">
            <a:off x="4404849" y="5060639"/>
            <a:ext cx="953628" cy="44006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4" name="Straight Connector 323"/>
          <p:cNvCxnSpPr>
            <a:stCxn id="104" idx="2"/>
            <a:endCxn id="36" idx="0"/>
          </p:cNvCxnSpPr>
          <p:nvPr/>
        </p:nvCxnSpPr>
        <p:spPr>
          <a:xfrm flipH="1">
            <a:off x="4404849" y="5084216"/>
            <a:ext cx="2020997" cy="41648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5" name="Straight Connector 324"/>
          <p:cNvCxnSpPr>
            <a:stCxn id="98" idx="2"/>
            <a:endCxn id="36" idx="0"/>
          </p:cNvCxnSpPr>
          <p:nvPr/>
        </p:nvCxnSpPr>
        <p:spPr>
          <a:xfrm>
            <a:off x="3262310" y="5060639"/>
            <a:ext cx="1142539" cy="44006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9" name="Oval 128"/>
          <p:cNvSpPr/>
          <p:nvPr/>
        </p:nvSpPr>
        <p:spPr>
          <a:xfrm>
            <a:off x="357158" y="2714620"/>
            <a:ext cx="642942" cy="714380"/>
          </a:xfrm>
          <a:prstGeom prst="ellipse">
            <a:avLst/>
          </a:prstGeom>
          <a:noFill/>
          <a:ln w="57150"/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0" name="TextBox 129"/>
          <p:cNvSpPr txBox="1"/>
          <p:nvPr/>
        </p:nvSpPr>
        <p:spPr>
          <a:xfrm>
            <a:off x="-94599" y="1592287"/>
            <a:ext cx="134684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dirty="0">
                <a:solidFill>
                  <a:schemeClr val="accent3">
                    <a:lumMod val="50000"/>
                  </a:schemeClr>
                </a:solidFill>
              </a:rPr>
              <a:t>Infrequent</a:t>
            </a:r>
          </a:p>
          <a:p>
            <a:pPr algn="ctr"/>
            <a:r>
              <a:rPr lang="en-GB" dirty="0" err="1">
                <a:solidFill>
                  <a:schemeClr val="accent3">
                    <a:lumMod val="50000"/>
                  </a:schemeClr>
                </a:solidFill>
              </a:rPr>
              <a:t>itemset</a:t>
            </a:r>
            <a:endParaRPr lang="en-GB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32" name="TextBox 131"/>
          <p:cNvSpPr txBox="1"/>
          <p:nvPr/>
        </p:nvSpPr>
        <p:spPr>
          <a:xfrm>
            <a:off x="2428860" y="5357826"/>
            <a:ext cx="126188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dirty="0">
                <a:solidFill>
                  <a:schemeClr val="accent2">
                    <a:lumMod val="50000"/>
                  </a:schemeClr>
                </a:solidFill>
              </a:rPr>
              <a:t>Pruned</a:t>
            </a:r>
          </a:p>
          <a:p>
            <a:pPr algn="ctr"/>
            <a:r>
              <a:rPr lang="en-GB" dirty="0">
                <a:solidFill>
                  <a:schemeClr val="accent2">
                    <a:lumMod val="50000"/>
                  </a:schemeClr>
                </a:solidFill>
              </a:rPr>
              <a:t>supersets</a:t>
            </a:r>
          </a:p>
        </p:txBody>
      </p:sp>
      <p:sp>
        <p:nvSpPr>
          <p:cNvPr id="133" name="Oval 132"/>
          <p:cNvSpPr/>
          <p:nvPr/>
        </p:nvSpPr>
        <p:spPr>
          <a:xfrm>
            <a:off x="357158" y="3571876"/>
            <a:ext cx="642942" cy="714380"/>
          </a:xfrm>
          <a:prstGeom prst="ellipse">
            <a:avLst/>
          </a:prstGeom>
          <a:noFill/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34" name="Oval 133"/>
          <p:cNvSpPr/>
          <p:nvPr/>
        </p:nvSpPr>
        <p:spPr>
          <a:xfrm>
            <a:off x="1915444" y="3595453"/>
            <a:ext cx="642942" cy="714380"/>
          </a:xfrm>
          <a:prstGeom prst="ellipse">
            <a:avLst/>
          </a:prstGeom>
          <a:noFill/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35" name="Oval 134"/>
          <p:cNvSpPr/>
          <p:nvPr/>
        </p:nvSpPr>
        <p:spPr>
          <a:xfrm>
            <a:off x="1132210" y="3596160"/>
            <a:ext cx="642942" cy="714380"/>
          </a:xfrm>
          <a:prstGeom prst="ellipse">
            <a:avLst/>
          </a:prstGeom>
          <a:noFill/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36" name="Oval 135"/>
          <p:cNvSpPr/>
          <p:nvPr/>
        </p:nvSpPr>
        <p:spPr>
          <a:xfrm>
            <a:off x="1928794" y="4500570"/>
            <a:ext cx="642942" cy="714380"/>
          </a:xfrm>
          <a:prstGeom prst="ellipse">
            <a:avLst/>
          </a:prstGeom>
          <a:noFill/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37" name="Oval 136"/>
          <p:cNvSpPr/>
          <p:nvPr/>
        </p:nvSpPr>
        <p:spPr>
          <a:xfrm>
            <a:off x="2915816" y="4500570"/>
            <a:ext cx="642942" cy="714380"/>
          </a:xfrm>
          <a:prstGeom prst="ellipse">
            <a:avLst/>
          </a:prstGeom>
          <a:noFill/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38" name="Oval 137"/>
          <p:cNvSpPr/>
          <p:nvPr/>
        </p:nvSpPr>
        <p:spPr>
          <a:xfrm>
            <a:off x="3967159" y="5328178"/>
            <a:ext cx="821059" cy="714380"/>
          </a:xfrm>
          <a:prstGeom prst="ellipse">
            <a:avLst/>
          </a:prstGeom>
          <a:noFill/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/>
              <a:t>Apriori</a:t>
            </a:r>
            <a:r>
              <a:rPr lang="en-GB" dirty="0"/>
              <a:t> in practice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24</a:t>
            </a:fld>
            <a:endParaRPr lang="en-GB"/>
          </a:p>
        </p:txBody>
      </p:sp>
      <p:graphicFrame>
        <p:nvGraphicFramePr>
          <p:cNvPr id="7" name="Table 6"/>
          <p:cNvGraphicFramePr>
            <a:graphicFrameLocks noGrp="1"/>
          </p:cNvGraphicFramePr>
          <p:nvPr/>
        </p:nvGraphicFramePr>
        <p:xfrm>
          <a:off x="5643570" y="214290"/>
          <a:ext cx="3286148" cy="22250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28614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Items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Milk,</a:t>
                      </a:r>
                      <a:r>
                        <a:rPr lang="en-GB" baseline="0" dirty="0"/>
                        <a:t> Bread, Coke, Nappies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Bread, Beer, Nappies, Eggs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Milk, Bread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Nappies,</a:t>
                      </a:r>
                      <a:r>
                        <a:rPr lang="en-GB" baseline="0" dirty="0"/>
                        <a:t> Coke, Beer, Milk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Bread, Milk, Nappies, Beer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graphicFrame>
        <p:nvGraphicFramePr>
          <p:cNvPr id="8" name="Table 7"/>
          <p:cNvGraphicFramePr>
            <a:graphicFrameLocks noGrp="1"/>
          </p:cNvGraphicFramePr>
          <p:nvPr/>
        </p:nvGraphicFramePr>
        <p:xfrm>
          <a:off x="357158" y="1000108"/>
          <a:ext cx="2214578" cy="25603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10728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10728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249464">
                <a:tc>
                  <a:txBody>
                    <a:bodyPr/>
                    <a:lstStyle/>
                    <a:p>
                      <a:r>
                        <a:rPr lang="en-GB" dirty="0"/>
                        <a:t>Item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Count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49464">
                <a:tc>
                  <a:txBody>
                    <a:bodyPr/>
                    <a:lstStyle/>
                    <a:p>
                      <a:r>
                        <a:rPr lang="en-GB" dirty="0"/>
                        <a:t>Milk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4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49464">
                <a:tc>
                  <a:txBody>
                    <a:bodyPr/>
                    <a:lstStyle/>
                    <a:p>
                      <a:r>
                        <a:rPr lang="en-GB" dirty="0"/>
                        <a:t>Bread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4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49464">
                <a:tc>
                  <a:txBody>
                    <a:bodyPr/>
                    <a:lstStyle/>
                    <a:p>
                      <a:r>
                        <a:rPr lang="en-GB" dirty="0"/>
                        <a:t>Coke</a:t>
                      </a:r>
                    </a:p>
                  </a:txBody>
                  <a:tcPr>
                    <a:solidFill>
                      <a:schemeClr val="accent4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2</a:t>
                      </a:r>
                    </a:p>
                  </a:txBody>
                  <a:tcPr>
                    <a:solidFill>
                      <a:schemeClr val="accent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249464">
                <a:tc>
                  <a:txBody>
                    <a:bodyPr/>
                    <a:lstStyle/>
                    <a:p>
                      <a:r>
                        <a:rPr lang="en-GB" dirty="0"/>
                        <a:t>Nappies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4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249464">
                <a:tc>
                  <a:txBody>
                    <a:bodyPr/>
                    <a:lstStyle/>
                    <a:p>
                      <a:r>
                        <a:rPr lang="en-GB" dirty="0"/>
                        <a:t>Beer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3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249464">
                <a:tc>
                  <a:txBody>
                    <a:bodyPr/>
                    <a:lstStyle/>
                    <a:p>
                      <a:r>
                        <a:rPr lang="en-GB" dirty="0"/>
                        <a:t>Eggs</a:t>
                      </a:r>
                    </a:p>
                  </a:txBody>
                  <a:tcPr>
                    <a:solidFill>
                      <a:schemeClr val="accent4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>
                    <a:solidFill>
                      <a:schemeClr val="accent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  <p:graphicFrame>
        <p:nvGraphicFramePr>
          <p:cNvPr id="9" name="Table 8"/>
          <p:cNvGraphicFramePr>
            <a:graphicFrameLocks noGrp="1"/>
          </p:cNvGraphicFramePr>
          <p:nvPr/>
        </p:nvGraphicFramePr>
        <p:xfrm>
          <a:off x="2857488" y="2714620"/>
          <a:ext cx="3143272" cy="25603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0026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14300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249464">
                <a:tc>
                  <a:txBody>
                    <a:bodyPr/>
                    <a:lstStyle/>
                    <a:p>
                      <a:r>
                        <a:rPr lang="en-GB" dirty="0" err="1"/>
                        <a:t>Itemset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Count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49464">
                <a:tc>
                  <a:txBody>
                    <a:bodyPr/>
                    <a:lstStyle/>
                    <a:p>
                      <a:r>
                        <a:rPr lang="en-GB" dirty="0"/>
                        <a:t>{Milk,</a:t>
                      </a:r>
                      <a:r>
                        <a:rPr lang="en-GB" baseline="0" dirty="0"/>
                        <a:t> Bread}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3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49464">
                <a:tc>
                  <a:txBody>
                    <a:bodyPr/>
                    <a:lstStyle/>
                    <a:p>
                      <a:r>
                        <a:rPr lang="en-GB" dirty="0"/>
                        <a:t>{Milk, Nappies}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3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49464">
                <a:tc>
                  <a:txBody>
                    <a:bodyPr/>
                    <a:lstStyle/>
                    <a:p>
                      <a:r>
                        <a:rPr lang="en-GB" dirty="0"/>
                        <a:t>{Milk, Beer}</a:t>
                      </a:r>
                    </a:p>
                  </a:txBody>
                  <a:tcPr>
                    <a:solidFill>
                      <a:schemeClr val="accent4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2</a:t>
                      </a:r>
                    </a:p>
                  </a:txBody>
                  <a:tcPr>
                    <a:solidFill>
                      <a:schemeClr val="accent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249464">
                <a:tc>
                  <a:txBody>
                    <a:bodyPr/>
                    <a:lstStyle/>
                    <a:p>
                      <a:r>
                        <a:rPr lang="en-GB" dirty="0"/>
                        <a:t>{Bread, Nappies}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3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249464">
                <a:tc>
                  <a:txBody>
                    <a:bodyPr/>
                    <a:lstStyle/>
                    <a:p>
                      <a:r>
                        <a:rPr lang="en-GB" dirty="0"/>
                        <a:t>{Bread, Beer}</a:t>
                      </a:r>
                    </a:p>
                  </a:txBody>
                  <a:tcPr>
                    <a:solidFill>
                      <a:schemeClr val="accent4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2</a:t>
                      </a:r>
                    </a:p>
                  </a:txBody>
                  <a:tcPr>
                    <a:solidFill>
                      <a:schemeClr val="accent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249464">
                <a:tc>
                  <a:txBody>
                    <a:bodyPr/>
                    <a:lstStyle/>
                    <a:p>
                      <a:r>
                        <a:rPr lang="en-GB" dirty="0"/>
                        <a:t>{Nappies, Beer}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3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  <p:graphicFrame>
        <p:nvGraphicFramePr>
          <p:cNvPr id="11" name="Table 10"/>
          <p:cNvGraphicFramePr>
            <a:graphicFrameLocks noGrp="1"/>
          </p:cNvGraphicFramePr>
          <p:nvPr/>
        </p:nvGraphicFramePr>
        <p:xfrm>
          <a:off x="4857752" y="5572140"/>
          <a:ext cx="3857652" cy="731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1464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14300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249464">
                <a:tc>
                  <a:txBody>
                    <a:bodyPr/>
                    <a:lstStyle/>
                    <a:p>
                      <a:r>
                        <a:rPr lang="en-GB" dirty="0" err="1"/>
                        <a:t>Itemset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Count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49464">
                <a:tc>
                  <a:txBody>
                    <a:bodyPr/>
                    <a:lstStyle/>
                    <a:p>
                      <a:r>
                        <a:rPr lang="en-GB" dirty="0"/>
                        <a:t>{Milk,</a:t>
                      </a:r>
                      <a:r>
                        <a:rPr lang="en-GB" baseline="0" dirty="0"/>
                        <a:t> Bread, Nappies}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3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sp>
        <p:nvSpPr>
          <p:cNvPr id="12" name="Right Arrow 11"/>
          <p:cNvSpPr/>
          <p:nvPr/>
        </p:nvSpPr>
        <p:spPr>
          <a:xfrm rot="2935934">
            <a:off x="2699798" y="2077648"/>
            <a:ext cx="714380" cy="28575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Right Arrow 12"/>
          <p:cNvSpPr/>
          <p:nvPr/>
        </p:nvSpPr>
        <p:spPr>
          <a:xfrm rot="2935934">
            <a:off x="6057384" y="4935168"/>
            <a:ext cx="714380" cy="28575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357158" y="3643314"/>
            <a:ext cx="22461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Items (1-itemsets)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2643174" y="5357826"/>
            <a:ext cx="216918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Pairs (2-itemsets)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5572132" y="6357958"/>
            <a:ext cx="24865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Triplets (3-itemsets)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6357950" y="3000372"/>
            <a:ext cx="2579552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No need to generate </a:t>
            </a:r>
          </a:p>
          <a:p>
            <a:r>
              <a:rPr lang="en-GB" dirty="0"/>
              <a:t>candidates including </a:t>
            </a:r>
          </a:p>
          <a:p>
            <a:r>
              <a:rPr lang="en-GB" dirty="0"/>
              <a:t>Coke or Eggs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2786050" y="1071546"/>
            <a:ext cx="2664512" cy="369332"/>
          </a:xfrm>
          <a:prstGeom prst="rect">
            <a:avLst/>
          </a:prstGeom>
          <a:solidFill>
            <a:schemeClr val="accent4"/>
          </a:solidFill>
        </p:spPr>
        <p:txBody>
          <a:bodyPr wrap="none" rtlCol="0">
            <a:spAutoFit/>
          </a:bodyPr>
          <a:lstStyle/>
          <a:p>
            <a:r>
              <a:rPr lang="en-GB" dirty="0"/>
              <a:t>Minimum Support = 3</a:t>
            </a: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/>
              <a:t>Apriori</a:t>
            </a:r>
            <a:r>
              <a:rPr lang="en-GB" dirty="0"/>
              <a:t> algorithm (level-wise)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66928" indent="-457200">
              <a:buFont typeface="+mj-lt"/>
              <a:buAutoNum type="arabicPeriod"/>
            </a:pPr>
            <a:r>
              <a:rPr lang="en-GB" dirty="0"/>
              <a:t>Let k = 1</a:t>
            </a:r>
          </a:p>
          <a:p>
            <a:pPr marL="566928" indent="-457200">
              <a:buFont typeface="+mj-lt"/>
              <a:buAutoNum type="arabicPeriod"/>
            </a:pPr>
            <a:r>
              <a:rPr lang="en-GB" dirty="0"/>
              <a:t>Generate frequent </a:t>
            </a:r>
            <a:r>
              <a:rPr lang="en-GB" dirty="0" err="1"/>
              <a:t>itemsets</a:t>
            </a:r>
            <a:r>
              <a:rPr lang="en-GB" dirty="0"/>
              <a:t> of length 1</a:t>
            </a:r>
          </a:p>
          <a:p>
            <a:pPr marL="566928" indent="-457200">
              <a:buFont typeface="+mj-lt"/>
              <a:buAutoNum type="arabicPeriod"/>
            </a:pPr>
            <a:r>
              <a:rPr lang="en-GB" dirty="0"/>
              <a:t>Repeat until no new frequent </a:t>
            </a:r>
            <a:r>
              <a:rPr lang="en-GB" dirty="0" err="1"/>
              <a:t>itemsets</a:t>
            </a:r>
            <a:r>
              <a:rPr lang="en-GB" dirty="0"/>
              <a:t> are found</a:t>
            </a:r>
          </a:p>
          <a:p>
            <a:pPr marL="822960" lvl="1" indent="-457200">
              <a:buFont typeface="+mj-lt"/>
              <a:buAutoNum type="arabicPeriod"/>
            </a:pPr>
            <a:r>
              <a:rPr lang="en-GB" dirty="0"/>
              <a:t>Generate length (k+1) candidate </a:t>
            </a:r>
            <a:r>
              <a:rPr lang="en-GB" dirty="0" err="1"/>
              <a:t>itemsets</a:t>
            </a:r>
            <a:r>
              <a:rPr lang="en-GB" dirty="0"/>
              <a:t> from length k frequent </a:t>
            </a:r>
            <a:r>
              <a:rPr lang="en-GB" dirty="0" err="1"/>
              <a:t>itemsets</a:t>
            </a:r>
            <a:endParaRPr lang="en-GB" dirty="0"/>
          </a:p>
          <a:p>
            <a:pPr marL="822960" lvl="1" indent="-457200">
              <a:buFont typeface="+mj-lt"/>
              <a:buAutoNum type="arabicPeriod"/>
            </a:pPr>
            <a:r>
              <a:rPr lang="en-GB" b="1" dirty="0"/>
              <a:t>Prune</a:t>
            </a:r>
            <a:r>
              <a:rPr lang="en-GB" dirty="0"/>
              <a:t> candidate </a:t>
            </a:r>
            <a:r>
              <a:rPr lang="en-GB" dirty="0" err="1"/>
              <a:t>itemsets</a:t>
            </a:r>
            <a:r>
              <a:rPr lang="en-GB" dirty="0"/>
              <a:t> containing subsets of length k that are infrequent</a:t>
            </a:r>
          </a:p>
          <a:p>
            <a:pPr marL="822960" lvl="1" indent="-457200">
              <a:buFont typeface="+mj-lt"/>
              <a:buAutoNum type="arabicPeriod"/>
            </a:pPr>
            <a:r>
              <a:rPr lang="en-GB" dirty="0"/>
              <a:t>Count the support of each candidate by scanning the DB</a:t>
            </a:r>
          </a:p>
          <a:p>
            <a:pPr marL="822960" lvl="1" indent="-457200">
              <a:buFont typeface="+mj-lt"/>
              <a:buAutoNum type="arabicPeriod"/>
            </a:pPr>
            <a:r>
              <a:rPr lang="en-GB" b="1" dirty="0"/>
              <a:t>Eliminate </a:t>
            </a:r>
            <a:r>
              <a:rPr lang="en-GB" dirty="0"/>
              <a:t>candidates that are infrequent, leaving on those that are frequent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25</a:t>
            </a:fld>
            <a:endParaRPr lang="en-GB"/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Efficient generation of </a:t>
            </a:r>
            <a:r>
              <a:rPr lang="en-GB" dirty="0" err="1"/>
              <a:t>itemsets</a:t>
            </a:r>
            <a:endParaRPr lang="en-GB" dirty="0"/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 order to identify </a:t>
            </a:r>
            <a:r>
              <a:rPr lang="en-GB" dirty="0" err="1"/>
              <a:t>itemsets</a:t>
            </a:r>
            <a:r>
              <a:rPr lang="en-GB" dirty="0"/>
              <a:t> for pruning, we need to efficiently generate all </a:t>
            </a:r>
            <a:r>
              <a:rPr lang="en-GB" dirty="0" err="1"/>
              <a:t>itemsets</a:t>
            </a:r>
            <a:r>
              <a:rPr lang="en-GB" dirty="0"/>
              <a:t> at each iteration</a:t>
            </a:r>
          </a:p>
          <a:p>
            <a:endParaRPr lang="en-GB" dirty="0"/>
          </a:p>
          <a:p>
            <a:r>
              <a:rPr lang="en-GB" dirty="0"/>
              <a:t>Finding single-item sets is easy…</a:t>
            </a:r>
          </a:p>
          <a:p>
            <a:r>
              <a:rPr lang="en-GB" dirty="0"/>
              <a:t>… so use one-item sets to generate two-item sets, use two-item sets to generate three-item sets, user three-item sets to generate four-item sets</a:t>
            </a:r>
          </a:p>
          <a:p>
            <a:pPr lvl="1"/>
            <a:r>
              <a:rPr lang="en-GB" dirty="0"/>
              <a:t>If {A,B} is a frequent </a:t>
            </a:r>
            <a:r>
              <a:rPr lang="en-GB" dirty="0" err="1"/>
              <a:t>itemset</a:t>
            </a:r>
            <a:r>
              <a:rPr lang="en-GB" dirty="0"/>
              <a:t> then {A} and {B} must also be frequent </a:t>
            </a:r>
            <a:r>
              <a:rPr lang="en-GB" dirty="0" err="1"/>
              <a:t>itemsets</a:t>
            </a:r>
            <a:endParaRPr lang="en-GB" dirty="0"/>
          </a:p>
          <a:p>
            <a:pPr lvl="1"/>
            <a:r>
              <a:rPr lang="en-GB" dirty="0"/>
              <a:t>Create k-</a:t>
            </a:r>
            <a:r>
              <a:rPr lang="en-GB" dirty="0" err="1"/>
              <a:t>itemsets</a:t>
            </a:r>
            <a:r>
              <a:rPr lang="en-GB" dirty="0"/>
              <a:t> by merging two (k-1)-</a:t>
            </a:r>
            <a:r>
              <a:rPr lang="en-GB" dirty="0" err="1"/>
              <a:t>itemsets</a:t>
            </a:r>
            <a:endParaRPr lang="en-GB" dirty="0"/>
          </a:p>
          <a:p>
            <a:pPr lvl="2"/>
            <a:r>
              <a:rPr lang="en-GB" dirty="0"/>
              <a:t>Merging {A,B} with {B,C} will generate {A,B,C}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26</a:t>
            </a:fld>
            <a:endParaRPr lang="en-GB"/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Generating rules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Once a frequent </a:t>
            </a:r>
            <a:r>
              <a:rPr lang="en-GB" dirty="0" err="1"/>
              <a:t>itemset</a:t>
            </a:r>
            <a:r>
              <a:rPr lang="en-GB" dirty="0"/>
              <a:t> has been generated it can be used to generate a set of candidate rules</a:t>
            </a:r>
          </a:p>
          <a:p>
            <a:endParaRPr lang="en-GB" sz="1200" dirty="0"/>
          </a:p>
          <a:p>
            <a:r>
              <a:rPr lang="en-GB" dirty="0"/>
              <a:t>If L= {A,B,C,D} is a frequent </a:t>
            </a:r>
            <a:r>
              <a:rPr lang="en-GB" dirty="0" err="1"/>
              <a:t>itemset</a:t>
            </a:r>
            <a:r>
              <a:rPr lang="en-GB" dirty="0"/>
              <a:t> then the following are candidate rules: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If |L|=k, there are 2</a:t>
            </a:r>
            <a:r>
              <a:rPr lang="en-GB" baseline="30000" dirty="0"/>
              <a:t>k</a:t>
            </a:r>
            <a:r>
              <a:rPr lang="en-GB" dirty="0"/>
              <a:t> candidate association rules</a:t>
            </a:r>
          </a:p>
          <a:p>
            <a:endParaRPr lang="en-GB" sz="1200" dirty="0"/>
          </a:p>
          <a:p>
            <a:r>
              <a:rPr lang="en-GB" dirty="0"/>
              <a:t>Confidence decreases with an increasing number of items on the RHS of the rule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27</a:t>
            </a:fld>
            <a:endParaRPr lang="en-GB"/>
          </a:p>
        </p:txBody>
      </p:sp>
      <p:sp>
        <p:nvSpPr>
          <p:cNvPr id="5" name="TextBox 4"/>
          <p:cNvSpPr txBox="1"/>
          <p:nvPr/>
        </p:nvSpPr>
        <p:spPr>
          <a:xfrm>
            <a:off x="1000100" y="2857496"/>
            <a:ext cx="6991016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/>
              <a:t>ABC→D	 ABD→C	 ACD→B	 BCD→A</a:t>
            </a:r>
          </a:p>
          <a:p>
            <a:r>
              <a:rPr lang="en-GB" sz="2000" dirty="0"/>
              <a:t>A→BCD	 B→ACD	 C→ABD	 D→ABC</a:t>
            </a:r>
          </a:p>
          <a:p>
            <a:r>
              <a:rPr lang="en-GB" sz="2000" dirty="0"/>
              <a:t>AB→CD	 AC→BD	 AD→BC	 BC→AD</a:t>
            </a:r>
          </a:p>
          <a:p>
            <a:r>
              <a:rPr lang="en-GB" sz="2000" dirty="0"/>
              <a:t>BD→AC	 CD→AB	 ABCD→∅	 ∅→ABCD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2357422" y="5786454"/>
            <a:ext cx="466345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/>
              <a:t>c(ABC→D) ≥ c(AB→CD) ≥ c(A→BCD)</a:t>
            </a:r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Frequent </a:t>
            </a:r>
            <a:r>
              <a:rPr lang="en-GB" dirty="0" err="1"/>
              <a:t>Itemset</a:t>
            </a:r>
            <a:r>
              <a:rPr lang="en-GB" dirty="0"/>
              <a:t> Generation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28</a:t>
            </a:fld>
            <a:endParaRPr lang="en-GB"/>
          </a:p>
        </p:txBody>
      </p:sp>
      <p:sp>
        <p:nvSpPr>
          <p:cNvPr id="7" name="TextBox 6"/>
          <p:cNvSpPr txBox="1"/>
          <p:nvPr/>
        </p:nvSpPr>
        <p:spPr>
          <a:xfrm>
            <a:off x="4000496" y="1285860"/>
            <a:ext cx="106150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ABCD→{}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714480" y="1964521"/>
            <a:ext cx="9172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BCD→A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3086911" y="1964521"/>
            <a:ext cx="91557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ACD→B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4459342" y="1964521"/>
            <a:ext cx="9172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ABD→C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5831773" y="1964521"/>
            <a:ext cx="9172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ABC→D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428596" y="3409572"/>
            <a:ext cx="91384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BC→DA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866421" y="3412000"/>
            <a:ext cx="91557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BD→AC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3304246" y="3414428"/>
            <a:ext cx="9172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CD→AB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4742071" y="3404716"/>
            <a:ext cx="9172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AB→CD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6179896" y="3407144"/>
            <a:ext cx="91557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AC→BD</a:t>
            </a:r>
          </a:p>
        </p:txBody>
      </p:sp>
      <p:cxnSp>
        <p:nvCxnSpPr>
          <p:cNvPr id="38" name="Straight Connector 37"/>
          <p:cNvCxnSpPr>
            <a:stCxn id="7" idx="2"/>
            <a:endCxn id="8" idx="0"/>
          </p:cNvCxnSpPr>
          <p:nvPr/>
        </p:nvCxnSpPr>
        <p:spPr>
          <a:xfrm flipH="1">
            <a:off x="2173100" y="1655192"/>
            <a:ext cx="2358151" cy="30932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Straight Connector 39"/>
          <p:cNvCxnSpPr>
            <a:stCxn id="7" idx="2"/>
            <a:endCxn id="9" idx="0"/>
          </p:cNvCxnSpPr>
          <p:nvPr/>
        </p:nvCxnSpPr>
        <p:spPr>
          <a:xfrm flipH="1">
            <a:off x="3544697" y="1655192"/>
            <a:ext cx="986554" cy="30932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Straight Connector 41"/>
          <p:cNvCxnSpPr>
            <a:stCxn id="7" idx="2"/>
            <a:endCxn id="10" idx="0"/>
          </p:cNvCxnSpPr>
          <p:nvPr/>
        </p:nvCxnSpPr>
        <p:spPr>
          <a:xfrm>
            <a:off x="4531251" y="1655192"/>
            <a:ext cx="386711" cy="30932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>
            <a:stCxn id="7" idx="2"/>
            <a:endCxn id="11" idx="0"/>
          </p:cNvCxnSpPr>
          <p:nvPr/>
        </p:nvCxnSpPr>
        <p:spPr>
          <a:xfrm>
            <a:off x="4531251" y="1655192"/>
            <a:ext cx="1759142" cy="30932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2" name="TextBox 101"/>
          <p:cNvSpPr txBox="1"/>
          <p:nvPr/>
        </p:nvSpPr>
        <p:spPr>
          <a:xfrm>
            <a:off x="142844" y="1214422"/>
            <a:ext cx="24256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chemeClr val="accent3">
                    <a:lumMod val="50000"/>
                  </a:schemeClr>
                </a:solidFill>
              </a:rPr>
              <a:t>Low confidence rule</a:t>
            </a:r>
          </a:p>
        </p:txBody>
      </p:sp>
      <p:sp>
        <p:nvSpPr>
          <p:cNvPr id="72" name="TextBox 71"/>
          <p:cNvSpPr txBox="1"/>
          <p:nvPr/>
        </p:nvSpPr>
        <p:spPr>
          <a:xfrm>
            <a:off x="7617723" y="3416858"/>
            <a:ext cx="9172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AD→BC</a:t>
            </a:r>
          </a:p>
        </p:txBody>
      </p:sp>
      <p:sp>
        <p:nvSpPr>
          <p:cNvPr id="96" name="TextBox 95"/>
          <p:cNvSpPr txBox="1"/>
          <p:nvPr/>
        </p:nvSpPr>
        <p:spPr>
          <a:xfrm>
            <a:off x="1866999" y="4691307"/>
            <a:ext cx="9172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D→ABC</a:t>
            </a:r>
          </a:p>
        </p:txBody>
      </p:sp>
      <p:sp>
        <p:nvSpPr>
          <p:cNvPr id="98" name="TextBox 97"/>
          <p:cNvSpPr txBox="1"/>
          <p:nvPr/>
        </p:nvSpPr>
        <p:spPr>
          <a:xfrm>
            <a:off x="3164778" y="4691307"/>
            <a:ext cx="9172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C→ABD</a:t>
            </a:r>
          </a:p>
        </p:txBody>
      </p:sp>
      <p:sp>
        <p:nvSpPr>
          <p:cNvPr id="100" name="TextBox 99"/>
          <p:cNvSpPr txBox="1"/>
          <p:nvPr/>
        </p:nvSpPr>
        <p:spPr>
          <a:xfrm>
            <a:off x="4462557" y="4691307"/>
            <a:ext cx="91557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B→ACD</a:t>
            </a:r>
          </a:p>
        </p:txBody>
      </p:sp>
      <p:sp>
        <p:nvSpPr>
          <p:cNvPr id="103" name="TextBox 102"/>
          <p:cNvSpPr txBox="1"/>
          <p:nvPr/>
        </p:nvSpPr>
        <p:spPr>
          <a:xfrm>
            <a:off x="5760335" y="4691307"/>
            <a:ext cx="9172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A→BCD</a:t>
            </a:r>
          </a:p>
        </p:txBody>
      </p:sp>
      <p:cxnSp>
        <p:nvCxnSpPr>
          <p:cNvPr id="106" name="Straight Connector 105"/>
          <p:cNvCxnSpPr>
            <a:stCxn id="8" idx="2"/>
            <a:endCxn id="12" idx="0"/>
          </p:cNvCxnSpPr>
          <p:nvPr/>
        </p:nvCxnSpPr>
        <p:spPr>
          <a:xfrm flipH="1">
            <a:off x="885516" y="2333853"/>
            <a:ext cx="1287584" cy="107571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8" name="Straight Connector 107"/>
          <p:cNvCxnSpPr>
            <a:stCxn id="8" idx="2"/>
            <a:endCxn id="13" idx="0"/>
          </p:cNvCxnSpPr>
          <p:nvPr/>
        </p:nvCxnSpPr>
        <p:spPr>
          <a:xfrm>
            <a:off x="2173100" y="2333853"/>
            <a:ext cx="151107" cy="107814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9" name="Straight Connector 108"/>
          <p:cNvCxnSpPr>
            <a:stCxn id="8" idx="2"/>
            <a:endCxn id="14" idx="0"/>
          </p:cNvCxnSpPr>
          <p:nvPr/>
        </p:nvCxnSpPr>
        <p:spPr>
          <a:xfrm>
            <a:off x="2173100" y="2333853"/>
            <a:ext cx="1589766" cy="108057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1" name="Straight Connector 110"/>
          <p:cNvCxnSpPr>
            <a:stCxn id="9" idx="2"/>
            <a:endCxn id="14" idx="0"/>
          </p:cNvCxnSpPr>
          <p:nvPr/>
        </p:nvCxnSpPr>
        <p:spPr>
          <a:xfrm>
            <a:off x="3544697" y="2333853"/>
            <a:ext cx="218169" cy="108057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2" name="Straight Connector 111"/>
          <p:cNvCxnSpPr>
            <a:stCxn id="9" idx="2"/>
            <a:endCxn id="72" idx="0"/>
          </p:cNvCxnSpPr>
          <p:nvPr/>
        </p:nvCxnSpPr>
        <p:spPr>
          <a:xfrm>
            <a:off x="3544697" y="2333853"/>
            <a:ext cx="4531646" cy="108300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4" name="Straight Connector 113"/>
          <p:cNvCxnSpPr>
            <a:stCxn id="10" idx="2"/>
            <a:endCxn id="72" idx="0"/>
          </p:cNvCxnSpPr>
          <p:nvPr/>
        </p:nvCxnSpPr>
        <p:spPr>
          <a:xfrm>
            <a:off x="4917962" y="2333853"/>
            <a:ext cx="3158381" cy="108300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6" name="Straight Connector 115"/>
          <p:cNvCxnSpPr>
            <a:stCxn id="10" idx="2"/>
            <a:endCxn id="13" idx="0"/>
          </p:cNvCxnSpPr>
          <p:nvPr/>
        </p:nvCxnSpPr>
        <p:spPr>
          <a:xfrm flipH="1">
            <a:off x="2324207" y="2333853"/>
            <a:ext cx="2593755" cy="107814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8" name="Straight Connector 117"/>
          <p:cNvCxnSpPr>
            <a:stCxn id="10" idx="2"/>
            <a:endCxn id="13" idx="0"/>
          </p:cNvCxnSpPr>
          <p:nvPr/>
        </p:nvCxnSpPr>
        <p:spPr>
          <a:xfrm flipH="1">
            <a:off x="2324207" y="2333853"/>
            <a:ext cx="2593755" cy="107814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0" name="Straight Connector 119"/>
          <p:cNvCxnSpPr>
            <a:stCxn id="11" idx="2"/>
            <a:endCxn id="16" idx="0"/>
          </p:cNvCxnSpPr>
          <p:nvPr/>
        </p:nvCxnSpPr>
        <p:spPr>
          <a:xfrm flipH="1">
            <a:off x="5200691" y="2333853"/>
            <a:ext cx="1089702" cy="107086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1" name="Straight Connector 120"/>
          <p:cNvCxnSpPr>
            <a:stCxn id="11" idx="2"/>
            <a:endCxn id="17" idx="0"/>
          </p:cNvCxnSpPr>
          <p:nvPr/>
        </p:nvCxnSpPr>
        <p:spPr>
          <a:xfrm>
            <a:off x="6290393" y="2333853"/>
            <a:ext cx="347289" cy="107329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2" name="Straight Connector 121"/>
          <p:cNvCxnSpPr>
            <a:stCxn id="11" idx="2"/>
            <a:endCxn id="12" idx="0"/>
          </p:cNvCxnSpPr>
          <p:nvPr/>
        </p:nvCxnSpPr>
        <p:spPr>
          <a:xfrm flipH="1">
            <a:off x="885516" y="2333853"/>
            <a:ext cx="5404877" cy="107571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4" name="Straight Connector 133"/>
          <p:cNvCxnSpPr>
            <a:stCxn id="10" idx="2"/>
            <a:endCxn id="16" idx="0"/>
          </p:cNvCxnSpPr>
          <p:nvPr/>
        </p:nvCxnSpPr>
        <p:spPr>
          <a:xfrm>
            <a:off x="4917962" y="2333853"/>
            <a:ext cx="282729" cy="107086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6" name="Straight Connector 155"/>
          <p:cNvCxnSpPr>
            <a:stCxn id="9" idx="2"/>
            <a:endCxn id="17" idx="0"/>
          </p:cNvCxnSpPr>
          <p:nvPr/>
        </p:nvCxnSpPr>
        <p:spPr>
          <a:xfrm>
            <a:off x="3544697" y="2333853"/>
            <a:ext cx="3092985" cy="107329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1" name="Straight Connector 160"/>
          <p:cNvCxnSpPr>
            <a:stCxn id="12" idx="2"/>
            <a:endCxn id="100" idx="0"/>
          </p:cNvCxnSpPr>
          <p:nvPr/>
        </p:nvCxnSpPr>
        <p:spPr>
          <a:xfrm>
            <a:off x="885516" y="3778904"/>
            <a:ext cx="4034827" cy="91240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3" name="Straight Connector 162"/>
          <p:cNvCxnSpPr>
            <a:stCxn id="12" idx="2"/>
            <a:endCxn id="98" idx="0"/>
          </p:cNvCxnSpPr>
          <p:nvPr/>
        </p:nvCxnSpPr>
        <p:spPr>
          <a:xfrm>
            <a:off x="885516" y="3778904"/>
            <a:ext cx="2737882" cy="91240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5" name="Straight Connector 164"/>
          <p:cNvCxnSpPr>
            <a:stCxn id="13" idx="2"/>
            <a:endCxn id="100" idx="0"/>
          </p:cNvCxnSpPr>
          <p:nvPr/>
        </p:nvCxnSpPr>
        <p:spPr>
          <a:xfrm>
            <a:off x="2324207" y="3781332"/>
            <a:ext cx="2596136" cy="90997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7" name="Straight Connector 166"/>
          <p:cNvCxnSpPr>
            <a:stCxn id="13" idx="2"/>
            <a:endCxn id="96" idx="0"/>
          </p:cNvCxnSpPr>
          <p:nvPr/>
        </p:nvCxnSpPr>
        <p:spPr>
          <a:xfrm>
            <a:off x="2324207" y="3781332"/>
            <a:ext cx="1412" cy="90997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9" name="Straight Connector 168"/>
          <p:cNvCxnSpPr>
            <a:stCxn id="14" idx="2"/>
            <a:endCxn id="98" idx="0"/>
          </p:cNvCxnSpPr>
          <p:nvPr/>
        </p:nvCxnSpPr>
        <p:spPr>
          <a:xfrm flipH="1">
            <a:off x="3623398" y="3783760"/>
            <a:ext cx="139468" cy="90754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0" name="Straight Connector 189"/>
          <p:cNvCxnSpPr>
            <a:stCxn id="14" idx="2"/>
            <a:endCxn id="96" idx="0"/>
          </p:cNvCxnSpPr>
          <p:nvPr/>
        </p:nvCxnSpPr>
        <p:spPr>
          <a:xfrm flipH="1">
            <a:off x="2325619" y="3783760"/>
            <a:ext cx="1437247" cy="90754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2" name="Straight Connector 191"/>
          <p:cNvCxnSpPr>
            <a:stCxn id="16" idx="2"/>
            <a:endCxn id="100" idx="0"/>
          </p:cNvCxnSpPr>
          <p:nvPr/>
        </p:nvCxnSpPr>
        <p:spPr>
          <a:xfrm flipH="1">
            <a:off x="4920343" y="3774048"/>
            <a:ext cx="280348" cy="91725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4" name="Straight Connector 193"/>
          <p:cNvCxnSpPr>
            <a:stCxn id="16" idx="2"/>
            <a:endCxn id="103" idx="0"/>
          </p:cNvCxnSpPr>
          <p:nvPr/>
        </p:nvCxnSpPr>
        <p:spPr>
          <a:xfrm>
            <a:off x="5200691" y="3774048"/>
            <a:ext cx="1018264" cy="91725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6" name="Straight Connector 195"/>
          <p:cNvCxnSpPr>
            <a:stCxn id="17" idx="2"/>
            <a:endCxn id="103" idx="0"/>
          </p:cNvCxnSpPr>
          <p:nvPr/>
        </p:nvCxnSpPr>
        <p:spPr>
          <a:xfrm flipH="1">
            <a:off x="6218955" y="3776476"/>
            <a:ext cx="418727" cy="91483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8" name="Straight Connector 197"/>
          <p:cNvCxnSpPr>
            <a:stCxn id="17" idx="2"/>
            <a:endCxn id="98" idx="0"/>
          </p:cNvCxnSpPr>
          <p:nvPr/>
        </p:nvCxnSpPr>
        <p:spPr>
          <a:xfrm flipH="1">
            <a:off x="3623398" y="3776476"/>
            <a:ext cx="3014284" cy="91483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0" name="Straight Connector 199"/>
          <p:cNvCxnSpPr>
            <a:cxnSpLocks/>
          </p:cNvCxnSpPr>
          <p:nvPr/>
        </p:nvCxnSpPr>
        <p:spPr>
          <a:xfrm flipH="1">
            <a:off x="2325619" y="3820027"/>
            <a:ext cx="5750724" cy="90511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3" name="Straight Connector 202"/>
          <p:cNvCxnSpPr>
            <a:stCxn id="72" idx="2"/>
            <a:endCxn id="103" idx="0"/>
          </p:cNvCxnSpPr>
          <p:nvPr/>
        </p:nvCxnSpPr>
        <p:spPr>
          <a:xfrm flipH="1">
            <a:off x="6218955" y="3786190"/>
            <a:ext cx="1857388" cy="90511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4" name="TextBox 203"/>
          <p:cNvSpPr txBox="1"/>
          <p:nvPr/>
        </p:nvSpPr>
        <p:spPr>
          <a:xfrm>
            <a:off x="2714612" y="5429264"/>
            <a:ext cx="15905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chemeClr val="accent2">
                    <a:lumMod val="50000"/>
                  </a:schemeClr>
                </a:solidFill>
              </a:rPr>
              <a:t>Pruned rules</a:t>
            </a:r>
          </a:p>
        </p:txBody>
      </p:sp>
      <p:sp>
        <p:nvSpPr>
          <p:cNvPr id="205" name="Oval 204"/>
          <p:cNvSpPr/>
          <p:nvPr/>
        </p:nvSpPr>
        <p:spPr>
          <a:xfrm>
            <a:off x="1691680" y="1611299"/>
            <a:ext cx="928694" cy="1031883"/>
          </a:xfrm>
          <a:prstGeom prst="ellipse">
            <a:avLst/>
          </a:prstGeom>
          <a:noFill/>
          <a:ln w="57150"/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6" name="Oval 205"/>
          <p:cNvSpPr/>
          <p:nvPr/>
        </p:nvSpPr>
        <p:spPr>
          <a:xfrm>
            <a:off x="395536" y="3071810"/>
            <a:ext cx="928694" cy="1031883"/>
          </a:xfrm>
          <a:prstGeom prst="ellipse">
            <a:avLst/>
          </a:prstGeom>
          <a:noFill/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7" name="Oval 206"/>
          <p:cNvSpPr/>
          <p:nvPr/>
        </p:nvSpPr>
        <p:spPr>
          <a:xfrm>
            <a:off x="1835696" y="3071810"/>
            <a:ext cx="928694" cy="1031883"/>
          </a:xfrm>
          <a:prstGeom prst="ellipse">
            <a:avLst/>
          </a:prstGeom>
          <a:noFill/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8" name="Oval 207"/>
          <p:cNvSpPr/>
          <p:nvPr/>
        </p:nvSpPr>
        <p:spPr>
          <a:xfrm>
            <a:off x="3357554" y="3071810"/>
            <a:ext cx="928694" cy="1031883"/>
          </a:xfrm>
          <a:prstGeom prst="ellipse">
            <a:avLst/>
          </a:prstGeom>
          <a:noFill/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9" name="Oval 208"/>
          <p:cNvSpPr/>
          <p:nvPr/>
        </p:nvSpPr>
        <p:spPr>
          <a:xfrm>
            <a:off x="1835696" y="4341333"/>
            <a:ext cx="928694" cy="1031883"/>
          </a:xfrm>
          <a:prstGeom prst="ellipse">
            <a:avLst/>
          </a:prstGeom>
          <a:noFill/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0" name="Oval 209"/>
          <p:cNvSpPr/>
          <p:nvPr/>
        </p:nvSpPr>
        <p:spPr>
          <a:xfrm>
            <a:off x="4427984" y="4341333"/>
            <a:ext cx="928694" cy="1031883"/>
          </a:xfrm>
          <a:prstGeom prst="ellipse">
            <a:avLst/>
          </a:prstGeom>
          <a:noFill/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1" name="Oval 210"/>
          <p:cNvSpPr/>
          <p:nvPr/>
        </p:nvSpPr>
        <p:spPr>
          <a:xfrm>
            <a:off x="3131840" y="4341333"/>
            <a:ext cx="928694" cy="1031883"/>
          </a:xfrm>
          <a:prstGeom prst="ellipse">
            <a:avLst/>
          </a:prstGeom>
          <a:noFill/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72219A-E67F-915F-A4CF-CC0B75155C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Exercise/Homework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176E44-49AC-8414-7317-D3BA69BF799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5000"/>
          </a:xfrm>
        </p:spPr>
        <p:txBody>
          <a:bodyPr>
            <a:normAutofit lnSpcReduction="10000"/>
          </a:bodyPr>
          <a:lstStyle/>
          <a:p>
            <a:r>
              <a:rPr lang="en-US" dirty="0"/>
              <a:t>Use the transaction list on Moodle</a:t>
            </a:r>
          </a:p>
          <a:p>
            <a:r>
              <a:rPr lang="en-US" dirty="0"/>
              <a:t>Assume a minimum support count of 3</a:t>
            </a:r>
          </a:p>
          <a:p>
            <a:r>
              <a:rPr lang="en-US" dirty="0"/>
              <a:t>Produce the following</a:t>
            </a:r>
          </a:p>
          <a:p>
            <a:pPr lvl="1"/>
            <a:r>
              <a:rPr lang="en-US" dirty="0"/>
              <a:t>Frequent 1-itemsets and support counts</a:t>
            </a:r>
          </a:p>
          <a:p>
            <a:pPr lvl="1"/>
            <a:r>
              <a:rPr lang="en-US" dirty="0"/>
              <a:t>Candidate 2-itemsets, then prune with </a:t>
            </a:r>
            <a:r>
              <a:rPr lang="en-US" dirty="0" err="1"/>
              <a:t>Apriori</a:t>
            </a:r>
            <a:r>
              <a:rPr lang="en-US" dirty="0"/>
              <a:t>, then calculate support counts</a:t>
            </a:r>
          </a:p>
          <a:p>
            <a:pPr lvl="1"/>
            <a:r>
              <a:rPr lang="en-US" dirty="0"/>
              <a:t>Candidate 3-itemsets generated by join (merge), then prune with </a:t>
            </a:r>
            <a:r>
              <a:rPr lang="en-US" dirty="0" err="1"/>
              <a:t>Apriori</a:t>
            </a:r>
            <a:r>
              <a:rPr lang="en-US" dirty="0"/>
              <a:t>, then calculate support counts</a:t>
            </a:r>
            <a:endParaRPr lang="en-GB" dirty="0"/>
          </a:p>
          <a:p>
            <a:pPr lvl="1"/>
            <a:r>
              <a:rPr lang="en-GB" dirty="0"/>
              <a:t>In all cases circle which candidates were pruned because a subset was infrequent</a:t>
            </a:r>
          </a:p>
          <a:p>
            <a:r>
              <a:rPr lang="en-GB" dirty="0"/>
              <a:t>Repeat the analysis using Weka and the tiny-</a:t>
            </a:r>
            <a:r>
              <a:rPr lang="en-GB" dirty="0" err="1"/>
              <a:t>baskets.arff</a:t>
            </a:r>
            <a:r>
              <a:rPr lang="en-GB" dirty="0"/>
              <a:t> dataset with </a:t>
            </a:r>
            <a:r>
              <a:rPr lang="en-GB" dirty="0" err="1"/>
              <a:t>minsup</a:t>
            </a:r>
            <a:r>
              <a:rPr lang="en-GB" dirty="0"/>
              <a:t> pf 3/12 and </a:t>
            </a:r>
            <a:r>
              <a:rPr lang="en-GB" dirty="0" err="1"/>
              <a:t>minconf</a:t>
            </a:r>
            <a:r>
              <a:rPr lang="en-GB" dirty="0"/>
              <a:t>=0.7</a:t>
            </a:r>
          </a:p>
          <a:p>
            <a:r>
              <a:rPr lang="en-GB" dirty="0"/>
              <a:t>Do the by-hand and Weka results match?</a:t>
            </a: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D532176-33C4-1BE2-CA2C-CE72DA6E90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5786139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Further Reading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1142984"/>
            <a:ext cx="8229600" cy="5214974"/>
          </a:xfrm>
        </p:spPr>
        <p:txBody>
          <a:bodyPr>
            <a:normAutofit/>
          </a:bodyPr>
          <a:lstStyle/>
          <a:p>
            <a:r>
              <a:rPr lang="en-GB" dirty="0"/>
              <a:t>Next Session: Text Analysis</a:t>
            </a:r>
            <a:endParaRPr lang="en-GB" sz="2200" dirty="0"/>
          </a:p>
          <a:p>
            <a:endParaRPr lang="en-GB" sz="2200" dirty="0"/>
          </a:p>
          <a:p>
            <a:r>
              <a:rPr lang="en-GB" sz="2400" dirty="0"/>
              <a:t>Reading: Chapter 9 – Association Mining </a:t>
            </a:r>
            <a:r>
              <a:rPr lang="en-GB" sz="2400"/>
              <a:t>(Bhatia)</a:t>
            </a:r>
            <a:endParaRPr lang="en-GB" sz="3200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30</a:t>
            </a:fld>
            <a:endParaRPr lang="en-GB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DWDM Theme">
  <a:themeElements>
    <a:clrScheme name="Slipstream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Cambria-Calibri">
      <a:majorFont>
        <a:latin typeface="Cambria" panose="02040503050406030204"/>
        <a:ea typeface=""/>
        <a:cs typeface=""/>
        <a:font script="Jpan" typeface="ＭＳ Ｐゴシック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Urban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WDM Theme" id="{91FE0652-E2B7-4E80-AC0A-31C038D62DBB}" vid="{CE954B22-DB1B-40BA-A813-029F8237640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DWDM Theme</Template>
  <TotalTime>16053</TotalTime>
  <Words>2445</Words>
  <Application>Microsoft Office PowerPoint</Application>
  <PresentationFormat>On-screen Show (4:3)</PresentationFormat>
  <Paragraphs>438</Paragraphs>
  <Slides>30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30</vt:i4>
      </vt:variant>
    </vt:vector>
  </HeadingPairs>
  <TitlesOfParts>
    <vt:vector size="38" baseType="lpstr">
      <vt:lpstr>Arial</vt:lpstr>
      <vt:lpstr>Calibri</vt:lpstr>
      <vt:lpstr>Cambria</vt:lpstr>
      <vt:lpstr>Georgia</vt:lpstr>
      <vt:lpstr>Verdana</vt:lpstr>
      <vt:lpstr>Wingdings 2</vt:lpstr>
      <vt:lpstr>Wingdings 3</vt:lpstr>
      <vt:lpstr>DWDM Theme</vt:lpstr>
      <vt:lpstr>Data Mining &amp; Visualisation</vt:lpstr>
      <vt:lpstr>Association Analysis</vt:lpstr>
      <vt:lpstr>Association Rules</vt:lpstr>
      <vt:lpstr>Market-Basket Transactions</vt:lpstr>
      <vt:lpstr>Association Rule Logic</vt:lpstr>
      <vt:lpstr>Itemsets</vt:lpstr>
      <vt:lpstr>Itemsets</vt:lpstr>
      <vt:lpstr>Association Rules In Data Mining</vt:lpstr>
      <vt:lpstr>Frequent Itemset Generation</vt:lpstr>
      <vt:lpstr>A Closer Look At Rules</vt:lpstr>
      <vt:lpstr>Support Distribution</vt:lpstr>
      <vt:lpstr>Worked Example</vt:lpstr>
      <vt:lpstr>PowerPoint Presentation</vt:lpstr>
      <vt:lpstr>Worked Example</vt:lpstr>
      <vt:lpstr>PowerPoint Presentation</vt:lpstr>
      <vt:lpstr>PowerPoint Presentation</vt:lpstr>
      <vt:lpstr>Exercise</vt:lpstr>
      <vt:lpstr>Support Distribution</vt:lpstr>
      <vt:lpstr>Using Hierarchies</vt:lpstr>
      <vt:lpstr>Using Hierarchies</vt:lpstr>
      <vt:lpstr>Other strategies</vt:lpstr>
      <vt:lpstr>Apriori Principle</vt:lpstr>
      <vt:lpstr>Apriori Principle</vt:lpstr>
      <vt:lpstr>Apriori in practice</vt:lpstr>
      <vt:lpstr>Apriori algorithm (level-wise)</vt:lpstr>
      <vt:lpstr>Efficient generation of itemsets</vt:lpstr>
      <vt:lpstr>Generating rules</vt:lpstr>
      <vt:lpstr>Frequent Itemset Generation</vt:lpstr>
      <vt:lpstr>Exercise/Homework</vt:lpstr>
      <vt:lpstr>Further Reading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Data Warehousing for Business Intelligence</dc:title>
  <dc:creator>NJW</dc:creator>
  <cp:lastModifiedBy>Nik Whitehead</cp:lastModifiedBy>
  <cp:revision>450</cp:revision>
  <dcterms:created xsi:type="dcterms:W3CDTF">2011-09-13T10:27:46Z</dcterms:created>
  <dcterms:modified xsi:type="dcterms:W3CDTF">2026-02-16T11:51:17Z</dcterms:modified>
</cp:coreProperties>
</file>