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62" r:id="rId5"/>
    <p:sldId id="263" r:id="rId6"/>
    <p:sldId id="260"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9" d="100"/>
          <a:sy n="49" d="100"/>
        </p:scale>
        <p:origin x="44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23CE00-433B-444C-8C73-87B440DB51C3}" type="datetimeFigureOut">
              <a:rPr lang="en-GB" smtClean="0"/>
              <a:t>21/10/2024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4E82A9-2FA1-4590-B9E9-FF43D52ED969}" type="slidenum">
              <a:rPr lang="en-GB" smtClean="0"/>
              <a:t>‹#›</a:t>
            </a:fld>
            <a:endParaRPr lang="en-GB"/>
          </a:p>
        </p:txBody>
      </p:sp>
    </p:spTree>
    <p:extLst>
      <p:ext uri="{BB962C8B-B14F-4D97-AF65-F5344CB8AC3E}">
        <p14:creationId xmlns:p14="http://schemas.microsoft.com/office/powerpoint/2010/main" val="982260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4E82A9-2FA1-4590-B9E9-FF43D52ED969}" type="slidenum">
              <a:rPr lang="en-GB" smtClean="0"/>
              <a:t>3</a:t>
            </a:fld>
            <a:endParaRPr lang="en-GB"/>
          </a:p>
        </p:txBody>
      </p:sp>
    </p:spTree>
    <p:extLst>
      <p:ext uri="{BB962C8B-B14F-4D97-AF65-F5344CB8AC3E}">
        <p14:creationId xmlns:p14="http://schemas.microsoft.com/office/powerpoint/2010/main" val="8316051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4E82A9-2FA1-4590-B9E9-FF43D52ED969}" type="slidenum">
              <a:rPr lang="en-GB" smtClean="0"/>
              <a:t>4</a:t>
            </a:fld>
            <a:endParaRPr lang="en-GB"/>
          </a:p>
        </p:txBody>
      </p:sp>
    </p:spTree>
    <p:extLst>
      <p:ext uri="{BB962C8B-B14F-4D97-AF65-F5344CB8AC3E}">
        <p14:creationId xmlns:p14="http://schemas.microsoft.com/office/powerpoint/2010/main" val="2668487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4E82A9-2FA1-4590-B9E9-FF43D52ED969}" type="slidenum">
              <a:rPr lang="en-GB" smtClean="0"/>
              <a:t>5</a:t>
            </a:fld>
            <a:endParaRPr lang="en-GB"/>
          </a:p>
        </p:txBody>
      </p:sp>
    </p:spTree>
    <p:extLst>
      <p:ext uri="{BB962C8B-B14F-4D97-AF65-F5344CB8AC3E}">
        <p14:creationId xmlns:p14="http://schemas.microsoft.com/office/powerpoint/2010/main" val="41170371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A50F3-9921-394C-ED44-A35BEF9CE50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62370C-0099-5FBB-1C50-50EDF805C6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6C6A178-37CF-7BAF-3B20-B23E730B2785}"/>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5" name="Footer Placeholder 4">
            <a:extLst>
              <a:ext uri="{FF2B5EF4-FFF2-40B4-BE49-F238E27FC236}">
                <a16:creationId xmlns:a16="http://schemas.microsoft.com/office/drawing/2014/main" id="{50027E3D-603B-20B6-8D21-445B8707A7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7FD94B-868E-08F6-A7BD-0BA70BDE8C14}"/>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3604110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3AAE77-0C1F-FD87-8D5C-6C20230395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85799E-1329-BC8C-A632-4208EDF59A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7BF4CC-9262-573C-6942-72A0FCEE1CB7}"/>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5" name="Footer Placeholder 4">
            <a:extLst>
              <a:ext uri="{FF2B5EF4-FFF2-40B4-BE49-F238E27FC236}">
                <a16:creationId xmlns:a16="http://schemas.microsoft.com/office/drawing/2014/main" id="{BD1DD0C6-286C-E503-797B-85156555CA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C26ACD-42C7-64C9-ED29-E8B5A7C570A9}"/>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2083254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DB9C1-1048-7550-05F5-2E08B9EE3E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5DAD26E-714E-5D28-1919-FF19CD318CB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B81053B-B61D-1A08-CA86-AAB7DC77C987}"/>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5" name="Footer Placeholder 4">
            <a:extLst>
              <a:ext uri="{FF2B5EF4-FFF2-40B4-BE49-F238E27FC236}">
                <a16:creationId xmlns:a16="http://schemas.microsoft.com/office/drawing/2014/main" id="{295139B7-8F48-0943-7523-B58B32D5B9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7C8DD0-4454-1AD4-8602-5EF56215E83B}"/>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20955203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916E41-EB59-ADAA-354C-029D316C3C4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B51DF9-AC33-A980-D9D7-AB827369D1D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216D940-DAC1-2FE9-BFC1-D32891E1E8A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0189679-C831-5B52-D66B-818C895333B7}"/>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6" name="Footer Placeholder 5">
            <a:extLst>
              <a:ext uri="{FF2B5EF4-FFF2-40B4-BE49-F238E27FC236}">
                <a16:creationId xmlns:a16="http://schemas.microsoft.com/office/drawing/2014/main" id="{5C7AF7D2-5A63-67AC-C1BB-A277B4C09D0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29834F-E026-506B-5DAC-45B04ACD15FF}"/>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638442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24AF1-A988-35D7-A76B-387E02F27F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ED71FB-17DA-DDC3-8047-CCD5152045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8BD7479-3515-40A3-3450-0D8CC2702ED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16AFEDF-1882-F142-16F6-4F1C23F98E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338527C-9A1D-DFDE-2BE4-367507AAECA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845DD00-9DDC-551C-901F-50CFE2D84429}"/>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8" name="Footer Placeholder 7">
            <a:extLst>
              <a:ext uri="{FF2B5EF4-FFF2-40B4-BE49-F238E27FC236}">
                <a16:creationId xmlns:a16="http://schemas.microsoft.com/office/drawing/2014/main" id="{86FAA887-36E1-C408-CF56-19DD323ECDF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658D67C-45BA-E1C7-0150-1D6B39A71434}"/>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3024049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12A85F-D830-1FA6-A4DE-2BC5D3EC52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1988883-9F39-A088-9293-82755D726800}"/>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4" name="Footer Placeholder 3">
            <a:extLst>
              <a:ext uri="{FF2B5EF4-FFF2-40B4-BE49-F238E27FC236}">
                <a16:creationId xmlns:a16="http://schemas.microsoft.com/office/drawing/2014/main" id="{2B13E651-8B34-675D-98EB-AB8FF2FD5C5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DC0246B-596B-2F50-4B12-EF4DE1F7FE13}"/>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28462707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A00AF8-2F66-22A2-0916-A807B78461AA}"/>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3" name="Footer Placeholder 2">
            <a:extLst>
              <a:ext uri="{FF2B5EF4-FFF2-40B4-BE49-F238E27FC236}">
                <a16:creationId xmlns:a16="http://schemas.microsoft.com/office/drawing/2014/main" id="{E4C533AC-1656-515A-7A3C-EA4CE6AD5B2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97F4344-F1F7-C728-4D21-EAE8DEA0E843}"/>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1341444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33A75-E632-A081-493D-DFB9636A05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CE6CA6-807E-B33C-1493-B4363B7E82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3745AD-5554-2339-9E1D-55A789D230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424DF4-DBF3-A178-B71E-0CAF66FCEBD6}"/>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6" name="Footer Placeholder 5">
            <a:extLst>
              <a:ext uri="{FF2B5EF4-FFF2-40B4-BE49-F238E27FC236}">
                <a16:creationId xmlns:a16="http://schemas.microsoft.com/office/drawing/2014/main" id="{1997E920-25A2-946A-7E65-2433E7AD8D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1FE5CB-9F06-4B7F-A003-7F31CA9E7C59}"/>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1765548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71E1F-D2FF-4E49-A986-B4A7B09E36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712E9F7-E4E4-589E-E875-14412EFCA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98FDA4C-A874-0E3E-C728-840084EB5E6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0460AA-FBE5-B82F-0BAA-B228E0FC8CC1}"/>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6" name="Footer Placeholder 5">
            <a:extLst>
              <a:ext uri="{FF2B5EF4-FFF2-40B4-BE49-F238E27FC236}">
                <a16:creationId xmlns:a16="http://schemas.microsoft.com/office/drawing/2014/main" id="{78EFD265-2EF9-5C32-1784-0D6CDB9BA8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386A14-42FB-0040-694F-3F5CFED168FB}"/>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23393766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0A3D9-88D4-AD58-5EE1-A9248C9ACDB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101218-0D7F-32CE-005F-9AA521C7B51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116C90-30DA-29EC-2AD3-353F7A48D1BF}"/>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5" name="Footer Placeholder 4">
            <a:extLst>
              <a:ext uri="{FF2B5EF4-FFF2-40B4-BE49-F238E27FC236}">
                <a16:creationId xmlns:a16="http://schemas.microsoft.com/office/drawing/2014/main" id="{0E3AF2BD-9B80-9219-DE2C-D7ED4EFA6B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80A0FE-F00D-FB6A-17F7-122EE44B0D09}"/>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169647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EEA920-5BB5-4272-1C6C-4C90E32D578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D2CF15-DF14-7E1C-1AB7-FDD5EEAAF5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1251D0-EEB8-F898-54DD-10E20C3ECEDA}"/>
              </a:ext>
            </a:extLst>
          </p:cNvPr>
          <p:cNvSpPr>
            <a:spLocks noGrp="1"/>
          </p:cNvSpPr>
          <p:nvPr>
            <p:ph type="dt" sz="half" idx="10"/>
          </p:nvPr>
        </p:nvSpPr>
        <p:spPr/>
        <p:txBody>
          <a:bodyPr/>
          <a:lstStyle/>
          <a:p>
            <a:fld id="{EB0BFDDB-E430-43DC-ADCF-058D8D4B4A32}" type="datetimeFigureOut">
              <a:rPr lang="en-GB" smtClean="0"/>
              <a:t>20/10/2024</a:t>
            </a:fld>
            <a:endParaRPr lang="en-GB"/>
          </a:p>
        </p:txBody>
      </p:sp>
      <p:sp>
        <p:nvSpPr>
          <p:cNvPr id="5" name="Footer Placeholder 4">
            <a:extLst>
              <a:ext uri="{FF2B5EF4-FFF2-40B4-BE49-F238E27FC236}">
                <a16:creationId xmlns:a16="http://schemas.microsoft.com/office/drawing/2014/main" id="{FB977A4E-30F9-D750-2B8D-98C557EF89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14B9B5-E9C1-DDB8-B395-D6F8DD44C420}"/>
              </a:ext>
            </a:extLst>
          </p:cNvPr>
          <p:cNvSpPr>
            <a:spLocks noGrp="1"/>
          </p:cNvSpPr>
          <p:nvPr>
            <p:ph type="sldNum" sz="quarter" idx="12"/>
          </p:nvPr>
        </p:nvSpPr>
        <p:spPr/>
        <p:txBody>
          <a:bodyPr/>
          <a:lstStyle/>
          <a:p>
            <a:fld id="{5D6D50A5-985F-4099-95DD-EE7DED49C676}" type="slidenum">
              <a:rPr lang="en-GB" smtClean="0"/>
              <a:t>‹#›</a:t>
            </a:fld>
            <a:endParaRPr lang="en-GB"/>
          </a:p>
        </p:txBody>
      </p:sp>
    </p:spTree>
    <p:extLst>
      <p:ext uri="{BB962C8B-B14F-4D97-AF65-F5344CB8AC3E}">
        <p14:creationId xmlns:p14="http://schemas.microsoft.com/office/powerpoint/2010/main" val="3795703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32FE4F6-2024-86DD-6C41-D283D78B5A3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14BA94-18E4-FB56-1664-C1FB2EFAA1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D28B5A-DD6C-C6EA-6B9A-05D69BD204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B0BFDDB-E430-43DC-ADCF-058D8D4B4A32}" type="datetimeFigureOut">
              <a:rPr lang="en-GB" smtClean="0"/>
              <a:t>20/10/2024</a:t>
            </a:fld>
            <a:endParaRPr lang="en-GB"/>
          </a:p>
        </p:txBody>
      </p:sp>
      <p:sp>
        <p:nvSpPr>
          <p:cNvPr id="5" name="Footer Placeholder 4">
            <a:extLst>
              <a:ext uri="{FF2B5EF4-FFF2-40B4-BE49-F238E27FC236}">
                <a16:creationId xmlns:a16="http://schemas.microsoft.com/office/drawing/2014/main" id="{A5332B75-CB73-1847-C01D-20AE1CCEB2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83ED4801-4888-3103-CB93-50980ECADA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D6D50A5-985F-4099-95DD-EE7DED49C676}" type="slidenum">
              <a:rPr lang="en-GB" smtClean="0"/>
              <a:t>‹#›</a:t>
            </a:fld>
            <a:endParaRPr lang="en-GB"/>
          </a:p>
        </p:txBody>
      </p:sp>
    </p:spTree>
    <p:extLst>
      <p:ext uri="{BB962C8B-B14F-4D97-AF65-F5344CB8AC3E}">
        <p14:creationId xmlns:p14="http://schemas.microsoft.com/office/powerpoint/2010/main" val="9102164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ensearch.com/the-role-of-emotional-intelligence-in-job-succes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8F9CBE3F-79A8-4F8F-88D9-DAD03D0D28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915C7505-96D7-C828-B757-BB3DF63A9F6A}"/>
              </a:ext>
            </a:extLst>
          </p:cNvPr>
          <p:cNvSpPr>
            <a:spLocks noGrp="1"/>
          </p:cNvSpPr>
          <p:nvPr>
            <p:ph type="ctrTitle"/>
          </p:nvPr>
        </p:nvSpPr>
        <p:spPr>
          <a:xfrm>
            <a:off x="1030614" y="822055"/>
            <a:ext cx="10097333" cy="2360915"/>
          </a:xfrm>
        </p:spPr>
        <p:txBody>
          <a:bodyPr vert="horz" lIns="91440" tIns="45720" rIns="91440" bIns="45720" rtlCol="0" anchor="b">
            <a:normAutofit/>
          </a:bodyPr>
          <a:lstStyle/>
          <a:p>
            <a:r>
              <a:rPr lang="en-US" sz="5400" kern="1200" dirty="0">
                <a:solidFill>
                  <a:srgbClr val="FFFFFF"/>
                </a:solidFill>
                <a:latin typeface="+mj-lt"/>
                <a:ea typeface="+mj-ea"/>
                <a:cs typeface="+mj-cs"/>
              </a:rPr>
              <a:t>Evaluation of Emotional Intelligence in Workplace Context</a:t>
            </a:r>
          </a:p>
        </p:txBody>
      </p:sp>
      <p:sp>
        <p:nvSpPr>
          <p:cNvPr id="3" name="Subtitle 2">
            <a:extLst>
              <a:ext uri="{FF2B5EF4-FFF2-40B4-BE49-F238E27FC236}">
                <a16:creationId xmlns:a16="http://schemas.microsoft.com/office/drawing/2014/main" id="{CD9017BE-0209-A4DD-4A03-771193886764}"/>
              </a:ext>
            </a:extLst>
          </p:cNvPr>
          <p:cNvSpPr>
            <a:spLocks noGrp="1"/>
          </p:cNvSpPr>
          <p:nvPr>
            <p:ph type="subTitle" idx="1"/>
          </p:nvPr>
        </p:nvSpPr>
        <p:spPr>
          <a:xfrm>
            <a:off x="1309965" y="3337505"/>
            <a:ext cx="9414399" cy="2171535"/>
          </a:xfrm>
        </p:spPr>
        <p:txBody>
          <a:bodyPr vert="horz" lIns="91440" tIns="45720" rIns="91440" bIns="45720" rtlCol="0" anchor="t">
            <a:noAutofit/>
          </a:bodyPr>
          <a:lstStyle/>
          <a:p>
            <a:pPr indent="-228600">
              <a:buFont typeface="Arial" panose="020B0604020202020204" pitchFamily="34" charset="0"/>
              <a:buChar char="•"/>
            </a:pPr>
            <a:endParaRPr lang="en-US" dirty="0">
              <a:solidFill>
                <a:srgbClr val="FFFFFF"/>
              </a:solidFill>
            </a:endParaRPr>
          </a:p>
          <a:p>
            <a:pPr indent="-228600">
              <a:buFont typeface="Arial" panose="020B0604020202020204" pitchFamily="34" charset="0"/>
              <a:buChar char="•"/>
            </a:pPr>
            <a:r>
              <a:rPr lang="en-US" dirty="0">
                <a:solidFill>
                  <a:srgbClr val="FFFFFF"/>
                </a:solidFill>
              </a:rPr>
              <a:t>Module : Developing Emotional Intelligence Skills for the Workplace </a:t>
            </a:r>
          </a:p>
          <a:p>
            <a:pPr indent="-228600">
              <a:buFont typeface="Arial" panose="020B0604020202020204" pitchFamily="34" charset="0"/>
              <a:buChar char="•"/>
            </a:pPr>
            <a:r>
              <a:rPr lang="en-US" dirty="0">
                <a:solidFill>
                  <a:srgbClr val="FFFFFF"/>
                </a:solidFill>
              </a:rPr>
              <a:t>Module code : BMSW6106</a:t>
            </a:r>
          </a:p>
          <a:p>
            <a:pPr indent="-228600">
              <a:buFont typeface="Arial" panose="020B0604020202020204" pitchFamily="34" charset="0"/>
              <a:buChar char="•"/>
            </a:pPr>
            <a:r>
              <a:rPr lang="en-US" dirty="0">
                <a:solidFill>
                  <a:srgbClr val="FFFFFF"/>
                </a:solidFill>
              </a:rPr>
              <a:t>Lecturer Name : Md Ashikul Khan</a:t>
            </a:r>
          </a:p>
          <a:p>
            <a:pPr indent="-228600">
              <a:buFont typeface="Arial" panose="020B0604020202020204" pitchFamily="34" charset="0"/>
              <a:buChar char="•"/>
            </a:pPr>
            <a:r>
              <a:rPr lang="en-US" dirty="0">
                <a:solidFill>
                  <a:srgbClr val="FFFFFF"/>
                </a:solidFill>
              </a:rPr>
              <a:t>Student Name and ID : Alexandra Felicia Merauta 2121306</a:t>
            </a:r>
          </a:p>
        </p:txBody>
      </p:sp>
      <p:sp>
        <p:nvSpPr>
          <p:cNvPr id="50"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1869" y="2383077"/>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52"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24364" y="226546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5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24834" y="253720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sp>
        <p:nvSpPr>
          <p:cNvPr id="56"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053" y="2832967"/>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
        <p:nvSpPr>
          <p:cNvPr id="58"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72266" y="28039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60"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3405" y="324249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cxnSp>
        <p:nvCxnSpPr>
          <p:cNvPr id="62" name="Straight Connector 61">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831729"/>
            <a:ext cx="12188952" cy="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0202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11F6D4-FB5D-2461-E5CB-EC0CBB3C13DE}"/>
              </a:ext>
            </a:extLst>
          </p:cNvPr>
          <p:cNvSpPr>
            <a:spLocks noGrp="1"/>
          </p:cNvSpPr>
          <p:nvPr>
            <p:ph type="title"/>
          </p:nvPr>
        </p:nvSpPr>
        <p:spPr>
          <a:xfrm>
            <a:off x="630936" y="640080"/>
            <a:ext cx="4818888" cy="1225471"/>
          </a:xfrm>
        </p:spPr>
        <p:txBody>
          <a:bodyPr vert="horz" lIns="91440" tIns="45720" rIns="91440" bIns="45720" rtlCol="0" anchor="b">
            <a:normAutofit/>
          </a:bodyPr>
          <a:lstStyle/>
          <a:p>
            <a:r>
              <a:rPr lang="en-US" sz="3000" b="0" i="0" kern="1200" dirty="0">
                <a:solidFill>
                  <a:schemeClr val="tx1"/>
                </a:solidFill>
                <a:effectLst/>
                <a:latin typeface="+mj-lt"/>
                <a:ea typeface="+mj-ea"/>
                <a:cs typeface="+mj-cs"/>
              </a:rPr>
              <a:t>Emotional Intelligence also called Emotional Quotient </a:t>
            </a:r>
            <a:endParaRPr lang="en-US" sz="3000" kern="1200" dirty="0">
              <a:solidFill>
                <a:schemeClr val="tx1"/>
              </a:solidFill>
              <a:latin typeface="+mj-lt"/>
              <a:ea typeface="+mj-ea"/>
              <a:cs typeface="+mj-cs"/>
            </a:endParaRPr>
          </a:p>
        </p:txBody>
      </p:sp>
      <p:sp>
        <p:nvSpPr>
          <p:cNvPr id="1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7B042357-69D7-E9E9-0404-708F99A20D2A}"/>
              </a:ext>
            </a:extLst>
          </p:cNvPr>
          <p:cNvSpPr txBox="1"/>
          <p:nvPr/>
        </p:nvSpPr>
        <p:spPr>
          <a:xfrm>
            <a:off x="111664" y="2454991"/>
            <a:ext cx="11968671" cy="4061426"/>
          </a:xfrm>
          <a:prstGeom prst="rect">
            <a:avLst/>
          </a:prstGeom>
        </p:spPr>
        <p:txBody>
          <a:bodyPr vert="horz" lIns="91440" tIns="45720" rIns="91440" bIns="45720" rtlCol="0" anchor="t">
            <a:noAutofit/>
          </a:bodyPr>
          <a:lstStyle/>
          <a:p>
            <a:pPr>
              <a:lnSpc>
                <a:spcPct val="90000"/>
              </a:lnSpc>
              <a:spcAft>
                <a:spcPts val="600"/>
              </a:spcAft>
            </a:pPr>
            <a:r>
              <a:rPr lang="en-US" sz="2400" dirty="0"/>
              <a:t>     The capacity to identify, comprehend, and control</a:t>
            </a:r>
          </a:p>
          <a:p>
            <a:pPr>
              <a:lnSpc>
                <a:spcPct val="90000"/>
              </a:lnSpc>
              <a:spcAft>
                <a:spcPts val="600"/>
              </a:spcAft>
            </a:pPr>
            <a:r>
              <a:rPr lang="en-US" sz="2400" dirty="0"/>
              <a:t> both your own and other people's emotions is known as </a:t>
            </a:r>
          </a:p>
          <a:p>
            <a:pPr>
              <a:lnSpc>
                <a:spcPct val="90000"/>
              </a:lnSpc>
              <a:spcAft>
                <a:spcPts val="600"/>
              </a:spcAft>
            </a:pPr>
            <a:r>
              <a:rPr lang="en-US" sz="2400" dirty="0"/>
              <a:t>emotional intelligence (EI). It requires interpersonal </a:t>
            </a:r>
          </a:p>
          <a:p>
            <a:pPr>
              <a:lnSpc>
                <a:spcPct val="90000"/>
              </a:lnSpc>
              <a:spcAft>
                <a:spcPts val="600"/>
              </a:spcAft>
            </a:pPr>
            <a:r>
              <a:rPr lang="en-US" sz="2400" dirty="0"/>
              <a:t>abilities in addition to emotional awareness and regulation.</a:t>
            </a:r>
          </a:p>
          <a:p>
            <a:pPr>
              <a:lnSpc>
                <a:spcPct val="90000"/>
              </a:lnSpc>
              <a:spcAft>
                <a:spcPts val="600"/>
              </a:spcAft>
            </a:pPr>
            <a:r>
              <a:rPr lang="en-US" sz="2400" dirty="0"/>
              <a:t>      The primary elements of emotional intelligence are:</a:t>
            </a:r>
          </a:p>
          <a:p>
            <a:pPr indent="-228600">
              <a:lnSpc>
                <a:spcPct val="90000"/>
              </a:lnSpc>
              <a:spcAft>
                <a:spcPts val="600"/>
              </a:spcAft>
              <a:buFont typeface="Arial" panose="020B0604020202020204" pitchFamily="34" charset="0"/>
              <a:buChar char="•"/>
            </a:pPr>
            <a:r>
              <a:rPr lang="en-US" sz="2400" b="1" dirty="0"/>
              <a:t>Self-awareness</a:t>
            </a:r>
            <a:r>
              <a:rPr lang="en-US" sz="2400" dirty="0"/>
              <a:t>: the ability to identify and understanding your own feelings.</a:t>
            </a:r>
          </a:p>
          <a:p>
            <a:pPr indent="-228600">
              <a:lnSpc>
                <a:spcPct val="90000"/>
              </a:lnSpc>
              <a:spcAft>
                <a:spcPts val="600"/>
              </a:spcAft>
              <a:buFont typeface="Arial" panose="020B0604020202020204" pitchFamily="34" charset="0"/>
              <a:buChar char="•"/>
            </a:pPr>
            <a:r>
              <a:rPr lang="en-US" sz="2400" dirty="0"/>
              <a:t>The ability to control or refocus erratic feelings and impulses is known as</a:t>
            </a:r>
          </a:p>
          <a:p>
            <a:pPr>
              <a:lnSpc>
                <a:spcPct val="90000"/>
              </a:lnSpc>
              <a:spcAft>
                <a:spcPts val="600"/>
              </a:spcAft>
            </a:pPr>
            <a:r>
              <a:rPr lang="en-US" sz="2400" dirty="0"/>
              <a:t> </a:t>
            </a:r>
            <a:r>
              <a:rPr lang="en-US" sz="2400" b="1" dirty="0"/>
              <a:t>self-regulation</a:t>
            </a:r>
            <a:r>
              <a:rPr lang="en-US" sz="2400" dirty="0"/>
              <a:t>.</a:t>
            </a:r>
          </a:p>
          <a:p>
            <a:pPr indent="-228600">
              <a:lnSpc>
                <a:spcPct val="90000"/>
              </a:lnSpc>
              <a:spcAft>
                <a:spcPts val="600"/>
              </a:spcAft>
              <a:buFont typeface="Arial" panose="020B0604020202020204" pitchFamily="34" charset="0"/>
              <a:buChar char="•"/>
            </a:pPr>
            <a:r>
              <a:rPr lang="en-US" sz="2400" b="1" dirty="0"/>
              <a:t>Social awareness</a:t>
            </a:r>
            <a:r>
              <a:rPr lang="en-US" sz="2400" dirty="0"/>
              <a:t>: Having empathy for the feelings and viewpoints of others.</a:t>
            </a:r>
          </a:p>
          <a:p>
            <a:pPr indent="-228600">
              <a:lnSpc>
                <a:spcPct val="90000"/>
              </a:lnSpc>
              <a:spcAft>
                <a:spcPts val="600"/>
              </a:spcAft>
              <a:buFont typeface="Arial" panose="020B0604020202020204" pitchFamily="34" charset="0"/>
              <a:buChar char="•"/>
            </a:pPr>
            <a:r>
              <a:rPr lang="en-US" sz="2400" b="1" dirty="0"/>
              <a:t>Relationship management </a:t>
            </a:r>
            <a:r>
              <a:rPr lang="en-US" sz="2400" dirty="0"/>
              <a:t>involves creating and sustaining good and healthy relationships.</a:t>
            </a:r>
          </a:p>
        </p:txBody>
      </p:sp>
      <p:pic>
        <p:nvPicPr>
          <p:cNvPr id="5" name="Content Placeholder 4" descr="A brain and heart connected to plugs&#10;&#10;Description automatically generated">
            <a:extLst>
              <a:ext uri="{FF2B5EF4-FFF2-40B4-BE49-F238E27FC236}">
                <a16:creationId xmlns:a16="http://schemas.microsoft.com/office/drawing/2014/main" id="{7F9045F6-841C-AB20-B6C9-78D0A1E59822}"/>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9871" t="3203" r="9633" b="14465"/>
          <a:stretch/>
        </p:blipFill>
        <p:spPr>
          <a:xfrm>
            <a:off x="7105379" y="143691"/>
            <a:ext cx="4974956" cy="2671442"/>
          </a:xfrm>
          <a:prstGeom prst="rect">
            <a:avLst/>
          </a:prstGeom>
        </p:spPr>
      </p:pic>
    </p:spTree>
    <p:extLst>
      <p:ext uri="{BB962C8B-B14F-4D97-AF65-F5344CB8AC3E}">
        <p14:creationId xmlns:p14="http://schemas.microsoft.com/office/powerpoint/2010/main" val="984672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7" name="Rectangle 36">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9" name="Rectangle 38">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E7B2F18-AD8B-2551-0E80-04B8587B8174}"/>
              </a:ext>
            </a:extLst>
          </p:cNvPr>
          <p:cNvSpPr>
            <a:spLocks noGrp="1"/>
          </p:cNvSpPr>
          <p:nvPr>
            <p:ph type="title"/>
          </p:nvPr>
        </p:nvSpPr>
        <p:spPr>
          <a:xfrm>
            <a:off x="558209" y="92346"/>
            <a:ext cx="10799353" cy="704088"/>
          </a:xfrm>
        </p:spPr>
        <p:txBody>
          <a:bodyPr>
            <a:normAutofit/>
          </a:bodyPr>
          <a:lstStyle/>
          <a:p>
            <a:r>
              <a:rPr lang="en-GB" sz="3700" kern="0" dirty="0">
                <a:effectLst/>
                <a:latin typeface="Times New Roman" panose="02020603050405020304" pitchFamily="18" charset="0"/>
                <a:ea typeface="Times New Roman" panose="02020603050405020304" pitchFamily="18" charset="0"/>
              </a:rPr>
              <a:t>The Potential Benefits of Emotional Intelligence (EI)</a:t>
            </a:r>
            <a:endParaRPr lang="en-GB" sz="3700" dirty="0"/>
          </a:p>
        </p:txBody>
      </p:sp>
      <p:sp>
        <p:nvSpPr>
          <p:cNvPr id="41" name="Rectangle 40">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07FA635-38B4-0470-021D-2BE20FB26664}"/>
              </a:ext>
            </a:extLst>
          </p:cNvPr>
          <p:cNvSpPr>
            <a:spLocks noGrp="1"/>
          </p:cNvSpPr>
          <p:nvPr>
            <p:ph idx="1"/>
          </p:nvPr>
        </p:nvSpPr>
        <p:spPr>
          <a:xfrm>
            <a:off x="230989" y="758952"/>
            <a:ext cx="11821886" cy="5223173"/>
          </a:xfrm>
        </p:spPr>
        <p:txBody>
          <a:bodyPr>
            <a:noAutofit/>
          </a:bodyPr>
          <a:lstStyle/>
          <a:p>
            <a:r>
              <a:rPr lang="en-GB" sz="1800" b="1" dirty="0"/>
              <a:t>Communication</a:t>
            </a:r>
            <a:r>
              <a:rPr lang="en-GB" sz="1800" dirty="0"/>
              <a:t>: It will be possible to communicate more clearly and successfully through the use of empathy and active listening. Having honest, emotionally conscious talks can help to prevent misunderstandings and foster trust.</a:t>
            </a:r>
          </a:p>
          <a:p>
            <a:r>
              <a:rPr lang="en-GB" sz="1800" b="1" dirty="0"/>
              <a:t>Decision Making</a:t>
            </a:r>
            <a:r>
              <a:rPr lang="en-GB" sz="1800" dirty="0"/>
              <a:t>: EI enables you to control your emotional biases and make more logical, well-rounded judgements. You may make decisions that are advantageous to everyone if you are aware of your own emotions as well as those of others.</a:t>
            </a:r>
          </a:p>
          <a:p>
            <a:r>
              <a:rPr lang="en-GB" sz="1800" b="1" dirty="0"/>
              <a:t>Mental and Physical Health</a:t>
            </a:r>
            <a:r>
              <a:rPr lang="en-GB" sz="1800" dirty="0"/>
              <a:t>: EI is essential to both physical and mental health. EI helps people manage their emotions, which lowers stress, anxiety, and emotional tiredness while fostering resilience and better coping strategies. By reducing the negative consequences of stress, promoting relaxation, improved sleep, and healthier reactions to trying circumstances, this emotional control also has a good influence on physical health.</a:t>
            </a:r>
          </a:p>
          <a:p>
            <a:r>
              <a:rPr lang="en-GB" sz="1800" b="1" dirty="0"/>
              <a:t>Relationship Management (Work &amp; Personal): </a:t>
            </a:r>
            <a:r>
              <a:rPr lang="en-GB" sz="1800" dirty="0"/>
              <a:t>Through efficient communication, empathy, and conflict resolution, EI improves relationships in both the personal and professional spheres. Additionally, it improves leadership, cooperation, and teamwork.</a:t>
            </a:r>
          </a:p>
          <a:p>
            <a:r>
              <a:rPr lang="en-GB" sz="1800" b="1" dirty="0"/>
              <a:t>Resilience</a:t>
            </a:r>
            <a:r>
              <a:rPr lang="en-GB" sz="1800" dirty="0"/>
              <a:t>: Having a high EI makes it easier to bounce back from failures and gives you the mental and emotional fortitude to face obstacles in the future. Strong EI people don't feel discouraged when they don't reach their goals; instead, they learn from the experience, take criticism, and change their strategy.</a:t>
            </a:r>
          </a:p>
          <a:p>
            <a:r>
              <a:rPr lang="en-GB" sz="1800" b="1" dirty="0"/>
              <a:t>Self Management</a:t>
            </a:r>
            <a:r>
              <a:rPr lang="en-GB" sz="1800" dirty="0"/>
              <a:t>: By controlling your feelings and responses, you can make more intelligent decisions and manage stress more effectively while preserving your emotional stability.</a:t>
            </a:r>
          </a:p>
          <a:p>
            <a:r>
              <a:rPr lang="en-GB" sz="1800" b="1" dirty="0"/>
              <a:t>Social intelligence</a:t>
            </a:r>
            <a:r>
              <a:rPr lang="en-GB" sz="1800" dirty="0"/>
              <a:t>: Stronger networks and improved social interactions are fostered by acknowledging and taking into account other points of view.</a:t>
            </a:r>
          </a:p>
          <a:p>
            <a:r>
              <a:rPr lang="en-GB" sz="1800" b="1" dirty="0"/>
              <a:t>Work Performance</a:t>
            </a:r>
            <a:r>
              <a:rPr lang="en-GB" sz="1800" dirty="0"/>
              <a:t>: Better attention, decision-making, and </a:t>
            </a:r>
            <a:r>
              <a:rPr lang="en-GB" sz="1600" dirty="0"/>
              <a:t>stress management are all facilitated by emotional intelligence, and these skills increase productivity and efficacy at work.</a:t>
            </a:r>
          </a:p>
        </p:txBody>
      </p:sp>
    </p:spTree>
    <p:extLst>
      <p:ext uri="{BB962C8B-B14F-4D97-AF65-F5344CB8AC3E}">
        <p14:creationId xmlns:p14="http://schemas.microsoft.com/office/powerpoint/2010/main" val="4231408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7" name="Rectangle 36">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9" name="Rectangle 38">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E7B2F18-AD8B-2551-0E80-04B8587B8174}"/>
              </a:ext>
            </a:extLst>
          </p:cNvPr>
          <p:cNvSpPr>
            <a:spLocks noGrp="1"/>
          </p:cNvSpPr>
          <p:nvPr>
            <p:ph type="title"/>
          </p:nvPr>
        </p:nvSpPr>
        <p:spPr>
          <a:xfrm>
            <a:off x="635570" y="125635"/>
            <a:ext cx="10716054" cy="704089"/>
          </a:xfrm>
        </p:spPr>
        <p:txBody>
          <a:bodyPr>
            <a:normAutofit/>
          </a:bodyPr>
          <a:lstStyle/>
          <a:p>
            <a:r>
              <a:rPr lang="en-GB" sz="3700" dirty="0"/>
              <a:t>Types of EI Skills</a:t>
            </a:r>
          </a:p>
        </p:txBody>
      </p:sp>
      <p:sp>
        <p:nvSpPr>
          <p:cNvPr id="41" name="Rectangle 40">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07FA635-38B4-0470-021D-2BE20FB26664}"/>
              </a:ext>
            </a:extLst>
          </p:cNvPr>
          <p:cNvSpPr>
            <a:spLocks noGrp="1"/>
          </p:cNvSpPr>
          <p:nvPr>
            <p:ph idx="1"/>
          </p:nvPr>
        </p:nvSpPr>
        <p:spPr>
          <a:xfrm>
            <a:off x="326571" y="875211"/>
            <a:ext cx="11756572" cy="5760721"/>
          </a:xfrm>
        </p:spPr>
        <p:txBody>
          <a:bodyPr>
            <a:noAutofit/>
          </a:bodyPr>
          <a:lstStyle/>
          <a:p>
            <a:r>
              <a:rPr lang="en-GB" sz="1600" b="1" dirty="0"/>
              <a:t>Acknowledge &amp; Give Constructive Feedback</a:t>
            </a:r>
            <a:r>
              <a:rPr lang="en-GB" sz="1600" dirty="0"/>
              <a:t>: Being able to offer constructive criticism enables progress without offending people. Building trust is facilitated by recognising contributions and providing insightful criticism.</a:t>
            </a:r>
          </a:p>
          <a:p>
            <a:r>
              <a:rPr lang="en-GB" sz="1600" b="1" dirty="0"/>
              <a:t>Not Afraid to Apologize</a:t>
            </a:r>
            <a:r>
              <a:rPr lang="en-GB" sz="1600" dirty="0"/>
              <a:t>: Being able to apologise demonstrates responsibility and humility. It exhibits emotional maturity, which is necessary for settling disputes and upholding confidence.</a:t>
            </a:r>
          </a:p>
          <a:p>
            <a:r>
              <a:rPr lang="en-GB" sz="1600" b="1" dirty="0"/>
              <a:t>Empathize with Others</a:t>
            </a:r>
            <a:r>
              <a:rPr lang="en-GB" sz="1600" dirty="0"/>
              <a:t>: Understanding and identifying other people's feelings is made easier with empathy. It's an essential ability for creating connections that are harmonious and supportive.</a:t>
            </a:r>
          </a:p>
          <a:p>
            <a:r>
              <a:rPr lang="en-GB" sz="1600" b="1" dirty="0"/>
              <a:t>Keep Your Word &amp; Control Your Thoughts</a:t>
            </a:r>
            <a:r>
              <a:rPr lang="en-GB" sz="1600" dirty="0"/>
              <a:t>: Emotional control and trust are mostly dependent on keeping your word and avoiding negative thoughts. By lowering stress, thought control promotes mental and physical health.</a:t>
            </a:r>
          </a:p>
          <a:p>
            <a:r>
              <a:rPr lang="en-GB" sz="1600" b="1" dirty="0"/>
              <a:t>Know How to "Forgive and Forget":</a:t>
            </a:r>
            <a:r>
              <a:rPr lang="en-GB" sz="1600" dirty="0"/>
              <a:t> It is easier to keep good connections and avoid long-term conflict when one can let go of old frustrations.</a:t>
            </a:r>
          </a:p>
          <a:p>
            <a:r>
              <a:rPr lang="en-GB" sz="1600" b="1" dirty="0"/>
              <a:t>Know How to Facilitate Thoughts</a:t>
            </a:r>
            <a:r>
              <a:rPr lang="en-GB" sz="1600" dirty="0"/>
              <a:t>: Building better interpersonal relationships involves assisting people in expressing their emotions and ideas without passing judgement.</a:t>
            </a:r>
          </a:p>
          <a:p>
            <a:r>
              <a:rPr lang="en-GB" sz="1600" b="1" dirty="0"/>
              <a:t>Listen to Others</a:t>
            </a:r>
            <a:r>
              <a:rPr lang="en-GB" sz="1600" dirty="0"/>
              <a:t>: Understanding the needs and viewpoints of others via listening is essential for developing emotional resilience because it enables you to gain insight from their experiences.</a:t>
            </a:r>
          </a:p>
          <a:p>
            <a:r>
              <a:rPr lang="en-GB" sz="1600" b="1" dirty="0"/>
              <a:t>Protect Yourself from Manipulation</a:t>
            </a:r>
            <a:r>
              <a:rPr lang="en-GB" sz="1600" dirty="0"/>
              <a:t>: By establishing limits and identifying manipulative behaviour, you can safeguard your mental health and emotional independence.</a:t>
            </a:r>
          </a:p>
          <a:p>
            <a:r>
              <a:rPr lang="en-GB" sz="1600" b="1" dirty="0"/>
              <a:t>Understand/Consider Other Perspectives</a:t>
            </a:r>
            <a:r>
              <a:rPr lang="en-GB" sz="1600" dirty="0"/>
              <a:t>: Being receptive to different points of view improves connections with others and aids in dispute resolution.</a:t>
            </a:r>
          </a:p>
          <a:p>
            <a:r>
              <a:rPr lang="en-GB" sz="1600" b="1" dirty="0"/>
              <a:t>Think Before You Speak or Act</a:t>
            </a:r>
            <a:r>
              <a:rPr lang="en-GB" sz="1600" dirty="0"/>
              <a:t>: Reflecting before acting helps manage conflict or difficult circumstances at work and avoids rash actions.</a:t>
            </a:r>
          </a:p>
        </p:txBody>
      </p:sp>
    </p:spTree>
    <p:extLst>
      <p:ext uri="{BB962C8B-B14F-4D97-AF65-F5344CB8AC3E}">
        <p14:creationId xmlns:p14="http://schemas.microsoft.com/office/powerpoint/2010/main" val="3007771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7" name="Rectangle 36">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9" name="Rectangle 38">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E7B2F18-AD8B-2551-0E80-04B8587B8174}"/>
              </a:ext>
            </a:extLst>
          </p:cNvPr>
          <p:cNvSpPr>
            <a:spLocks noGrp="1"/>
          </p:cNvSpPr>
          <p:nvPr>
            <p:ph type="title"/>
          </p:nvPr>
        </p:nvSpPr>
        <p:spPr>
          <a:xfrm>
            <a:off x="558209" y="66953"/>
            <a:ext cx="10782521" cy="704088"/>
          </a:xfrm>
        </p:spPr>
        <p:txBody>
          <a:bodyPr>
            <a:normAutofit/>
          </a:bodyPr>
          <a:lstStyle/>
          <a:p>
            <a:r>
              <a:rPr lang="en-GB" sz="3700" dirty="0"/>
              <a:t> How You Could Improve Your EI</a:t>
            </a:r>
          </a:p>
        </p:txBody>
      </p:sp>
      <p:sp>
        <p:nvSpPr>
          <p:cNvPr id="41" name="Rectangle 40">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807FA635-38B4-0470-021D-2BE20FB26664}"/>
              </a:ext>
            </a:extLst>
          </p:cNvPr>
          <p:cNvSpPr>
            <a:spLocks noGrp="1"/>
          </p:cNvSpPr>
          <p:nvPr>
            <p:ph idx="1"/>
          </p:nvPr>
        </p:nvSpPr>
        <p:spPr>
          <a:xfrm>
            <a:off x="339633" y="758952"/>
            <a:ext cx="11583729" cy="5837791"/>
          </a:xfrm>
        </p:spPr>
        <p:txBody>
          <a:bodyPr>
            <a:noAutofit/>
          </a:bodyPr>
          <a:lstStyle/>
          <a:p>
            <a:r>
              <a:rPr lang="en-GB" sz="1800" b="1" dirty="0"/>
              <a:t>Acknowledge the Situation</a:t>
            </a:r>
            <a:r>
              <a:rPr lang="en-GB" sz="1800" dirty="0"/>
              <a:t>: When communicating, try to be mindful of your own feelings as well as those of others. Openly acknowledge challenging circumstances.</a:t>
            </a:r>
          </a:p>
          <a:p>
            <a:r>
              <a:rPr lang="en-GB" sz="1800" b="1" dirty="0"/>
              <a:t>Be Willing to Take Responsibility</a:t>
            </a:r>
            <a:r>
              <a:rPr lang="en-GB" sz="1800" dirty="0"/>
              <a:t>: Learn to own up to mistakes and view them as learning opportunities.</a:t>
            </a:r>
          </a:p>
          <a:p>
            <a:r>
              <a:rPr lang="en-GB" sz="1800" b="1" dirty="0"/>
              <a:t>Empathize with Others' Feelings</a:t>
            </a:r>
            <a:r>
              <a:rPr lang="en-GB" sz="1800" dirty="0"/>
              <a:t>: To have a deeper understanding of others' feelings, try putting yourself in their position. Deeper connections and improved emotional support result from this. </a:t>
            </a:r>
          </a:p>
          <a:p>
            <a:r>
              <a:rPr lang="en-GB" sz="1800" b="1" dirty="0"/>
              <a:t>Feel Certain and Confident</a:t>
            </a:r>
            <a:r>
              <a:rPr lang="en-GB" sz="1800" dirty="0"/>
              <a:t>: Maintaining physical health via consistent exercise can boost confidence and have a favourable impact on mental wellness. </a:t>
            </a:r>
          </a:p>
          <a:p>
            <a:r>
              <a:rPr lang="en-GB" sz="1800" b="1" dirty="0"/>
              <a:t>Focus on Physical Activity</a:t>
            </a:r>
            <a:r>
              <a:rPr lang="en-GB" sz="1800" dirty="0"/>
              <a:t>: Reduce stress by engaging in physical activities like yoga or team sports, which can help you handle relationships at work more effectively.</a:t>
            </a:r>
          </a:p>
          <a:p>
            <a:r>
              <a:rPr lang="en-GB" sz="1800" b="1" dirty="0"/>
              <a:t>Meet New People</a:t>
            </a:r>
            <a:r>
              <a:rPr lang="en-GB" sz="1800" dirty="0"/>
              <a:t>: </a:t>
            </a:r>
          </a:p>
          <a:p>
            <a:r>
              <a:rPr lang="en-GB" sz="1800" b="1" dirty="0"/>
              <a:t>Pay Attention to Yourself</a:t>
            </a:r>
            <a:r>
              <a:rPr lang="en-GB" sz="1800" dirty="0"/>
              <a:t>: To develop resilience, regularly assess your emotional status and prioritise taking care of yourself.</a:t>
            </a:r>
          </a:p>
          <a:p>
            <a:r>
              <a:rPr lang="en-GB" sz="1800" b="1" dirty="0"/>
              <a:t>Take Inspiration from Others</a:t>
            </a:r>
            <a:r>
              <a:rPr lang="en-GB" sz="1800" dirty="0"/>
              <a:t>: Take inspiration from those who exhibit strong emotional intelligence under trying circumstances.</a:t>
            </a:r>
          </a:p>
          <a:p>
            <a:r>
              <a:rPr lang="en-GB" sz="1800" b="1" dirty="0"/>
              <a:t>Take the First Step</a:t>
            </a:r>
            <a:r>
              <a:rPr lang="en-GB" sz="1800" dirty="0"/>
              <a:t>: Practice being proactive rather than reactive when striking up discussions or settling disputes.</a:t>
            </a:r>
          </a:p>
          <a:p>
            <a:r>
              <a:rPr lang="en-GB" sz="1800" b="1" dirty="0"/>
              <a:t>Write it Down</a:t>
            </a:r>
            <a:r>
              <a:rPr lang="en-GB" sz="1800" dirty="0"/>
              <a:t>:  You can find opportunities for growth by keeping a journal or written record of your feelings, responses, and performance.</a:t>
            </a:r>
          </a:p>
        </p:txBody>
      </p:sp>
    </p:spTree>
    <p:extLst>
      <p:ext uri="{BB962C8B-B14F-4D97-AF65-F5344CB8AC3E}">
        <p14:creationId xmlns:p14="http://schemas.microsoft.com/office/powerpoint/2010/main" val="2089938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B6FA7F-A646-B81C-DB77-A4BF5656301B}"/>
              </a:ext>
            </a:extLst>
          </p:cNvPr>
          <p:cNvSpPr>
            <a:spLocks noGrp="1"/>
          </p:cNvSpPr>
          <p:nvPr>
            <p:ph type="title"/>
          </p:nvPr>
        </p:nvSpPr>
        <p:spPr>
          <a:xfrm>
            <a:off x="1159328" y="511429"/>
            <a:ext cx="9873343" cy="654515"/>
          </a:xfrm>
        </p:spPr>
        <p:txBody>
          <a:bodyPr>
            <a:normAutofit fontScale="90000"/>
          </a:bodyPr>
          <a:lstStyle/>
          <a:p>
            <a:r>
              <a:rPr lang="en-GB" sz="5400" dirty="0"/>
              <a:t>Conclusion - Applying EI in Daily Life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21BAB3F-1FBE-D105-88BE-483988F086BC}"/>
              </a:ext>
            </a:extLst>
          </p:cNvPr>
          <p:cNvSpPr>
            <a:spLocks noGrp="1"/>
          </p:cNvSpPr>
          <p:nvPr>
            <p:ph idx="1"/>
          </p:nvPr>
        </p:nvSpPr>
        <p:spPr>
          <a:xfrm>
            <a:off x="261910" y="1902587"/>
            <a:ext cx="11665132" cy="4590288"/>
          </a:xfrm>
        </p:spPr>
        <p:txBody>
          <a:bodyPr>
            <a:noAutofit/>
          </a:bodyPr>
          <a:lstStyle/>
          <a:p>
            <a:r>
              <a:rPr lang="en-GB" sz="2400" b="1" dirty="0"/>
              <a:t>Reflection on Emotions</a:t>
            </a:r>
            <a:r>
              <a:rPr lang="en-GB" sz="2400" dirty="0"/>
              <a:t>: Consider your feelings and how they affect your behaviour on a regular basis. You can better analyse and comprehend emotions by keeping a journal or practicing meditation.</a:t>
            </a:r>
          </a:p>
          <a:p>
            <a:r>
              <a:rPr lang="en-GB" sz="2400" b="1" dirty="0"/>
              <a:t>Capitalize on EI Benefits</a:t>
            </a:r>
            <a:r>
              <a:rPr lang="en-GB" sz="2400" dirty="0"/>
              <a:t>: To manage workplace dynamics, improve relationships, and preserve mental and physical well-being, apply emotional intelligence (EI). For example, teamwork will increase if you are more understanding of your coworkers.</a:t>
            </a:r>
          </a:p>
          <a:p>
            <a:r>
              <a:rPr lang="en-GB" sz="2400" b="1" dirty="0"/>
              <a:t>Steps for Ongoing Improvement</a:t>
            </a:r>
            <a:r>
              <a:rPr lang="en-GB" sz="2400" dirty="0"/>
              <a:t>: Establish a personal objective to enhance one area of your emotional intelligence (e.g., self-regulation or empathy). Create techniques like gratitude exercises, active listening, and journaling your emotions.</a:t>
            </a:r>
          </a:p>
          <a:p>
            <a:r>
              <a:rPr lang="en-GB" sz="2400" b="1" dirty="0"/>
              <a:t>Next Steps</a:t>
            </a:r>
            <a:r>
              <a:rPr lang="en-GB" sz="2400" dirty="0"/>
              <a:t>: Start by putting what you've learnt about emotional intelligence into practice. Concentrate on ongoing development, whether it means improving stress management or settling disputes more amicably.</a:t>
            </a:r>
          </a:p>
        </p:txBody>
      </p:sp>
    </p:spTree>
    <p:extLst>
      <p:ext uri="{BB962C8B-B14F-4D97-AF65-F5344CB8AC3E}">
        <p14:creationId xmlns:p14="http://schemas.microsoft.com/office/powerpoint/2010/main" val="27041951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AEE57BA0-F45C-B56F-5B44-1EE310FCC1B6}"/>
              </a:ext>
            </a:extLst>
          </p:cNvPr>
          <p:cNvSpPr>
            <a:spLocks noGrp="1"/>
          </p:cNvSpPr>
          <p:nvPr>
            <p:ph type="title"/>
          </p:nvPr>
        </p:nvSpPr>
        <p:spPr>
          <a:xfrm>
            <a:off x="838200" y="401221"/>
            <a:ext cx="10515600" cy="1348065"/>
          </a:xfrm>
        </p:spPr>
        <p:txBody>
          <a:bodyPr>
            <a:normAutofit/>
          </a:bodyPr>
          <a:lstStyle/>
          <a:p>
            <a:r>
              <a:rPr lang="en-GB" sz="5400" dirty="0">
                <a:solidFill>
                  <a:srgbClr val="FFFFFF"/>
                </a:solidFill>
              </a:rPr>
              <a:t>References:</a:t>
            </a:r>
          </a:p>
        </p:txBody>
      </p:sp>
      <p:sp>
        <p:nvSpPr>
          <p:cNvPr id="3" name="Content Placeholder 2">
            <a:extLst>
              <a:ext uri="{FF2B5EF4-FFF2-40B4-BE49-F238E27FC236}">
                <a16:creationId xmlns:a16="http://schemas.microsoft.com/office/drawing/2014/main" id="{158E520A-F3BC-6EE8-2A3B-62DA03A4AC30}"/>
              </a:ext>
            </a:extLst>
          </p:cNvPr>
          <p:cNvSpPr>
            <a:spLocks noGrp="1"/>
          </p:cNvSpPr>
          <p:nvPr>
            <p:ph idx="1"/>
          </p:nvPr>
        </p:nvSpPr>
        <p:spPr>
          <a:xfrm>
            <a:off x="613954" y="2573383"/>
            <a:ext cx="10739846" cy="3603580"/>
          </a:xfrm>
        </p:spPr>
        <p:txBody>
          <a:bodyPr>
            <a:normAutofit fontScale="92500" lnSpcReduction="10000"/>
          </a:bodyPr>
          <a:lstStyle/>
          <a:p>
            <a:pPr marL="342900" lvl="0" indent="-342900">
              <a:lnSpc>
                <a:spcPct val="107000"/>
              </a:lnSpc>
              <a:spcAft>
                <a:spcPts val="800"/>
              </a:spcAft>
              <a:buFont typeface="+mj-lt"/>
              <a:buAutoNum type="arabicPeriod"/>
              <a:tabLst>
                <a:tab pos="457200" algn="l"/>
              </a:tabLst>
            </a:pP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Goleman, Daniel. </a:t>
            </a:r>
            <a:r>
              <a:rPr lang="en-GB" sz="2000" i="1" kern="0" dirty="0">
                <a:effectLst/>
                <a:latin typeface="Times New Roman" panose="02020603050405020304" pitchFamily="18" charset="0"/>
                <a:ea typeface="Times New Roman" panose="02020603050405020304" pitchFamily="18" charset="0"/>
                <a:cs typeface="Times New Roman" panose="02020603050405020304" pitchFamily="18" charset="0"/>
              </a:rPr>
              <a:t>Emotional Intelligence: Why It Can Matter More Than IQ</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 Bantam Books, 1995.</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Salovey, Peter, and John D. Mayer. "Emotional Intelligence." </a:t>
            </a:r>
            <a:r>
              <a:rPr lang="en-GB" sz="2000" i="1" kern="0" dirty="0">
                <a:effectLst/>
                <a:latin typeface="Times New Roman" panose="02020603050405020304" pitchFamily="18" charset="0"/>
                <a:ea typeface="Times New Roman" panose="02020603050405020304" pitchFamily="18" charset="0"/>
                <a:cs typeface="Times New Roman" panose="02020603050405020304" pitchFamily="18" charset="0"/>
              </a:rPr>
              <a:t>Imagination, Cognition, and Personality</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 vol. 9, no. 3, 1990, pp. 185-211.</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Bradberry, Travis, and Jean Greaves. </a:t>
            </a:r>
            <a:r>
              <a:rPr lang="en-GB" sz="2000" i="1" kern="0" dirty="0">
                <a:effectLst/>
                <a:latin typeface="Times New Roman" panose="02020603050405020304" pitchFamily="18" charset="0"/>
                <a:ea typeface="Times New Roman" panose="02020603050405020304" pitchFamily="18" charset="0"/>
                <a:cs typeface="Times New Roman" panose="02020603050405020304" pitchFamily="18" charset="0"/>
              </a:rPr>
              <a:t>Emotional Intelligence 2.0</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 TalentSmart, 2009.</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Harvard Business Review Staff. "The EI Advantage." </a:t>
            </a:r>
            <a:r>
              <a:rPr lang="en-GB" sz="2000" i="1" kern="0" dirty="0">
                <a:effectLst/>
                <a:latin typeface="Times New Roman" panose="02020603050405020304" pitchFamily="18" charset="0"/>
                <a:ea typeface="Times New Roman" panose="02020603050405020304" pitchFamily="18" charset="0"/>
                <a:cs typeface="Times New Roman" panose="02020603050405020304" pitchFamily="18" charset="0"/>
              </a:rPr>
              <a:t>Harvard Business Review</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 2016.</a:t>
            </a:r>
            <a:endParaRPr lang="en-GB" sz="20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Caruso, David, and Peter Salovey. </a:t>
            </a:r>
            <a:r>
              <a:rPr lang="en-GB" sz="2000" i="1" kern="0" dirty="0">
                <a:effectLst/>
                <a:latin typeface="Times New Roman" panose="02020603050405020304" pitchFamily="18" charset="0"/>
                <a:ea typeface="Times New Roman" panose="02020603050405020304" pitchFamily="18" charset="0"/>
                <a:cs typeface="Times New Roman" panose="02020603050405020304" pitchFamily="18" charset="0"/>
              </a:rPr>
              <a:t>The Emotionally Intelligent Manager: How to Develop and Use the Four Key Emotional Skills of Leadership</a:t>
            </a:r>
            <a:r>
              <a:rPr lang="en-GB" sz="2000" kern="0" dirty="0">
                <a:effectLst/>
                <a:latin typeface="Times New Roman" panose="02020603050405020304" pitchFamily="18" charset="0"/>
                <a:ea typeface="Times New Roman" panose="02020603050405020304" pitchFamily="18" charset="0"/>
                <a:cs typeface="Times New Roman" panose="02020603050405020304" pitchFamily="18" charset="0"/>
              </a:rPr>
              <a:t>. John Wiley &amp; Sons, 2004.</a:t>
            </a:r>
          </a:p>
          <a:p>
            <a:pPr marL="342900" lvl="0" indent="-342900">
              <a:lnSpc>
                <a:spcPct val="107000"/>
              </a:lnSpc>
              <a:spcAft>
                <a:spcPts val="800"/>
              </a:spcAft>
              <a:buFont typeface="+mj-lt"/>
              <a:buAutoNum type="arabicPeriod"/>
              <a:tabLst>
                <a:tab pos="457200" algn="l"/>
              </a:tabLs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Image 1, </a:t>
            </a:r>
            <a:r>
              <a:rPr lang="en-GB" sz="2000" kern="100" dirty="0">
                <a:effectLst/>
                <a:latin typeface="Aptos" panose="020B0004020202020204" pitchFamily="34" charset="0"/>
                <a:ea typeface="Aptos" panose="020B0004020202020204" pitchFamily="34" charset="0"/>
                <a:cs typeface="Times New Roman" panose="02020603050405020304" pitchFamily="18" charset="0"/>
                <a:hlinkClick r:id="rId2"/>
              </a:rPr>
              <a:t>https://ensearch.com/the-role-of-emotional-intelligence-in-job-success/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endParaRPr lang="en-GB" sz="2200" dirty="0"/>
          </a:p>
        </p:txBody>
      </p:sp>
    </p:spTree>
    <p:extLst>
      <p:ext uri="{BB962C8B-B14F-4D97-AF65-F5344CB8AC3E}">
        <p14:creationId xmlns:p14="http://schemas.microsoft.com/office/powerpoint/2010/main" val="1882408780"/>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Riblet">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7145" cap="flat" cmpd="sng" algn="ctr">
          <a:solidFill>
            <a:schemeClr val="phClr"/>
          </a:solidFill>
          <a:prstDash val="solid"/>
        </a:ln>
        <a:ln w="58420" cap="flat" cmpd="thickThin" algn="ctr">
          <a:solidFill>
            <a:schemeClr val="phClr">
              <a:shade val="95000"/>
              <a:alpha val="50000"/>
              <a:satMod val="150000"/>
            </a:schemeClr>
          </a:solidFill>
          <a:prstDash val="solid"/>
        </a:ln>
      </a:lnStyleLst>
      <a:effectStyleLst>
        <a:effectStyle>
          <a:effectLst/>
        </a:effectStyle>
        <a:effectStyle>
          <a:effectLst>
            <a:outerShdw blurRad="50800" dist="38100" dir="2700000" rotWithShape="0">
              <a:srgbClr val="000000">
                <a:alpha val="60000"/>
              </a:srgbClr>
            </a:outerShdw>
          </a:effectLst>
          <a:scene3d>
            <a:camera prst="orthographicFront">
              <a:rot lat="0" lon="0" rev="0"/>
            </a:camera>
            <a:lightRig rig="flat" dir="tl"/>
          </a:scene3d>
          <a:sp3d prstMaterial="flat">
            <a:bevelT w="31750" h="63500" prst="riblet"/>
          </a:sp3d>
        </a:effectStyle>
        <a:effectStyle>
          <a:effectLst>
            <a:outerShdw blurRad="50800" dist="38100" dir="2700000" algn="ctr" rotWithShape="0">
              <a:srgbClr val="000000">
                <a:alpha val="60000"/>
              </a:srgbClr>
            </a:outerShdw>
          </a:effectLst>
          <a:scene3d>
            <a:camera prst="orthographicFront">
              <a:rot lat="0" lon="0" rev="0"/>
            </a:camera>
            <a:lightRig rig="flat" dir="tl"/>
          </a:scene3d>
          <a:sp3d prstMaterial="flat">
            <a:bevelT w="57150" h="114300" prst="rible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Celestial</Template>
  <TotalTime>329</TotalTime>
  <Words>1267</Words>
  <Application>Microsoft Office PowerPoint</Application>
  <PresentationFormat>Widescreen</PresentationFormat>
  <Paragraphs>63</Paragraphs>
  <Slides>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Aptos</vt:lpstr>
      <vt:lpstr>Aptos Display</vt:lpstr>
      <vt:lpstr>Arial</vt:lpstr>
      <vt:lpstr>Calibri</vt:lpstr>
      <vt:lpstr>Times New Roman</vt:lpstr>
      <vt:lpstr>Office Theme</vt:lpstr>
      <vt:lpstr>Evaluation of Emotional Intelligence in Workplace Context</vt:lpstr>
      <vt:lpstr>Emotional Intelligence also called Emotional Quotient </vt:lpstr>
      <vt:lpstr>The Potential Benefits of Emotional Intelligence (EI)</vt:lpstr>
      <vt:lpstr>Types of EI Skills</vt:lpstr>
      <vt:lpstr> How You Could Improve Your EI</vt:lpstr>
      <vt:lpstr>Conclusion - Applying EI in Daily Life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Alexandra Felicia Merauta</dc:creator>
  <cp:lastModifiedBy>Alexandra Felicia Merauta</cp:lastModifiedBy>
  <cp:revision>1</cp:revision>
  <dcterms:created xsi:type="dcterms:W3CDTF">2024-10-20T21:15:57Z</dcterms:created>
  <dcterms:modified xsi:type="dcterms:W3CDTF">2024-10-21T02:45:01Z</dcterms:modified>
</cp:coreProperties>
</file>