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theme/themeOverride3.xml" ContentType="application/vnd.openxmlformats-officedocument.themeOverrid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theme/themeOverride4.xml" ContentType="application/vnd.openxmlformats-officedocument.themeOverrid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theme/themeOverride5.xml" ContentType="application/vnd.openxmlformats-officedocument.themeOverride+xml"/>
  <Override PartName="/ppt/charts/chart6.xml" ContentType="application/vnd.openxmlformats-officedocument.drawingml.chart+xml"/>
  <Override PartName="/ppt/charts/style6.xml" ContentType="application/vnd.ms-office.chartstyle+xml"/>
  <Override PartName="/ppt/charts/colors6.xml" ContentType="application/vnd.ms-office.chartcolorstyle+xml"/>
  <Override PartName="/ppt/theme/themeOverride6.xml" ContentType="application/vnd.openxmlformats-officedocument.themeOverr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10B7D1-3796-4F96-8067-798C8EA62D27}" v="30" dt="2024-05-10T10:28:37.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95859" autoAdjust="0"/>
  </p:normalViewPr>
  <p:slideViewPr>
    <p:cSldViewPr>
      <p:cViewPr varScale="1">
        <p:scale>
          <a:sx n="12" d="100"/>
          <a:sy n="12" d="100"/>
        </p:scale>
        <p:origin x="1508" y="4"/>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handoutMaster" Target="handoutMasters/handout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Cox (2109133)" userId="f6e028e8-4d92-4d71-9958-fa9ebc237108" providerId="ADAL" clId="{1510B7D1-3796-4F96-8067-798C8EA62D27}"/>
    <pc:docChg chg="undo custSel modSld">
      <pc:chgData name="Ellie Cox (2109133)" userId="f6e028e8-4d92-4d71-9958-fa9ebc237108" providerId="ADAL" clId="{1510B7D1-3796-4F96-8067-798C8EA62D27}" dt="2024-05-10T10:28:38.831" v="247" actId="20577"/>
      <pc:docMkLst>
        <pc:docMk/>
      </pc:docMkLst>
      <pc:sldChg chg="addSp delSp modSp mod">
        <pc:chgData name="Ellie Cox (2109133)" userId="f6e028e8-4d92-4d71-9958-fa9ebc237108" providerId="ADAL" clId="{1510B7D1-3796-4F96-8067-798C8EA62D27}" dt="2024-05-10T10:28:38.831" v="247" actId="20577"/>
        <pc:sldMkLst>
          <pc:docMk/>
          <pc:sldMk cId="0" sldId="256"/>
        </pc:sldMkLst>
        <pc:spChg chg="add mod">
          <ac:chgData name="Ellie Cox (2109133)" userId="f6e028e8-4d92-4d71-9958-fa9ebc237108" providerId="ADAL" clId="{1510B7D1-3796-4F96-8067-798C8EA62D27}" dt="2024-05-08T12:01:24.665" v="84" actId="255"/>
          <ac:spMkLst>
            <pc:docMk/>
            <pc:sldMk cId="0" sldId="256"/>
            <ac:spMk id="8" creationId="{ACA4E4E7-E9C3-967E-7144-C540484BFD25}"/>
          </ac:spMkLst>
        </pc:spChg>
        <pc:spChg chg="add mod">
          <ac:chgData name="Ellie Cox (2109133)" userId="f6e028e8-4d92-4d71-9958-fa9ebc237108" providerId="ADAL" clId="{1510B7D1-3796-4F96-8067-798C8EA62D27}" dt="2024-05-08T12:05:23.845" v="89"/>
          <ac:spMkLst>
            <pc:docMk/>
            <pc:sldMk cId="0" sldId="256"/>
            <ac:spMk id="9" creationId="{0978A089-A4FF-CCF9-2093-CB9A222D5E0C}"/>
          </ac:spMkLst>
        </pc:spChg>
        <pc:spChg chg="add mod">
          <ac:chgData name="Ellie Cox (2109133)" userId="f6e028e8-4d92-4d71-9958-fa9ebc237108" providerId="ADAL" clId="{1510B7D1-3796-4F96-8067-798C8EA62D27}" dt="2024-05-08T12:07:46.223" v="93"/>
          <ac:spMkLst>
            <pc:docMk/>
            <pc:sldMk cId="0" sldId="256"/>
            <ac:spMk id="10" creationId="{10C08B4E-9A13-8231-4F53-4FDEE4DE7CDA}"/>
          </ac:spMkLst>
        </pc:spChg>
        <pc:spChg chg="add del mod">
          <ac:chgData name="Ellie Cox (2109133)" userId="f6e028e8-4d92-4d71-9958-fa9ebc237108" providerId="ADAL" clId="{1510B7D1-3796-4F96-8067-798C8EA62D27}" dt="2024-05-08T12:15:23.837" v="109"/>
          <ac:spMkLst>
            <pc:docMk/>
            <pc:sldMk cId="0" sldId="256"/>
            <ac:spMk id="11" creationId="{E1A7CFAA-5AA1-D914-085B-991E7B429D00}"/>
          </ac:spMkLst>
        </pc:spChg>
        <pc:spChg chg="add del mod">
          <ac:chgData name="Ellie Cox (2109133)" userId="f6e028e8-4d92-4d71-9958-fa9ebc237108" providerId="ADAL" clId="{1510B7D1-3796-4F96-8067-798C8EA62D27}" dt="2024-05-08T12:15:23.853" v="111"/>
          <ac:spMkLst>
            <pc:docMk/>
            <pc:sldMk cId="0" sldId="256"/>
            <ac:spMk id="12" creationId="{D75E0471-ECD5-403F-FFEA-A09F53D49283}"/>
          </ac:spMkLst>
        </pc:spChg>
        <pc:spChg chg="add mod">
          <ac:chgData name="Ellie Cox (2109133)" userId="f6e028e8-4d92-4d71-9958-fa9ebc237108" providerId="ADAL" clId="{1510B7D1-3796-4F96-8067-798C8EA62D27}" dt="2024-05-08T12:14:07.133" v="103"/>
          <ac:spMkLst>
            <pc:docMk/>
            <pc:sldMk cId="0" sldId="256"/>
            <ac:spMk id="13" creationId="{80CA0E54-0071-F00F-0615-F247EC8EEB16}"/>
          </ac:spMkLst>
        </pc:spChg>
        <pc:spChg chg="add mod">
          <ac:chgData name="Ellie Cox (2109133)" userId="f6e028e8-4d92-4d71-9958-fa9ebc237108" providerId="ADAL" clId="{1510B7D1-3796-4F96-8067-798C8EA62D27}" dt="2024-05-08T12:11:13.776" v="100"/>
          <ac:spMkLst>
            <pc:docMk/>
            <pc:sldMk cId="0" sldId="256"/>
            <ac:spMk id="14" creationId="{9909DEED-B260-DFDD-CEB0-AC754F5BB312}"/>
          </ac:spMkLst>
        </pc:spChg>
        <pc:spChg chg="add mod">
          <ac:chgData name="Ellie Cox (2109133)" userId="f6e028e8-4d92-4d71-9958-fa9ebc237108" providerId="ADAL" clId="{1510B7D1-3796-4F96-8067-798C8EA62D27}" dt="2024-05-08T12:17:21.064" v="115"/>
          <ac:spMkLst>
            <pc:docMk/>
            <pc:sldMk cId="0" sldId="256"/>
            <ac:spMk id="15" creationId="{B95BE9A7-F5BA-4D76-CE4F-7DA3B01BF656}"/>
          </ac:spMkLst>
        </pc:spChg>
        <pc:spChg chg="add">
          <ac:chgData name="Ellie Cox (2109133)" userId="f6e028e8-4d92-4d71-9958-fa9ebc237108" providerId="ADAL" clId="{1510B7D1-3796-4F96-8067-798C8EA62D27}" dt="2024-05-10T10:28:12.999" v="245"/>
          <ac:spMkLst>
            <pc:docMk/>
            <pc:sldMk cId="0" sldId="256"/>
            <ac:spMk id="16" creationId="{3739874A-E2C0-A376-B505-95E6044E7CB5}"/>
          </ac:spMkLst>
        </pc:spChg>
        <pc:spChg chg="add">
          <ac:chgData name="Ellie Cox (2109133)" userId="f6e028e8-4d92-4d71-9958-fa9ebc237108" providerId="ADAL" clId="{1510B7D1-3796-4F96-8067-798C8EA62D27}" dt="2024-05-10T10:28:12.999" v="245"/>
          <ac:spMkLst>
            <pc:docMk/>
            <pc:sldMk cId="0" sldId="256"/>
            <ac:spMk id="17" creationId="{DE7F9C14-9294-1EDC-2234-3555E29B2575}"/>
          </ac:spMkLst>
        </pc:spChg>
        <pc:spChg chg="mod">
          <ac:chgData name="Ellie Cox (2109133)" userId="f6e028e8-4d92-4d71-9958-fa9ebc237108" providerId="ADAL" clId="{1510B7D1-3796-4F96-8067-798C8EA62D27}" dt="2024-05-10T10:28:38.831" v="247" actId="20577"/>
          <ac:spMkLst>
            <pc:docMk/>
            <pc:sldMk cId="0" sldId="256"/>
            <ac:spMk id="2050" creationId="{B1D83B8E-BBFF-3A27-3D67-D0D79ABCD133}"/>
          </ac:spMkLst>
        </pc:spChg>
        <pc:spChg chg="mod">
          <ac:chgData name="Ellie Cox (2109133)" userId="f6e028e8-4d92-4d71-9958-fa9ebc237108" providerId="ADAL" clId="{1510B7D1-3796-4F96-8067-798C8EA62D27}" dt="2024-05-08T18:32:01.582" v="243" actId="255"/>
          <ac:spMkLst>
            <pc:docMk/>
            <pc:sldMk cId="0" sldId="256"/>
            <ac:spMk id="2051" creationId="{43D6534C-00E4-040E-B0CF-84AEFE126548}"/>
          </ac:spMkLst>
        </pc:spChg>
        <pc:spChg chg="mod">
          <ac:chgData name="Ellie Cox (2109133)" userId="f6e028e8-4d92-4d71-9958-fa9ebc237108" providerId="ADAL" clId="{1510B7D1-3796-4F96-8067-798C8EA62D27}" dt="2024-05-08T12:15:15.993" v="107" actId="14100"/>
          <ac:spMkLst>
            <pc:docMk/>
            <pc:sldMk cId="0" sldId="256"/>
            <ac:spMk id="2052" creationId="{78C8433E-13C8-4EAC-1158-465F96FEF0A3}"/>
          </ac:spMkLst>
        </pc:spChg>
        <pc:spChg chg="mod">
          <ac:chgData name="Ellie Cox (2109133)" userId="f6e028e8-4d92-4d71-9958-fa9ebc237108" providerId="ADAL" clId="{1510B7D1-3796-4F96-8067-798C8EA62D27}" dt="2024-05-08T12:44:28.234" v="174" actId="255"/>
          <ac:spMkLst>
            <pc:docMk/>
            <pc:sldMk cId="0" sldId="256"/>
            <ac:spMk id="2053" creationId="{7811C5EA-2336-75B2-3E6A-EADC97BE03E2}"/>
          </ac:spMkLst>
        </pc:spChg>
        <pc:spChg chg="mod">
          <ac:chgData name="Ellie Cox (2109133)" userId="f6e028e8-4d92-4d71-9958-fa9ebc237108" providerId="ADAL" clId="{1510B7D1-3796-4F96-8067-798C8EA62D27}" dt="2024-05-08T12:48:38.761" v="204" actId="20577"/>
          <ac:spMkLst>
            <pc:docMk/>
            <pc:sldMk cId="0" sldId="256"/>
            <ac:spMk id="2054" creationId="{E64A7953-EC3B-AE56-7197-2D61296A2C51}"/>
          </ac:spMkLst>
        </pc:spChg>
        <pc:spChg chg="mod">
          <ac:chgData name="Ellie Cox (2109133)" userId="f6e028e8-4d92-4d71-9958-fa9ebc237108" providerId="ADAL" clId="{1510B7D1-3796-4F96-8067-798C8EA62D27}" dt="2024-05-08T09:38:17.524" v="12"/>
          <ac:spMkLst>
            <pc:docMk/>
            <pc:sldMk cId="0" sldId="256"/>
            <ac:spMk id="2055" creationId="{E5FD9769-D028-2327-5B75-CA79084CE796}"/>
          </ac:spMkLst>
        </pc:spChg>
        <pc:graphicFrameChg chg="add mod">
          <ac:chgData name="Ellie Cox (2109133)" userId="f6e028e8-4d92-4d71-9958-fa9ebc237108" providerId="ADAL" clId="{1510B7D1-3796-4F96-8067-798C8EA62D27}" dt="2024-05-08T11:41:51.218" v="58" actId="1076"/>
          <ac:graphicFrameMkLst>
            <pc:docMk/>
            <pc:sldMk cId="0" sldId="256"/>
            <ac:graphicFrameMk id="2" creationId="{53E504D0-C1CD-82C3-BE84-363B83B251A6}"/>
          </ac:graphicFrameMkLst>
        </pc:graphicFrameChg>
        <pc:graphicFrameChg chg="add mod">
          <ac:chgData name="Ellie Cox (2109133)" userId="f6e028e8-4d92-4d71-9958-fa9ebc237108" providerId="ADAL" clId="{1510B7D1-3796-4F96-8067-798C8EA62D27}" dt="2024-05-08T11:42:32.617" v="60" actId="1076"/>
          <ac:graphicFrameMkLst>
            <pc:docMk/>
            <pc:sldMk cId="0" sldId="256"/>
            <ac:graphicFrameMk id="3" creationId="{2527B179-6110-333D-BEDB-C1A9CAE80683}"/>
          </ac:graphicFrameMkLst>
        </pc:graphicFrameChg>
        <pc:graphicFrameChg chg="add mod">
          <ac:chgData name="Ellie Cox (2109133)" userId="f6e028e8-4d92-4d71-9958-fa9ebc237108" providerId="ADAL" clId="{1510B7D1-3796-4F96-8067-798C8EA62D27}" dt="2024-05-08T11:43:29.127" v="62" actId="1076"/>
          <ac:graphicFrameMkLst>
            <pc:docMk/>
            <pc:sldMk cId="0" sldId="256"/>
            <ac:graphicFrameMk id="4" creationId="{658F41EA-3A74-55E2-C90A-F37F1D44F690}"/>
          </ac:graphicFrameMkLst>
        </pc:graphicFrameChg>
        <pc:graphicFrameChg chg="add mod">
          <ac:chgData name="Ellie Cox (2109133)" userId="f6e028e8-4d92-4d71-9958-fa9ebc237108" providerId="ADAL" clId="{1510B7D1-3796-4F96-8067-798C8EA62D27}" dt="2024-05-08T11:43:59.221" v="64" actId="1076"/>
          <ac:graphicFrameMkLst>
            <pc:docMk/>
            <pc:sldMk cId="0" sldId="256"/>
            <ac:graphicFrameMk id="5" creationId="{0C05DF07-0795-DB07-FB13-CDE268E9A3E9}"/>
          </ac:graphicFrameMkLst>
        </pc:graphicFrameChg>
        <pc:graphicFrameChg chg="add mod">
          <ac:chgData name="Ellie Cox (2109133)" userId="f6e028e8-4d92-4d71-9958-fa9ebc237108" providerId="ADAL" clId="{1510B7D1-3796-4F96-8067-798C8EA62D27}" dt="2024-05-08T11:45:08.235" v="68" actId="1076"/>
          <ac:graphicFrameMkLst>
            <pc:docMk/>
            <pc:sldMk cId="0" sldId="256"/>
            <ac:graphicFrameMk id="6" creationId="{656BF29F-F881-A900-1C80-4F4F9074D3FB}"/>
          </ac:graphicFrameMkLst>
        </pc:graphicFrameChg>
        <pc:graphicFrameChg chg="add mod">
          <ac:chgData name="Ellie Cox (2109133)" userId="f6e028e8-4d92-4d71-9958-fa9ebc237108" providerId="ADAL" clId="{1510B7D1-3796-4F96-8067-798C8EA62D27}" dt="2024-05-08T11:46:01.377" v="71" actId="1076"/>
          <ac:graphicFrameMkLst>
            <pc:docMk/>
            <pc:sldMk cId="0" sldId="256"/>
            <ac:graphicFrameMk id="7" creationId="{D8A9F04E-DE56-CEEF-1286-1D619DE578B7}"/>
          </ac:graphicFrameMkLst>
        </pc:graphicFrameChg>
        <pc:picChg chg="add">
          <ac:chgData name="Ellie Cox (2109133)" userId="f6e028e8-4d92-4d71-9958-fa9ebc237108" providerId="ADAL" clId="{1510B7D1-3796-4F96-8067-798C8EA62D27}" dt="2024-05-10T10:28:24.499" v="246"/>
          <ac:picMkLst>
            <pc:docMk/>
            <pc:sldMk cId="0" sldId="256"/>
            <ac:picMk id="18" creationId="{94504C99-F7AD-D8A1-9379-5A944C1B6C4E}"/>
          </ac:picMkLst>
        </pc:pic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openxmlformats.org/officeDocument/2006/relationships/themeOverride" Target="../theme/themeOverride3.xml"/><Relationship Id="rId2" Type="http://schemas.microsoft.com/office/2011/relationships/chartColorStyle" Target="colors3.xml"/><Relationship Id="rId1" Type="http://schemas.microsoft.com/office/2011/relationships/chartStyle" Target="style3.xml"/><Relationship Id="rId4" Type="http://schemas.openxmlformats.org/officeDocument/2006/relationships/package" Target="../embeddings/Microsoft_Excel_Worksheet2.xlsx"/></Relationships>
</file>

<file path=ppt/charts/_rels/chart4.xml.rels><?xml version="1.0" encoding="UTF-8" standalone="yes"?>
<Relationships xmlns="http://schemas.openxmlformats.org/package/2006/relationships"><Relationship Id="rId3" Type="http://schemas.openxmlformats.org/officeDocument/2006/relationships/themeOverride" Target="../theme/themeOverride4.xml"/><Relationship Id="rId2" Type="http://schemas.microsoft.com/office/2011/relationships/chartColorStyle" Target="colors4.xml"/><Relationship Id="rId1" Type="http://schemas.microsoft.com/office/2011/relationships/chartStyle" Target="style4.xml"/><Relationship Id="rId4" Type="http://schemas.openxmlformats.org/officeDocument/2006/relationships/package" Target="../embeddings/Microsoft_Excel_Worksheet3.xlsx"/></Relationships>
</file>

<file path=ppt/charts/_rels/chart5.xml.rels><?xml version="1.0" encoding="UTF-8" standalone="yes"?>
<Relationships xmlns="http://schemas.openxmlformats.org/package/2006/relationships"><Relationship Id="rId3" Type="http://schemas.openxmlformats.org/officeDocument/2006/relationships/themeOverride" Target="../theme/themeOverride5.xml"/><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package" Target="../embeddings/Microsoft_Excel_Worksheet4.xlsx"/></Relationships>
</file>

<file path=ppt/charts/_rels/chart6.xml.rels><?xml version="1.0" encoding="UTF-8" standalone="yes"?>
<Relationships xmlns="http://schemas.openxmlformats.org/package/2006/relationships"><Relationship Id="rId3" Type="http://schemas.openxmlformats.org/officeDocument/2006/relationships/themeOverride" Target="../theme/themeOverride6.xml"/><Relationship Id="rId2" Type="http://schemas.microsoft.com/office/2011/relationships/chartColorStyle" Target="colors6.xml"/><Relationship Id="rId1" Type="http://schemas.microsoft.com/office/2011/relationships/chartStyle" Target="style6.xml"/><Relationship Id="rId4" Type="http://schemas.openxmlformats.org/officeDocument/2006/relationships/package" Target="../embeddings/Microsoft_Excel_Worksheet5.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US"/>
              <a:t>Percentage</a:t>
            </a:r>
            <a:r>
              <a:rPr lang="en-US" baseline="0"/>
              <a:t> of Change Between Before and After intervention</a:t>
            </a:r>
            <a:endParaRPr lang="en-US"/>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Series 1</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Sheet1!$A$2:$A$8</c:f>
              <c:strCache>
                <c:ptCount val="7"/>
                <c:pt idx="0">
                  <c:v>Power</c:v>
                </c:pt>
                <c:pt idx="1">
                  <c:v>Stength</c:v>
                </c:pt>
                <c:pt idx="2">
                  <c:v>Bal SB</c:v>
                </c:pt>
                <c:pt idx="3">
                  <c:v>Bal USB</c:v>
                </c:pt>
                <c:pt idx="4">
                  <c:v>Gen Health</c:v>
                </c:pt>
                <c:pt idx="5">
                  <c:v>Phys Health</c:v>
                </c:pt>
                <c:pt idx="6">
                  <c:v>Men Health</c:v>
                </c:pt>
              </c:strCache>
            </c:strRef>
          </c:cat>
          <c:val>
            <c:numRef>
              <c:f>Sheet1!$B$2:$B$8</c:f>
              <c:numCache>
                <c:formatCode>General</c:formatCode>
                <c:ptCount val="7"/>
                <c:pt idx="0">
                  <c:v>20</c:v>
                </c:pt>
                <c:pt idx="1">
                  <c:v>14</c:v>
                </c:pt>
                <c:pt idx="2">
                  <c:v>14</c:v>
                </c:pt>
                <c:pt idx="3">
                  <c:v>39</c:v>
                </c:pt>
                <c:pt idx="4">
                  <c:v>16</c:v>
                </c:pt>
                <c:pt idx="5">
                  <c:v>2</c:v>
                </c:pt>
                <c:pt idx="6">
                  <c:v>4.5</c:v>
                </c:pt>
              </c:numCache>
            </c:numRef>
          </c:val>
          <c:extLst>
            <c:ext xmlns:c16="http://schemas.microsoft.com/office/drawing/2014/chart" uri="{C3380CC4-5D6E-409C-BE32-E72D297353CC}">
              <c16:uniqueId val="{00000000-E4FE-4F68-A6CF-5D71CE0D5640}"/>
            </c:ext>
          </c:extLst>
        </c:ser>
        <c:dLbls>
          <c:dLblPos val="outEnd"/>
          <c:showLegendKey val="0"/>
          <c:showVal val="1"/>
          <c:showCatName val="0"/>
          <c:showSerName val="0"/>
          <c:showPercent val="0"/>
          <c:showBubbleSize val="0"/>
        </c:dLbls>
        <c:gapWidth val="219"/>
        <c:overlap val="-27"/>
        <c:axId val="608589472"/>
        <c:axId val="608591392"/>
      </c:barChart>
      <c:catAx>
        <c:axId val="608589472"/>
        <c:scaling>
          <c:orientation val="minMax"/>
        </c:scaling>
        <c:delete val="0"/>
        <c:axPos val="b"/>
        <c:title>
          <c:tx>
            <c:rich>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Tests</a:t>
                </a:r>
                <a:r>
                  <a:rPr lang="en-GB" baseline="0"/>
                  <a:t> Conducted Before and After Intervention</a:t>
                </a:r>
                <a:endParaRPr lang="en-GB"/>
              </a:p>
            </c:rich>
          </c:tx>
          <c:overlay val="0"/>
          <c:spPr>
            <a:noFill/>
            <a:ln>
              <a:noFill/>
            </a:ln>
            <a:effectLst/>
          </c:spPr>
          <c:txPr>
            <a:bodyPr rot="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8591392"/>
        <c:crosses val="autoZero"/>
        <c:auto val="1"/>
        <c:lblAlgn val="ctr"/>
        <c:lblOffset val="100"/>
        <c:noMultiLvlLbl val="0"/>
      </c:catAx>
      <c:valAx>
        <c:axId val="608591392"/>
        <c:scaling>
          <c:orientation val="minMax"/>
        </c:scaling>
        <c:delete val="0"/>
        <c:axPos val="l"/>
        <c:majorGridlines>
          <c:spPr>
            <a:ln w="9525" cap="flat" cmpd="sng" algn="ctr">
              <a:solidFill>
                <a:schemeClr val="tx1">
                  <a:lumMod val="15000"/>
                  <a:lumOff val="85000"/>
                </a:schemeClr>
              </a:solidFill>
              <a:round/>
            </a:ln>
            <a:effectLst/>
          </c:spPr>
        </c:majorGridlines>
        <c:title>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out"/>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0858947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r>
              <a:rPr lang="en-GB"/>
              <a:t>Chart Showing Increase in Power From Before and After Intervention</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Before</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Power</c:v>
                </c:pt>
              </c:strCache>
            </c:strRef>
          </c:cat>
          <c:val>
            <c:numRef>
              <c:f>Sheet1!$B$2</c:f>
              <c:numCache>
                <c:formatCode>General</c:formatCode>
                <c:ptCount val="1"/>
                <c:pt idx="0">
                  <c:v>3508</c:v>
                </c:pt>
              </c:numCache>
            </c:numRef>
          </c:val>
          <c:extLst>
            <c:ext xmlns:c16="http://schemas.microsoft.com/office/drawing/2014/chart" uri="{C3380CC4-5D6E-409C-BE32-E72D297353CC}">
              <c16:uniqueId val="{00000000-F7C5-49FC-8028-D43C8DB47237}"/>
            </c:ext>
          </c:extLst>
        </c:ser>
        <c:ser>
          <c:idx val="1"/>
          <c:order val="1"/>
          <c:tx>
            <c:strRef>
              <c:f>Sheet1!$C$1</c:f>
              <c:strCache>
                <c:ptCount val="1"/>
                <c:pt idx="0">
                  <c:v>After</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Power</c:v>
                </c:pt>
              </c:strCache>
            </c:strRef>
          </c:cat>
          <c:val>
            <c:numRef>
              <c:f>Sheet1!$C$2</c:f>
              <c:numCache>
                <c:formatCode>General</c:formatCode>
                <c:ptCount val="1"/>
                <c:pt idx="0">
                  <c:v>4203</c:v>
                </c:pt>
              </c:numCache>
            </c:numRef>
          </c:val>
          <c:extLst>
            <c:ext xmlns:c16="http://schemas.microsoft.com/office/drawing/2014/chart" uri="{C3380CC4-5D6E-409C-BE32-E72D297353CC}">
              <c16:uniqueId val="{00000001-F7C5-49FC-8028-D43C8DB47237}"/>
            </c:ext>
          </c:extLst>
        </c:ser>
        <c:dLbls>
          <c:dLblPos val="outEnd"/>
          <c:showLegendKey val="0"/>
          <c:showVal val="1"/>
          <c:showCatName val="0"/>
          <c:showSerName val="0"/>
          <c:showPercent val="0"/>
          <c:showBubbleSize val="0"/>
        </c:dLbls>
        <c:gapWidth val="100"/>
        <c:overlap val="-24"/>
        <c:axId val="1059869999"/>
        <c:axId val="1059869519"/>
      </c:barChart>
      <c:catAx>
        <c:axId val="1059869999"/>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9869519"/>
        <c:crosses val="autoZero"/>
        <c:auto val="1"/>
        <c:lblAlgn val="ctr"/>
        <c:lblOffset val="100"/>
        <c:noMultiLvlLbl val="0"/>
      </c:catAx>
      <c:valAx>
        <c:axId val="105986951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r>
                  <a:rPr lang="en-GB"/>
                  <a:t>Power</a:t>
                </a:r>
                <a:r>
                  <a:rPr lang="en-GB" baseline="0"/>
                  <a:t> in Watts</a:t>
                </a:r>
                <a:endParaRPr lang="en-GB"/>
              </a:p>
            </c:rich>
          </c:tx>
          <c:overlay val="0"/>
          <c:spPr>
            <a:noFill/>
            <a:ln>
              <a:noFill/>
            </a:ln>
            <a:effectLst/>
          </c:spPr>
          <c:txPr>
            <a:bodyPr rot="-54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05986999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Increase In Strength Before and After Intervention</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Before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Strength</c:v>
                </c:pt>
              </c:strCache>
            </c:strRef>
          </c:cat>
          <c:val>
            <c:numRef>
              <c:f>Sheet1!$B$2</c:f>
              <c:numCache>
                <c:formatCode>General</c:formatCode>
                <c:ptCount val="1"/>
                <c:pt idx="0">
                  <c:v>990</c:v>
                </c:pt>
              </c:numCache>
            </c:numRef>
          </c:val>
          <c:extLst>
            <c:ext xmlns:c16="http://schemas.microsoft.com/office/drawing/2014/chart" uri="{C3380CC4-5D6E-409C-BE32-E72D297353CC}">
              <c16:uniqueId val="{00000000-85FE-4D22-9D2D-6B665988A284}"/>
            </c:ext>
          </c:extLst>
        </c:ser>
        <c:ser>
          <c:idx val="1"/>
          <c:order val="1"/>
          <c:tx>
            <c:strRef>
              <c:f>Sheet1!$C$1</c:f>
              <c:strCache>
                <c:ptCount val="1"/>
                <c:pt idx="0">
                  <c:v>After</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Strength</c:v>
                </c:pt>
              </c:strCache>
            </c:strRef>
          </c:cat>
          <c:val>
            <c:numRef>
              <c:f>Sheet1!$C$2</c:f>
              <c:numCache>
                <c:formatCode>General</c:formatCode>
                <c:ptCount val="1"/>
                <c:pt idx="0">
                  <c:v>1128</c:v>
                </c:pt>
              </c:numCache>
            </c:numRef>
          </c:val>
          <c:extLst>
            <c:ext xmlns:c16="http://schemas.microsoft.com/office/drawing/2014/chart" uri="{C3380CC4-5D6E-409C-BE32-E72D297353CC}">
              <c16:uniqueId val="{00000001-85FE-4D22-9D2D-6B665988A284}"/>
            </c:ext>
          </c:extLst>
        </c:ser>
        <c:dLbls>
          <c:dLblPos val="outEnd"/>
          <c:showLegendKey val="0"/>
          <c:showVal val="1"/>
          <c:showCatName val="0"/>
          <c:showSerName val="0"/>
          <c:showPercent val="0"/>
          <c:showBubbleSize val="0"/>
        </c:dLbls>
        <c:gapWidth val="219"/>
        <c:overlap val="-27"/>
        <c:axId val="7700960"/>
        <c:axId val="7695200"/>
      </c:barChart>
      <c:catAx>
        <c:axId val="77009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695200"/>
        <c:crosses val="autoZero"/>
        <c:auto val="1"/>
        <c:lblAlgn val="ctr"/>
        <c:lblOffset val="100"/>
        <c:noMultiLvlLbl val="0"/>
      </c:catAx>
      <c:valAx>
        <c:axId val="7695200"/>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Stength in  Kiliograms</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77009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Change in Balance on Stable Surface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Before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Balance SB</c:v>
                </c:pt>
              </c:strCache>
            </c:strRef>
          </c:cat>
          <c:val>
            <c:numRef>
              <c:f>Sheet1!$B$2</c:f>
              <c:numCache>
                <c:formatCode>General</c:formatCode>
                <c:ptCount val="1"/>
                <c:pt idx="0">
                  <c:v>30</c:v>
                </c:pt>
              </c:numCache>
            </c:numRef>
          </c:val>
          <c:extLst>
            <c:ext xmlns:c16="http://schemas.microsoft.com/office/drawing/2014/chart" uri="{C3380CC4-5D6E-409C-BE32-E72D297353CC}">
              <c16:uniqueId val="{00000000-8CD8-4143-9E98-C74C11DA5627}"/>
            </c:ext>
          </c:extLst>
        </c:ser>
        <c:ser>
          <c:idx val="1"/>
          <c:order val="1"/>
          <c:tx>
            <c:strRef>
              <c:f>Sheet1!$C$1</c:f>
              <c:strCache>
                <c:ptCount val="1"/>
                <c:pt idx="0">
                  <c:v>After</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Balance SB</c:v>
                </c:pt>
              </c:strCache>
            </c:strRef>
          </c:cat>
          <c:val>
            <c:numRef>
              <c:f>Sheet1!$C$2</c:f>
              <c:numCache>
                <c:formatCode>General</c:formatCode>
                <c:ptCount val="1"/>
                <c:pt idx="0">
                  <c:v>19</c:v>
                </c:pt>
              </c:numCache>
            </c:numRef>
          </c:val>
          <c:extLst>
            <c:ext xmlns:c16="http://schemas.microsoft.com/office/drawing/2014/chart" uri="{C3380CC4-5D6E-409C-BE32-E72D297353CC}">
              <c16:uniqueId val="{00000001-8CD8-4143-9E98-C74C11DA5627}"/>
            </c:ext>
          </c:extLst>
        </c:ser>
        <c:dLbls>
          <c:dLblPos val="outEnd"/>
          <c:showLegendKey val="0"/>
          <c:showVal val="1"/>
          <c:showCatName val="0"/>
          <c:showSerName val="0"/>
          <c:showPercent val="0"/>
          <c:showBubbleSize val="0"/>
        </c:dLbls>
        <c:gapWidth val="219"/>
        <c:overlap val="-27"/>
        <c:axId val="897172143"/>
        <c:axId val="897172623"/>
      </c:barChart>
      <c:catAx>
        <c:axId val="89717214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7172623"/>
        <c:crosses val="autoZero"/>
        <c:auto val="1"/>
        <c:lblAlgn val="ctr"/>
        <c:lblOffset val="100"/>
        <c:noMultiLvlLbl val="0"/>
      </c:catAx>
      <c:valAx>
        <c:axId val="897172623"/>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Amont of imbalances recorded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89717214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Change in Balance on Unstable Surface</a:t>
            </a:r>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manualLayout>
          <c:layoutTarget val="inner"/>
          <c:xMode val="edge"/>
          <c:yMode val="edge"/>
          <c:x val="4.7764289880431611E-2"/>
          <c:y val="0.25779808773903262"/>
          <c:w val="0.86890237678623505"/>
          <c:h val="0.67030402449693793"/>
        </c:manualLayout>
      </c:layout>
      <c:barChart>
        <c:barDir val="col"/>
        <c:grouping val="clustered"/>
        <c:varyColors val="0"/>
        <c:ser>
          <c:idx val="0"/>
          <c:order val="0"/>
          <c:tx>
            <c:strRef>
              <c:f>Sheet1!$B$1</c:f>
              <c:strCache>
                <c:ptCount val="1"/>
                <c:pt idx="0">
                  <c:v>Before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Balance USB</c:v>
                </c:pt>
              </c:strCache>
            </c:strRef>
          </c:cat>
          <c:val>
            <c:numRef>
              <c:f>Sheet1!$B$2</c:f>
              <c:numCache>
                <c:formatCode>General</c:formatCode>
                <c:ptCount val="1"/>
                <c:pt idx="0">
                  <c:v>49</c:v>
                </c:pt>
              </c:numCache>
            </c:numRef>
          </c:val>
          <c:extLst>
            <c:ext xmlns:c16="http://schemas.microsoft.com/office/drawing/2014/chart" uri="{C3380CC4-5D6E-409C-BE32-E72D297353CC}">
              <c16:uniqueId val="{00000000-4836-4555-A862-3C1E20C6EF03}"/>
            </c:ext>
          </c:extLst>
        </c:ser>
        <c:ser>
          <c:idx val="1"/>
          <c:order val="1"/>
          <c:tx>
            <c:strRef>
              <c:f>Sheet1!$C$1</c:f>
              <c:strCache>
                <c:ptCount val="1"/>
                <c:pt idx="0">
                  <c:v>After</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c:f>
              <c:strCache>
                <c:ptCount val="1"/>
                <c:pt idx="0">
                  <c:v>Balance USB</c:v>
                </c:pt>
              </c:strCache>
            </c:strRef>
          </c:cat>
          <c:val>
            <c:numRef>
              <c:f>Sheet1!$C$2</c:f>
              <c:numCache>
                <c:formatCode>General</c:formatCode>
                <c:ptCount val="1"/>
                <c:pt idx="0">
                  <c:v>30</c:v>
                </c:pt>
              </c:numCache>
            </c:numRef>
          </c:val>
          <c:extLst>
            <c:ext xmlns:c16="http://schemas.microsoft.com/office/drawing/2014/chart" uri="{C3380CC4-5D6E-409C-BE32-E72D297353CC}">
              <c16:uniqueId val="{00000001-4836-4555-A862-3C1E20C6EF03}"/>
            </c:ext>
          </c:extLst>
        </c:ser>
        <c:dLbls>
          <c:dLblPos val="outEnd"/>
          <c:showLegendKey val="0"/>
          <c:showVal val="1"/>
          <c:showCatName val="0"/>
          <c:showSerName val="0"/>
          <c:showPercent val="0"/>
          <c:showBubbleSize val="0"/>
        </c:dLbls>
        <c:gapWidth val="219"/>
        <c:overlap val="-27"/>
        <c:axId val="932611967"/>
        <c:axId val="932612927"/>
      </c:barChart>
      <c:catAx>
        <c:axId val="9326119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2612927"/>
        <c:crosses val="autoZero"/>
        <c:auto val="1"/>
        <c:lblAlgn val="ctr"/>
        <c:lblOffset val="100"/>
        <c:noMultiLvlLbl val="0"/>
      </c:catAx>
      <c:valAx>
        <c:axId val="932612927"/>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Amount of Imbalances Recorded</a:t>
                </a:r>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261196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Changes</a:t>
            </a:r>
            <a:r>
              <a:rPr lang="en-GB" baseline="0"/>
              <a:t> in Perception of Health, Before and After Intervention</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Before</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Gen Health</c:v>
                </c:pt>
                <c:pt idx="1">
                  <c:v>Phys Health</c:v>
                </c:pt>
                <c:pt idx="2">
                  <c:v>Men Health</c:v>
                </c:pt>
              </c:strCache>
            </c:strRef>
          </c:cat>
          <c:val>
            <c:numRef>
              <c:f>Sheet1!$B$2:$B$4</c:f>
              <c:numCache>
                <c:formatCode>General</c:formatCode>
                <c:ptCount val="3"/>
                <c:pt idx="0">
                  <c:v>344</c:v>
                </c:pt>
                <c:pt idx="1">
                  <c:v>447</c:v>
                </c:pt>
                <c:pt idx="2">
                  <c:v>380</c:v>
                </c:pt>
              </c:numCache>
            </c:numRef>
          </c:val>
          <c:extLst>
            <c:ext xmlns:c16="http://schemas.microsoft.com/office/drawing/2014/chart" uri="{C3380CC4-5D6E-409C-BE32-E72D297353CC}">
              <c16:uniqueId val="{00000000-D5CE-4436-973E-5B61BBE44DD0}"/>
            </c:ext>
          </c:extLst>
        </c:ser>
        <c:ser>
          <c:idx val="1"/>
          <c:order val="1"/>
          <c:tx>
            <c:strRef>
              <c:f>Sheet1!$C$1</c:f>
              <c:strCache>
                <c:ptCount val="1"/>
                <c:pt idx="0">
                  <c:v>After</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tx1">
                          <a:lumMod val="35000"/>
                          <a:lumOff val="65000"/>
                        </a:schemeClr>
                      </a:solidFill>
                      <a:round/>
                    </a:ln>
                    <a:effectLst/>
                  </c:spPr>
                </c15:leaderLines>
              </c:ext>
            </c:extLst>
          </c:dLbls>
          <c:cat>
            <c:strRef>
              <c:f>Sheet1!$A$2:$A$4</c:f>
              <c:strCache>
                <c:ptCount val="3"/>
                <c:pt idx="0">
                  <c:v>Gen Health</c:v>
                </c:pt>
                <c:pt idx="1">
                  <c:v>Phys Health</c:v>
                </c:pt>
                <c:pt idx="2">
                  <c:v>Men Health</c:v>
                </c:pt>
              </c:strCache>
            </c:strRef>
          </c:cat>
          <c:val>
            <c:numRef>
              <c:f>Sheet1!$C$2:$C$4</c:f>
              <c:numCache>
                <c:formatCode>General</c:formatCode>
                <c:ptCount val="3"/>
                <c:pt idx="0">
                  <c:v>400</c:v>
                </c:pt>
                <c:pt idx="1">
                  <c:v>455</c:v>
                </c:pt>
                <c:pt idx="2">
                  <c:v>397</c:v>
                </c:pt>
              </c:numCache>
            </c:numRef>
          </c:val>
          <c:extLst>
            <c:ext xmlns:c16="http://schemas.microsoft.com/office/drawing/2014/chart" uri="{C3380CC4-5D6E-409C-BE32-E72D297353CC}">
              <c16:uniqueId val="{00000001-D5CE-4436-973E-5B61BBE44DD0}"/>
            </c:ext>
          </c:extLst>
        </c:ser>
        <c:dLbls>
          <c:dLblPos val="outEnd"/>
          <c:showLegendKey val="0"/>
          <c:showVal val="1"/>
          <c:showCatName val="0"/>
          <c:showSerName val="0"/>
          <c:showPercent val="0"/>
          <c:showBubbleSize val="0"/>
        </c:dLbls>
        <c:gapWidth val="219"/>
        <c:overlap val="-27"/>
        <c:axId val="933079519"/>
        <c:axId val="933079999"/>
      </c:barChart>
      <c:catAx>
        <c:axId val="933079519"/>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3079999"/>
        <c:crosses val="autoZero"/>
        <c:auto val="1"/>
        <c:lblAlgn val="ctr"/>
        <c:lblOffset val="100"/>
        <c:noMultiLvlLbl val="0"/>
      </c:catAx>
      <c:valAx>
        <c:axId val="933079999"/>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r>
                  <a:rPr lang="en-GB"/>
                  <a:t>SF3--</a:t>
                </a:r>
                <a:r>
                  <a:rPr lang="en-GB" baseline="0"/>
                  <a:t> Scores</a:t>
                </a:r>
                <a:endParaRPr lang="en-GB"/>
              </a:p>
            </c:rich>
          </c:tx>
          <c:overlay val="0"/>
          <c:spPr>
            <a:noFill/>
            <a:ln>
              <a:noFill/>
            </a:ln>
            <a:effectLst/>
          </c:spPr>
          <c:txPr>
            <a:bodyPr rot="-5400000" spcFirstLastPara="1" vertOverflow="ellipsis" vert="horz" wrap="square" anchor="ctr" anchorCtr="1"/>
            <a:lstStyle/>
            <a:p>
              <a:pPr>
                <a:defRPr sz="100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33079519"/>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6.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340">
  <cs:axisTitle>
    <cs:lnRef idx="0"/>
    <cs:fillRef idx="0"/>
    <cs:effectRef idx="0"/>
    <cs:fontRef idx="minor">
      <a:schemeClr val="tx1">
        <a:lumMod val="65000"/>
        <a:lumOff val="35000"/>
      </a:schemeClr>
    </cs:fontRef>
    <cs:defRPr sz="900"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600"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lt1"/>
    </cs:fontRef>
  </cs:wall>
</cs:chartStyle>
</file>

<file path=ppt/charts/style3.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charts/style6.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chart" Target="../charts/chart6.xml"/><Relationship Id="rId3" Type="http://schemas.openxmlformats.org/officeDocument/2006/relationships/chart" Target="../charts/chart1.xml"/><Relationship Id="rId7" Type="http://schemas.openxmlformats.org/officeDocument/2006/relationships/chart" Target="../charts/chart5.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0" name="Text Box 2448">
            <a:extLst>
              <a:ext uri="{FF2B5EF4-FFF2-40B4-BE49-F238E27FC236}">
                <a16:creationId xmlns:a16="http://schemas.microsoft.com/office/drawing/2014/main" id="{B1D83B8E-BBFF-3A27-3D67-D0D79ABCD133}"/>
              </a:ext>
            </a:extLst>
          </p:cNvPr>
          <p:cNvSpPr txBox="1">
            <a:spLocks noChangeArrowheads="1"/>
          </p:cNvSpPr>
          <p:nvPr/>
        </p:nvSpPr>
        <p:spPr bwMode="auto">
          <a:xfrm>
            <a:off x="1839913" y="5943600"/>
            <a:ext cx="14614525" cy="159267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Introduction</a:t>
            </a:r>
          </a:p>
          <a:p>
            <a:pPr algn="ctr">
              <a:lnSpc>
                <a:spcPct val="80000"/>
              </a:lnSpc>
              <a:spcBef>
                <a:spcPct val="50000"/>
              </a:spcBef>
            </a:pPr>
            <a:endParaRPr lang="en-GB" altLang="en-US" sz="4000" dirty="0">
              <a:latin typeface="Arial" panose="020B0604020202020204" pitchFamily="34" charset="0"/>
              <a:cs typeface="+mn-cs"/>
            </a:endParaRPr>
          </a:p>
          <a:p>
            <a:pPr>
              <a:lnSpc>
                <a:spcPct val="115000"/>
              </a:lnSpc>
              <a:spcAft>
                <a:spcPts val="800"/>
              </a:spcAft>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In today's sedentary lifestyle, middle-aged individuals face unique challenges balancing work and family life while maintaining health. Exercise, particularly resistance training, has emerged as a crucial strategy to counteract age-related declines in physical capabilities and promote longevity and well-being. Middle age, typically spanning late 40s to early 60s, is marked by significant physiological changes, including muscle mass decline, increasing susceptibility to health risks, and onset of age-related conditions like osteoporosis.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Resistance training offers holistic benefits, improving muscle strength, endurance, flexibility, and balance. It stimulates muscle hypertrophy, offsets age-related muscle decline, enhances bone density, and reduces the risk of osteoporosis and fractures. Beyond physiological benefits, resistance training positively impacts mental health, mood, cognition, and overall psychological well-being. It also improves metabolic health, cardiovascular function, and longevity by enhancing insulin sensitivity, lipid profile, and reducing cardiovascular risk.</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Research aims to deepen understanding of resistance training's benefits for middle-aged individuals, assessing its effects on muscle strength, physical function, bone density, and psychological well-being. Preliminary literature reviews emphasize the importance of exercise, particularly resistance training, in promoting healthy aging, counteracting sedentary behaviours, and improving quality of life.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The ongoing study investigates the physiological and self-perceived health impacts of a short 4-week resistance training program on 10 middle-aged participants. By analysing both physiological changes and participants' perceptions of their general, mental, and physical health, the study aims to provide evidence-based strategies for enhancing health and well-being in this population. Understanding the benefits of resistance training is crucial for promoting lifelong healthy habits and empowering middle-aged individuals to live longer, healthier lives.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Top of Form</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0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80000"/>
              </a:lnSpc>
              <a:spcBef>
                <a:spcPct val="50000"/>
              </a:spcBef>
            </a:pPr>
            <a:endParaRPr lang="en-GB" altLang="en-US" sz="7900" dirty="0">
              <a:latin typeface="Arial" panose="020B0604020202020204" pitchFamily="34" charset="0"/>
              <a:cs typeface="+mn-cs"/>
            </a:endParaRPr>
          </a:p>
          <a:p>
            <a:pPr algn="ctr">
              <a:lnSpc>
                <a:spcPct val="80000"/>
              </a:lnSpc>
              <a:spcBef>
                <a:spcPct val="50000"/>
              </a:spcBef>
            </a:pPr>
            <a:endParaRPr lang="en-GB" altLang="en-US" sz="7900" dirty="0">
              <a:latin typeface="Arial" panose="020B0604020202020204" pitchFamily="34" charset="0"/>
              <a:cs typeface="+mn-cs"/>
            </a:endParaRPr>
          </a:p>
          <a:p>
            <a:pPr algn="ctr">
              <a:lnSpc>
                <a:spcPct val="80000"/>
              </a:lnSpc>
              <a:spcBef>
                <a:spcPct val="50000"/>
              </a:spcBef>
            </a:pPr>
            <a:endParaRPr lang="en-GB" altLang="en-US" sz="7900" dirty="0">
              <a:latin typeface="Arial" panose="020B0604020202020204" pitchFamily="34" charset="0"/>
              <a:cs typeface="+mn-cs"/>
            </a:endParaRPr>
          </a:p>
          <a:p>
            <a:pPr algn="ctr">
              <a:lnSpc>
                <a:spcPct val="80000"/>
              </a:lnSpc>
              <a:spcBef>
                <a:spcPct val="50000"/>
              </a:spcBef>
            </a:pPr>
            <a:endParaRPr lang="en-US" altLang="en-US" sz="7900" dirty="0">
              <a:latin typeface="Arial" panose="020B0604020202020204" pitchFamily="34" charset="0"/>
              <a:cs typeface="+mn-cs"/>
            </a:endParaRPr>
          </a:p>
        </p:txBody>
      </p:sp>
      <p:sp>
        <p:nvSpPr>
          <p:cNvPr id="2051" name="Text Box 2449">
            <a:extLst>
              <a:ext uri="{FF2B5EF4-FFF2-40B4-BE49-F238E27FC236}">
                <a16:creationId xmlns:a16="http://schemas.microsoft.com/office/drawing/2014/main" id="{43D6534C-00E4-040E-B0CF-84AEFE126548}"/>
              </a:ext>
            </a:extLst>
          </p:cNvPr>
          <p:cNvSpPr txBox="1">
            <a:spLocks noChangeArrowheads="1"/>
          </p:cNvSpPr>
          <p:nvPr/>
        </p:nvSpPr>
        <p:spPr bwMode="auto">
          <a:xfrm>
            <a:off x="1839913" y="16931371"/>
            <a:ext cx="14614525" cy="1845308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Aims and Method</a:t>
            </a:r>
            <a:endParaRPr lang="en-GB" altLang="en-US" sz="4000" u="sng" dirty="0">
              <a:latin typeface="Arial" panose="020B0604020202020204" pitchFamily="34" charset="0"/>
            </a:endParaRPr>
          </a:p>
          <a:p>
            <a:pPr algn="ctr">
              <a:lnSpc>
                <a:spcPct val="80000"/>
              </a:lnSpc>
              <a:spcBef>
                <a:spcPct val="50000"/>
              </a:spcBef>
            </a:pPr>
            <a:endParaRPr lang="en-GB" sz="3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study utilizes a quantitative approach to assess the effectiveness of a structured 4-week resistance training program on middle-aged adults' health perceptions and physical capabilities. Ten participants, aged 35-65, not engaged in structured exercise, underwent pre-participation health surveys before fitness assessments and completion of the SF-36 survey. Fitness assessments included strength and power evaluations, as well as a balance test. Participants then followed a structured resistance training program, attending two sessions per week targeting various muscle groups. Each session included three sets of exercises performed at 80% of their one-repetition maximum (1RM) with a two-minute rest interval between sets and a dynamic warm-up routine. After the program, participants underwent post-program assessments. Data analysis focused on changes in physical function, mobility, and health-related quality of life using statistical analyses. Despite recruitment efforts, only six participants completed the study. The paired-sample t-test compared pre- and post-program outcomes within the intervention group. The study aims to provide insights into the intervention's efficacy in promoting positive health outcomes and enhancing overall well-being in middle-aged adults.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80000"/>
              </a:lnSpc>
              <a:spcBef>
                <a:spcPct val="50000"/>
              </a:spcBef>
            </a:pPr>
            <a:endParaRPr lang="en-GB" altLang="en-US" sz="2800" dirty="0">
              <a:latin typeface="Arial" panose="020B0604020202020204" pitchFamily="34" charset="0"/>
            </a:endParaRPr>
          </a:p>
          <a:p>
            <a:pPr algn="ctr">
              <a:lnSpc>
                <a:spcPct val="80000"/>
              </a:lnSpc>
              <a:spcBef>
                <a:spcPct val="50000"/>
              </a:spcBef>
            </a:pPr>
            <a:endParaRPr lang="en-GB" altLang="en-US" sz="2800" dirty="0">
              <a:latin typeface="Arial" panose="020B0604020202020204" pitchFamily="34" charset="0"/>
            </a:endParaRPr>
          </a:p>
          <a:p>
            <a:pPr algn="ctr">
              <a:lnSpc>
                <a:spcPct val="80000"/>
              </a:lnSpc>
              <a:spcBef>
                <a:spcPct val="50000"/>
              </a:spcBef>
            </a:pPr>
            <a:endParaRPr lang="en-GB" altLang="en-US" sz="28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7470596" y="5912719"/>
            <a:ext cx="16269508" cy="20813729"/>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32000"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cs typeface="+mj-cs"/>
              </a:rPr>
              <a:t>Results</a:t>
            </a:r>
          </a:p>
          <a:p>
            <a:pPr>
              <a:lnSpc>
                <a:spcPct val="80000"/>
              </a:lnSpc>
              <a:spcBef>
                <a:spcPct val="50000"/>
              </a:spcBef>
            </a:pPr>
            <a:endParaRPr lang="en-GB" altLang="en-US" sz="4000" dirty="0">
              <a:latin typeface="Arial" panose="020B0604020202020204" pitchFamily="34" charset="0"/>
              <a:cs typeface="+mj-cs"/>
            </a:endParaRPr>
          </a:p>
          <a:p>
            <a:pPr>
              <a:lnSpc>
                <a:spcPct val="115000"/>
              </a:lnSpc>
              <a:spcAft>
                <a:spcPts val="800"/>
              </a:spcAft>
            </a:pPr>
            <a:r>
              <a:rPr lang="en-GB" sz="80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265417" y="5912718"/>
            <a:ext cx="14616112" cy="31711071"/>
          </a:xfrm>
          <a:prstGeom prst="rect">
            <a:avLst/>
          </a:prstGeom>
          <a:noFill/>
          <a:ln w="12700">
            <a:solidFill>
              <a:schemeClr val="tx1"/>
            </a:solidFill>
            <a:miter lim="800000"/>
            <a:headEnd/>
            <a:tailEnd/>
          </a:ln>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Discussion</a:t>
            </a:r>
            <a:endParaRPr lang="en-GB" altLang="en-US" sz="4000" dirty="0">
              <a:latin typeface="Arial" panose="020B0604020202020204" pitchFamily="34" charset="0"/>
            </a:endParaRPr>
          </a:p>
          <a:p>
            <a:pPr algn="ctr">
              <a:lnSpc>
                <a:spcPct val="80000"/>
              </a:lnSpc>
              <a:spcBef>
                <a:spcPct val="50000"/>
              </a:spcBef>
            </a:pPr>
            <a:endParaRPr lang="en-GB" altLang="en-US" sz="1400" u="sng" dirty="0">
              <a:latin typeface="Arial" panose="020B0604020202020204" pitchFamily="34" charset="0"/>
            </a:endParaRPr>
          </a:p>
          <a:p>
            <a:pPr>
              <a:lnSpc>
                <a:spcPct val="115000"/>
              </a:lnSpc>
              <a:spcAft>
                <a:spcPts val="800"/>
              </a:spcAft>
            </a:pPr>
            <a:r>
              <a:rPr lang="en-GB" sz="14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400" b="1" kern="0" dirty="0">
                <a:effectLst/>
                <a:latin typeface="Times New Roman" panose="02020603050405020304" pitchFamily="18" charset="0"/>
                <a:ea typeface="Times New Roman" panose="02020603050405020304" pitchFamily="18" charset="0"/>
                <a:cs typeface="Times New Roman" panose="02020603050405020304" pitchFamily="18" charset="0"/>
              </a:rPr>
              <a:t>Positive Effects of Resistance Training</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The study demonstrated that even a brief four-week intervention of full-body resistance training yielded significant improvements in various aspects. Notably, statistically significant enhancements were observed in power, unstable balance, and the perception of general health. These findings highlight the potential of resistance training to positively impact multiple facets of health and fitness in middle-aged individuals.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Widespread improvements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Beyond the statistically significant results, notable effects were observed across all testing categories. In addition to power, unstable balance, and general health, participants also experienced improvements in other areas such as muscular endurance, flexibility, and overall physical function. These comprehensive improvements indicate the holistic benefits of resistance training on various aspects of physical well-being.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Significance of Power Improvement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The increase in power, particularly noteworthy, suggests enhanced functional ability and reduced risk of falls in older individuals. Power is crucial for activities requiring rapid movements, such as reacting to unexpected obstacles or maintaining balance in dynamic situations. By improving power, resistance training enhances individuals' capacity to perform daily tasks safely and effectively, thereby promoting independence and reducing the risk of fall-related injuries.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 Balance Enhancement</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The observed improvement in unstable balance indicates the efficacy of resistance training in enhancing neuromuscular adaptations. These adaptations play a crucial role in maintaining balance and stability, especially as individuals age. By challenging the neuromuscular system through resistance exercises, individuals can improve their ability to react and adapt to changes in their environment, ultimately reducing the risk of falls and related injuries.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 Bone and Muscular skeletal Health</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Resistance training is known to mitigate the effects of bone and muscle deterioration, thereby reducing the risk of conditions such as osteoporosis and sarcopenia. By applying mechanical stress to the bones and muscles, resistance exercises stimulate bone remodelling and muscle hypertrophy, leading to improvements in bone density and muscle mass. These physiological adaptations are essential for maintaining musculoskeletal health and preventing age-related declines in physical function.</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Perception of Health</a:t>
            </a: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While there was a significant improvement in the perception of general health, the limited duration of the intervention may explain the lack of significant changes in mental and physical health perceptions. Previous research suggests that longer-term resistance training interventions may be necessary to produce noticeable changes in mental and physical health perceptions. Additionally, factors such as individual differences in response to exercise and adherence to the program may also influence the perceived benefits of resistance training on overall health and well-being.</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Adherence Challenges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adherence to exercise programs remains a challenge, with dropout rates potentially influenced by various factors. Motivation, self-regulation difficulties, and unforeseen barriers such as time constraints or competing priorities can all affect participants' ability to adhere to a structured exercise regimen. Addressing these challenges requires a multifaceted approach, including personalized goal setting, social support, and strategies to overcome barriers to exercise participation.</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Future Directions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Moving forward, there is a need for further research to address the limitations of this study and explore additional avenues for promoting adherence to resistance training programs in middle-aged individuals. Longitudinal studies with larger sample sizes and control groups are needed to better understand the long-term effects of resistance training on health and fitness outcomes in this demographic. Additionally, interventions aimed at addressing barriers to exercise adherence, such as providing social support or implementing behavioural strategies, may help improve program retention and maximize the benefits of resistance training.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Middle Aged Focus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Given the significance of middle age as a critical period for initiating exercise, particularly resistance training, there is a need to prioritize research and public health efforts targeting this demographic. By addressing key health concerns and promoting adherence to exercise programs, resistance training interventions have the potential to improve overall health and well-being in middle-aged individuals, thereby reducing the risk of chronic diseases and age-related declines in physical function.</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Public Health Campaigns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Public health initiatives should emphasize the importance of resistance training for middle-aged individuals, highlighting its benefits in preventing chronic diseases and promoting healthy aging. By raising awareness about the potential advantages of resistance training and providing resources to support exercise participation, public health campaigns can empower middle-aged individuals to take proactive steps towards improving their health and fitness.</a:t>
            </a:r>
          </a:p>
          <a:p>
            <a:pPr>
              <a:lnSpc>
                <a:spcPct val="115000"/>
              </a:lnSpc>
              <a:spcAft>
                <a:spcPts val="800"/>
              </a:spcAft>
            </a:pPr>
            <a:r>
              <a:rPr lang="en-GB" sz="1400" b="1"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 Further Research</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rPr>
              <a:t>Future accessibility and on disseminating knowledge about resistance training's benefits, ensuring accessibility, and addressing barriers to adherence in the middle-aged population. By conducting well-designed studies with robust methodologies and diverse participant populations, researchers can generate evidence to inform public health policies and interventions aimed at promoting resistance training as a key component of healthy aging.</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l">
              <a:lnSpc>
                <a:spcPct val="115000"/>
              </a:lnSpc>
              <a:spcAft>
                <a:spcPts val="800"/>
              </a:spcAft>
            </a:pPr>
            <a:r>
              <a:rPr lang="en-GB" sz="1400" b="1" kern="100" dirty="0">
                <a:solidFill>
                  <a:srgbClr val="0D0D0D"/>
                </a:solidFill>
                <a:effectLst/>
                <a:latin typeface="Aptos" panose="020B0004020202020204" pitchFamily="34"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b="1" kern="100" dirty="0">
                <a:effectLst/>
                <a:latin typeface="Times New Roman" panose="02020603050405020304" pitchFamily="18" charset="0"/>
                <a:ea typeface="Aptos" panose="020B0004020202020204" pitchFamily="34" charset="0"/>
                <a:cs typeface="Times New Roman" panose="02020603050405020304" pitchFamily="18" charset="0"/>
              </a:rPr>
              <a:t>Reflections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This study underscores the significant impact of even brief resistance training sessions on enhancing health and fitness in middle-aged individuals. By addressing key health concerns and promoting adherence to exercise programs, resistance training interventions have the potential to improve overall well-being and quality of life in this demographic. Moving forward, public health efforts should prioritize raising awareness about the benefits of resistance training for middle-aged individuals and implementing strategies to support exercise participation and adherence. Through collaborative efforts between researchers, healthcare professionals, and policymakers, we can foster a culture of healthy aging and empower middle-aged individuals to live active, fulfilling lives.</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4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400" kern="100" dirty="0">
              <a:solidFill>
                <a:srgbClr val="0D0D0D"/>
              </a:solidFill>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sz="1400" kern="100" dirty="0">
              <a:solidFill>
                <a:srgbClr val="0D0D0D"/>
              </a:solidFill>
              <a:latin typeface="Times New Roman" panose="02020603050405020304" pitchFamily="18" charset="0"/>
              <a:ea typeface="Aptos" panose="020B0004020202020204" pitchFamily="34" charset="0"/>
              <a:cs typeface="Times New Roman" panose="02020603050405020304" pitchFamily="18" charset="0"/>
            </a:endParaRPr>
          </a:p>
          <a:p>
            <a:pPr>
              <a:lnSpc>
                <a:spcPct val="115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r>
              <a:rPr lang="en-GB" altLang="en-US" sz="5400" u="sng" dirty="0">
                <a:latin typeface="Arial" panose="020B0604020202020204" pitchFamily="34" charset="0"/>
              </a:rPr>
              <a:t>Reflection</a:t>
            </a:r>
          </a:p>
          <a:p>
            <a:pPr marL="571500" indent="-571500">
              <a:lnSpc>
                <a:spcPct val="80000"/>
              </a:lnSpc>
              <a:spcBef>
                <a:spcPct val="50000"/>
              </a:spcBef>
              <a:buFont typeface="Arial" panose="020B0604020202020204" pitchFamily="34" charset="0"/>
              <a:buChar char="•"/>
            </a:pPr>
            <a:r>
              <a:rPr lang="en-GB" altLang="en-US" sz="4000" dirty="0">
                <a:latin typeface="Arial" panose="020B0604020202020204" pitchFamily="34" charset="0"/>
              </a:rPr>
              <a:t>Text here…</a:t>
            </a: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GB" altLang="en-US" sz="7900" u="sng" dirty="0">
              <a:latin typeface="Arial" panose="020B0604020202020204" pitchFamily="34" charset="0"/>
            </a:endParaRPr>
          </a:p>
          <a:p>
            <a:pPr algn="ctr">
              <a:lnSpc>
                <a:spcPct val="80000"/>
              </a:lnSpc>
              <a:spcBef>
                <a:spcPct val="50000"/>
              </a:spcBef>
            </a:pPr>
            <a:endParaRPr lang="en-US" altLang="en-US" sz="7900" u="sng" dirty="0">
              <a:latin typeface="Arial" panose="020B0604020202020204" pitchFamily="34"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265417" y="23502924"/>
            <a:ext cx="14616112" cy="1587648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Arial" panose="020B0604020202020204" pitchFamily="34" charset="0"/>
              </a:rPr>
              <a:t>References</a:t>
            </a:r>
            <a:r>
              <a:rPr lang="en-GB" sz="8800" b="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endParaRPr lang="en-GB" sz="8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Baker, B.S., Syed-Abdul, M.M., Weitzel, K.J. and Ball, S.D., 2021. Acute resistance training may have lasting benefit to middle-aged adults.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Gerontology and Geriatric Medicine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p.23337214211022592.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Belavý</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D.L.,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Beller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G.,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Armbrecht</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G.,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Perschel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F.H.,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Fitzner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R., Bock, O.,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Börst</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H.,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Degner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 Gast, U.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Felsenberg</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D., 2011. Evidence for an additional effect of whole-body vibration above resistive exercise alone in preventing bone loss during prolonged bed rest.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Osteoporosis international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22</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pp.1581-1591.</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Brown, R.T., Diaz-Ramirez, L.G.,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Boscardin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W.J., Lee, S.J. and Steinman, M.A., 2017. Functional impairment and decline in middle age: a cohort study.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Annals of internal medicine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167</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(11), pp.761-768.</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Carroll, T.J.,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Riek</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and Carson, R.G., 2001. Neural adaptations to resistance training: implications for movement control.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Sports medicine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31</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pp.829-840.</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Chastin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S.F., Buck, C.,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Freiberger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E., Murphy, M.,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Brug</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J., Cardon, G., O’Donoghue, G.,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Pigeot</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I.,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Oppert</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J.M.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Dedipac</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Consortium, 2015. Systematic literature review of determinants of sedentary behaviour in older adults: a DEDIPAC study.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International Journal of </a:t>
            </a:r>
            <a:r>
              <a:rPr lang="en-GB" sz="800" i="1"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Behavioral</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Nutrition. and Physical Activity</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12</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pp.1-12</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Chodzko-Zajko</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W.J., Proctor, D.N., Singh, M.A.F.,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Minson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C.T.,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Nigg</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C.R., Salem, G.J. and Skinner, J.S., 2009. Exercise and physical activity for older adults.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Medicine &amp; science in sports &amp; exercise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41</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 pp.1510-1530.</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Ciolac</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E.G. and Rodrigues-da-Silva, J.M., 2016. Resistance training as a tool for preventing and treating musculoskeletal disorders.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Sports Medicine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46</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pp.1239-1248.</a:t>
            </a:r>
            <a:r>
              <a:rPr lang="en-GB" sz="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Clarke, T. C., Norris, T., &amp; Schiller, J. S. (2017). Early release of selected estimates based on data from the 2016 National Health Interview Survey. Washington, DC: National </a:t>
            </a:r>
            <a:r>
              <a:rPr lang="en-GB" sz="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Center</a:t>
            </a:r>
            <a:r>
              <a:rPr lang="en-GB" sz="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for Health Statistics. Retrieved from https://www.cdc.gov/nchs/data/nhis/ </a:t>
            </a:r>
            <a:r>
              <a:rPr lang="en-GB" sz="800" kern="100" dirty="0" err="1">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earlyrelease</a:t>
            </a:r>
            <a:r>
              <a:rPr lang="en-GB" sz="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/Earlyrelease201705.pdf</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Compernolle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De Cocker, K., Cardon, G., De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Bourdeaudhuij</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I. and Van Dyck, D., 2020. Older adults' perceptions of sedentary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behavior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systematic review and thematic synthesis of qualitative studies.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Gerontologist</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60</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(8), pp.e572-e582.</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Daly, R.M., Duckham, R.L., Tait, J.L.,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Rantalainen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T.,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Nowson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C.A., Taaffe, D.R., Sanders, K., Hill, K.D.,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Kidgell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D.J.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Busija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L., 2015. Effectiveness of dual-task functional power training for preventing falls in older people: study protocol for a cluster randomised controlled trial.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Trials</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16</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pp.1-15.</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Dawson, J., Juszczak, E., Thorogood, M., Marks, S.A., Dodd, C. and Fitzpatrick, R., 2003. An investigation of risk factors for symptomatic osteoarthritis of the knee in women using a life course approach.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Epidemiology &amp; Community Health</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57</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(10), pp.823-830.</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de Azevedo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Guimarães</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A.C. and Baptista, F., 2011. Influence of habitual physical activity on the symptoms of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climacterium</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/menopause and the quality of life of middle-aged women.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International journal of women's health</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pp.319-328.</a:t>
            </a:r>
            <a:r>
              <a:rPr lang="en-GB" sz="800" kern="100" dirty="0">
                <a:solidFill>
                  <a:srgbClr val="222222"/>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222222"/>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Epley, B., 1985. Poundage chart: Boyd Epley workout. </a:t>
            </a:r>
            <a:r>
              <a:rPr lang="en-GB" sz="800" i="1" kern="100" dirty="0">
                <a:solidFill>
                  <a:srgbClr val="222222"/>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Body Enterprises, Lincoln, NE</a:t>
            </a:r>
            <a:r>
              <a:rPr lang="en-GB" sz="800" kern="100" dirty="0">
                <a:solidFill>
                  <a:srgbClr val="222222"/>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222222"/>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86</a:t>
            </a:r>
            <a:r>
              <a:rPr lang="en-GB" sz="800" kern="100" dirty="0">
                <a:solidFill>
                  <a:srgbClr val="222222"/>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p.447.</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Fragala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M.S.,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Cadore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E.L.,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Dorgo</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Izquierdo, M., Kraemer, W.J., Peterson, M.D. and Ryan, E.D., 2019. Resistance training for older adults: position statement from the national strength and conditioning association.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Journal of Strength &amp; Conditioning Research</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33</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(8).</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Hart, P.D. and Buck, D.J., 2019. The effect of resistance training on health-related quality of life in older adults: Systematic review and meta-analysis.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Health promotion perspectives</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9</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p.1.</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Hakkinen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K., Newton, R.U., Gordon, S.E., McCormick, M.,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Volek</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J.S.,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Nindl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B.C.,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Gotshalk</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L.A., Campbell, W.W., Evans, W.J.,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Hakkinen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and Humphries, B.J., 1998. Changes in muscle morphology, electromyographic activity, and force production characteristics during progressive strength training in young and older men.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Journals of Gerontology-Biological Sciences and Medical Sciences</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53</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 p.B415.</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Henwood, T.,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Tuckett</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Edelstein, O. and Bartlett, H., 2011. Exercise in later life: the older adults' perspective about resistance training.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Ageing &amp; society</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31</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(8), pp.1330-1349.</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Hunter, G.R., McCarthy, J.P.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Bamman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M.M., 2004. Effects of resistance training on older adults.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Sports medicine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34</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pp.329-348.</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Inaba, Y., Obuchi, S., Arai, T.,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Satake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K.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Takahira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N., 2008. The long-term effects of progressive resistance training on health-related quality in older adults.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Journal of physiological anthropology</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27</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 pp.57-61.</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Krutsevich</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T.,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Trachuk</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Ivanik</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O.,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Panhelova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N.,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Brychuk</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Kedrych</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H., 2021. Assessment of a healthy lifestyle and quality of life of men and women in modern society based on sf 36.</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Klitgaard</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H.,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Mantoni</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Schiaffino</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Ausoni</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Gorza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L., Laurent‐Winter, C.,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Schnohr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Saltin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B., 1990. Function, morphology and protein expression of ageing skeletal muscle: a cross‐sectional study of elderly men with different training backgrounds.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Acta </a:t>
            </a:r>
            <a:r>
              <a:rPr lang="en-GB" sz="800" i="1"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Physiologica</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Scandinavica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140</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pp.41-54.</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King, A.C., Pruitt, L.A., Phillips, W., Oka, R.,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Rodenburg</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and Haskell, W.L., 2000. Comparative effects of two physical activity programs on measured and perceived physical functioning and other health-related quality of life outcomes in older adults.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 </a:t>
            </a:r>
            <a:r>
              <a:rPr lang="en-GB" sz="800" i="1"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Gerontol</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a:t>
            </a:r>
            <a:r>
              <a:rPr lang="en-GB" sz="800" i="1"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Biol</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Sci Med Sci</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55</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 pp.M74-83.</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Krzysztofik</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Wilk, M.,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Wojdała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G.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Gołaś</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2019. Maximizing muscle hypertrophy: a systematic review of advanced resistance training techniques and methods.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International journal of environmental research and public health</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16</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(24), p.4897.</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Leyk</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Rüther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T., Wunderlich, M., Sievert, A.,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Eßfeld</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Witzki</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Erley</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O.,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Küchmeister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G.,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Piekarski</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Löllgen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H., 2010. Physical performance in middle age and old age: good news for our sedentary and aging society. </a:t>
            </a:r>
            <a:r>
              <a:rPr lang="en-GB" sz="800" i="1"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Deutsches</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Ärzteblatt</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International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107</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(46), p.809.</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Lachman, M.E., Lipsitz, L.,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Lubben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J., Castaneda-</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Sceppa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C.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Jette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A.M., 2018. When adults don’t exercise: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Behavioral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strategies to increase physical activity in sedentary middle-aged and older adults.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Innovation in aging</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p.igy007.</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Manaf</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H., 2013. Barriers to participation in physical activity and exercise among middle-aged and elderly individuals.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Singapore Med J</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54</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(10), pp.581-586.</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Marquez, D.X.,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Aguiñaga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Vásquez, P.M., Conroy, D.E., Erickson, K.I., Hillman, C., Stillman, C.M., Ballard, R.M., Sheppard, B.B.,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Petruzzello</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S.J. and King, A.C., 2020. A systematic review of physical activity and quality of life and well-being.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Translational </a:t>
            </a:r>
            <a:r>
              <a:rPr lang="en-GB" sz="800" i="1"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behavioral</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medicine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10</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(5), pp.1098-1109.</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McMichan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L., Dick, M., Skelton, D.A.,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Chastin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S.F., Owen, N., Dunstan, D.W., Fraser, W.D., Tang, J.C., Greig, C.A., Agyapong-Badu, S.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Mavroeidi</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2021. Sedentary behaviour and bone health in older adults: a systematic review.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Osteoporosis International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32</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pp.1487-1497.</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Mcleod</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J.C., Stokes, T. and Phillips, S.M., 2019. Resistance exercise training as a primary countermeasure to age-related chronic disease.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Frontiers in Physiology</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10</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p.441213.</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Orr, R., De Vos, N.J., Singh, N.A., Ross, D.A.,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Stavrinos</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T.M.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Fiatarone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-Singh, M.A., 2006. Power training improves balance in healthy older adults.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Journals of Gerontology Series A: Biological Sciences and Medical Sciences</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61</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pp.78-85.</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Park, J.H., Moon, J.H., Kim, H.J., Kong, M.H. and Oh, Y.H., 2020. Sedentary lifestyle: overview of updated evidence of potential health risks.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Korean journal of family medicine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41</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 p.365.</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Phillips, S.M., 2015. Nutritional supplements in support of resistance exercise to counter age-related sarcopenia.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Advances in nutrition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 pp.452-460.</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Pollock, M.L., Franklin, B.A.,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Balady</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G.J.,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Chaitman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B.L., Fleg, J.L., Fletcher, B.,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Limacher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Piña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I.L., Stein, R.A., Williams, M.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Bazzarre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T., 2000. Resistance exercise in individuals with and without cardiovascular disease: benefits, rationale, safety, and prescription an advisory from the committee on exercise, rehabilitation, and prevention, council on clinical cardiology, American Heart Association.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Circulation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101</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 pp.828-833.</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Puciato, 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Borysiuk</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Z.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Rozpara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2017. Quality of life and physical activity in an older working-age population.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Clinical interventions in aging</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pp.1627-1634.</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Ramalho</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Petrica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J., 2023, August. The quiet epidemic: an overview of emerging qualitative research trends on sedentary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behavior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in aging populations. In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Healthcare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(Vol. 11, No. 15, p. 2215). MDPI.</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Rice, J. and Keogh, J., 2009. Power training: can it improve functional performance in older adults? A systematic review.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International Journal of Exercise Science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 p.6.</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Roddy, E., Zhang, W., Doherty, M., Arden, N.K., Barlow, J.,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Birrell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F., Carr, A., Chakravarty, K., Dickson, J., Hay, E.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Hosie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G., 2005. Evidence-based recommendations for the role of exercise in the management of osteoarthritis of the hip or knee—the MOVE consensus.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Rheumatology</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44</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 pp.67-73.</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Rolland, Y., Czerwinski, S., Van Kan, G.A., Morley, J.E.,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Cesari</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M.,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Onder</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G., Woo, J., Baumgartner, R.,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Pillard</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F.,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Boirie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Y.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Chumlea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W.M.C., 2008. Sarcopenia: its assessment,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etiology</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pathogenesis, consequences and future perspectives.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Journal of nutrition, health and aging</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12</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(7), pp.433-450.</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Srikanthan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Karlamangla</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A.S., 2014. Muscle mass index as a predictor of longevity in older adults.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American journal of medicine</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127</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(6), pp.547-553.</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Steiner, B.W., 1973. The crisis of middle age.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Canadian Medical Association Journal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109</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(10), p.1017.</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Tavoian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D., Russ, D.W.,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Consitt</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L.A. and Clark, B.C., 2020. Perspective: Pragmatic exercise recommendations for older adults: The case for emphasizing resistance training.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Frontiers in Physiology</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11</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p.557108.</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Verschueren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S.,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Gielen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E.,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O’neill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T.W., Pye, S.R., Adams, J.E., Ward, K.A., Wu, F.C., Szulc, P., Laurent, M.,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Claessens</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F. and </a:t>
            </a:r>
            <a:r>
              <a:rPr lang="en-GB" sz="800" kern="100" dirty="0" err="1">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Vanderschueren</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D., 2013. Sarcopenia and its relationship with bone mineral density in middle-aged and elderly European men.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Osteoporosis International</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24</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pp.87-98.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World Health Organization, 2015.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World report on ageing and health</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World Health Organization.</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World Health Organization, 2015. </a:t>
            </a:r>
            <a:r>
              <a:rPr lang="en-GB" sz="800" i="1"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World report on ageing and health</a:t>
            </a:r>
            <a:r>
              <a:rPr lang="en-GB" sz="800" kern="100" dirty="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World Health Organization.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gn="ctr">
              <a:lnSpc>
                <a:spcPct val="80000"/>
              </a:lnSpc>
              <a:spcBef>
                <a:spcPct val="50000"/>
              </a:spcBef>
            </a:pPr>
            <a:endParaRPr lang="en-GB" altLang="en-US" sz="800" dirty="0">
              <a:latin typeface="Arial" panose="020B0604020202020204" pitchFamily="34" charset="0"/>
            </a:endParaRPr>
          </a:p>
          <a:p>
            <a:pPr algn="ctr">
              <a:lnSpc>
                <a:spcPct val="80000"/>
              </a:lnSpc>
              <a:spcBef>
                <a:spcPct val="50000"/>
              </a:spcBef>
            </a:pPr>
            <a:endParaRPr lang="en-GB" altLang="en-US" sz="7900" dirty="0">
              <a:latin typeface="Arial" panose="020B0604020202020204" pitchFamily="34" charset="0"/>
            </a:endParaRPr>
          </a:p>
          <a:p>
            <a:pPr algn="ctr">
              <a:lnSpc>
                <a:spcPct val="80000"/>
              </a:lnSpc>
              <a:spcBef>
                <a:spcPct val="50000"/>
              </a:spcBef>
            </a:pPr>
            <a:endParaRPr lang="en-US" altLang="en-US" sz="7900" dirty="0">
              <a:latin typeface="Arial" panose="020B0604020202020204" pitchFamily="34"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1839913" y="1876873"/>
            <a:ext cx="47014480" cy="1648163"/>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nSpc>
                <a:spcPct val="115000"/>
              </a:lnSpc>
              <a:spcAft>
                <a:spcPts val="800"/>
              </a:spcAft>
            </a:pPr>
            <a:r>
              <a:rPr lang="en-GB" sz="7200" b="1" kern="100">
                <a:solidFill>
                  <a:srgbClr val="000000"/>
                </a:solidFill>
                <a:latin typeface="Times New Roman" panose="02020603050405020304" pitchFamily="18" charset="0"/>
                <a:ea typeface="Aptos" panose="020B0004020202020204" pitchFamily="34" charset="0"/>
                <a:cs typeface="Times New Roman" panose="02020603050405020304" pitchFamily="18" charset="0"/>
              </a:rPr>
              <a:t>The Impact of Short- Term Resistance Training on Health and Well Being in Middle-Aged Adults.</a:t>
            </a:r>
            <a:endParaRPr lang="en-GB" sz="7200" kern="100">
              <a:latin typeface="Aptos" panose="020B0004020202020204" pitchFamily="34" charset="0"/>
              <a:ea typeface="Aptos" panose="020B0004020202020204" pitchFamily="34" charset="0"/>
              <a:cs typeface="Times New Roman" panose="02020603050405020304" pitchFamily="18" charset="0"/>
            </a:endParaRPr>
          </a:p>
        </p:txBody>
      </p:sp>
      <p:graphicFrame>
        <p:nvGraphicFramePr>
          <p:cNvPr id="2" name="Chart 1">
            <a:extLst>
              <a:ext uri="{FF2B5EF4-FFF2-40B4-BE49-F238E27FC236}">
                <a16:creationId xmlns:a16="http://schemas.microsoft.com/office/drawing/2014/main" id="{53E504D0-C1CD-82C3-BE84-363B83B251A6}"/>
              </a:ext>
            </a:extLst>
          </p:cNvPr>
          <p:cNvGraphicFramePr/>
          <p:nvPr>
            <p:extLst>
              <p:ext uri="{D42A27DB-BD31-4B8C-83A1-F6EECF244321}">
                <p14:modId xmlns:p14="http://schemas.microsoft.com/office/powerpoint/2010/main" val="1371193564"/>
              </p:ext>
            </p:extLst>
          </p:nvPr>
        </p:nvGraphicFramePr>
        <p:xfrm>
          <a:off x="19410512" y="7530208"/>
          <a:ext cx="5486400" cy="32004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3" name="Chart 2">
            <a:extLst>
              <a:ext uri="{FF2B5EF4-FFF2-40B4-BE49-F238E27FC236}">
                <a16:creationId xmlns:a16="http://schemas.microsoft.com/office/drawing/2014/main" id="{2527B179-6110-333D-BEDB-C1A9CAE80683}"/>
              </a:ext>
            </a:extLst>
          </p:cNvPr>
          <p:cNvGraphicFramePr/>
          <p:nvPr>
            <p:extLst>
              <p:ext uri="{D42A27DB-BD31-4B8C-83A1-F6EECF244321}">
                <p14:modId xmlns:p14="http://schemas.microsoft.com/office/powerpoint/2010/main" val="1277630750"/>
              </p:ext>
            </p:extLst>
          </p:nvPr>
        </p:nvGraphicFramePr>
        <p:xfrm>
          <a:off x="26251272" y="10929609"/>
          <a:ext cx="5486400" cy="32004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4" name="Chart 3">
            <a:extLst>
              <a:ext uri="{FF2B5EF4-FFF2-40B4-BE49-F238E27FC236}">
                <a16:creationId xmlns:a16="http://schemas.microsoft.com/office/drawing/2014/main" id="{658F41EA-3A74-55E2-C90A-F37F1D44F690}"/>
              </a:ext>
            </a:extLst>
          </p:cNvPr>
          <p:cNvGraphicFramePr/>
          <p:nvPr>
            <p:extLst>
              <p:ext uri="{D42A27DB-BD31-4B8C-83A1-F6EECF244321}">
                <p14:modId xmlns:p14="http://schemas.microsoft.com/office/powerpoint/2010/main" val="3458118131"/>
              </p:ext>
            </p:extLst>
          </p:nvPr>
        </p:nvGraphicFramePr>
        <p:xfrm>
          <a:off x="19266496" y="14129265"/>
          <a:ext cx="5486400" cy="3200400"/>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5" name="Chart 4">
            <a:extLst>
              <a:ext uri="{FF2B5EF4-FFF2-40B4-BE49-F238E27FC236}">
                <a16:creationId xmlns:a16="http://schemas.microsoft.com/office/drawing/2014/main" id="{0C05DF07-0795-DB07-FB13-CDE268E9A3E9}"/>
              </a:ext>
            </a:extLst>
          </p:cNvPr>
          <p:cNvGraphicFramePr/>
          <p:nvPr>
            <p:extLst>
              <p:ext uri="{D42A27DB-BD31-4B8C-83A1-F6EECF244321}">
                <p14:modId xmlns:p14="http://schemas.microsoft.com/office/powerpoint/2010/main" val="603030189"/>
              </p:ext>
            </p:extLst>
          </p:nvPr>
        </p:nvGraphicFramePr>
        <p:xfrm>
          <a:off x="26088479" y="17329665"/>
          <a:ext cx="5486400" cy="3200400"/>
        </p:xfrm>
        <a:graphic>
          <a:graphicData uri="http://schemas.openxmlformats.org/drawingml/2006/chart">
            <c:chart xmlns:c="http://schemas.openxmlformats.org/drawingml/2006/chart" xmlns:r="http://schemas.openxmlformats.org/officeDocument/2006/relationships" r:id="rId6"/>
          </a:graphicData>
        </a:graphic>
      </p:graphicFrame>
      <p:graphicFrame>
        <p:nvGraphicFramePr>
          <p:cNvPr id="6" name="Chart 5">
            <a:extLst>
              <a:ext uri="{FF2B5EF4-FFF2-40B4-BE49-F238E27FC236}">
                <a16:creationId xmlns:a16="http://schemas.microsoft.com/office/drawing/2014/main" id="{656BF29F-F881-A900-1C80-4F4F9074D3FB}"/>
              </a:ext>
            </a:extLst>
          </p:cNvPr>
          <p:cNvGraphicFramePr/>
          <p:nvPr>
            <p:extLst>
              <p:ext uri="{D42A27DB-BD31-4B8C-83A1-F6EECF244321}">
                <p14:modId xmlns:p14="http://schemas.microsoft.com/office/powerpoint/2010/main" val="3305053230"/>
              </p:ext>
            </p:extLst>
          </p:nvPr>
        </p:nvGraphicFramePr>
        <p:xfrm>
          <a:off x="18474408" y="20995704"/>
          <a:ext cx="5486400" cy="3200400"/>
        </p:xfrm>
        <a:graphic>
          <a:graphicData uri="http://schemas.openxmlformats.org/drawingml/2006/chart">
            <c:chart xmlns:c="http://schemas.openxmlformats.org/drawingml/2006/chart" xmlns:r="http://schemas.openxmlformats.org/officeDocument/2006/relationships" r:id="rId7"/>
          </a:graphicData>
        </a:graphic>
      </p:graphicFrame>
      <p:graphicFrame>
        <p:nvGraphicFramePr>
          <p:cNvPr id="7" name="Chart 6">
            <a:extLst>
              <a:ext uri="{FF2B5EF4-FFF2-40B4-BE49-F238E27FC236}">
                <a16:creationId xmlns:a16="http://schemas.microsoft.com/office/drawing/2014/main" id="{D8A9F04E-DE56-CEEF-1286-1D619DE578B7}"/>
              </a:ext>
            </a:extLst>
          </p:cNvPr>
          <p:cNvGraphicFramePr/>
          <p:nvPr>
            <p:extLst>
              <p:ext uri="{D42A27DB-BD31-4B8C-83A1-F6EECF244321}">
                <p14:modId xmlns:p14="http://schemas.microsoft.com/office/powerpoint/2010/main" val="1764864699"/>
              </p:ext>
            </p:extLst>
          </p:nvPr>
        </p:nvGraphicFramePr>
        <p:xfrm>
          <a:off x="26611312" y="25413344"/>
          <a:ext cx="5486400" cy="3200400"/>
        </p:xfrm>
        <a:graphic>
          <a:graphicData uri="http://schemas.openxmlformats.org/drawingml/2006/chart">
            <c:chart xmlns:c="http://schemas.openxmlformats.org/drawingml/2006/chart" xmlns:r="http://schemas.openxmlformats.org/officeDocument/2006/relationships" r:id="rId8"/>
          </a:graphicData>
        </a:graphic>
      </p:graphicFrame>
      <p:sp>
        <p:nvSpPr>
          <p:cNvPr id="8" name="TextBox 7">
            <a:extLst>
              <a:ext uri="{FF2B5EF4-FFF2-40B4-BE49-F238E27FC236}">
                <a16:creationId xmlns:a16="http://schemas.microsoft.com/office/drawing/2014/main" id="{ACA4E4E7-E9C3-967E-7144-C540484BFD25}"/>
              </a:ext>
            </a:extLst>
          </p:cNvPr>
          <p:cNvSpPr txBox="1"/>
          <p:nvPr/>
        </p:nvSpPr>
        <p:spPr>
          <a:xfrm>
            <a:off x="25733424" y="7314184"/>
            <a:ext cx="4694312" cy="5209631"/>
          </a:xfrm>
          <a:prstGeom prst="rect">
            <a:avLst/>
          </a:prstGeom>
          <a:noFill/>
        </p:spPr>
        <p:txBody>
          <a:bodyPr wrap="square" rtlCol="0">
            <a:spAutoFit/>
          </a:bodyPr>
          <a:lstStyle/>
          <a:p>
            <a:pPr marL="0" marR="0" lvl="0" indent="0" algn="l" defTabSz="914400" rtl="0" eaLnBrk="1" fontAlgn="base" latinLnBrk="0" hangingPunct="1">
              <a:lnSpc>
                <a:spcPct val="115000"/>
              </a:lnSpc>
              <a:spcBef>
                <a:spcPct val="0"/>
              </a:spcBef>
              <a:spcAft>
                <a:spcPts val="800"/>
              </a:spcAft>
              <a:buClrTx/>
              <a:buSzTx/>
              <a:buFontTx/>
              <a:buNone/>
              <a:tabLst/>
              <a:defRPr/>
            </a:pPr>
            <a:endParaRPr kumimoji="0" lang="en-GB" sz="1600" b="0" i="0" u="none" strike="noStrike" kern="100" cap="none" spc="0" normalizeH="0" baseline="0" noProof="0" dirty="0">
              <a:ln>
                <a:noFill/>
              </a:ln>
              <a:solidFill>
                <a:srgbClr val="000000"/>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r" defTabSz="914400" rtl="0" eaLnBrk="1" fontAlgn="base" latinLnBrk="0" hangingPunct="1">
              <a:lnSpc>
                <a:spcPct val="115000"/>
              </a:lnSpc>
              <a:spcBef>
                <a:spcPct val="0"/>
              </a:spcBef>
              <a:spcAft>
                <a:spcPts val="800"/>
              </a:spcAft>
              <a:buClrTx/>
              <a:buSzTx/>
              <a:buFontTx/>
              <a:buNone/>
              <a:tabLst/>
              <a:defRPr/>
            </a:pPr>
            <a:r>
              <a:rPr kumimoji="0" lang="en-GB" sz="1600" b="0" i="0" u="none" strike="noStrike" kern="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Times New Roman" panose="02020603050405020304" pitchFamily="18" charset="0"/>
              </a:rPr>
              <a:t>Substantial enhancements were observed in all assessment areas, with particularly notable improvements in power, unstable balance, and overall health. Among the physical fitness evaluations, unstable balance exhibited the most significant improvement, showing a 39% increase, while stable balance demonstrated a 14% change. Power increased by 20%, while strength saw a slightly lower elevation at 14%.</a:t>
            </a:r>
            <a:endParaRPr kumimoji="0" lang="en-GB" sz="1600" b="0" i="0" u="none" strike="noStrike" kern="100" cap="none" spc="0" normalizeH="0" baseline="0" noProof="0" dirty="0">
              <a:ln>
                <a:noFill/>
              </a:ln>
              <a:solidFill>
                <a:srgbClr val="000000"/>
              </a:solidFill>
              <a:effectLst/>
              <a:uLnTx/>
              <a:uFillTx/>
              <a:latin typeface="Aptos" panose="020B0004020202020204" pitchFamily="34" charset="0"/>
              <a:ea typeface="Aptos" panose="020B0004020202020204" pitchFamily="34" charset="0"/>
              <a:cs typeface="Times New Roman" panose="02020603050405020304" pitchFamily="18" charset="0"/>
            </a:endParaRPr>
          </a:p>
          <a:p>
            <a:pPr marL="0" marR="0" lvl="0" indent="0" algn="r" defTabSz="914400" rtl="0" eaLnBrk="1" fontAlgn="base" latinLnBrk="0" hangingPunct="1">
              <a:lnSpc>
                <a:spcPct val="80000"/>
              </a:lnSpc>
              <a:spcBef>
                <a:spcPct val="50000"/>
              </a:spcBef>
              <a:spcAft>
                <a:spcPct val="0"/>
              </a:spcAft>
              <a:buClrTx/>
              <a:buSzTx/>
              <a:buFontTx/>
              <a:buNone/>
              <a:tabLst/>
              <a:defRPr/>
            </a:pPr>
            <a:endParaRPr kumimoji="0" lang="en-GB" altLang="en-US"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r" defTabSz="914400" rtl="0" eaLnBrk="1" fontAlgn="base" latinLnBrk="0" hangingPunct="1">
              <a:lnSpc>
                <a:spcPct val="80000"/>
              </a:lnSpc>
              <a:spcBef>
                <a:spcPct val="50000"/>
              </a:spcBef>
              <a:spcAft>
                <a:spcPct val="0"/>
              </a:spcAft>
              <a:buClrTx/>
              <a:buSzTx/>
              <a:buFontTx/>
              <a:buNone/>
              <a:tabLst/>
              <a:defRPr/>
            </a:pPr>
            <a:endParaRPr kumimoji="0" lang="en-GB" altLang="en-US" sz="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ctr" defTabSz="914400" rtl="0" eaLnBrk="1" fontAlgn="base" latinLnBrk="0" hangingPunct="1">
              <a:lnSpc>
                <a:spcPct val="80000"/>
              </a:lnSpc>
              <a:spcBef>
                <a:spcPct val="50000"/>
              </a:spcBef>
              <a:spcAft>
                <a:spcPct val="0"/>
              </a:spcAft>
              <a:buClrTx/>
              <a:buSzTx/>
              <a:buFontTx/>
              <a:buNone/>
              <a:tabLst/>
              <a:defRPr/>
            </a:pPr>
            <a:endParaRPr kumimoji="0" lang="en-GB" altLang="en-US" sz="79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
        <p:nvSpPr>
          <p:cNvPr id="9" name="TextBox 8">
            <a:extLst>
              <a:ext uri="{FF2B5EF4-FFF2-40B4-BE49-F238E27FC236}">
                <a16:creationId xmlns:a16="http://schemas.microsoft.com/office/drawing/2014/main" id="{0978A089-A4FF-CCF9-2093-CB9A222D5E0C}"/>
              </a:ext>
            </a:extLst>
          </p:cNvPr>
          <p:cNvSpPr txBox="1"/>
          <p:nvPr/>
        </p:nvSpPr>
        <p:spPr>
          <a:xfrm>
            <a:off x="19410511" y="10929610"/>
            <a:ext cx="5527077" cy="2937302"/>
          </a:xfrm>
          <a:prstGeom prst="rect">
            <a:avLst/>
          </a:prstGeom>
          <a:noFill/>
        </p:spPr>
        <p:txBody>
          <a:bodyPr wrap="square" rtlCol="0">
            <a:spAutoFit/>
          </a:bodyPr>
          <a:lstStyle/>
          <a:p>
            <a:pPr>
              <a:lnSpc>
                <a:spcPct val="115000"/>
              </a:lnSpc>
              <a:spcAft>
                <a:spcPts val="800"/>
              </a:spcAft>
            </a:pPr>
            <a:r>
              <a:rPr lang="en-GB" sz="1800" kern="100">
                <a:solidFill>
                  <a:srgbClr val="0D0D0D"/>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chart shows how the watts generated by participants using the Keiser leg press increased after undergoing training. Before the training, they collectively produced 3508 watts. After the training, they generated 4203 watts, indicating a gain of 695 watts due to the intervention.</a:t>
            </a:r>
            <a:r>
              <a:rPr lang="en-GB" sz="1800" kern="100">
                <a:effectLst/>
                <a:latin typeface="Times New Roman" panose="02020603050405020304" pitchFamily="18" charset="0"/>
                <a:ea typeface="Aptos" panose="020B0004020202020204" pitchFamily="34" charset="0"/>
                <a:cs typeface="Times New Roman" panose="02020603050405020304" pitchFamily="18" charset="0"/>
              </a:rPr>
              <a:t>Top of Form</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a:effectLst/>
                <a:latin typeface="Times New Roman" panose="02020603050405020304" pitchFamily="18" charset="0"/>
                <a:ea typeface="Aptos" panose="020B0004020202020204" pitchFamily="34" charset="0"/>
                <a:cs typeface="Times New Roman" panose="02020603050405020304" pitchFamily="18" charset="0"/>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10C08B4E-9A13-8231-4F53-4FDEE4DE7CDA}"/>
              </a:ext>
            </a:extLst>
          </p:cNvPr>
          <p:cNvSpPr txBox="1"/>
          <p:nvPr/>
        </p:nvSpPr>
        <p:spPr>
          <a:xfrm>
            <a:off x="26251272" y="14129265"/>
            <a:ext cx="4694312" cy="3043975"/>
          </a:xfrm>
          <a:prstGeom prst="rect">
            <a:avLst/>
          </a:prstGeom>
          <a:noFill/>
        </p:spPr>
        <p:txBody>
          <a:bodyPr wrap="square" rtlCol="0">
            <a:spAutoFit/>
          </a:bodyPr>
          <a:lstStyle/>
          <a:p>
            <a:pPr>
              <a:lnSpc>
                <a:spcPct val="115000"/>
              </a:lnSpc>
              <a:spcAft>
                <a:spcPts val="800"/>
              </a:spcAft>
            </a:pPr>
            <a:r>
              <a:rPr lang="en-GB" sz="1800" kern="10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The study shows a significant improvement in strength from before to after the intervention, with the total weight lifted increasing from 990 kg to 1128 kg. Although this increase is substantial given the short training period, it did not reach statistical significance in this particular study. However, it's important to highlight that all six participants did experience strength gains.</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3" name="TextBox 12">
            <a:extLst>
              <a:ext uri="{FF2B5EF4-FFF2-40B4-BE49-F238E27FC236}">
                <a16:creationId xmlns:a16="http://schemas.microsoft.com/office/drawing/2014/main" id="{80CA0E54-0071-F00F-0615-F247EC8EEB16}"/>
              </a:ext>
            </a:extLst>
          </p:cNvPr>
          <p:cNvSpPr txBox="1"/>
          <p:nvPr/>
        </p:nvSpPr>
        <p:spPr>
          <a:xfrm>
            <a:off x="25315762" y="20995704"/>
            <a:ext cx="5629822" cy="2304285"/>
          </a:xfrm>
          <a:prstGeom prst="rect">
            <a:avLst/>
          </a:prstGeom>
          <a:noFill/>
        </p:spPr>
        <p:txBody>
          <a:bodyPr wrap="square" rtlCol="0">
            <a:spAutoFit/>
          </a:bodyPr>
          <a:lstStyle/>
          <a:p>
            <a:pPr>
              <a:lnSpc>
                <a:spcPct val="115000"/>
              </a:lnSpc>
              <a:spcAft>
                <a:spcPts val="800"/>
              </a:spcAft>
            </a:pPr>
            <a:r>
              <a:rPr lang="en-GB" sz="1800" kern="10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During the preliminary tests characterized by instability, participants together accrued 49 failure points. However, after the training intervention, only 30 failures were observed in the subsequent test. This decrease in failure points indicates enhanced balance </a:t>
            </a:r>
            <a:r>
              <a:rPr lang="en-GB" sz="1800" kern="100">
                <a:solidFill>
                  <a:srgbClr val="000000"/>
                </a:solidFill>
                <a:effectLst/>
                <a:highlight>
                  <a:srgbClr val="FFFFFF"/>
                </a:highlight>
                <a:latin typeface="Segoe UI" panose="020B0502040204020203" pitchFamily="34" charset="0"/>
                <a:ea typeface="Aptos" panose="020B0004020202020204" pitchFamily="34" charset="0"/>
                <a:cs typeface="Times New Roman" panose="02020603050405020304" pitchFamily="18" charset="0"/>
              </a:rPr>
              <a:t>performance </a:t>
            </a:r>
            <a:r>
              <a:rPr lang="en-GB" sz="1800" kern="10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among participants post-training. Importantly, this improvement maintained statistical significance within the study.</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9909DEED-B260-DFDD-CEB0-AC754F5BB312}"/>
              </a:ext>
            </a:extLst>
          </p:cNvPr>
          <p:cNvSpPr txBox="1"/>
          <p:nvPr/>
        </p:nvSpPr>
        <p:spPr>
          <a:xfrm>
            <a:off x="19050472" y="17532951"/>
            <a:ext cx="5486400" cy="3053749"/>
          </a:xfrm>
          <a:prstGeom prst="rect">
            <a:avLst/>
          </a:prstGeom>
          <a:noFill/>
        </p:spPr>
        <p:txBody>
          <a:bodyPr wrap="square" rtlCol="0">
            <a:spAutoFit/>
          </a:bodyPr>
          <a:lstStyle/>
          <a:p>
            <a:pPr>
              <a:lnSpc>
                <a:spcPct val="115000"/>
              </a:lnSpc>
              <a:spcAft>
                <a:spcPts val="800"/>
              </a:spcAft>
            </a:pPr>
            <a:r>
              <a:rPr lang="en-GB" sz="1800" kern="100">
                <a:solidFill>
                  <a:srgbClr val="000000"/>
                </a:solidFill>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During the initial stable tests, participants gathered a combined total of 30 fail points. However, after the training intervention, only 19 fails were noted in the post-training test. This decrease in fail points indicates an enhancement in balance performance among participants following the training program. However, it's important to note that this test did not maintain statistical significance within the study.</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B95BE9A7-F5BA-4D76-CE4F-7DA3B01BF656}"/>
              </a:ext>
            </a:extLst>
          </p:cNvPr>
          <p:cNvSpPr txBox="1"/>
          <p:nvPr/>
        </p:nvSpPr>
        <p:spPr>
          <a:xfrm>
            <a:off x="18474408" y="25813593"/>
            <a:ext cx="6422504" cy="4072077"/>
          </a:xfrm>
          <a:prstGeom prst="rect">
            <a:avLst/>
          </a:prstGeom>
          <a:noFill/>
        </p:spPr>
        <p:txBody>
          <a:bodyPr wrap="square" rtlCol="0">
            <a:spAutoFit/>
          </a:bodyPr>
          <a:lstStyle/>
          <a:p>
            <a:pPr>
              <a:lnSpc>
                <a:spcPct val="115000"/>
              </a:lnSpc>
              <a:spcAft>
                <a:spcPts val="800"/>
              </a:spcAft>
            </a:pPr>
            <a:r>
              <a:rPr lang="en-GB" sz="1800" kern="10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0">
                <a:effectLst/>
                <a:latin typeface="Times New Roman" panose="02020603050405020304" pitchFamily="18" charset="0"/>
                <a:ea typeface="Times New Roman" panose="02020603050405020304" pitchFamily="18" charset="0"/>
                <a:cs typeface="Times New Roman" panose="02020603050405020304" pitchFamily="18" charset="0"/>
              </a:rPr>
              <a:t>Evaluation of the SF-36 scores showed improvements in the overall perception of health, both physically and mentally, after the four-week intervention. Particularly, there was a significant increase of 56 points in general health perception. Mental health showed a noticeable rise of 17 points, and physical health saw a slight increase of 2 points. However, statistical significance was only evident for the improvement in general health perception, while changes in physical and mental health did not reach statistical significance.</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050" kern="0">
                <a:effectLst/>
                <a:latin typeface="Times New Roman" panose="02020603050405020304" pitchFamily="18" charset="0"/>
                <a:ea typeface="Times New Roman" panose="02020603050405020304" pitchFamily="18" charset="0"/>
                <a:cs typeface="Times New Roman" panose="02020603050405020304" pitchFamily="18" charset="0"/>
              </a:rPr>
              <a:t>Top of Form</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1800" kern="100">
                <a:effectLst/>
                <a:highlight>
                  <a:srgbClr val="FFFFFF"/>
                </a:highlight>
                <a:latin typeface="Times New Roman" panose="02020603050405020304" pitchFamily="18" charset="0"/>
                <a:ea typeface="Aptos" panose="020B0004020202020204" pitchFamily="34" charset="0"/>
                <a:cs typeface="Times New Roman" panose="02020603050405020304" pitchFamily="18" charset="0"/>
              </a:rPr>
              <a:t> </a:t>
            </a:r>
            <a:endParaRPr lang="en-GB" sz="1800" kern="100">
              <a:effectLst/>
              <a:latin typeface="Aptos" panose="020B0004020202020204" pitchFamily="34" charset="0"/>
              <a:ea typeface="Aptos" panose="020B0004020202020204" pitchFamily="34" charset="0"/>
              <a:cs typeface="Times New Roman" panose="02020603050405020304" pitchFamily="18" charset="0"/>
            </a:endParaRPr>
          </a:p>
        </p:txBody>
      </p:sp>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Textured</Template>
  <TotalTime>7718</TotalTime>
  <Pages>1</Pages>
  <Words>4419</Words>
  <Application>Microsoft Office PowerPoint</Application>
  <PresentationFormat>Custom</PresentationFormat>
  <Paragraphs>145</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Segoe UI</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Ellie Cox (2109133)</cp:lastModifiedBy>
  <cp:revision>155</cp:revision>
  <cp:lastPrinted>2002-10-23T01:36:31Z</cp:lastPrinted>
  <dcterms:created xsi:type="dcterms:W3CDTF">1997-03-12T11:49:38Z</dcterms:created>
  <dcterms:modified xsi:type="dcterms:W3CDTF">2024-05-10T10:28:48Z</dcterms:modified>
  <cp:category/>
</cp:coreProperties>
</file>