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United Kingdom</c:v>
          </c:tx>
          <c:spPr>
            <a:solidFill>
              <a:srgbClr val="176B82"/>
            </a:solidFill>
          </c:spPr>
          <c:invertIfNegative val="1"/>
          <c:dLbls>
            <c:spPr>
              <a:noFill/>
              <a:ln>
                <a:noFill/>
              </a:ln>
              <a:effectLst/>
            </c:spPr>
            <c:txPr>
              <a:bodyPr anchorCtr="1"/>
              <a:lstStyle/>
              <a:p>
                <a:pPr>
                  <a:defRPr sz="900" b="1">
                    <a:solidFill>
                      <a:srgbClr val="17242B"/>
                    </a:solidFil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4"/>
              <c:pt idx="0">
                <c:v>Power distance</c:v>
              </c:pt>
              <c:pt idx="1">
                <c:v>Individualism</c:v>
              </c:pt>
              <c:pt idx="2">
                <c:v>Long-term orientation</c:v>
              </c:pt>
              <c:pt idx="3">
                <c:v>Indulgence</c:v>
              </c:pt>
            </c:strLit>
          </c:cat>
          <c:val>
            <c:numLit>
              <c:formatCode>General</c:formatCode>
              <c:ptCount val="4"/>
              <c:pt idx="0">
                <c:v>35</c:v>
              </c:pt>
              <c:pt idx="1">
                <c:v>89</c:v>
              </c:pt>
              <c:pt idx="2">
                <c:v>51</c:v>
              </c:pt>
              <c:pt idx="3">
                <c:v>69</c:v>
              </c:pt>
            </c:numLit>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0222-47FB-9BD6-4BE1A0511016}"/>
            </c:ext>
          </c:extLst>
        </c:ser>
        <c:ser>
          <c:idx val="1"/>
          <c:order val="1"/>
          <c:tx>
            <c:v>China</c:v>
          </c:tx>
          <c:spPr>
            <a:solidFill>
              <a:srgbClr val="C6403A"/>
            </a:solidFill>
          </c:spPr>
          <c:invertIfNegative val="1"/>
          <c:dLbls>
            <c:spPr>
              <a:noFill/>
              <a:ln>
                <a:noFill/>
              </a:ln>
              <a:effectLst/>
            </c:spPr>
            <c:txPr>
              <a:bodyPr anchorCtr="1"/>
              <a:lstStyle/>
              <a:p>
                <a:pPr>
                  <a:defRPr sz="900" b="1">
                    <a:solidFill>
                      <a:srgbClr val="17242B"/>
                    </a:solidFil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4"/>
              <c:pt idx="0">
                <c:v>Power distance</c:v>
              </c:pt>
              <c:pt idx="1">
                <c:v>Individualism</c:v>
              </c:pt>
              <c:pt idx="2">
                <c:v>Long-term orientation</c:v>
              </c:pt>
              <c:pt idx="3">
                <c:v>Indulgence</c:v>
              </c:pt>
            </c:strLit>
          </c:cat>
          <c:val>
            <c:numLit>
              <c:formatCode>General</c:formatCode>
              <c:ptCount val="4"/>
              <c:pt idx="0">
                <c:v>80</c:v>
              </c:pt>
              <c:pt idx="1">
                <c:v>20</c:v>
              </c:pt>
              <c:pt idx="2">
                <c:v>87</c:v>
              </c:pt>
              <c:pt idx="3">
                <c:v>24</c:v>
              </c:pt>
            </c:numLit>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1-0222-47FB-9BD6-4BE1A0511016}"/>
            </c:ext>
          </c:extLst>
        </c:ser>
        <c:dLbls>
          <c:dLblPos val="outEnd"/>
          <c:showLegendKey val="0"/>
          <c:showVal val="1"/>
          <c:showCatName val="0"/>
          <c:showSerName val="0"/>
          <c:showPercent val="0"/>
          <c:showBubbleSize val="0"/>
        </c:dLbls>
        <c:gapWidth val="52"/>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5E0E3"/>
            </a:solidFill>
            <a:prstDash val="solid"/>
          </a:ln>
        </c:spPr>
        <c:txPr>
          <a:bodyPr anchorCtr="1"/>
          <a:lstStyle/>
          <a:p>
            <a:pPr>
              <a:defRPr sz="975">
                <a:solidFill>
                  <a:srgbClr val="5B6B73"/>
                </a:solidFill>
              </a:defRPr>
            </a:pPr>
            <a:endParaRPr lang="en-US"/>
          </a:p>
        </c:txPr>
        <c:crossAx val="48672768"/>
        <c:crosses val="autoZero"/>
        <c:auto val="1"/>
        <c:lblAlgn val="ctr"/>
        <c:lblOffset val="100"/>
        <c:noMultiLvlLbl val="0"/>
      </c:catAx>
      <c:valAx>
        <c:axId val="48672768"/>
        <c:scaling>
          <c:orientation val="minMax"/>
          <c:max val="100"/>
          <c:min val="0"/>
        </c:scaling>
        <c:delete val="0"/>
        <c:axPos val="l"/>
        <c:majorGridlines>
          <c:spPr>
            <a:ln w="9525">
              <a:solidFill>
                <a:srgbClr val="E7EEF0"/>
              </a:solidFill>
              <a:prstDash val="solid"/>
            </a:ln>
          </c:spPr>
        </c:majorGridlines>
        <c:numFmt formatCode="General" sourceLinked="1"/>
        <c:majorTickMark val="none"/>
        <c:minorTickMark val="none"/>
        <c:tickLblPos val="nextTo"/>
        <c:spPr>
          <a:ln w="9525">
            <a:solidFill>
              <a:srgbClr val="D4D4D4"/>
            </a:solidFill>
            <a:prstDash val="solid"/>
          </a:ln>
        </c:spPr>
        <c:txPr>
          <a:bodyPr anchorCtr="1"/>
          <a:lstStyle/>
          <a:p>
            <a:pPr>
              <a:defRPr sz="900">
                <a:solidFill>
                  <a:srgbClr val="5B6B73"/>
                </a:solidFill>
              </a:defRPr>
            </a:pPr>
            <a:endParaRPr lang="en-US"/>
          </a:p>
        </c:txPr>
        <c:crossAx val="48650112"/>
        <c:crosses val="autoZero"/>
        <c:crossBetween val="between"/>
        <c:majorUnit val="20"/>
      </c:valAx>
      <c:spPr>
        <a:solidFill>
          <a:srgbClr val="FFFFFF"/>
        </a:solidFill>
        <a:ln w="0">
          <a:solidFill>
            <a:srgbClr val="FFFFFF"/>
          </a:solidFill>
          <a:prstDash val="solid"/>
        </a:ln>
      </c:spPr>
    </c:plotArea>
    <c:legend>
      <c:legendPos val="b"/>
      <c:overlay val="0"/>
      <c:txPr>
        <a:bodyPr anchorCtr="1"/>
        <a:lstStyle/>
        <a:p>
          <a:pPr>
            <a:defRPr sz="1050">
              <a:solidFill>
                <a:srgbClr val="5B6B73"/>
              </a:solidFill>
            </a:defRPr>
          </a:pPr>
          <a:endParaRPr lang="en-US"/>
        </a:p>
      </c:txPr>
    </c:legend>
    <c:plotVisOnly val="1"/>
    <c:dispBlanksAs val="zero"/>
    <c:showDLblsOverMax val="1"/>
  </c:chart>
  <c:spPr>
    <a:solidFill>
      <a:srgbClr val="FFFFFF"/>
    </a:solidFill>
    <a:ln w="0">
      <a:solidFill>
        <a:srgbClr val="FFFFFF"/>
      </a:solidFill>
      <a:prstDash val="solid"/>
    </a:ln>
  </c:spPr>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Good morning. This presentation advises the board on how JLR should negotiate a proposed strategic partnership with BYD. The commercial opportunity is attractive, but the deal will fail if we treat cultural differences as simple etiquette. My recommendation is to combine relationship-building and cultural adaptability with clear legal, technical and ethical safeguards. I will explain the business case, the cultural risks and the negotiation plan.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My recommendation is a phased negotiation rather than a rushed announcement. JLR should seek a limited first-stage collaboration around battery integration and EV platforms. This creates learning without giving away critical intellectual property or committing the whole product strategy. The cultural method has three parts: first, build trust before hard bargaining; second, adapt how we communicate and disagree; third, convert every understanding into a controlled, bilingual and legally reviewed structure.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will first establish the commercial purpose, then define culture and apply two major theoretical lenses. After that, I will identify the specific Chinese cultural elements that could disrupt the negotiation. The second half converts the theory into preparation, meeting behaviour, deal structure and risk controls. I will finish with the exact decision requested from the board.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commercial case is credible. JLR has premium brands, engineering knowledge and a major electric-first investment programme. BYD has scale, battery integration and EV-platform capability. The joint value is speed: JLR may shorten development time while BYD gains a premium European partnership. However, the partnership only works if JLR protects brand independence, safety standards, data and intellectual property. This is why the negotiation process matters as much as the technology.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Culture is not only food, dress or formal etiquette. Those are visible. The deeper level includes assumptions about authority, loyalty, trust, time and acceptable disagreement. These assumptions influence who speaks in a meeting, whether a ‘yes’ means agreement, how quickly decisions are made and how contracts are interpreted. The management implication is important: copying etiquette without understanding the underlying values is superficial and can still produce serious mistakes.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Hofstede’s framework helps identify likely pressure points. China scores higher on power distance and long-term orientation, while the UK scores much higher on individualism and indulgence. In practice, a British team may expect empowered individuals, rapid debate and quick closure. A Chinese team may place greater weight on senior approval, group alignment and the long-term relationship. But these are tendencies, not personality tests. We must use the model as a question generator, not as a stereotype.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Hall’s context theory explains a common failure. British business communication often values explicit words and open challenge. Chinese communication can rely more strongly on relationship, hierarchy and context. Directly saying that a senior counterpart is wrong may be intended as honest debate, but it can create face loss and reduce cooperation. JLR should challenge the technical issue without humiliating the person: ask questions, move sensitive disagreement into a private session, and confirm the final meaning in neutral written language.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Four elements need active management. Guanxi and xinyong mean that relationship and personal trust can influence whether information is shared and promises are believed. Hierarchy and face affect who should attend and how disagreement is handled. Indirect communication creates a risk that politeness is mistaken for agreement. Finally, a long process may be part of testing commitment. None of this means accepting ambiguity forever; it means using culturally appropriate methods to reach clear outcomes.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Before the first formal meeting, JLR must map the relationship network as carefully as the commercial terms. We need to know who can approve, who influences the decision and who controls technical information. The team must match seniority and include language, engineering, legal and compliance capability. We should define our BATNA and walk-away points, but also identify packages that create mutual value. A bilingual glossary prevents strategic terms from changing meaning across translation.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meeting sequence should begin with relationship and shared purpose, not a spreadsheet of demands. We then listen for interests and decision constraints. Instead of haggling one issue at a time, we package trades across price, volume, exclusivity, technical support and milestones. Sensitive disagreement should be handled privately. We should avoid forcing a public yes or no; instead, summarise what we believe was agreed and ask the counterpart to correct it. A bilingual record should follow within 24 hours.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 staged agreement is culturally adaptive and commercially disciplined. Phase one gives both sides time to build trust and test technical compatibility. Phase two creates a controlled pilot with safety, quality and data-access gates. Phase three allows scale only after objective performance is demonstrated. The core safeguards must remain non-negotiable: JLR brand independence, defined IP ownership, audit rights, compliance and clear exit triggers. Flexibility should apply to process, not to essential protections.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Cultural intelligence is the ability to function effectively across cultures. It prevents two opposite mistakes: ignoring culture and stereotyping people. The team should learn about likely norms, interpret actual behaviour, adapt its language and process, and then review whether the adaptation worked. We must remember that national culture is only one influence. Personality, profession, corporate culture and bargaining power also shape behaviour. The evidence should change our approach, not lock people into assumptions.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risk register combines cultural and formal governance. Face loss and false agreement are communication risks, but they can cause commercial damage. Slow approval should be managed through stakeholder mapping, not impatience. IP and data drift require strict pilot boundaries. Finally, relationship-building must not become uncontrolled gifts or hospitality. UK anti-bribery guidance requires risk assessment, due diligence, communication and monitoring. Cultural respect never overrides legal or ethical controls.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 conclusion, I recommend that the board authorise a 90-day negotiation for a controlled pilot. Success requires three conditions: cultural readiness, commercial discipline and governance. The key principle is that trust and control must advance together. JLR should adapt its pace, language and relationship-building, but it must keep its standards for safety, intellectual property, ethics and accountability. Cross-cultural competence is not imitation; it is the ability to learn, adapt and still produce a clear, verifiable deal.</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are the first sources used in the presentation. The links are embedded so the original material can be opened directly.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remaining sources include the corporate context, negotiation research, face-negotiation theory and the UK government’s anti-bribery guidance.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hbr.org/2003/10/the-chinese-negotiation" TargetMode="External"/><Relationship Id="rId3" Type="http://schemas.openxmlformats.org/officeDocument/2006/relationships/hyperlink" Target="https://doi.org/10.1111/j.1740-8784.2007.00082.x" TargetMode="External"/><Relationship Id="rId7" Type="http://schemas.openxmlformats.org/officeDocument/2006/relationships/hyperlink" Target="https://geerthofstede.com/country-comparison-bar-charts/"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www.business.gov.uk/export-from-uk/markets/china/" TargetMode="External"/><Relationship Id="rId5" Type="http://schemas.openxmlformats.org/officeDocument/2006/relationships/hyperlink" Target="https://www.bydglobal.com/cn/en/BYD_ENProductAndSolutions/NewEnergy_mob.html" TargetMode="External"/><Relationship Id="rId4" Type="http://schemas.openxmlformats.org/officeDocument/2006/relationships/hyperlink" Target="https://doi.org/10.5465/amp.2015.0195" TargetMode="External"/><Relationship Id="rId9" Type="http://schemas.openxmlformats.org/officeDocument/2006/relationships/hyperlink" Target="https://books.google.com/books/about/Beyond_Culture.html?id=reByw3FWVWs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hbs.edu/ris/Publication%20Files/09-076.pdf" TargetMode="External"/><Relationship Id="rId3" Type="http://schemas.openxmlformats.org/officeDocument/2006/relationships/hyperlink" Target="https://geerthofstede.com/culture-geert-hofstede-gert-jan-hofstede/6d-model-of-national-culture/" TargetMode="External"/><Relationship Id="rId7" Type="http://schemas.openxmlformats.org/officeDocument/2006/relationships/hyperlink" Target="https://www.gov.uk/government/publications/bribery-act-2010-guidanc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016/j.indmarman.2010.12.020" TargetMode="External"/><Relationship Id="rId5" Type="http://schemas.openxmlformats.org/officeDocument/2006/relationships/hyperlink" Target="https://www.jlr.com/annual-report-2025" TargetMode="External"/><Relationship Id="rId4" Type="http://schemas.openxmlformats.org/officeDocument/2006/relationships/hyperlink" Target="https://www.jlr.com/news/2023/04/jlr-invest-ps15-billion-over-next-five-years-its-modern-luxury-electric-first-future" TargetMode="External"/><Relationship Id="rId9" Type="http://schemas.openxmlformats.org/officeDocument/2006/relationships/hyperlink" Target="https://doi.org/10.1016/S0147-1767(98)0000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03B4D"/>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FE13C49-06FD-49E2-85D6-E5FDF22D1D96}"/>
              </a:ext>
            </a:extLst>
          </p:cNvPr>
          <p:cNvSpPr>
            <a:spLocks noGrp="1"/>
          </p:cNvSpPr>
          <p:nvPr/>
        </p:nvSpPr>
        <p:spPr>
          <a:xfrm>
            <a:off x="0" y="0"/>
            <a:ext cx="323850" cy="6858000"/>
          </a:xfrm>
          <a:prstGeom prst="rect">
            <a:avLst/>
          </a:prstGeom>
          <a:solidFill>
            <a:srgbClr val="F47A38"/>
          </a:solidFill>
          <a:ln w="0">
            <a:noFill/>
            <a:prstDash val="solid"/>
          </a:ln>
        </p:spPr>
        <p:txBody>
          <a:bodyPr/>
          <a:lstStyle/>
          <a:p>
            <a:endParaRPr lang="en-GB"/>
          </a:p>
        </p:txBody>
      </p:sp>
      <p:sp>
        <p:nvSpPr>
          <p:cNvPr id="2" name="Oval 1">
            <a:extLst>
              <a:ext uri="{FF2B5EF4-FFF2-40B4-BE49-F238E27FC236}">
                <a16:creationId xmlns:a16="http://schemas.microsoft.com/office/drawing/2014/main" id="{373029E0-35A6-4C4F-995F-CD21BC975570}"/>
              </a:ext>
            </a:extLst>
          </p:cNvPr>
          <p:cNvSpPr>
            <a:spLocks noGrp="1"/>
          </p:cNvSpPr>
          <p:nvPr/>
        </p:nvSpPr>
        <p:spPr>
          <a:xfrm>
            <a:off x="8572500" y="0"/>
            <a:ext cx="3619500" cy="3619500"/>
          </a:xfrm>
          <a:prstGeom prst="ellipse">
            <a:avLst/>
          </a:prstGeom>
          <a:solidFill>
            <a:srgbClr val="176B82"/>
          </a:solidFill>
          <a:ln w="0">
            <a:noFill/>
            <a:prstDash val="solid"/>
          </a:ln>
        </p:spPr>
        <p:txBody>
          <a:bodyPr/>
          <a:lstStyle/>
          <a:p>
            <a:endParaRPr lang="en-GB"/>
          </a:p>
        </p:txBody>
      </p:sp>
      <p:sp>
        <p:nvSpPr>
          <p:cNvPr id="3" name="Oval 2">
            <a:extLst>
              <a:ext uri="{FF2B5EF4-FFF2-40B4-BE49-F238E27FC236}">
                <a16:creationId xmlns:a16="http://schemas.microsoft.com/office/drawing/2014/main" id="{1CBD9F51-DD53-4AB4-82E3-1D0EC087351D}"/>
              </a:ext>
            </a:extLst>
          </p:cNvPr>
          <p:cNvSpPr>
            <a:spLocks noGrp="1"/>
          </p:cNvSpPr>
          <p:nvPr/>
        </p:nvSpPr>
        <p:spPr>
          <a:xfrm>
            <a:off x="9525000" y="209550"/>
            <a:ext cx="2476500" cy="2476500"/>
          </a:xfrm>
          <a:prstGeom prst="ellipse">
            <a:avLst/>
          </a:prstGeom>
          <a:solidFill>
            <a:srgbClr val="C6403A"/>
          </a:solidFill>
          <a:ln w="0">
            <a:noFill/>
            <a:prstDash val="solid"/>
          </a:ln>
        </p:spPr>
        <p:txBody>
          <a:bodyPr/>
          <a:lstStyle/>
          <a:p>
            <a:endParaRPr lang="en-GB"/>
          </a:p>
        </p:txBody>
      </p:sp>
      <p:pic>
        <p:nvPicPr>
          <p:cNvPr id="18" name="Picture 17"/>
          <p:cNvPicPr>
            <a:picLocks noChangeAspect="1"/>
          </p:cNvPicPr>
          <p:nvPr/>
        </p:nvPicPr>
        <p:blipFill>
          <a:blip r:embed="rId3"/>
          <a:stretch/>
        </p:blipFill>
        <p:spPr>
          <a:xfrm>
            <a:off x="1443038" y="495300"/>
            <a:ext cx="876300" cy="876300"/>
          </a:xfrm>
          <a:prstGeom prst="rect">
            <a:avLst/>
          </a:prstGeom>
        </p:spPr>
      </p:pic>
      <p:sp>
        <p:nvSpPr>
          <p:cNvPr id="5" name="Rectangle 4">
            <a:extLst>
              <a:ext uri="{FF2B5EF4-FFF2-40B4-BE49-F238E27FC236}">
                <a16:creationId xmlns:a16="http://schemas.microsoft.com/office/drawing/2014/main" id="{D95FB418-CB9C-4959-903B-26439153B82B}"/>
              </a:ext>
            </a:extLst>
          </p:cNvPr>
          <p:cNvSpPr>
            <a:spLocks noGrp="1"/>
          </p:cNvSpPr>
          <p:nvPr/>
        </p:nvSpPr>
        <p:spPr>
          <a:xfrm>
            <a:off x="685800" y="1809750"/>
            <a:ext cx="7143750" cy="1333500"/>
          </a:xfrm>
          <a:prstGeom prst="rect">
            <a:avLst/>
          </a:prstGeom>
          <a:noFill/>
          <a:ln w="0">
            <a:noFill/>
            <a:prstDash val="solid"/>
          </a:ln>
        </p:spPr>
        <p:txBody>
          <a:bodyPr wrap="square" lIns="0" tIns="0" rIns="0" bIns="0" anchor="t">
            <a:noAutofit/>
          </a:bodyPr>
          <a:lstStyle/>
          <a:p>
            <a:pPr algn="l">
              <a:lnSpc>
                <a:spcPct val="92000"/>
              </a:lnSpc>
              <a:buNone/>
              <a:defRPr sz="4350" b="1" i="0">
                <a:solidFill>
                  <a:srgbClr val="FFFFFF"/>
                </a:solidFill>
                <a:latin typeface="Arial"/>
                <a:ea typeface="Arial"/>
                <a:cs typeface="Arial"/>
              </a:defRPr>
            </a:pPr>
            <a:r>
              <a:rPr sz="4350" b="1" i="0">
                <a:solidFill>
                  <a:srgbClr val="FFFFFF"/>
                </a:solidFill>
                <a:latin typeface="Arial"/>
                <a:ea typeface="Arial"/>
                <a:cs typeface="Arial"/>
              </a:rPr>
              <a:t>Winning a UK–China</a:t>
            </a:r>
          </a:p>
          <a:p>
            <a:pPr algn="l">
              <a:lnSpc>
                <a:spcPct val="92000"/>
              </a:lnSpc>
              <a:buNone/>
              <a:defRPr sz="4350" b="1" i="0">
                <a:solidFill>
                  <a:srgbClr val="FFFFFF"/>
                </a:solidFill>
                <a:latin typeface="Arial"/>
                <a:ea typeface="Arial"/>
                <a:cs typeface="Arial"/>
              </a:defRPr>
            </a:pPr>
            <a:r>
              <a:rPr sz="4350" b="1" i="0">
                <a:solidFill>
                  <a:srgbClr val="FFFFFF"/>
                </a:solidFill>
                <a:latin typeface="Arial"/>
                <a:ea typeface="Arial"/>
                <a:cs typeface="Arial"/>
              </a:rPr>
              <a:t>Strategic Partnership</a:t>
            </a:r>
          </a:p>
        </p:txBody>
      </p:sp>
      <p:sp>
        <p:nvSpPr>
          <p:cNvPr id="6" name="Rectangle 5">
            <a:extLst>
              <a:ext uri="{FF2B5EF4-FFF2-40B4-BE49-F238E27FC236}">
                <a16:creationId xmlns:a16="http://schemas.microsoft.com/office/drawing/2014/main" id="{DF05EAC4-9E29-40ED-A303-1237F9B9B813}"/>
              </a:ext>
            </a:extLst>
          </p:cNvPr>
          <p:cNvSpPr>
            <a:spLocks noGrp="1"/>
          </p:cNvSpPr>
          <p:nvPr/>
        </p:nvSpPr>
        <p:spPr>
          <a:xfrm>
            <a:off x="723900" y="3352800"/>
            <a:ext cx="7239000" cy="419100"/>
          </a:xfrm>
          <a:prstGeom prst="rect">
            <a:avLst/>
          </a:prstGeom>
          <a:noFill/>
          <a:ln w="0">
            <a:noFill/>
            <a:prstDash val="solid"/>
          </a:ln>
        </p:spPr>
        <p:txBody>
          <a:bodyPr wrap="square" lIns="0" tIns="0" rIns="0" bIns="0" anchor="t">
            <a:noAutofit/>
          </a:bodyPr>
          <a:lstStyle/>
          <a:p>
            <a:pPr algn="l">
              <a:lnSpc>
                <a:spcPct val="105000"/>
              </a:lnSpc>
              <a:buNone/>
              <a:defRPr sz="1875" b="0" i="0">
                <a:solidFill>
                  <a:srgbClr val="D9E9ED"/>
                </a:solidFill>
                <a:latin typeface="Arial"/>
                <a:ea typeface="Arial"/>
                <a:cs typeface="Arial"/>
              </a:defRPr>
            </a:pPr>
            <a:r>
              <a:rPr sz="1875" b="0" i="0">
                <a:solidFill>
                  <a:srgbClr val="D9E9ED"/>
                </a:solidFill>
                <a:latin typeface="Arial"/>
                <a:ea typeface="Arial"/>
                <a:cs typeface="Arial"/>
              </a:rPr>
              <a:t>A culturally intelligent negotiation plan for JLR and BYD</a:t>
            </a:r>
          </a:p>
        </p:txBody>
      </p:sp>
      <p:sp>
        <p:nvSpPr>
          <p:cNvPr id="7" name="Rectangle 6">
            <a:extLst>
              <a:ext uri="{FF2B5EF4-FFF2-40B4-BE49-F238E27FC236}">
                <a16:creationId xmlns:a16="http://schemas.microsoft.com/office/drawing/2014/main" id="{69FD5B3B-8F0E-442E-8339-573AD833DB3D}"/>
              </a:ext>
            </a:extLst>
          </p:cNvPr>
          <p:cNvSpPr>
            <a:spLocks noGrp="1"/>
          </p:cNvSpPr>
          <p:nvPr/>
        </p:nvSpPr>
        <p:spPr>
          <a:xfrm>
            <a:off x="723900" y="4000500"/>
            <a:ext cx="1047750" cy="57150"/>
          </a:xfrm>
          <a:prstGeom prst="rect">
            <a:avLst/>
          </a:prstGeom>
          <a:solidFill>
            <a:srgbClr val="F47A38"/>
          </a:solidFill>
          <a:ln w="0">
            <a:noFill/>
            <a:prstDash val="solid"/>
          </a:ln>
        </p:spPr>
        <p:txBody>
          <a:bodyPr/>
          <a:lstStyle/>
          <a:p>
            <a:endParaRPr lang="en-GB"/>
          </a:p>
        </p:txBody>
      </p:sp>
      <p:sp>
        <p:nvSpPr>
          <p:cNvPr id="8" name="Rectangle 7">
            <a:extLst>
              <a:ext uri="{FF2B5EF4-FFF2-40B4-BE49-F238E27FC236}">
                <a16:creationId xmlns:a16="http://schemas.microsoft.com/office/drawing/2014/main" id="{24E3652F-39A5-4979-9C17-93D984E1B196}"/>
              </a:ext>
            </a:extLst>
          </p:cNvPr>
          <p:cNvSpPr>
            <a:spLocks noGrp="1"/>
          </p:cNvSpPr>
          <p:nvPr/>
        </p:nvSpPr>
        <p:spPr>
          <a:xfrm>
            <a:off x="723900" y="4457700"/>
            <a:ext cx="3238500" cy="266700"/>
          </a:xfrm>
          <a:prstGeom prst="rect">
            <a:avLst/>
          </a:prstGeom>
          <a:noFill/>
          <a:ln w="0">
            <a:noFill/>
            <a:prstDash val="solid"/>
          </a:ln>
        </p:spPr>
        <p:txBody>
          <a:bodyPr wrap="square" lIns="0" tIns="0" rIns="0" bIns="0" anchor="t">
            <a:noAutofit/>
          </a:bodyPr>
          <a:lstStyle/>
          <a:p>
            <a:pPr algn="l">
              <a:lnSpc>
                <a:spcPct val="105000"/>
              </a:lnSpc>
              <a:buNone/>
              <a:defRPr sz="1500" b="1" i="0">
                <a:solidFill>
                  <a:srgbClr val="FFFFFF"/>
                </a:solidFill>
                <a:latin typeface="Arial"/>
                <a:ea typeface="Arial"/>
                <a:cs typeface="Arial"/>
              </a:defRPr>
            </a:pPr>
            <a:r>
              <a:rPr sz="1500" b="1" i="0">
                <a:solidFill>
                  <a:srgbClr val="FFFFFF"/>
                </a:solidFill>
                <a:latin typeface="Arial"/>
                <a:ea typeface="Arial"/>
                <a:cs typeface="Arial"/>
              </a:rPr>
              <a:t>Individual Presentation</a:t>
            </a:r>
          </a:p>
        </p:txBody>
      </p:sp>
      <p:sp>
        <p:nvSpPr>
          <p:cNvPr id="9" name="Rectangle 8">
            <a:extLst>
              <a:ext uri="{FF2B5EF4-FFF2-40B4-BE49-F238E27FC236}">
                <a16:creationId xmlns:a16="http://schemas.microsoft.com/office/drawing/2014/main" id="{E5D48151-B47C-4A7E-8C9B-503BCB452588}"/>
              </a:ext>
            </a:extLst>
          </p:cNvPr>
          <p:cNvSpPr>
            <a:spLocks noGrp="1"/>
          </p:cNvSpPr>
          <p:nvPr/>
        </p:nvSpPr>
        <p:spPr>
          <a:xfrm>
            <a:off x="723900" y="4829175"/>
            <a:ext cx="4953000" cy="2286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D9E9ED"/>
                </a:solidFill>
                <a:latin typeface="Arial"/>
                <a:ea typeface="Arial"/>
                <a:cs typeface="Arial"/>
              </a:defRPr>
            </a:pPr>
            <a:r>
              <a:rPr sz="1350" b="0" i="0">
                <a:solidFill>
                  <a:srgbClr val="D9E9ED"/>
                </a:solidFill>
                <a:latin typeface="Arial"/>
                <a:ea typeface="Arial"/>
                <a:cs typeface="Arial"/>
              </a:rPr>
              <a:t>Angel Marinov  |  Student ID: 2336737</a:t>
            </a:r>
          </a:p>
        </p:txBody>
      </p:sp>
      <p:sp>
        <p:nvSpPr>
          <p:cNvPr id="10" name="Rectangle 9">
            <a:extLst>
              <a:ext uri="{FF2B5EF4-FFF2-40B4-BE49-F238E27FC236}">
                <a16:creationId xmlns:a16="http://schemas.microsoft.com/office/drawing/2014/main" id="{D246D864-173C-459A-A8D6-C338A23094FB}"/>
              </a:ext>
            </a:extLst>
          </p:cNvPr>
          <p:cNvSpPr>
            <a:spLocks noGrp="1"/>
          </p:cNvSpPr>
          <p:nvPr/>
        </p:nvSpPr>
        <p:spPr>
          <a:xfrm>
            <a:off x="723900" y="5153025"/>
            <a:ext cx="5905500" cy="2286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D9E9ED"/>
                </a:solidFill>
                <a:latin typeface="Arial"/>
                <a:ea typeface="Arial"/>
                <a:cs typeface="Arial"/>
              </a:defRPr>
            </a:pPr>
            <a:r>
              <a:rPr sz="1350" b="0" i="0">
                <a:solidFill>
                  <a:srgbClr val="D9E9ED"/>
                </a:solidFill>
                <a:latin typeface="Arial"/>
                <a:ea typeface="Arial"/>
                <a:cs typeface="Arial"/>
              </a:rPr>
              <a:t>International Business Communications  |  LCBB6023</a:t>
            </a:r>
          </a:p>
        </p:txBody>
      </p:sp>
      <p:sp>
        <p:nvSpPr>
          <p:cNvPr id="11" name="Rectangle 10">
            <a:extLst>
              <a:ext uri="{FF2B5EF4-FFF2-40B4-BE49-F238E27FC236}">
                <a16:creationId xmlns:a16="http://schemas.microsoft.com/office/drawing/2014/main" id="{8D1271BC-F2C9-4876-8B6D-C97763224B01}"/>
              </a:ext>
            </a:extLst>
          </p:cNvPr>
          <p:cNvSpPr>
            <a:spLocks noGrp="1"/>
          </p:cNvSpPr>
          <p:nvPr/>
        </p:nvSpPr>
        <p:spPr>
          <a:xfrm>
            <a:off x="723900" y="5810250"/>
            <a:ext cx="5715000" cy="209550"/>
          </a:xfrm>
          <a:prstGeom prst="rect">
            <a:avLst/>
          </a:prstGeom>
          <a:noFill/>
          <a:ln w="0">
            <a:noFill/>
            <a:prstDash val="solid"/>
          </a:ln>
        </p:spPr>
        <p:txBody>
          <a:bodyPr wrap="square" lIns="0" tIns="0" rIns="0" bIns="0" anchor="t">
            <a:noAutofit/>
          </a:bodyPr>
          <a:lstStyle/>
          <a:p>
            <a:pPr algn="l">
              <a:lnSpc>
                <a:spcPct val="105000"/>
              </a:lnSpc>
              <a:buNone/>
              <a:defRPr sz="1050" b="0" i="1">
                <a:solidFill>
                  <a:srgbClr val="A9C7CE"/>
                </a:solidFill>
                <a:latin typeface="Arial"/>
                <a:ea typeface="Arial"/>
                <a:cs typeface="Arial"/>
              </a:defRPr>
            </a:pPr>
            <a:r>
              <a:rPr sz="1050" b="0" i="1">
                <a:solidFill>
                  <a:srgbClr val="A9C7CE"/>
                </a:solidFill>
                <a:latin typeface="Arial"/>
                <a:ea typeface="Arial"/>
                <a:cs typeface="Arial"/>
              </a:rPr>
              <a:t>Proposed partnership scenario for board consideration</a:t>
            </a:r>
          </a:p>
        </p:txBody>
      </p:sp>
      <p:sp>
        <p:nvSpPr>
          <p:cNvPr id="12" name="Rectangle 11">
            <a:extLst>
              <a:ext uri="{FF2B5EF4-FFF2-40B4-BE49-F238E27FC236}">
                <a16:creationId xmlns:a16="http://schemas.microsoft.com/office/drawing/2014/main" id="{9B4EA80F-7A12-4301-9A66-A40A52381873}"/>
              </a:ext>
            </a:extLst>
          </p:cNvPr>
          <p:cNvSpPr>
            <a:spLocks noGrp="1"/>
          </p:cNvSpPr>
          <p:nvPr/>
        </p:nvSpPr>
        <p:spPr>
          <a:xfrm>
            <a:off x="9191625" y="4286250"/>
            <a:ext cx="1619250" cy="590550"/>
          </a:xfrm>
          <a:prstGeom prst="rect">
            <a:avLst/>
          </a:prstGeom>
          <a:noFill/>
          <a:ln w="0">
            <a:noFill/>
            <a:prstDash val="solid"/>
          </a:ln>
        </p:spPr>
        <p:txBody>
          <a:bodyPr wrap="square" lIns="0" tIns="0" rIns="0" bIns="0" anchor="t">
            <a:noAutofit/>
          </a:bodyPr>
          <a:lstStyle/>
          <a:p>
            <a:pPr algn="ctr">
              <a:lnSpc>
                <a:spcPct val="105000"/>
              </a:lnSpc>
              <a:buNone/>
              <a:defRPr sz="3750" b="1" i="0">
                <a:solidFill>
                  <a:srgbClr val="FFFFFF"/>
                </a:solidFill>
                <a:latin typeface="Arial"/>
                <a:ea typeface="Arial"/>
                <a:cs typeface="Arial"/>
              </a:defRPr>
            </a:pPr>
            <a:r>
              <a:rPr sz="3750" b="1" i="0">
                <a:solidFill>
                  <a:srgbClr val="FFFFFF"/>
                </a:solidFill>
                <a:latin typeface="Arial"/>
                <a:ea typeface="Arial"/>
                <a:cs typeface="Arial"/>
              </a:rPr>
              <a:t>JLR</a:t>
            </a:r>
          </a:p>
        </p:txBody>
      </p:sp>
      <p:sp>
        <p:nvSpPr>
          <p:cNvPr id="13" name="Rectangle 12">
            <a:extLst>
              <a:ext uri="{FF2B5EF4-FFF2-40B4-BE49-F238E27FC236}">
                <a16:creationId xmlns:a16="http://schemas.microsoft.com/office/drawing/2014/main" id="{8315A21D-735E-43E5-8B5B-61B98D5038F6}"/>
              </a:ext>
            </a:extLst>
          </p:cNvPr>
          <p:cNvSpPr>
            <a:spLocks noGrp="1"/>
          </p:cNvSpPr>
          <p:nvPr/>
        </p:nvSpPr>
        <p:spPr>
          <a:xfrm>
            <a:off x="9715500" y="4981575"/>
            <a:ext cx="571500" cy="428625"/>
          </a:xfrm>
          <a:prstGeom prst="rect">
            <a:avLst/>
          </a:prstGeom>
          <a:noFill/>
          <a:ln w="0">
            <a:noFill/>
            <a:prstDash val="solid"/>
          </a:ln>
        </p:spPr>
        <p:txBody>
          <a:bodyPr wrap="square" lIns="0" tIns="0" rIns="0" bIns="0" anchor="t">
            <a:noAutofit/>
          </a:bodyPr>
          <a:lstStyle/>
          <a:p>
            <a:pPr algn="ctr">
              <a:lnSpc>
                <a:spcPct val="105000"/>
              </a:lnSpc>
              <a:buNone/>
              <a:defRPr sz="2550" b="1" i="0">
                <a:solidFill>
                  <a:srgbClr val="D2A84A"/>
                </a:solidFill>
                <a:latin typeface="Arial"/>
                <a:ea typeface="Arial"/>
                <a:cs typeface="Arial"/>
              </a:defRPr>
            </a:pPr>
            <a:r>
              <a:rPr sz="2550" b="1" i="0">
                <a:solidFill>
                  <a:srgbClr val="D2A84A"/>
                </a:solidFill>
                <a:latin typeface="Arial"/>
                <a:ea typeface="Arial"/>
                <a:cs typeface="Arial"/>
              </a:rPr>
              <a:t>×</a:t>
            </a:r>
          </a:p>
        </p:txBody>
      </p:sp>
      <p:sp>
        <p:nvSpPr>
          <p:cNvPr id="14" name="Rectangle 13">
            <a:extLst>
              <a:ext uri="{FF2B5EF4-FFF2-40B4-BE49-F238E27FC236}">
                <a16:creationId xmlns:a16="http://schemas.microsoft.com/office/drawing/2014/main" id="{0E6C9F7C-9DBB-4C4B-A49E-9B0F9242D1D3}"/>
              </a:ext>
            </a:extLst>
          </p:cNvPr>
          <p:cNvSpPr>
            <a:spLocks noGrp="1"/>
          </p:cNvSpPr>
          <p:nvPr/>
        </p:nvSpPr>
        <p:spPr>
          <a:xfrm>
            <a:off x="9077325" y="5476875"/>
            <a:ext cx="1847850" cy="590550"/>
          </a:xfrm>
          <a:prstGeom prst="rect">
            <a:avLst/>
          </a:prstGeom>
          <a:noFill/>
          <a:ln w="0">
            <a:noFill/>
            <a:prstDash val="solid"/>
          </a:ln>
        </p:spPr>
        <p:txBody>
          <a:bodyPr wrap="square" lIns="0" tIns="0" rIns="0" bIns="0" anchor="t">
            <a:noAutofit/>
          </a:bodyPr>
          <a:lstStyle/>
          <a:p>
            <a:pPr algn="ctr">
              <a:lnSpc>
                <a:spcPct val="105000"/>
              </a:lnSpc>
              <a:buNone/>
              <a:defRPr sz="3750" b="1" i="0">
                <a:solidFill>
                  <a:srgbClr val="FFFFFF"/>
                </a:solidFill>
                <a:latin typeface="Arial"/>
                <a:ea typeface="Arial"/>
                <a:cs typeface="Arial"/>
              </a:defRPr>
            </a:pPr>
            <a:r>
              <a:rPr sz="3750" b="1" i="0">
                <a:solidFill>
                  <a:srgbClr val="FFFFFF"/>
                </a:solidFill>
                <a:latin typeface="Arial"/>
                <a:ea typeface="Arial"/>
                <a:cs typeface="Arial"/>
              </a:rPr>
              <a:t>BYD</a:t>
            </a:r>
          </a:p>
        </p:txBody>
      </p:sp>
    </p:spTree>
    <p:extLst>
      <p:ext uri="{BB962C8B-B14F-4D97-AF65-F5344CB8AC3E}">
        <p14:creationId xmlns:p14="http://schemas.microsoft.com/office/powerpoint/2010/main" val="171134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7D77D64-2AAE-4522-A26C-E1116C85FEAC}"/>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C2CCAA75-24A0-460C-9B05-96F620AD4D74}"/>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The board should authorise a phased negotiation—not a rushed headline deal</a:t>
            </a:r>
          </a:p>
        </p:txBody>
      </p:sp>
      <p:sp>
        <p:nvSpPr>
          <p:cNvPr id="3" name="Rectangle 2">
            <a:extLst>
              <a:ext uri="{FF2B5EF4-FFF2-40B4-BE49-F238E27FC236}">
                <a16:creationId xmlns:a16="http://schemas.microsoft.com/office/drawing/2014/main" id="{697E4A9F-B5AB-407A-9C3E-602BEFC574A3}"/>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682844AC-A6D0-4060-A7AF-97E6AF153895}"/>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B0E5F73B-3B38-4130-B46F-0FDC158862C0}"/>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73688D3D-8818-4DC6-AE57-A7B0FB5BF802}"/>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02</a:t>
            </a:r>
          </a:p>
        </p:txBody>
      </p:sp>
      <p:sp>
        <p:nvSpPr>
          <p:cNvPr id="7" name="Rectangle: Rounded Corners 6">
            <a:extLst>
              <a:ext uri="{FF2B5EF4-FFF2-40B4-BE49-F238E27FC236}">
                <a16:creationId xmlns:a16="http://schemas.microsoft.com/office/drawing/2014/main" id="{6622E2EC-2790-415D-B5AD-03E9DB563EBD}"/>
              </a:ext>
            </a:extLst>
          </p:cNvPr>
          <p:cNvSpPr>
            <a:spLocks noGrp="1"/>
          </p:cNvSpPr>
          <p:nvPr/>
        </p:nvSpPr>
        <p:spPr>
          <a:xfrm>
            <a:off x="685800" y="1733550"/>
            <a:ext cx="4762500" cy="3714750"/>
          </a:xfrm>
          <a:prstGeom prst="roundRect">
            <a:avLst>
              <a:gd name="adj" fmla="val 4103"/>
            </a:avLst>
          </a:prstGeom>
          <a:solidFill>
            <a:srgbClr val="103B4D"/>
          </a:solidFill>
          <a:ln w="0">
            <a:noFill/>
            <a:prstDash val="solid"/>
          </a:ln>
        </p:spPr>
        <p:txBody>
          <a:bodyPr/>
          <a:lstStyle/>
          <a:p>
            <a:endParaRPr lang="en-GB"/>
          </a:p>
        </p:txBody>
      </p:sp>
      <p:sp>
        <p:nvSpPr>
          <p:cNvPr id="8" name="Rectangle: Rounded Corners 7">
            <a:extLst>
              <a:ext uri="{FF2B5EF4-FFF2-40B4-BE49-F238E27FC236}">
                <a16:creationId xmlns:a16="http://schemas.microsoft.com/office/drawing/2014/main" id="{327C9C59-D0D9-4F9F-9ADA-517A71B0CC91}"/>
              </a:ext>
            </a:extLst>
          </p:cNvPr>
          <p:cNvSpPr>
            <a:spLocks noGrp="1"/>
          </p:cNvSpPr>
          <p:nvPr/>
        </p:nvSpPr>
        <p:spPr>
          <a:xfrm>
            <a:off x="1028700" y="2057400"/>
            <a:ext cx="1809750" cy="323850"/>
          </a:xfrm>
          <a:prstGeom prst="roundRect">
            <a:avLst>
              <a:gd name="adj" fmla="val 35294"/>
            </a:avLst>
          </a:prstGeom>
          <a:solidFill>
            <a:srgbClr val="2C869B"/>
          </a:solidFill>
          <a:ln w="0">
            <a:noFill/>
            <a:prstDash val="solid"/>
          </a:ln>
        </p:spPr>
        <p:txBody>
          <a:bodyPr/>
          <a:lstStyle/>
          <a:p>
            <a:endParaRPr lang="en-GB"/>
          </a:p>
        </p:txBody>
      </p:sp>
      <p:sp>
        <p:nvSpPr>
          <p:cNvPr id="9" name="Rectangle 8">
            <a:extLst>
              <a:ext uri="{FF2B5EF4-FFF2-40B4-BE49-F238E27FC236}">
                <a16:creationId xmlns:a16="http://schemas.microsoft.com/office/drawing/2014/main" id="{EA94D624-398E-4077-98C7-CBA37D837527}"/>
              </a:ext>
            </a:extLst>
          </p:cNvPr>
          <p:cNvSpPr>
            <a:spLocks noGrp="1"/>
          </p:cNvSpPr>
          <p:nvPr/>
        </p:nvSpPr>
        <p:spPr>
          <a:xfrm>
            <a:off x="1143000" y="2124075"/>
            <a:ext cx="1581150" cy="19050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RECOMMENDATION</a:t>
            </a:r>
          </a:p>
        </p:txBody>
      </p:sp>
      <p:sp>
        <p:nvSpPr>
          <p:cNvPr id="10" name="Rectangle 9">
            <a:extLst>
              <a:ext uri="{FF2B5EF4-FFF2-40B4-BE49-F238E27FC236}">
                <a16:creationId xmlns:a16="http://schemas.microsoft.com/office/drawing/2014/main" id="{9506E01F-4719-4ECC-9459-ACD1A2FEDC11}"/>
              </a:ext>
            </a:extLst>
          </p:cNvPr>
          <p:cNvSpPr>
            <a:spLocks noGrp="1"/>
          </p:cNvSpPr>
          <p:nvPr/>
        </p:nvSpPr>
        <p:spPr>
          <a:xfrm>
            <a:off x="1028700" y="2628900"/>
            <a:ext cx="3905250" cy="800100"/>
          </a:xfrm>
          <a:prstGeom prst="rect">
            <a:avLst/>
          </a:prstGeom>
          <a:noFill/>
          <a:ln w="0">
            <a:noFill/>
            <a:prstDash val="solid"/>
          </a:ln>
        </p:spPr>
        <p:txBody>
          <a:bodyPr wrap="square" lIns="0" tIns="0" rIns="0" bIns="0" anchor="t">
            <a:noAutofit/>
          </a:bodyPr>
          <a:lstStyle/>
          <a:p>
            <a:pPr algn="l">
              <a:lnSpc>
                <a:spcPct val="95000"/>
              </a:lnSpc>
              <a:buNone/>
              <a:defRPr sz="2700" b="1" i="0">
                <a:solidFill>
                  <a:srgbClr val="FFFFFF"/>
                </a:solidFill>
                <a:latin typeface="Arial"/>
                <a:ea typeface="Arial"/>
                <a:cs typeface="Arial"/>
              </a:defRPr>
            </a:pPr>
            <a:r>
              <a:rPr sz="2700" b="1" i="0">
                <a:solidFill>
                  <a:srgbClr val="FFFFFF"/>
                </a:solidFill>
                <a:latin typeface="Arial"/>
                <a:ea typeface="Arial"/>
                <a:cs typeface="Arial"/>
              </a:rPr>
              <a:t>Enter a 90-day negotiation with BYD</a:t>
            </a:r>
          </a:p>
        </p:txBody>
      </p:sp>
      <p:sp>
        <p:nvSpPr>
          <p:cNvPr id="11" name="Rectangle 10">
            <a:extLst>
              <a:ext uri="{FF2B5EF4-FFF2-40B4-BE49-F238E27FC236}">
                <a16:creationId xmlns:a16="http://schemas.microsoft.com/office/drawing/2014/main" id="{1F384DDB-6B33-4F2D-A3F0-B6CBAC35A276}"/>
              </a:ext>
            </a:extLst>
          </p:cNvPr>
          <p:cNvSpPr>
            <a:spLocks noGrp="1"/>
          </p:cNvSpPr>
          <p:nvPr/>
        </p:nvSpPr>
        <p:spPr>
          <a:xfrm>
            <a:off x="1028700" y="3638550"/>
            <a:ext cx="3857625" cy="1104900"/>
          </a:xfrm>
          <a:prstGeom prst="rect">
            <a:avLst/>
          </a:prstGeom>
          <a:noFill/>
          <a:ln w="0">
            <a:noFill/>
            <a:prstDash val="solid"/>
          </a:ln>
        </p:spPr>
        <p:txBody>
          <a:bodyPr wrap="square" lIns="0" tIns="0" rIns="0" bIns="0" anchor="t">
            <a:noAutofit/>
          </a:bodyPr>
          <a:lstStyle/>
          <a:p>
            <a:pPr algn="l">
              <a:lnSpc>
                <a:spcPct val="116000"/>
              </a:lnSpc>
              <a:buNone/>
              <a:defRPr sz="1575" b="0" i="0">
                <a:solidFill>
                  <a:srgbClr val="D7E8EC"/>
                </a:solidFill>
                <a:latin typeface="Arial"/>
                <a:ea typeface="Arial"/>
                <a:cs typeface="Arial"/>
              </a:defRPr>
            </a:pPr>
            <a:r>
              <a:rPr sz="1575" b="0" i="0">
                <a:solidFill>
                  <a:srgbClr val="D7E8EC"/>
                </a:solidFill>
                <a:latin typeface="Arial"/>
                <a:ea typeface="Arial"/>
                <a:cs typeface="Arial"/>
              </a:rPr>
              <a:t>Start with a controlled battery and EV-platform pilot, then expand only when quality, IP and governance gates are met.</a:t>
            </a:r>
          </a:p>
        </p:txBody>
      </p:sp>
      <p:sp>
        <p:nvSpPr>
          <p:cNvPr id="12" name="Rectangle 11">
            <a:extLst>
              <a:ext uri="{FF2B5EF4-FFF2-40B4-BE49-F238E27FC236}">
                <a16:creationId xmlns:a16="http://schemas.microsoft.com/office/drawing/2014/main" id="{2F85D482-4D74-4B23-9A96-8C166BEF13EF}"/>
              </a:ext>
            </a:extLst>
          </p:cNvPr>
          <p:cNvSpPr>
            <a:spLocks noGrp="1"/>
          </p:cNvSpPr>
          <p:nvPr/>
        </p:nvSpPr>
        <p:spPr>
          <a:xfrm>
            <a:off x="5905500" y="1809750"/>
            <a:ext cx="57150" cy="3238500"/>
          </a:xfrm>
          <a:prstGeom prst="rect">
            <a:avLst/>
          </a:prstGeom>
          <a:solidFill>
            <a:srgbClr val="F47A38"/>
          </a:solidFill>
          <a:ln w="0">
            <a:noFill/>
            <a:prstDash val="solid"/>
          </a:ln>
        </p:spPr>
        <p:txBody>
          <a:bodyPr/>
          <a:lstStyle/>
          <a:p>
            <a:endParaRPr lang="en-GB"/>
          </a:p>
        </p:txBody>
      </p:sp>
      <p:sp>
        <p:nvSpPr>
          <p:cNvPr id="13" name="Oval 12">
            <a:extLst>
              <a:ext uri="{FF2B5EF4-FFF2-40B4-BE49-F238E27FC236}">
                <a16:creationId xmlns:a16="http://schemas.microsoft.com/office/drawing/2014/main" id="{DBDBA6A3-A522-4BD2-AD6C-9EBD4510088B}"/>
              </a:ext>
            </a:extLst>
          </p:cNvPr>
          <p:cNvSpPr>
            <a:spLocks noGrp="1"/>
          </p:cNvSpPr>
          <p:nvPr/>
        </p:nvSpPr>
        <p:spPr>
          <a:xfrm>
            <a:off x="6324600" y="1828800"/>
            <a:ext cx="400050" cy="400050"/>
          </a:xfrm>
          <a:prstGeom prst="ellipse">
            <a:avLst/>
          </a:prstGeom>
          <a:solidFill>
            <a:srgbClr val="176B82"/>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4C499DA6-9E1C-46D1-8BBE-97830E3E39A2}"/>
              </a:ext>
            </a:extLst>
          </p:cNvPr>
          <p:cNvSpPr>
            <a:spLocks noGrp="1"/>
          </p:cNvSpPr>
          <p:nvPr/>
        </p:nvSpPr>
        <p:spPr>
          <a:xfrm>
            <a:off x="6324600" y="1905000"/>
            <a:ext cx="400050" cy="228600"/>
          </a:xfrm>
          <a:prstGeom prst="rect">
            <a:avLst/>
          </a:prstGeom>
          <a:noFill/>
          <a:ln w="0">
            <a:noFill/>
            <a:prstDash val="solid"/>
          </a:ln>
        </p:spPr>
        <p:txBody>
          <a:bodyPr wrap="square" lIns="0" tIns="0" rIns="0" bIns="0" anchor="t">
            <a:noAutofit/>
          </a:bodyPr>
          <a:lstStyle/>
          <a:p>
            <a:pPr algn="ctr">
              <a:lnSpc>
                <a:spcPct val="105000"/>
              </a:lnSpc>
              <a:buNone/>
              <a:defRPr sz="1350" b="1" i="0">
                <a:solidFill>
                  <a:srgbClr val="FFFFFF"/>
                </a:solidFill>
                <a:latin typeface="Arial"/>
                <a:ea typeface="Arial"/>
                <a:cs typeface="Arial"/>
              </a:defRPr>
            </a:pPr>
            <a:r>
              <a:rPr sz="1350" b="1" i="0">
                <a:solidFill>
                  <a:srgbClr val="FFFFFF"/>
                </a:solidFill>
                <a:latin typeface="Arial"/>
                <a:ea typeface="Arial"/>
                <a:cs typeface="Arial"/>
              </a:rPr>
              <a:t>1</a:t>
            </a:r>
          </a:p>
        </p:txBody>
      </p:sp>
      <p:sp>
        <p:nvSpPr>
          <p:cNvPr id="15" name="Rectangle 14">
            <a:extLst>
              <a:ext uri="{FF2B5EF4-FFF2-40B4-BE49-F238E27FC236}">
                <a16:creationId xmlns:a16="http://schemas.microsoft.com/office/drawing/2014/main" id="{D8818054-2535-4046-8DC7-8F4593F4556F}"/>
              </a:ext>
            </a:extLst>
          </p:cNvPr>
          <p:cNvSpPr>
            <a:spLocks noGrp="1"/>
          </p:cNvSpPr>
          <p:nvPr/>
        </p:nvSpPr>
        <p:spPr>
          <a:xfrm>
            <a:off x="6877050" y="1819275"/>
            <a:ext cx="4210050" cy="266700"/>
          </a:xfrm>
          <a:prstGeom prst="rect">
            <a:avLst/>
          </a:prstGeom>
          <a:noFill/>
          <a:ln w="0">
            <a:noFill/>
            <a:prstDash val="solid"/>
          </a:ln>
        </p:spPr>
        <p:txBody>
          <a:bodyPr wrap="square" lIns="0" tIns="0" rIns="0" bIns="0" anchor="t">
            <a:noAutofit/>
          </a:bodyPr>
          <a:lstStyle/>
          <a:p>
            <a:pPr algn="l">
              <a:lnSpc>
                <a:spcPct val="105000"/>
              </a:lnSpc>
              <a:buNone/>
              <a:defRPr sz="1575" b="1" i="0">
                <a:solidFill>
                  <a:srgbClr val="17242B"/>
                </a:solidFill>
                <a:latin typeface="Arial"/>
                <a:ea typeface="Arial"/>
                <a:cs typeface="Arial"/>
              </a:defRPr>
            </a:pPr>
            <a:r>
              <a:rPr sz="1575" b="1" i="0">
                <a:solidFill>
                  <a:srgbClr val="17242B"/>
                </a:solidFill>
                <a:latin typeface="Arial"/>
                <a:ea typeface="Arial"/>
                <a:cs typeface="Arial"/>
              </a:rPr>
              <a:t>Build trust before bargaining</a:t>
            </a:r>
          </a:p>
        </p:txBody>
      </p:sp>
      <p:sp>
        <p:nvSpPr>
          <p:cNvPr id="16" name="Rectangle 15">
            <a:extLst>
              <a:ext uri="{FF2B5EF4-FFF2-40B4-BE49-F238E27FC236}">
                <a16:creationId xmlns:a16="http://schemas.microsoft.com/office/drawing/2014/main" id="{31CA4D2F-0398-4E49-B05D-496E2E1B4EAD}"/>
              </a:ext>
            </a:extLst>
          </p:cNvPr>
          <p:cNvSpPr>
            <a:spLocks noGrp="1"/>
          </p:cNvSpPr>
          <p:nvPr/>
        </p:nvSpPr>
        <p:spPr>
          <a:xfrm>
            <a:off x="6877050" y="2114550"/>
            <a:ext cx="4210050" cy="495300"/>
          </a:xfrm>
          <a:prstGeom prst="rect">
            <a:avLst/>
          </a:prstGeom>
          <a:noFill/>
          <a:ln w="0">
            <a:noFill/>
            <a:prstDash val="solid"/>
          </a:ln>
        </p:spPr>
        <p:txBody>
          <a:bodyPr wrap="square" lIns="0" tIns="0" rIns="0" bIns="0" anchor="t">
            <a:noAutofit/>
          </a:bodyPr>
          <a:lstStyle/>
          <a:p>
            <a:pPr algn="l">
              <a:lnSpc>
                <a:spcPct val="108000"/>
              </a:lnSpc>
              <a:buNone/>
              <a:defRPr sz="1275" b="0" i="0">
                <a:solidFill>
                  <a:srgbClr val="5B6B73"/>
                </a:solidFill>
                <a:latin typeface="Arial"/>
                <a:ea typeface="Arial"/>
                <a:cs typeface="Arial"/>
              </a:defRPr>
            </a:pPr>
            <a:r>
              <a:rPr sz="1275" b="0" i="0">
                <a:solidFill>
                  <a:srgbClr val="5B6B73"/>
                </a:solidFill>
                <a:latin typeface="Arial"/>
                <a:ea typeface="Arial"/>
                <a:cs typeface="Arial"/>
              </a:rPr>
              <a:t>Use senior sponsorship, credible introductions and time for relationship development.</a:t>
            </a:r>
          </a:p>
        </p:txBody>
      </p:sp>
      <p:sp>
        <p:nvSpPr>
          <p:cNvPr id="17" name="Oval 16">
            <a:extLst>
              <a:ext uri="{FF2B5EF4-FFF2-40B4-BE49-F238E27FC236}">
                <a16:creationId xmlns:a16="http://schemas.microsoft.com/office/drawing/2014/main" id="{0A745363-2A3B-4825-80CC-FF7798D3F4F5}"/>
              </a:ext>
            </a:extLst>
          </p:cNvPr>
          <p:cNvSpPr>
            <a:spLocks noGrp="1"/>
          </p:cNvSpPr>
          <p:nvPr/>
        </p:nvSpPr>
        <p:spPr>
          <a:xfrm>
            <a:off x="6324600" y="2905125"/>
            <a:ext cx="400050" cy="400050"/>
          </a:xfrm>
          <a:prstGeom prst="ellipse">
            <a:avLst/>
          </a:prstGeom>
          <a:solidFill>
            <a:srgbClr val="C6403A"/>
          </a:solidFill>
          <a:ln w="0">
            <a:noFill/>
            <a:prstDash val="solid"/>
          </a:ln>
        </p:spPr>
        <p:txBody>
          <a:bodyPr/>
          <a:lstStyle/>
          <a:p>
            <a:endParaRPr lang="en-GB"/>
          </a:p>
        </p:txBody>
      </p:sp>
      <p:sp>
        <p:nvSpPr>
          <p:cNvPr id="18" name="Rectangle 17">
            <a:extLst>
              <a:ext uri="{FF2B5EF4-FFF2-40B4-BE49-F238E27FC236}">
                <a16:creationId xmlns:a16="http://schemas.microsoft.com/office/drawing/2014/main" id="{9555AE26-3692-413C-BD48-17DD59BF63F9}"/>
              </a:ext>
            </a:extLst>
          </p:cNvPr>
          <p:cNvSpPr>
            <a:spLocks noGrp="1"/>
          </p:cNvSpPr>
          <p:nvPr/>
        </p:nvSpPr>
        <p:spPr>
          <a:xfrm>
            <a:off x="6324600" y="2981325"/>
            <a:ext cx="400050" cy="228600"/>
          </a:xfrm>
          <a:prstGeom prst="rect">
            <a:avLst/>
          </a:prstGeom>
          <a:noFill/>
          <a:ln w="0">
            <a:noFill/>
            <a:prstDash val="solid"/>
          </a:ln>
        </p:spPr>
        <p:txBody>
          <a:bodyPr wrap="square" lIns="0" tIns="0" rIns="0" bIns="0" anchor="t">
            <a:noAutofit/>
          </a:bodyPr>
          <a:lstStyle/>
          <a:p>
            <a:pPr algn="ctr">
              <a:lnSpc>
                <a:spcPct val="105000"/>
              </a:lnSpc>
              <a:buNone/>
              <a:defRPr sz="1350" b="1" i="0">
                <a:solidFill>
                  <a:srgbClr val="FFFFFF"/>
                </a:solidFill>
                <a:latin typeface="Arial"/>
                <a:ea typeface="Arial"/>
                <a:cs typeface="Arial"/>
              </a:defRPr>
            </a:pPr>
            <a:r>
              <a:rPr sz="1350" b="1" i="0">
                <a:solidFill>
                  <a:srgbClr val="FFFFFF"/>
                </a:solidFill>
                <a:latin typeface="Arial"/>
                <a:ea typeface="Arial"/>
                <a:cs typeface="Arial"/>
              </a:rPr>
              <a:t>2</a:t>
            </a:r>
          </a:p>
        </p:txBody>
      </p:sp>
      <p:sp>
        <p:nvSpPr>
          <p:cNvPr id="19" name="Rectangle 18">
            <a:extLst>
              <a:ext uri="{FF2B5EF4-FFF2-40B4-BE49-F238E27FC236}">
                <a16:creationId xmlns:a16="http://schemas.microsoft.com/office/drawing/2014/main" id="{40BA084A-E820-48E7-9811-1B7CB6BEFFD7}"/>
              </a:ext>
            </a:extLst>
          </p:cNvPr>
          <p:cNvSpPr>
            <a:spLocks noGrp="1"/>
          </p:cNvSpPr>
          <p:nvPr/>
        </p:nvSpPr>
        <p:spPr>
          <a:xfrm>
            <a:off x="6877050" y="2895600"/>
            <a:ext cx="4210050" cy="266700"/>
          </a:xfrm>
          <a:prstGeom prst="rect">
            <a:avLst/>
          </a:prstGeom>
          <a:noFill/>
          <a:ln w="0">
            <a:noFill/>
            <a:prstDash val="solid"/>
          </a:ln>
        </p:spPr>
        <p:txBody>
          <a:bodyPr wrap="square" lIns="0" tIns="0" rIns="0" bIns="0" anchor="t">
            <a:noAutofit/>
          </a:bodyPr>
          <a:lstStyle/>
          <a:p>
            <a:pPr algn="l">
              <a:lnSpc>
                <a:spcPct val="105000"/>
              </a:lnSpc>
              <a:buNone/>
              <a:defRPr sz="1575" b="1" i="0">
                <a:solidFill>
                  <a:srgbClr val="17242B"/>
                </a:solidFill>
                <a:latin typeface="Arial"/>
                <a:ea typeface="Arial"/>
                <a:cs typeface="Arial"/>
              </a:defRPr>
            </a:pPr>
            <a:r>
              <a:rPr sz="1575" b="1" i="0">
                <a:solidFill>
                  <a:srgbClr val="17242B"/>
                </a:solidFill>
                <a:latin typeface="Arial"/>
                <a:ea typeface="Arial"/>
                <a:cs typeface="Arial"/>
              </a:rPr>
              <a:t>Adapt the communication process</a:t>
            </a:r>
          </a:p>
        </p:txBody>
      </p:sp>
      <p:sp>
        <p:nvSpPr>
          <p:cNvPr id="20" name="Rectangle 19">
            <a:extLst>
              <a:ext uri="{FF2B5EF4-FFF2-40B4-BE49-F238E27FC236}">
                <a16:creationId xmlns:a16="http://schemas.microsoft.com/office/drawing/2014/main" id="{F75355DD-9CD2-4FB5-B4AE-3AB143B04827}"/>
              </a:ext>
            </a:extLst>
          </p:cNvPr>
          <p:cNvSpPr>
            <a:spLocks noGrp="1"/>
          </p:cNvSpPr>
          <p:nvPr/>
        </p:nvSpPr>
        <p:spPr>
          <a:xfrm>
            <a:off x="6877050" y="3190875"/>
            <a:ext cx="4210050" cy="495300"/>
          </a:xfrm>
          <a:prstGeom prst="rect">
            <a:avLst/>
          </a:prstGeom>
          <a:noFill/>
          <a:ln w="0">
            <a:noFill/>
            <a:prstDash val="solid"/>
          </a:ln>
        </p:spPr>
        <p:txBody>
          <a:bodyPr wrap="square" lIns="0" tIns="0" rIns="0" bIns="0" anchor="t">
            <a:noAutofit/>
          </a:bodyPr>
          <a:lstStyle/>
          <a:p>
            <a:pPr algn="l">
              <a:lnSpc>
                <a:spcPct val="108000"/>
              </a:lnSpc>
              <a:buNone/>
              <a:defRPr sz="1275" b="0" i="0">
                <a:solidFill>
                  <a:srgbClr val="5B6B73"/>
                </a:solidFill>
                <a:latin typeface="Arial"/>
                <a:ea typeface="Arial"/>
                <a:cs typeface="Arial"/>
              </a:defRPr>
            </a:pPr>
            <a:r>
              <a:rPr sz="1275" b="0" i="0">
                <a:solidFill>
                  <a:srgbClr val="5B6B73"/>
                </a:solidFill>
                <a:latin typeface="Arial"/>
                <a:ea typeface="Arial"/>
                <a:cs typeface="Arial"/>
              </a:rPr>
              <a:t>Read indirect signals, preserve face and confirm meaning without public confrontation.</a:t>
            </a:r>
          </a:p>
        </p:txBody>
      </p:sp>
      <p:sp>
        <p:nvSpPr>
          <p:cNvPr id="21" name="Oval 20">
            <a:extLst>
              <a:ext uri="{FF2B5EF4-FFF2-40B4-BE49-F238E27FC236}">
                <a16:creationId xmlns:a16="http://schemas.microsoft.com/office/drawing/2014/main" id="{13C1429B-AC86-47E8-8802-314969C7341E}"/>
              </a:ext>
            </a:extLst>
          </p:cNvPr>
          <p:cNvSpPr>
            <a:spLocks noGrp="1"/>
          </p:cNvSpPr>
          <p:nvPr/>
        </p:nvSpPr>
        <p:spPr>
          <a:xfrm>
            <a:off x="6324600" y="3981450"/>
            <a:ext cx="400050" cy="400050"/>
          </a:xfrm>
          <a:prstGeom prst="ellipse">
            <a:avLst/>
          </a:prstGeom>
          <a:solidFill>
            <a:srgbClr val="2D7C65"/>
          </a:solidFill>
          <a:ln w="0">
            <a:noFill/>
            <a:prstDash val="solid"/>
          </a:ln>
        </p:spPr>
        <p:txBody>
          <a:bodyPr/>
          <a:lstStyle/>
          <a:p>
            <a:endParaRPr lang="en-GB"/>
          </a:p>
        </p:txBody>
      </p:sp>
      <p:sp>
        <p:nvSpPr>
          <p:cNvPr id="22" name="Rectangle 21">
            <a:extLst>
              <a:ext uri="{FF2B5EF4-FFF2-40B4-BE49-F238E27FC236}">
                <a16:creationId xmlns:a16="http://schemas.microsoft.com/office/drawing/2014/main" id="{18A282A4-9E9E-4F28-A007-0A1DBD941D3E}"/>
              </a:ext>
            </a:extLst>
          </p:cNvPr>
          <p:cNvSpPr>
            <a:spLocks noGrp="1"/>
          </p:cNvSpPr>
          <p:nvPr/>
        </p:nvSpPr>
        <p:spPr>
          <a:xfrm>
            <a:off x="6324600" y="4057650"/>
            <a:ext cx="400050" cy="228600"/>
          </a:xfrm>
          <a:prstGeom prst="rect">
            <a:avLst/>
          </a:prstGeom>
          <a:noFill/>
          <a:ln w="0">
            <a:noFill/>
            <a:prstDash val="solid"/>
          </a:ln>
        </p:spPr>
        <p:txBody>
          <a:bodyPr wrap="square" lIns="0" tIns="0" rIns="0" bIns="0" anchor="t">
            <a:noAutofit/>
          </a:bodyPr>
          <a:lstStyle/>
          <a:p>
            <a:pPr algn="ctr">
              <a:lnSpc>
                <a:spcPct val="105000"/>
              </a:lnSpc>
              <a:buNone/>
              <a:defRPr sz="1350" b="1" i="0">
                <a:solidFill>
                  <a:srgbClr val="FFFFFF"/>
                </a:solidFill>
                <a:latin typeface="Arial"/>
                <a:ea typeface="Arial"/>
                <a:cs typeface="Arial"/>
              </a:defRPr>
            </a:pPr>
            <a:r>
              <a:rPr sz="1350" b="1" i="0">
                <a:solidFill>
                  <a:srgbClr val="FFFFFF"/>
                </a:solidFill>
                <a:latin typeface="Arial"/>
                <a:ea typeface="Arial"/>
                <a:cs typeface="Arial"/>
              </a:rPr>
              <a:t>3</a:t>
            </a:r>
          </a:p>
        </p:txBody>
      </p:sp>
      <p:sp>
        <p:nvSpPr>
          <p:cNvPr id="23" name="Rectangle 22">
            <a:extLst>
              <a:ext uri="{FF2B5EF4-FFF2-40B4-BE49-F238E27FC236}">
                <a16:creationId xmlns:a16="http://schemas.microsoft.com/office/drawing/2014/main" id="{F4D6692B-E53D-49A7-9D6F-3025A90CD6DA}"/>
              </a:ext>
            </a:extLst>
          </p:cNvPr>
          <p:cNvSpPr>
            <a:spLocks noGrp="1"/>
          </p:cNvSpPr>
          <p:nvPr/>
        </p:nvSpPr>
        <p:spPr>
          <a:xfrm>
            <a:off x="6877050" y="3971925"/>
            <a:ext cx="4210050" cy="266700"/>
          </a:xfrm>
          <a:prstGeom prst="rect">
            <a:avLst/>
          </a:prstGeom>
          <a:noFill/>
          <a:ln w="0">
            <a:noFill/>
            <a:prstDash val="solid"/>
          </a:ln>
        </p:spPr>
        <p:txBody>
          <a:bodyPr wrap="square" lIns="0" tIns="0" rIns="0" bIns="0" anchor="t">
            <a:noAutofit/>
          </a:bodyPr>
          <a:lstStyle/>
          <a:p>
            <a:pPr algn="l">
              <a:lnSpc>
                <a:spcPct val="105000"/>
              </a:lnSpc>
              <a:buNone/>
              <a:defRPr sz="1575" b="1" i="0">
                <a:solidFill>
                  <a:srgbClr val="17242B"/>
                </a:solidFill>
                <a:latin typeface="Arial"/>
                <a:ea typeface="Arial"/>
                <a:cs typeface="Arial"/>
              </a:defRPr>
            </a:pPr>
            <a:r>
              <a:rPr sz="1575" b="1" i="0">
                <a:solidFill>
                  <a:srgbClr val="17242B"/>
                </a:solidFill>
                <a:latin typeface="Arial"/>
                <a:ea typeface="Arial"/>
                <a:cs typeface="Arial"/>
              </a:rPr>
              <a:t>Protect the deal structurally</a:t>
            </a:r>
          </a:p>
        </p:txBody>
      </p:sp>
      <p:sp>
        <p:nvSpPr>
          <p:cNvPr id="24" name="Rectangle 23">
            <a:extLst>
              <a:ext uri="{FF2B5EF4-FFF2-40B4-BE49-F238E27FC236}">
                <a16:creationId xmlns:a16="http://schemas.microsoft.com/office/drawing/2014/main" id="{BF51B19B-F0C9-4E0B-AEB0-BCCA79122850}"/>
              </a:ext>
            </a:extLst>
          </p:cNvPr>
          <p:cNvSpPr>
            <a:spLocks noGrp="1"/>
          </p:cNvSpPr>
          <p:nvPr/>
        </p:nvSpPr>
        <p:spPr>
          <a:xfrm>
            <a:off x="6877050" y="4267200"/>
            <a:ext cx="4210050" cy="495300"/>
          </a:xfrm>
          <a:prstGeom prst="rect">
            <a:avLst/>
          </a:prstGeom>
          <a:noFill/>
          <a:ln w="0">
            <a:noFill/>
            <a:prstDash val="solid"/>
          </a:ln>
        </p:spPr>
        <p:txBody>
          <a:bodyPr wrap="square" lIns="0" tIns="0" rIns="0" bIns="0" anchor="t">
            <a:noAutofit/>
          </a:bodyPr>
          <a:lstStyle/>
          <a:p>
            <a:pPr algn="l">
              <a:lnSpc>
                <a:spcPct val="108000"/>
              </a:lnSpc>
              <a:buNone/>
              <a:defRPr sz="1275" b="0" i="0">
                <a:solidFill>
                  <a:srgbClr val="5B6B73"/>
                </a:solidFill>
                <a:latin typeface="Arial"/>
                <a:ea typeface="Arial"/>
                <a:cs typeface="Arial"/>
              </a:defRPr>
            </a:pPr>
            <a:r>
              <a:rPr sz="1275" b="0" i="0">
                <a:solidFill>
                  <a:srgbClr val="5B6B73"/>
                </a:solidFill>
                <a:latin typeface="Arial"/>
                <a:ea typeface="Arial"/>
                <a:cs typeface="Arial"/>
              </a:rPr>
              <a:t>Use a bilingual term sheet, staged commitments, compliance checks and clear IP boundaries.</a:t>
            </a:r>
          </a:p>
        </p:txBody>
      </p:sp>
      <p:sp>
        <p:nvSpPr>
          <p:cNvPr id="25" name="Rectangle 24">
            <a:extLst>
              <a:ext uri="{FF2B5EF4-FFF2-40B4-BE49-F238E27FC236}">
                <a16:creationId xmlns:a16="http://schemas.microsoft.com/office/drawing/2014/main" id="{DBD974DD-5100-4414-A40D-C41B56FA1D13}"/>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Business context: JLR (2023; 2025); BYD (n.d.).</a:t>
            </a:r>
          </a:p>
        </p:txBody>
      </p:sp>
    </p:spTree>
    <p:extLst>
      <p:ext uri="{BB962C8B-B14F-4D97-AF65-F5344CB8AC3E}">
        <p14:creationId xmlns:p14="http://schemas.microsoft.com/office/powerpoint/2010/main" val="2033503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07830D7-4967-40D9-9FE8-C3C852A4B2E0}"/>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A116D70D-D6E2-47E0-A8D7-FB7F4697B50B}"/>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The presentation moves from cultural diagnosis to a practical deal plan</a:t>
            </a:r>
          </a:p>
        </p:txBody>
      </p:sp>
      <p:sp>
        <p:nvSpPr>
          <p:cNvPr id="3" name="Rectangle 2">
            <a:extLst>
              <a:ext uri="{FF2B5EF4-FFF2-40B4-BE49-F238E27FC236}">
                <a16:creationId xmlns:a16="http://schemas.microsoft.com/office/drawing/2014/main" id="{7C070887-968D-4E90-BAB0-55E364888E11}"/>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8DC23215-ACA1-40D3-9CC4-8A86EF9A76F6}"/>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DEFA177F-FCC6-4C77-B0D0-919698BAD7D9}"/>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C10AC05A-095F-4F49-AFC1-58DBA625BCFD}"/>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03</a:t>
            </a:r>
          </a:p>
        </p:txBody>
      </p:sp>
      <p:sp>
        <p:nvSpPr>
          <p:cNvPr id="7" name="Rectangle: Rounded Corners 6">
            <a:extLst>
              <a:ext uri="{FF2B5EF4-FFF2-40B4-BE49-F238E27FC236}">
                <a16:creationId xmlns:a16="http://schemas.microsoft.com/office/drawing/2014/main" id="{E55B5C0C-B4AE-44D4-8C1A-FAAE316621EF}"/>
              </a:ext>
            </a:extLst>
          </p:cNvPr>
          <p:cNvSpPr>
            <a:spLocks noGrp="1"/>
          </p:cNvSpPr>
          <p:nvPr/>
        </p:nvSpPr>
        <p:spPr>
          <a:xfrm>
            <a:off x="685800" y="1733550"/>
            <a:ext cx="781050" cy="590550"/>
          </a:xfrm>
          <a:prstGeom prst="roundRect">
            <a:avLst>
              <a:gd name="adj" fmla="val 12903"/>
            </a:avLst>
          </a:prstGeom>
          <a:solidFill>
            <a:srgbClr val="F47A38"/>
          </a:solidFill>
          <a:ln w="0">
            <a:noFill/>
            <a:prstDash val="solid"/>
          </a:ln>
        </p:spPr>
        <p:txBody>
          <a:bodyPr/>
          <a:lstStyle/>
          <a:p>
            <a:endParaRPr lang="en-GB"/>
          </a:p>
        </p:txBody>
      </p:sp>
      <p:sp>
        <p:nvSpPr>
          <p:cNvPr id="8" name="Rectangle 7">
            <a:extLst>
              <a:ext uri="{FF2B5EF4-FFF2-40B4-BE49-F238E27FC236}">
                <a16:creationId xmlns:a16="http://schemas.microsoft.com/office/drawing/2014/main" id="{A73EEB9D-47F0-4B5E-AB3A-A7CB62758B69}"/>
              </a:ext>
            </a:extLst>
          </p:cNvPr>
          <p:cNvSpPr>
            <a:spLocks noGrp="1"/>
          </p:cNvSpPr>
          <p:nvPr/>
        </p:nvSpPr>
        <p:spPr>
          <a:xfrm>
            <a:off x="685800" y="1895475"/>
            <a:ext cx="781050" cy="228600"/>
          </a:xfrm>
          <a:prstGeom prst="rect">
            <a:avLst/>
          </a:prstGeom>
          <a:noFill/>
          <a:ln w="0">
            <a:noFill/>
            <a:prstDash val="solid"/>
          </a:ln>
        </p:spPr>
        <p:txBody>
          <a:bodyPr wrap="square" lIns="0" tIns="0" rIns="0" bIns="0" anchor="t">
            <a:noAutofit/>
          </a:bodyPr>
          <a:lstStyle/>
          <a:p>
            <a:pPr algn="ctr">
              <a:lnSpc>
                <a:spcPct val="105000"/>
              </a:lnSpc>
              <a:buNone/>
              <a:defRPr sz="1425" b="1" i="0">
                <a:solidFill>
                  <a:srgbClr val="FFFFFF"/>
                </a:solidFill>
                <a:latin typeface="Arial"/>
                <a:ea typeface="Arial"/>
                <a:cs typeface="Arial"/>
              </a:defRPr>
            </a:pPr>
            <a:r>
              <a:rPr sz="1425" b="1" i="0">
                <a:solidFill>
                  <a:srgbClr val="FFFFFF"/>
                </a:solidFill>
                <a:latin typeface="Arial"/>
                <a:ea typeface="Arial"/>
                <a:cs typeface="Arial"/>
              </a:rPr>
              <a:t>01</a:t>
            </a:r>
          </a:p>
        </p:txBody>
      </p:sp>
      <p:sp>
        <p:nvSpPr>
          <p:cNvPr id="9" name="Rectangle 8">
            <a:extLst>
              <a:ext uri="{FF2B5EF4-FFF2-40B4-BE49-F238E27FC236}">
                <a16:creationId xmlns:a16="http://schemas.microsoft.com/office/drawing/2014/main" id="{A777F272-A22D-4481-A253-E3D01BC0BC15}"/>
              </a:ext>
            </a:extLst>
          </p:cNvPr>
          <p:cNvSpPr>
            <a:spLocks noGrp="1"/>
          </p:cNvSpPr>
          <p:nvPr/>
        </p:nvSpPr>
        <p:spPr>
          <a:xfrm>
            <a:off x="1790700" y="1762125"/>
            <a:ext cx="3143250" cy="26670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Commercial purpose</a:t>
            </a:r>
          </a:p>
        </p:txBody>
      </p:sp>
      <p:sp>
        <p:nvSpPr>
          <p:cNvPr id="10" name="Rectangle 9">
            <a:extLst>
              <a:ext uri="{FF2B5EF4-FFF2-40B4-BE49-F238E27FC236}">
                <a16:creationId xmlns:a16="http://schemas.microsoft.com/office/drawing/2014/main" id="{6C39934C-AF09-4E7B-B710-8115A60BEF2E}"/>
              </a:ext>
            </a:extLst>
          </p:cNvPr>
          <p:cNvSpPr>
            <a:spLocks noGrp="1"/>
          </p:cNvSpPr>
          <p:nvPr/>
        </p:nvSpPr>
        <p:spPr>
          <a:xfrm>
            <a:off x="4953000" y="1781175"/>
            <a:ext cx="5810250" cy="4191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5B6B73"/>
                </a:solidFill>
                <a:latin typeface="Arial"/>
                <a:ea typeface="Arial"/>
                <a:cs typeface="Arial"/>
              </a:defRPr>
            </a:pPr>
            <a:r>
              <a:rPr sz="1350" b="0" i="0">
                <a:solidFill>
                  <a:srgbClr val="5B6B73"/>
                </a:solidFill>
                <a:latin typeface="Arial"/>
                <a:ea typeface="Arial"/>
                <a:cs typeface="Arial"/>
              </a:rPr>
              <a:t>Why JLR and BYD could create mutual value</a:t>
            </a:r>
          </a:p>
        </p:txBody>
      </p:sp>
      <p:sp>
        <p:nvSpPr>
          <p:cNvPr id="11" name="Rectangle 10">
            <a:extLst>
              <a:ext uri="{FF2B5EF4-FFF2-40B4-BE49-F238E27FC236}">
                <a16:creationId xmlns:a16="http://schemas.microsoft.com/office/drawing/2014/main" id="{2C181B65-B234-4F71-8E51-3A333E6C69D0}"/>
              </a:ext>
            </a:extLst>
          </p:cNvPr>
          <p:cNvSpPr>
            <a:spLocks noGrp="1"/>
          </p:cNvSpPr>
          <p:nvPr/>
        </p:nvSpPr>
        <p:spPr>
          <a:xfrm>
            <a:off x="1066800" y="2324100"/>
            <a:ext cx="19050" cy="247650"/>
          </a:xfrm>
          <a:prstGeom prst="rect">
            <a:avLst/>
          </a:prstGeom>
          <a:solidFill>
            <a:srgbClr val="D5E0E3"/>
          </a:solidFill>
          <a:ln w="0">
            <a:noFill/>
            <a:prstDash val="solid"/>
          </a:ln>
        </p:spPr>
        <p:txBody>
          <a:bodyPr/>
          <a:lstStyle/>
          <a:p>
            <a:endParaRPr lang="en-GB"/>
          </a:p>
        </p:txBody>
      </p:sp>
      <p:sp>
        <p:nvSpPr>
          <p:cNvPr id="12" name="Rectangle: Rounded Corners 11">
            <a:extLst>
              <a:ext uri="{FF2B5EF4-FFF2-40B4-BE49-F238E27FC236}">
                <a16:creationId xmlns:a16="http://schemas.microsoft.com/office/drawing/2014/main" id="{B72DC1EE-BB74-4B28-AF82-DC23CF6E3F99}"/>
              </a:ext>
            </a:extLst>
          </p:cNvPr>
          <p:cNvSpPr>
            <a:spLocks noGrp="1"/>
          </p:cNvSpPr>
          <p:nvPr/>
        </p:nvSpPr>
        <p:spPr>
          <a:xfrm>
            <a:off x="685800" y="2571750"/>
            <a:ext cx="781050" cy="590550"/>
          </a:xfrm>
          <a:prstGeom prst="roundRect">
            <a:avLst>
              <a:gd name="adj" fmla="val 12903"/>
            </a:avLst>
          </a:prstGeom>
          <a:solidFill>
            <a:srgbClr val="EEF4F5"/>
          </a:solidFill>
          <a:ln w="0">
            <a:noFill/>
            <a:prstDash val="solid"/>
          </a:ln>
        </p:spPr>
        <p:txBody>
          <a:bodyPr/>
          <a:lstStyle/>
          <a:p>
            <a:endParaRPr lang="en-GB"/>
          </a:p>
        </p:txBody>
      </p:sp>
      <p:sp>
        <p:nvSpPr>
          <p:cNvPr id="13" name="Rectangle 12">
            <a:extLst>
              <a:ext uri="{FF2B5EF4-FFF2-40B4-BE49-F238E27FC236}">
                <a16:creationId xmlns:a16="http://schemas.microsoft.com/office/drawing/2014/main" id="{597E575E-914B-415B-B0F2-977A4582E879}"/>
              </a:ext>
            </a:extLst>
          </p:cNvPr>
          <p:cNvSpPr>
            <a:spLocks noGrp="1"/>
          </p:cNvSpPr>
          <p:nvPr/>
        </p:nvSpPr>
        <p:spPr>
          <a:xfrm>
            <a:off x="685800" y="2733675"/>
            <a:ext cx="781050" cy="228600"/>
          </a:xfrm>
          <a:prstGeom prst="rect">
            <a:avLst/>
          </a:prstGeom>
          <a:noFill/>
          <a:ln w="0">
            <a:noFill/>
            <a:prstDash val="solid"/>
          </a:ln>
        </p:spPr>
        <p:txBody>
          <a:bodyPr wrap="square" lIns="0" tIns="0" rIns="0" bIns="0" anchor="t">
            <a:noAutofit/>
          </a:bodyPr>
          <a:lstStyle/>
          <a:p>
            <a:pPr algn="ctr">
              <a:lnSpc>
                <a:spcPct val="105000"/>
              </a:lnSpc>
              <a:buNone/>
              <a:defRPr sz="1425" b="1" i="0">
                <a:solidFill>
                  <a:srgbClr val="176B82"/>
                </a:solidFill>
                <a:latin typeface="Arial"/>
                <a:ea typeface="Arial"/>
                <a:cs typeface="Arial"/>
              </a:defRPr>
            </a:pPr>
            <a:r>
              <a:rPr sz="1425" b="1" i="0">
                <a:solidFill>
                  <a:srgbClr val="176B82"/>
                </a:solidFill>
                <a:latin typeface="Arial"/>
                <a:ea typeface="Arial"/>
                <a:cs typeface="Arial"/>
              </a:rPr>
              <a:t>02</a:t>
            </a:r>
          </a:p>
        </p:txBody>
      </p:sp>
      <p:sp>
        <p:nvSpPr>
          <p:cNvPr id="14" name="Rectangle 13">
            <a:extLst>
              <a:ext uri="{FF2B5EF4-FFF2-40B4-BE49-F238E27FC236}">
                <a16:creationId xmlns:a16="http://schemas.microsoft.com/office/drawing/2014/main" id="{1C08F0E6-4A46-4136-AFBA-95E1E1056684}"/>
              </a:ext>
            </a:extLst>
          </p:cNvPr>
          <p:cNvSpPr>
            <a:spLocks noGrp="1"/>
          </p:cNvSpPr>
          <p:nvPr/>
        </p:nvSpPr>
        <p:spPr>
          <a:xfrm>
            <a:off x="1790700" y="2600325"/>
            <a:ext cx="3143250" cy="26670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Culture and theory</a:t>
            </a:r>
          </a:p>
        </p:txBody>
      </p:sp>
      <p:sp>
        <p:nvSpPr>
          <p:cNvPr id="15" name="Rectangle 14">
            <a:extLst>
              <a:ext uri="{FF2B5EF4-FFF2-40B4-BE49-F238E27FC236}">
                <a16:creationId xmlns:a16="http://schemas.microsoft.com/office/drawing/2014/main" id="{C25E7274-8BBC-4513-B0CE-0FD2FB25CF24}"/>
              </a:ext>
            </a:extLst>
          </p:cNvPr>
          <p:cNvSpPr>
            <a:spLocks noGrp="1"/>
          </p:cNvSpPr>
          <p:nvPr/>
        </p:nvSpPr>
        <p:spPr>
          <a:xfrm>
            <a:off x="4953000" y="2619375"/>
            <a:ext cx="5810250" cy="4191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5B6B73"/>
                </a:solidFill>
                <a:latin typeface="Arial"/>
                <a:ea typeface="Arial"/>
                <a:cs typeface="Arial"/>
              </a:defRPr>
            </a:pPr>
            <a:r>
              <a:rPr sz="1350" b="0" i="0">
                <a:solidFill>
                  <a:srgbClr val="5B6B73"/>
                </a:solidFill>
                <a:latin typeface="Arial"/>
                <a:ea typeface="Arial"/>
                <a:cs typeface="Arial"/>
              </a:rPr>
              <a:t>Hofstede, Hall and face-negotiation theory</a:t>
            </a:r>
          </a:p>
        </p:txBody>
      </p:sp>
      <p:sp>
        <p:nvSpPr>
          <p:cNvPr id="16" name="Rectangle 15">
            <a:extLst>
              <a:ext uri="{FF2B5EF4-FFF2-40B4-BE49-F238E27FC236}">
                <a16:creationId xmlns:a16="http://schemas.microsoft.com/office/drawing/2014/main" id="{13136732-C199-47F2-A352-EDF9D42969CA}"/>
              </a:ext>
            </a:extLst>
          </p:cNvPr>
          <p:cNvSpPr>
            <a:spLocks noGrp="1"/>
          </p:cNvSpPr>
          <p:nvPr/>
        </p:nvSpPr>
        <p:spPr>
          <a:xfrm>
            <a:off x="1066800" y="3162300"/>
            <a:ext cx="19050" cy="247650"/>
          </a:xfrm>
          <a:prstGeom prst="rect">
            <a:avLst/>
          </a:prstGeom>
          <a:solidFill>
            <a:srgbClr val="D5E0E3"/>
          </a:solidFill>
          <a:ln w="0">
            <a:noFill/>
            <a:prstDash val="solid"/>
          </a:ln>
        </p:spPr>
        <p:txBody>
          <a:bodyPr/>
          <a:lstStyle/>
          <a:p>
            <a:endParaRPr lang="en-GB"/>
          </a:p>
        </p:txBody>
      </p:sp>
      <p:sp>
        <p:nvSpPr>
          <p:cNvPr id="17" name="Rectangle: Rounded Corners 16">
            <a:extLst>
              <a:ext uri="{FF2B5EF4-FFF2-40B4-BE49-F238E27FC236}">
                <a16:creationId xmlns:a16="http://schemas.microsoft.com/office/drawing/2014/main" id="{3B214A1B-AD26-4B0E-B0DC-6DF5EB86DBCB}"/>
              </a:ext>
            </a:extLst>
          </p:cNvPr>
          <p:cNvSpPr>
            <a:spLocks noGrp="1"/>
          </p:cNvSpPr>
          <p:nvPr/>
        </p:nvSpPr>
        <p:spPr>
          <a:xfrm>
            <a:off x="685800" y="3409950"/>
            <a:ext cx="781050" cy="590550"/>
          </a:xfrm>
          <a:prstGeom prst="roundRect">
            <a:avLst>
              <a:gd name="adj" fmla="val 12903"/>
            </a:avLst>
          </a:prstGeom>
          <a:solidFill>
            <a:srgbClr val="EEF4F5"/>
          </a:solidFill>
          <a:ln w="0">
            <a:noFill/>
            <a:prstDash val="solid"/>
          </a:ln>
        </p:spPr>
        <p:txBody>
          <a:bodyPr/>
          <a:lstStyle/>
          <a:p>
            <a:endParaRPr lang="en-GB"/>
          </a:p>
        </p:txBody>
      </p:sp>
      <p:sp>
        <p:nvSpPr>
          <p:cNvPr id="18" name="Rectangle 17">
            <a:extLst>
              <a:ext uri="{FF2B5EF4-FFF2-40B4-BE49-F238E27FC236}">
                <a16:creationId xmlns:a16="http://schemas.microsoft.com/office/drawing/2014/main" id="{6AA832BD-3528-4702-8B4E-ED61BAB23C8E}"/>
              </a:ext>
            </a:extLst>
          </p:cNvPr>
          <p:cNvSpPr>
            <a:spLocks noGrp="1"/>
          </p:cNvSpPr>
          <p:nvPr/>
        </p:nvSpPr>
        <p:spPr>
          <a:xfrm>
            <a:off x="685800" y="3571875"/>
            <a:ext cx="781050" cy="228600"/>
          </a:xfrm>
          <a:prstGeom prst="rect">
            <a:avLst/>
          </a:prstGeom>
          <a:noFill/>
          <a:ln w="0">
            <a:noFill/>
            <a:prstDash val="solid"/>
          </a:ln>
        </p:spPr>
        <p:txBody>
          <a:bodyPr wrap="square" lIns="0" tIns="0" rIns="0" bIns="0" anchor="t">
            <a:noAutofit/>
          </a:bodyPr>
          <a:lstStyle/>
          <a:p>
            <a:pPr algn="ctr">
              <a:lnSpc>
                <a:spcPct val="105000"/>
              </a:lnSpc>
              <a:buNone/>
              <a:defRPr sz="1425" b="1" i="0">
                <a:solidFill>
                  <a:srgbClr val="176B82"/>
                </a:solidFill>
                <a:latin typeface="Arial"/>
                <a:ea typeface="Arial"/>
                <a:cs typeface="Arial"/>
              </a:defRPr>
            </a:pPr>
            <a:r>
              <a:rPr sz="1425" b="1" i="0">
                <a:solidFill>
                  <a:srgbClr val="176B82"/>
                </a:solidFill>
                <a:latin typeface="Arial"/>
                <a:ea typeface="Arial"/>
                <a:cs typeface="Arial"/>
              </a:rPr>
              <a:t>03</a:t>
            </a:r>
          </a:p>
        </p:txBody>
      </p:sp>
      <p:sp>
        <p:nvSpPr>
          <p:cNvPr id="19" name="Rectangle 18">
            <a:extLst>
              <a:ext uri="{FF2B5EF4-FFF2-40B4-BE49-F238E27FC236}">
                <a16:creationId xmlns:a16="http://schemas.microsoft.com/office/drawing/2014/main" id="{CBFE5FF6-7AFA-4295-946E-4C00CA85D07E}"/>
              </a:ext>
            </a:extLst>
          </p:cNvPr>
          <p:cNvSpPr>
            <a:spLocks noGrp="1"/>
          </p:cNvSpPr>
          <p:nvPr/>
        </p:nvSpPr>
        <p:spPr>
          <a:xfrm>
            <a:off x="1790700" y="3438525"/>
            <a:ext cx="3143250" cy="26670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Likely friction</a:t>
            </a:r>
          </a:p>
        </p:txBody>
      </p:sp>
      <p:sp>
        <p:nvSpPr>
          <p:cNvPr id="20" name="Rectangle 19">
            <a:extLst>
              <a:ext uri="{FF2B5EF4-FFF2-40B4-BE49-F238E27FC236}">
                <a16:creationId xmlns:a16="http://schemas.microsoft.com/office/drawing/2014/main" id="{122D35F2-B4BA-4D13-8478-E36CC1A7A8B6}"/>
              </a:ext>
            </a:extLst>
          </p:cNvPr>
          <p:cNvSpPr>
            <a:spLocks noGrp="1"/>
          </p:cNvSpPr>
          <p:nvPr/>
        </p:nvSpPr>
        <p:spPr>
          <a:xfrm>
            <a:off x="4953000" y="3457575"/>
            <a:ext cx="5810250" cy="4191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5B6B73"/>
                </a:solidFill>
                <a:latin typeface="Arial"/>
                <a:ea typeface="Arial"/>
                <a:cs typeface="Arial"/>
              </a:defRPr>
            </a:pPr>
            <a:r>
              <a:rPr sz="1350" b="0" i="0">
                <a:solidFill>
                  <a:srgbClr val="5B6B73"/>
                </a:solidFill>
                <a:latin typeface="Arial"/>
                <a:ea typeface="Arial"/>
                <a:cs typeface="Arial"/>
              </a:rPr>
              <a:t>Trust, hierarchy, communication and time</a:t>
            </a:r>
          </a:p>
        </p:txBody>
      </p:sp>
      <p:sp>
        <p:nvSpPr>
          <p:cNvPr id="21" name="Rectangle 20">
            <a:extLst>
              <a:ext uri="{FF2B5EF4-FFF2-40B4-BE49-F238E27FC236}">
                <a16:creationId xmlns:a16="http://schemas.microsoft.com/office/drawing/2014/main" id="{8576A259-6437-43D6-B4B2-5B846F8FEB93}"/>
              </a:ext>
            </a:extLst>
          </p:cNvPr>
          <p:cNvSpPr>
            <a:spLocks noGrp="1"/>
          </p:cNvSpPr>
          <p:nvPr/>
        </p:nvSpPr>
        <p:spPr>
          <a:xfrm>
            <a:off x="1066800" y="4000500"/>
            <a:ext cx="19050" cy="247650"/>
          </a:xfrm>
          <a:prstGeom prst="rect">
            <a:avLst/>
          </a:prstGeom>
          <a:solidFill>
            <a:srgbClr val="D5E0E3"/>
          </a:solidFill>
          <a:ln w="0">
            <a:noFill/>
            <a:prstDash val="solid"/>
          </a:ln>
        </p:spPr>
        <p:txBody>
          <a:bodyPr/>
          <a:lstStyle/>
          <a:p>
            <a:endParaRPr lang="en-GB"/>
          </a:p>
        </p:txBody>
      </p:sp>
      <p:sp>
        <p:nvSpPr>
          <p:cNvPr id="22" name="Rectangle: Rounded Corners 21">
            <a:extLst>
              <a:ext uri="{FF2B5EF4-FFF2-40B4-BE49-F238E27FC236}">
                <a16:creationId xmlns:a16="http://schemas.microsoft.com/office/drawing/2014/main" id="{8FFECD19-25E8-46D7-A587-E8BB037C79E5}"/>
              </a:ext>
            </a:extLst>
          </p:cNvPr>
          <p:cNvSpPr>
            <a:spLocks noGrp="1"/>
          </p:cNvSpPr>
          <p:nvPr/>
        </p:nvSpPr>
        <p:spPr>
          <a:xfrm>
            <a:off x="685800" y="4248150"/>
            <a:ext cx="781050" cy="590550"/>
          </a:xfrm>
          <a:prstGeom prst="roundRect">
            <a:avLst>
              <a:gd name="adj" fmla="val 12903"/>
            </a:avLst>
          </a:prstGeom>
          <a:solidFill>
            <a:srgbClr val="EEF4F5"/>
          </a:solidFill>
          <a:ln w="0">
            <a:noFill/>
            <a:prstDash val="solid"/>
          </a:ln>
        </p:spPr>
        <p:txBody>
          <a:bodyPr/>
          <a:lstStyle/>
          <a:p>
            <a:endParaRPr lang="en-GB"/>
          </a:p>
        </p:txBody>
      </p:sp>
      <p:sp>
        <p:nvSpPr>
          <p:cNvPr id="23" name="Rectangle 22">
            <a:extLst>
              <a:ext uri="{FF2B5EF4-FFF2-40B4-BE49-F238E27FC236}">
                <a16:creationId xmlns:a16="http://schemas.microsoft.com/office/drawing/2014/main" id="{1CF39138-943F-4975-A946-F61B06930772}"/>
              </a:ext>
            </a:extLst>
          </p:cNvPr>
          <p:cNvSpPr>
            <a:spLocks noGrp="1"/>
          </p:cNvSpPr>
          <p:nvPr/>
        </p:nvSpPr>
        <p:spPr>
          <a:xfrm>
            <a:off x="685800" y="4410075"/>
            <a:ext cx="781050" cy="228600"/>
          </a:xfrm>
          <a:prstGeom prst="rect">
            <a:avLst/>
          </a:prstGeom>
          <a:noFill/>
          <a:ln w="0">
            <a:noFill/>
            <a:prstDash val="solid"/>
          </a:ln>
        </p:spPr>
        <p:txBody>
          <a:bodyPr wrap="square" lIns="0" tIns="0" rIns="0" bIns="0" anchor="t">
            <a:noAutofit/>
          </a:bodyPr>
          <a:lstStyle/>
          <a:p>
            <a:pPr algn="ctr">
              <a:lnSpc>
                <a:spcPct val="105000"/>
              </a:lnSpc>
              <a:buNone/>
              <a:defRPr sz="1425" b="1" i="0">
                <a:solidFill>
                  <a:srgbClr val="176B82"/>
                </a:solidFill>
                <a:latin typeface="Arial"/>
                <a:ea typeface="Arial"/>
                <a:cs typeface="Arial"/>
              </a:defRPr>
            </a:pPr>
            <a:r>
              <a:rPr sz="1425" b="1" i="0">
                <a:solidFill>
                  <a:srgbClr val="176B82"/>
                </a:solidFill>
                <a:latin typeface="Arial"/>
                <a:ea typeface="Arial"/>
                <a:cs typeface="Arial"/>
              </a:rPr>
              <a:t>04</a:t>
            </a:r>
          </a:p>
        </p:txBody>
      </p:sp>
      <p:sp>
        <p:nvSpPr>
          <p:cNvPr id="24" name="Rectangle 23">
            <a:extLst>
              <a:ext uri="{FF2B5EF4-FFF2-40B4-BE49-F238E27FC236}">
                <a16:creationId xmlns:a16="http://schemas.microsoft.com/office/drawing/2014/main" id="{3C21ACD3-B61E-4570-BBBD-06C6D9C1C7BE}"/>
              </a:ext>
            </a:extLst>
          </p:cNvPr>
          <p:cNvSpPr>
            <a:spLocks noGrp="1"/>
          </p:cNvSpPr>
          <p:nvPr/>
        </p:nvSpPr>
        <p:spPr>
          <a:xfrm>
            <a:off x="1790700" y="4276725"/>
            <a:ext cx="3143250" cy="26670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Negotiation strategy</a:t>
            </a:r>
          </a:p>
        </p:txBody>
      </p:sp>
      <p:sp>
        <p:nvSpPr>
          <p:cNvPr id="25" name="Rectangle 24">
            <a:extLst>
              <a:ext uri="{FF2B5EF4-FFF2-40B4-BE49-F238E27FC236}">
                <a16:creationId xmlns:a16="http://schemas.microsoft.com/office/drawing/2014/main" id="{A8530422-422C-4E7A-B508-4B90A1C50684}"/>
              </a:ext>
            </a:extLst>
          </p:cNvPr>
          <p:cNvSpPr>
            <a:spLocks noGrp="1"/>
          </p:cNvSpPr>
          <p:nvPr/>
        </p:nvSpPr>
        <p:spPr>
          <a:xfrm>
            <a:off x="4953000" y="4295775"/>
            <a:ext cx="5810250" cy="4191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5B6B73"/>
                </a:solidFill>
                <a:latin typeface="Arial"/>
                <a:ea typeface="Arial"/>
                <a:cs typeface="Arial"/>
              </a:defRPr>
            </a:pPr>
            <a:r>
              <a:rPr sz="1350" b="0" i="0">
                <a:solidFill>
                  <a:srgbClr val="5B6B73"/>
                </a:solidFill>
                <a:latin typeface="Arial"/>
                <a:ea typeface="Arial"/>
                <a:cs typeface="Arial"/>
              </a:rPr>
              <a:t>Preparation, behaviour and deal structure</a:t>
            </a:r>
          </a:p>
        </p:txBody>
      </p:sp>
      <p:sp>
        <p:nvSpPr>
          <p:cNvPr id="26" name="Rectangle 25">
            <a:extLst>
              <a:ext uri="{FF2B5EF4-FFF2-40B4-BE49-F238E27FC236}">
                <a16:creationId xmlns:a16="http://schemas.microsoft.com/office/drawing/2014/main" id="{BBE0C8E8-ECD5-499B-8C9E-1FF10522E579}"/>
              </a:ext>
            </a:extLst>
          </p:cNvPr>
          <p:cNvSpPr>
            <a:spLocks noGrp="1"/>
          </p:cNvSpPr>
          <p:nvPr/>
        </p:nvSpPr>
        <p:spPr>
          <a:xfrm>
            <a:off x="1066800" y="4838700"/>
            <a:ext cx="19050" cy="247650"/>
          </a:xfrm>
          <a:prstGeom prst="rect">
            <a:avLst/>
          </a:prstGeom>
          <a:solidFill>
            <a:srgbClr val="D5E0E3"/>
          </a:solidFill>
          <a:ln w="0">
            <a:noFill/>
            <a:prstDash val="solid"/>
          </a:ln>
        </p:spPr>
        <p:txBody>
          <a:bodyPr/>
          <a:lstStyle/>
          <a:p>
            <a:endParaRPr lang="en-GB"/>
          </a:p>
        </p:txBody>
      </p:sp>
      <p:sp>
        <p:nvSpPr>
          <p:cNvPr id="27" name="Rectangle: Rounded Corners 26">
            <a:extLst>
              <a:ext uri="{FF2B5EF4-FFF2-40B4-BE49-F238E27FC236}">
                <a16:creationId xmlns:a16="http://schemas.microsoft.com/office/drawing/2014/main" id="{5F5FDE95-BE0E-4910-A67B-43BB874E59E7}"/>
              </a:ext>
            </a:extLst>
          </p:cNvPr>
          <p:cNvSpPr>
            <a:spLocks noGrp="1"/>
          </p:cNvSpPr>
          <p:nvPr/>
        </p:nvSpPr>
        <p:spPr>
          <a:xfrm>
            <a:off x="685800" y="5086350"/>
            <a:ext cx="781050" cy="590550"/>
          </a:xfrm>
          <a:prstGeom prst="roundRect">
            <a:avLst>
              <a:gd name="adj" fmla="val 12903"/>
            </a:avLst>
          </a:prstGeom>
          <a:solidFill>
            <a:srgbClr val="EEF4F5"/>
          </a:solidFill>
          <a:ln w="0">
            <a:noFill/>
            <a:prstDash val="solid"/>
          </a:ln>
        </p:spPr>
        <p:txBody>
          <a:bodyPr/>
          <a:lstStyle/>
          <a:p>
            <a:endParaRPr lang="en-GB"/>
          </a:p>
        </p:txBody>
      </p:sp>
      <p:sp>
        <p:nvSpPr>
          <p:cNvPr id="28" name="Rectangle 27">
            <a:extLst>
              <a:ext uri="{FF2B5EF4-FFF2-40B4-BE49-F238E27FC236}">
                <a16:creationId xmlns:a16="http://schemas.microsoft.com/office/drawing/2014/main" id="{87724715-9B63-4965-8E9E-EEA224D195A1}"/>
              </a:ext>
            </a:extLst>
          </p:cNvPr>
          <p:cNvSpPr>
            <a:spLocks noGrp="1"/>
          </p:cNvSpPr>
          <p:nvPr/>
        </p:nvSpPr>
        <p:spPr>
          <a:xfrm>
            <a:off x="685800" y="5248275"/>
            <a:ext cx="781050" cy="228600"/>
          </a:xfrm>
          <a:prstGeom prst="rect">
            <a:avLst/>
          </a:prstGeom>
          <a:noFill/>
          <a:ln w="0">
            <a:noFill/>
            <a:prstDash val="solid"/>
          </a:ln>
        </p:spPr>
        <p:txBody>
          <a:bodyPr wrap="square" lIns="0" tIns="0" rIns="0" bIns="0" anchor="t">
            <a:noAutofit/>
          </a:bodyPr>
          <a:lstStyle/>
          <a:p>
            <a:pPr algn="ctr">
              <a:lnSpc>
                <a:spcPct val="105000"/>
              </a:lnSpc>
              <a:buNone/>
              <a:defRPr sz="1425" b="1" i="0">
                <a:solidFill>
                  <a:srgbClr val="176B82"/>
                </a:solidFill>
                <a:latin typeface="Arial"/>
                <a:ea typeface="Arial"/>
                <a:cs typeface="Arial"/>
              </a:defRPr>
            </a:pPr>
            <a:r>
              <a:rPr sz="1425" b="1" i="0">
                <a:solidFill>
                  <a:srgbClr val="176B82"/>
                </a:solidFill>
                <a:latin typeface="Arial"/>
                <a:ea typeface="Arial"/>
                <a:cs typeface="Arial"/>
              </a:rPr>
              <a:t>05</a:t>
            </a:r>
          </a:p>
        </p:txBody>
      </p:sp>
      <p:sp>
        <p:nvSpPr>
          <p:cNvPr id="29" name="Rectangle 28">
            <a:extLst>
              <a:ext uri="{FF2B5EF4-FFF2-40B4-BE49-F238E27FC236}">
                <a16:creationId xmlns:a16="http://schemas.microsoft.com/office/drawing/2014/main" id="{37C1EFC9-A89B-4016-B91F-368C3435F766}"/>
              </a:ext>
            </a:extLst>
          </p:cNvPr>
          <p:cNvSpPr>
            <a:spLocks noGrp="1"/>
          </p:cNvSpPr>
          <p:nvPr/>
        </p:nvSpPr>
        <p:spPr>
          <a:xfrm>
            <a:off x="1790700" y="5114925"/>
            <a:ext cx="3143250" cy="26670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Board decision</a:t>
            </a:r>
          </a:p>
        </p:txBody>
      </p:sp>
      <p:sp>
        <p:nvSpPr>
          <p:cNvPr id="30" name="Rectangle 29">
            <a:extLst>
              <a:ext uri="{FF2B5EF4-FFF2-40B4-BE49-F238E27FC236}">
                <a16:creationId xmlns:a16="http://schemas.microsoft.com/office/drawing/2014/main" id="{B098AA22-301F-4975-A786-C9699A1FC13D}"/>
              </a:ext>
            </a:extLst>
          </p:cNvPr>
          <p:cNvSpPr>
            <a:spLocks noGrp="1"/>
          </p:cNvSpPr>
          <p:nvPr/>
        </p:nvSpPr>
        <p:spPr>
          <a:xfrm>
            <a:off x="4953000" y="5133975"/>
            <a:ext cx="5810250" cy="4191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5B6B73"/>
                </a:solidFill>
                <a:latin typeface="Arial"/>
                <a:ea typeface="Arial"/>
                <a:cs typeface="Arial"/>
              </a:defRPr>
            </a:pPr>
            <a:r>
              <a:rPr sz="1350" b="0" i="0">
                <a:solidFill>
                  <a:srgbClr val="5B6B73"/>
                </a:solidFill>
                <a:latin typeface="Arial"/>
                <a:ea typeface="Arial"/>
                <a:cs typeface="Arial"/>
              </a:rPr>
              <a:t>Safeguards, measures and next steps</a:t>
            </a:r>
          </a:p>
        </p:txBody>
      </p:sp>
    </p:spTree>
    <p:extLst>
      <p:ext uri="{BB962C8B-B14F-4D97-AF65-F5344CB8AC3E}">
        <p14:creationId xmlns:p14="http://schemas.microsoft.com/office/powerpoint/2010/main" val="1444884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11DDEE1-D9EE-4BE0-A12B-99C71D6016FB}"/>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732D7110-427D-49DB-8DB9-1FEFD9AC797E}"/>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The partnership has strategic logic, but the value depends on disciplined execution</a:t>
            </a:r>
          </a:p>
        </p:txBody>
      </p:sp>
      <p:sp>
        <p:nvSpPr>
          <p:cNvPr id="3" name="Rectangle 2">
            <a:extLst>
              <a:ext uri="{FF2B5EF4-FFF2-40B4-BE49-F238E27FC236}">
                <a16:creationId xmlns:a16="http://schemas.microsoft.com/office/drawing/2014/main" id="{2F0EEC21-7FCA-4C01-8EF7-5233888C8B95}"/>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EA7B8BE8-A7CC-4BD1-B375-D6AB7FE8726E}"/>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B7E42C5D-8513-4856-9643-66F6A82CECAA}"/>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2D9BA511-AC4D-4441-83C4-264FEAFD0C0B}"/>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04</a:t>
            </a:r>
          </a:p>
        </p:txBody>
      </p:sp>
      <p:sp>
        <p:nvSpPr>
          <p:cNvPr id="7" name="Rectangle: Rounded Corners 6">
            <a:extLst>
              <a:ext uri="{FF2B5EF4-FFF2-40B4-BE49-F238E27FC236}">
                <a16:creationId xmlns:a16="http://schemas.microsoft.com/office/drawing/2014/main" id="{5421F190-FA19-4085-A718-26D51F2702D8}"/>
              </a:ext>
            </a:extLst>
          </p:cNvPr>
          <p:cNvSpPr>
            <a:spLocks noGrp="1"/>
          </p:cNvSpPr>
          <p:nvPr/>
        </p:nvSpPr>
        <p:spPr>
          <a:xfrm>
            <a:off x="685800" y="1714500"/>
            <a:ext cx="4953000" cy="3829050"/>
          </a:xfrm>
          <a:prstGeom prst="roundRect">
            <a:avLst>
              <a:gd name="adj" fmla="val 3980"/>
            </a:avLst>
          </a:prstGeom>
          <a:solidFill>
            <a:srgbClr val="EEF4F5"/>
          </a:solidFill>
          <a:ln w="0">
            <a:noFill/>
            <a:prstDash val="solid"/>
          </a:ln>
        </p:spPr>
        <p:txBody>
          <a:bodyPr/>
          <a:lstStyle/>
          <a:p>
            <a:endParaRPr lang="en-GB"/>
          </a:p>
        </p:txBody>
      </p:sp>
      <p:sp>
        <p:nvSpPr>
          <p:cNvPr id="8" name="Rectangle 7">
            <a:extLst>
              <a:ext uri="{FF2B5EF4-FFF2-40B4-BE49-F238E27FC236}">
                <a16:creationId xmlns:a16="http://schemas.microsoft.com/office/drawing/2014/main" id="{CCE574AF-619C-46FB-9A74-E6715B6EF9D3}"/>
              </a:ext>
            </a:extLst>
          </p:cNvPr>
          <p:cNvSpPr>
            <a:spLocks noGrp="1"/>
          </p:cNvSpPr>
          <p:nvPr/>
        </p:nvSpPr>
        <p:spPr>
          <a:xfrm>
            <a:off x="1028700" y="2038350"/>
            <a:ext cx="3905250" cy="323850"/>
          </a:xfrm>
          <a:prstGeom prst="rect">
            <a:avLst/>
          </a:prstGeom>
          <a:noFill/>
          <a:ln w="0">
            <a:noFill/>
            <a:prstDash val="solid"/>
          </a:ln>
        </p:spPr>
        <p:txBody>
          <a:bodyPr wrap="square" lIns="0" tIns="0" rIns="0" bIns="0" anchor="t">
            <a:noAutofit/>
          </a:bodyPr>
          <a:lstStyle/>
          <a:p>
            <a:pPr algn="l">
              <a:lnSpc>
                <a:spcPct val="105000"/>
              </a:lnSpc>
              <a:buNone/>
              <a:defRPr sz="1950" b="1" i="0">
                <a:solidFill>
                  <a:srgbClr val="176B82"/>
                </a:solidFill>
                <a:latin typeface="Arial"/>
                <a:ea typeface="Arial"/>
                <a:cs typeface="Arial"/>
              </a:defRPr>
            </a:pPr>
            <a:r>
              <a:rPr sz="1950" b="1" i="0">
                <a:solidFill>
                  <a:srgbClr val="176B82"/>
                </a:solidFill>
                <a:latin typeface="Arial"/>
                <a:ea typeface="Arial"/>
                <a:cs typeface="Arial"/>
              </a:rPr>
              <a:t>JLR contributes</a:t>
            </a:r>
          </a:p>
        </p:txBody>
      </p:sp>
      <p:sp>
        <p:nvSpPr>
          <p:cNvPr id="9" name="Rectangle 8">
            <a:extLst>
              <a:ext uri="{FF2B5EF4-FFF2-40B4-BE49-F238E27FC236}">
                <a16:creationId xmlns:a16="http://schemas.microsoft.com/office/drawing/2014/main" id="{C9B56F64-F842-4B96-B715-78CBEEBBEC9A}"/>
              </a:ext>
            </a:extLst>
          </p:cNvPr>
          <p:cNvSpPr>
            <a:spLocks noGrp="1"/>
          </p:cNvSpPr>
          <p:nvPr/>
        </p:nvSpPr>
        <p:spPr>
          <a:xfrm>
            <a:off x="1028700" y="2609850"/>
            <a:ext cx="4000500" cy="2000250"/>
          </a:xfrm>
          <a:prstGeom prst="rect">
            <a:avLst/>
          </a:prstGeom>
          <a:noFill/>
          <a:ln w="0">
            <a:noFill/>
            <a:prstDash val="solid"/>
          </a:ln>
        </p:spPr>
        <p:txBody>
          <a:bodyPr wrap="square" lIns="0" tIns="0" rIns="0" bIns="0" anchor="t">
            <a:noAutofit/>
          </a:bodyPr>
          <a:lstStyle/>
          <a:p>
            <a:pPr marL="20" indent="-14" algn="l">
              <a:lnSpc>
                <a:spcPct val="120000"/>
              </a:lnSpc>
              <a:buNone/>
              <a:defRPr sz="1575" b="0">
                <a:solidFill>
                  <a:srgbClr val="17242B"/>
                </a:solidFill>
                <a:latin typeface="Arial"/>
                <a:ea typeface="Arial"/>
                <a:cs typeface="Arial"/>
              </a:defRPr>
            </a:pPr>
            <a:r>
              <a:rPr sz="1575" b="0">
                <a:solidFill>
                  <a:srgbClr val="17242B"/>
                </a:solidFill>
                <a:latin typeface="Arial"/>
                <a:ea typeface="Arial"/>
                <a:cs typeface="Arial"/>
              </a:rPr>
              <a:t>Premium global brands and vehicle engineering</a:t>
            </a:r>
          </a:p>
          <a:p>
            <a:pPr marL="20" indent="-14" algn="l">
              <a:lnSpc>
                <a:spcPct val="120000"/>
              </a:lnSpc>
              <a:buNone/>
              <a:defRPr sz="1575" b="0">
                <a:solidFill>
                  <a:srgbClr val="17242B"/>
                </a:solidFill>
                <a:latin typeface="Arial"/>
                <a:ea typeface="Arial"/>
                <a:cs typeface="Arial"/>
              </a:defRPr>
            </a:pPr>
            <a:r>
              <a:rPr sz="1575" b="0">
                <a:solidFill>
                  <a:srgbClr val="17242B"/>
                </a:solidFill>
                <a:latin typeface="Arial"/>
                <a:ea typeface="Arial"/>
                <a:cs typeface="Arial"/>
              </a:rPr>
              <a:t>A £15bn electric-first transformation programme</a:t>
            </a:r>
          </a:p>
          <a:p>
            <a:pPr marL="20" indent="-14" algn="l">
              <a:lnSpc>
                <a:spcPct val="120000"/>
              </a:lnSpc>
              <a:buNone/>
              <a:defRPr sz="1575" b="0">
                <a:solidFill>
                  <a:srgbClr val="17242B"/>
                </a:solidFill>
                <a:latin typeface="Arial"/>
                <a:ea typeface="Arial"/>
                <a:cs typeface="Arial"/>
              </a:defRPr>
            </a:pPr>
            <a:r>
              <a:rPr sz="1575" b="0">
                <a:solidFill>
                  <a:srgbClr val="17242B"/>
                </a:solidFill>
                <a:latin typeface="Arial"/>
                <a:ea typeface="Arial"/>
                <a:cs typeface="Arial"/>
              </a:rPr>
              <a:t>UK manufacturing, safety and luxury customer insight</a:t>
            </a:r>
          </a:p>
        </p:txBody>
      </p:sp>
      <p:sp>
        <p:nvSpPr>
          <p:cNvPr id="10" name="Rectangle: Rounded Corners 9">
            <a:extLst>
              <a:ext uri="{FF2B5EF4-FFF2-40B4-BE49-F238E27FC236}">
                <a16:creationId xmlns:a16="http://schemas.microsoft.com/office/drawing/2014/main" id="{EA39D02E-5AFF-4B82-9755-963A9E10B1E1}"/>
              </a:ext>
            </a:extLst>
          </p:cNvPr>
          <p:cNvSpPr>
            <a:spLocks noGrp="1"/>
          </p:cNvSpPr>
          <p:nvPr/>
        </p:nvSpPr>
        <p:spPr>
          <a:xfrm>
            <a:off x="5981700" y="1714500"/>
            <a:ext cx="4953000" cy="3829050"/>
          </a:xfrm>
          <a:prstGeom prst="roundRect">
            <a:avLst>
              <a:gd name="adj" fmla="val 3980"/>
            </a:avLst>
          </a:prstGeom>
          <a:solidFill>
            <a:srgbClr val="F7F4ED"/>
          </a:solidFill>
          <a:ln w="0">
            <a:noFill/>
            <a:prstDash val="solid"/>
          </a:ln>
        </p:spPr>
        <p:txBody>
          <a:bodyPr/>
          <a:lstStyle/>
          <a:p>
            <a:endParaRPr lang="en-GB"/>
          </a:p>
        </p:txBody>
      </p:sp>
      <p:sp>
        <p:nvSpPr>
          <p:cNvPr id="11" name="Rectangle 10">
            <a:extLst>
              <a:ext uri="{FF2B5EF4-FFF2-40B4-BE49-F238E27FC236}">
                <a16:creationId xmlns:a16="http://schemas.microsoft.com/office/drawing/2014/main" id="{93D70983-3820-411D-B459-69ECEA67008B}"/>
              </a:ext>
            </a:extLst>
          </p:cNvPr>
          <p:cNvSpPr>
            <a:spLocks noGrp="1"/>
          </p:cNvSpPr>
          <p:nvPr/>
        </p:nvSpPr>
        <p:spPr>
          <a:xfrm>
            <a:off x="6324600" y="2038350"/>
            <a:ext cx="3905250" cy="323850"/>
          </a:xfrm>
          <a:prstGeom prst="rect">
            <a:avLst/>
          </a:prstGeom>
          <a:noFill/>
          <a:ln w="0">
            <a:noFill/>
            <a:prstDash val="solid"/>
          </a:ln>
        </p:spPr>
        <p:txBody>
          <a:bodyPr wrap="square" lIns="0" tIns="0" rIns="0" bIns="0" anchor="t">
            <a:noAutofit/>
          </a:bodyPr>
          <a:lstStyle/>
          <a:p>
            <a:pPr algn="l">
              <a:lnSpc>
                <a:spcPct val="105000"/>
              </a:lnSpc>
              <a:buNone/>
              <a:defRPr sz="1950" b="1" i="0">
                <a:solidFill>
                  <a:srgbClr val="C6403A"/>
                </a:solidFill>
                <a:latin typeface="Arial"/>
                <a:ea typeface="Arial"/>
                <a:cs typeface="Arial"/>
              </a:defRPr>
            </a:pPr>
            <a:r>
              <a:rPr sz="1950" b="1" i="0">
                <a:solidFill>
                  <a:srgbClr val="C6403A"/>
                </a:solidFill>
                <a:latin typeface="Arial"/>
                <a:ea typeface="Arial"/>
                <a:cs typeface="Arial"/>
              </a:rPr>
              <a:t>BYD contributes</a:t>
            </a:r>
          </a:p>
        </p:txBody>
      </p:sp>
      <p:sp>
        <p:nvSpPr>
          <p:cNvPr id="12" name="Rectangle 11">
            <a:extLst>
              <a:ext uri="{FF2B5EF4-FFF2-40B4-BE49-F238E27FC236}">
                <a16:creationId xmlns:a16="http://schemas.microsoft.com/office/drawing/2014/main" id="{D76B890E-19EB-4C1E-92E9-57C9EFEFB258}"/>
              </a:ext>
            </a:extLst>
          </p:cNvPr>
          <p:cNvSpPr>
            <a:spLocks noGrp="1"/>
          </p:cNvSpPr>
          <p:nvPr/>
        </p:nvSpPr>
        <p:spPr>
          <a:xfrm>
            <a:off x="6324600" y="2609850"/>
            <a:ext cx="4000500" cy="2000250"/>
          </a:xfrm>
          <a:prstGeom prst="rect">
            <a:avLst/>
          </a:prstGeom>
          <a:noFill/>
          <a:ln w="0">
            <a:noFill/>
            <a:prstDash val="solid"/>
          </a:ln>
        </p:spPr>
        <p:txBody>
          <a:bodyPr wrap="square" lIns="0" tIns="0" rIns="0" bIns="0" anchor="t">
            <a:noAutofit/>
          </a:bodyPr>
          <a:lstStyle/>
          <a:p>
            <a:pPr marL="20" indent="-14" algn="l">
              <a:lnSpc>
                <a:spcPct val="120000"/>
              </a:lnSpc>
              <a:buNone/>
              <a:defRPr sz="1575" b="0">
                <a:solidFill>
                  <a:srgbClr val="17242B"/>
                </a:solidFill>
                <a:latin typeface="Arial"/>
                <a:ea typeface="Arial"/>
                <a:cs typeface="Arial"/>
              </a:defRPr>
            </a:pPr>
            <a:r>
              <a:rPr sz="1575" b="0">
                <a:solidFill>
                  <a:srgbClr val="17242B"/>
                </a:solidFill>
                <a:latin typeface="Arial"/>
                <a:ea typeface="Arial"/>
                <a:cs typeface="Arial"/>
              </a:rPr>
              <a:t>Integrated battery supply-chain capability</a:t>
            </a:r>
          </a:p>
          <a:p>
            <a:pPr marL="20" indent="-14" algn="l">
              <a:lnSpc>
                <a:spcPct val="120000"/>
              </a:lnSpc>
              <a:buNone/>
              <a:defRPr sz="1575" b="0">
                <a:solidFill>
                  <a:srgbClr val="17242B"/>
                </a:solidFill>
                <a:latin typeface="Arial"/>
                <a:ea typeface="Arial"/>
                <a:cs typeface="Arial"/>
              </a:defRPr>
            </a:pPr>
            <a:r>
              <a:rPr sz="1575" b="0">
                <a:solidFill>
                  <a:srgbClr val="17242B"/>
                </a:solidFill>
                <a:latin typeface="Arial"/>
                <a:ea typeface="Arial"/>
                <a:cs typeface="Arial"/>
              </a:rPr>
              <a:t>Blade Battery and EV-platform technology</a:t>
            </a:r>
          </a:p>
          <a:p>
            <a:pPr marL="20" indent="-14" algn="l">
              <a:lnSpc>
                <a:spcPct val="120000"/>
              </a:lnSpc>
              <a:buNone/>
              <a:defRPr sz="1575" b="0">
                <a:solidFill>
                  <a:srgbClr val="17242B"/>
                </a:solidFill>
                <a:latin typeface="Arial"/>
                <a:ea typeface="Arial"/>
                <a:cs typeface="Arial"/>
              </a:defRPr>
            </a:pPr>
            <a:r>
              <a:rPr sz="1575" b="0">
                <a:solidFill>
                  <a:srgbClr val="17242B"/>
                </a:solidFill>
                <a:latin typeface="Arial"/>
                <a:ea typeface="Arial"/>
                <a:cs typeface="Arial"/>
              </a:rPr>
              <a:t>Scale, speed and knowledge of the Chinese market</a:t>
            </a:r>
          </a:p>
        </p:txBody>
      </p:sp>
      <p:sp>
        <p:nvSpPr>
          <p:cNvPr id="13" name="Rectangle: Rounded Corners 12">
            <a:extLst>
              <a:ext uri="{FF2B5EF4-FFF2-40B4-BE49-F238E27FC236}">
                <a16:creationId xmlns:a16="http://schemas.microsoft.com/office/drawing/2014/main" id="{07026A4F-D6B1-4B3F-B8A8-5C7F29476078}"/>
              </a:ext>
            </a:extLst>
          </p:cNvPr>
          <p:cNvSpPr>
            <a:spLocks noGrp="1"/>
          </p:cNvSpPr>
          <p:nvPr/>
        </p:nvSpPr>
        <p:spPr>
          <a:xfrm>
            <a:off x="3095625" y="4905375"/>
            <a:ext cx="5429250" cy="628650"/>
          </a:xfrm>
          <a:prstGeom prst="roundRect">
            <a:avLst>
              <a:gd name="adj" fmla="val 18182"/>
            </a:avLst>
          </a:prstGeom>
          <a:solidFill>
            <a:srgbClr val="103B4D"/>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C8E1CA77-CAA4-4A4B-8A11-FBA94944BAFD}"/>
              </a:ext>
            </a:extLst>
          </p:cNvPr>
          <p:cNvSpPr>
            <a:spLocks noGrp="1"/>
          </p:cNvSpPr>
          <p:nvPr/>
        </p:nvSpPr>
        <p:spPr>
          <a:xfrm>
            <a:off x="3352800" y="5086350"/>
            <a:ext cx="4905375" cy="247650"/>
          </a:xfrm>
          <a:prstGeom prst="rect">
            <a:avLst/>
          </a:prstGeom>
          <a:noFill/>
          <a:ln w="0">
            <a:noFill/>
            <a:prstDash val="solid"/>
          </a:ln>
        </p:spPr>
        <p:txBody>
          <a:bodyPr wrap="square" lIns="0" tIns="0" rIns="0" bIns="0" anchor="t">
            <a:noAutofit/>
          </a:bodyPr>
          <a:lstStyle/>
          <a:p>
            <a:pPr algn="ctr">
              <a:lnSpc>
                <a:spcPct val="105000"/>
              </a:lnSpc>
              <a:buNone/>
              <a:defRPr sz="1425" b="1" i="0">
                <a:solidFill>
                  <a:srgbClr val="FFFFFF"/>
                </a:solidFill>
                <a:latin typeface="Arial"/>
                <a:ea typeface="Arial"/>
                <a:cs typeface="Arial"/>
              </a:defRPr>
            </a:pPr>
            <a:r>
              <a:rPr sz="1425" b="1" i="0">
                <a:solidFill>
                  <a:srgbClr val="FFFFFF"/>
                </a:solidFill>
                <a:latin typeface="Arial"/>
                <a:ea typeface="Arial"/>
                <a:cs typeface="Arial"/>
              </a:rPr>
              <a:t>Shared value: faster electrification without weakening JLR’s brand or control</a:t>
            </a:r>
          </a:p>
        </p:txBody>
      </p:sp>
      <p:sp>
        <p:nvSpPr>
          <p:cNvPr id="15" name="Rectangle 14">
            <a:extLst>
              <a:ext uri="{FF2B5EF4-FFF2-40B4-BE49-F238E27FC236}">
                <a16:creationId xmlns:a16="http://schemas.microsoft.com/office/drawing/2014/main" id="{154654FC-E4AB-4F58-AD6E-C10D7170D52D}"/>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JLR (2023; 2025); BYD (n.d.); Department for Business and Trade (2026).</a:t>
            </a:r>
          </a:p>
        </p:txBody>
      </p:sp>
    </p:spTree>
    <p:extLst>
      <p:ext uri="{BB962C8B-B14F-4D97-AF65-F5344CB8AC3E}">
        <p14:creationId xmlns:p14="http://schemas.microsoft.com/office/powerpoint/2010/main" val="950716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10E842D-5B34-4EED-854A-3859385CC6A1}"/>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BA333111-1C9D-4F20-9D7B-82E74F7B2D7D}"/>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Culture changes business behaviour through invisible assumptions</a:t>
            </a:r>
          </a:p>
        </p:txBody>
      </p:sp>
      <p:sp>
        <p:nvSpPr>
          <p:cNvPr id="3" name="Rectangle 2">
            <a:extLst>
              <a:ext uri="{FF2B5EF4-FFF2-40B4-BE49-F238E27FC236}">
                <a16:creationId xmlns:a16="http://schemas.microsoft.com/office/drawing/2014/main" id="{EAB0B671-47CF-4943-B206-3B3BE0B087E9}"/>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B6F2000A-CB91-4E69-B882-D932C19447CE}"/>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503CF5D8-4668-447F-AA1F-AE9656D4A00D}"/>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918716CA-D6EA-4E32-993C-152245D2AD5A}"/>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05</a:t>
            </a:r>
          </a:p>
        </p:txBody>
      </p:sp>
      <p:sp>
        <p:nvSpPr>
          <p:cNvPr id="7" name="Rectangle 6">
            <a:extLst>
              <a:ext uri="{FF2B5EF4-FFF2-40B4-BE49-F238E27FC236}">
                <a16:creationId xmlns:a16="http://schemas.microsoft.com/office/drawing/2014/main" id="{30813D32-95CC-4F63-9B89-32ED429C0D51}"/>
              </a:ext>
            </a:extLst>
          </p:cNvPr>
          <p:cNvSpPr>
            <a:spLocks noGrp="1"/>
          </p:cNvSpPr>
          <p:nvPr/>
        </p:nvSpPr>
        <p:spPr>
          <a:xfrm>
            <a:off x="990600" y="1714500"/>
            <a:ext cx="10191750" cy="552450"/>
          </a:xfrm>
          <a:prstGeom prst="rect">
            <a:avLst/>
          </a:prstGeom>
          <a:noFill/>
          <a:ln w="0">
            <a:noFill/>
            <a:prstDash val="solid"/>
          </a:ln>
        </p:spPr>
        <p:txBody>
          <a:bodyPr wrap="square" lIns="0" tIns="0" rIns="0" bIns="0" anchor="t">
            <a:noAutofit/>
          </a:bodyPr>
          <a:lstStyle/>
          <a:p>
            <a:pPr algn="ctr">
              <a:lnSpc>
                <a:spcPct val="105000"/>
              </a:lnSpc>
              <a:buNone/>
              <a:defRPr sz="2025" b="1" i="0">
                <a:solidFill>
                  <a:srgbClr val="17242B"/>
                </a:solidFill>
                <a:latin typeface="Arial"/>
                <a:ea typeface="Arial"/>
                <a:cs typeface="Arial"/>
              </a:defRPr>
            </a:pPr>
            <a:r>
              <a:rPr sz="2025" b="1" i="0">
                <a:solidFill>
                  <a:srgbClr val="17242B"/>
                </a:solidFill>
                <a:latin typeface="Arial"/>
                <a:ea typeface="Arial"/>
                <a:cs typeface="Arial"/>
              </a:rPr>
              <a:t>Culture is the shared pattern of values, meanings and expected behaviour that guides how people interpret situations.</a:t>
            </a:r>
          </a:p>
        </p:txBody>
      </p:sp>
      <p:sp>
        <p:nvSpPr>
          <p:cNvPr id="8" name="Rectangle: Rounded Corners 7">
            <a:extLst>
              <a:ext uri="{FF2B5EF4-FFF2-40B4-BE49-F238E27FC236}">
                <a16:creationId xmlns:a16="http://schemas.microsoft.com/office/drawing/2014/main" id="{F9BD245A-702D-4246-8779-303C6B0FB2F2}"/>
              </a:ext>
            </a:extLst>
          </p:cNvPr>
          <p:cNvSpPr>
            <a:spLocks noGrp="1"/>
          </p:cNvSpPr>
          <p:nvPr/>
        </p:nvSpPr>
        <p:spPr>
          <a:xfrm>
            <a:off x="1666875" y="2724150"/>
            <a:ext cx="8858250" cy="590550"/>
          </a:xfrm>
          <a:prstGeom prst="roundRect">
            <a:avLst>
              <a:gd name="adj" fmla="val 19355"/>
            </a:avLst>
          </a:prstGeom>
          <a:solidFill>
            <a:srgbClr val="DCECEF"/>
          </a:solidFill>
          <a:ln w="0">
            <a:noFill/>
            <a:prstDash val="solid"/>
          </a:ln>
        </p:spPr>
        <p:txBody>
          <a:bodyPr/>
          <a:lstStyle/>
          <a:p>
            <a:endParaRPr lang="en-GB"/>
          </a:p>
        </p:txBody>
      </p:sp>
      <p:sp>
        <p:nvSpPr>
          <p:cNvPr id="9" name="Rectangle 8">
            <a:extLst>
              <a:ext uri="{FF2B5EF4-FFF2-40B4-BE49-F238E27FC236}">
                <a16:creationId xmlns:a16="http://schemas.microsoft.com/office/drawing/2014/main" id="{B34FEDF7-D94D-4AD2-A478-7A74689C149A}"/>
              </a:ext>
            </a:extLst>
          </p:cNvPr>
          <p:cNvSpPr>
            <a:spLocks noGrp="1"/>
          </p:cNvSpPr>
          <p:nvPr/>
        </p:nvSpPr>
        <p:spPr>
          <a:xfrm>
            <a:off x="1876425" y="2905125"/>
            <a:ext cx="1143000" cy="209550"/>
          </a:xfrm>
          <a:prstGeom prst="rect">
            <a:avLst/>
          </a:prstGeom>
          <a:noFill/>
          <a:ln w="0">
            <a:noFill/>
            <a:prstDash val="solid"/>
          </a:ln>
        </p:spPr>
        <p:txBody>
          <a:bodyPr wrap="square" lIns="0" tIns="0" rIns="0" bIns="0" anchor="t">
            <a:noAutofit/>
          </a:bodyPr>
          <a:lstStyle/>
          <a:p>
            <a:pPr algn="l">
              <a:lnSpc>
                <a:spcPct val="105000"/>
              </a:lnSpc>
              <a:buNone/>
              <a:defRPr sz="1125" b="1" i="0">
                <a:solidFill>
                  <a:srgbClr val="176B82"/>
                </a:solidFill>
                <a:latin typeface="Arial"/>
                <a:ea typeface="Arial"/>
                <a:cs typeface="Arial"/>
              </a:defRPr>
            </a:pPr>
            <a:r>
              <a:rPr sz="1125" b="1" i="0">
                <a:solidFill>
                  <a:srgbClr val="176B82"/>
                </a:solidFill>
                <a:latin typeface="Arial"/>
                <a:ea typeface="Arial"/>
                <a:cs typeface="Arial"/>
              </a:rPr>
              <a:t>VISIBLE</a:t>
            </a:r>
          </a:p>
        </p:txBody>
      </p:sp>
      <p:sp>
        <p:nvSpPr>
          <p:cNvPr id="10" name="Rectangle 9">
            <a:extLst>
              <a:ext uri="{FF2B5EF4-FFF2-40B4-BE49-F238E27FC236}">
                <a16:creationId xmlns:a16="http://schemas.microsoft.com/office/drawing/2014/main" id="{BFD27485-2182-455F-B790-AC6C66E028ED}"/>
              </a:ext>
            </a:extLst>
          </p:cNvPr>
          <p:cNvSpPr>
            <a:spLocks noGrp="1"/>
          </p:cNvSpPr>
          <p:nvPr/>
        </p:nvSpPr>
        <p:spPr>
          <a:xfrm>
            <a:off x="3143250" y="2886075"/>
            <a:ext cx="7143750" cy="247650"/>
          </a:xfrm>
          <a:prstGeom prst="rect">
            <a:avLst/>
          </a:prstGeom>
          <a:noFill/>
          <a:ln w="0">
            <a:noFill/>
            <a:prstDash val="solid"/>
          </a:ln>
        </p:spPr>
        <p:txBody>
          <a:bodyPr wrap="square" lIns="0" tIns="0" rIns="0" bIns="0" anchor="t">
            <a:noAutofit/>
          </a:bodyPr>
          <a:lstStyle/>
          <a:p>
            <a:pPr algn="ctr">
              <a:lnSpc>
                <a:spcPct val="105000"/>
              </a:lnSpc>
              <a:buNone/>
              <a:defRPr sz="1350" b="0" i="0">
                <a:solidFill>
                  <a:srgbClr val="17242B"/>
                </a:solidFill>
                <a:latin typeface="Arial"/>
                <a:ea typeface="Arial"/>
                <a:cs typeface="Arial"/>
              </a:defRPr>
            </a:pPr>
            <a:r>
              <a:rPr sz="1350" b="0" i="0">
                <a:solidFill>
                  <a:srgbClr val="17242B"/>
                </a:solidFill>
                <a:latin typeface="Arial"/>
                <a:ea typeface="Arial"/>
                <a:cs typeface="Arial"/>
              </a:rPr>
              <a:t>Language  •  etiquette  •  meeting format  •  symbols</a:t>
            </a:r>
          </a:p>
        </p:txBody>
      </p:sp>
      <p:sp>
        <p:nvSpPr>
          <p:cNvPr id="11" name="Rectangle: Rounded Corners 10">
            <a:extLst>
              <a:ext uri="{FF2B5EF4-FFF2-40B4-BE49-F238E27FC236}">
                <a16:creationId xmlns:a16="http://schemas.microsoft.com/office/drawing/2014/main" id="{2BAF0B0C-A9E7-4847-ABCE-CD419A446077}"/>
              </a:ext>
            </a:extLst>
          </p:cNvPr>
          <p:cNvSpPr>
            <a:spLocks noGrp="1"/>
          </p:cNvSpPr>
          <p:nvPr/>
        </p:nvSpPr>
        <p:spPr>
          <a:xfrm>
            <a:off x="2333625" y="3486150"/>
            <a:ext cx="7524750" cy="590550"/>
          </a:xfrm>
          <a:prstGeom prst="roundRect">
            <a:avLst>
              <a:gd name="adj" fmla="val 19355"/>
            </a:avLst>
          </a:prstGeom>
          <a:solidFill>
            <a:srgbClr val="C0DDE3"/>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73118E5B-ED0B-4102-98BF-79A1DF625FBF}"/>
              </a:ext>
            </a:extLst>
          </p:cNvPr>
          <p:cNvSpPr>
            <a:spLocks noGrp="1"/>
          </p:cNvSpPr>
          <p:nvPr/>
        </p:nvSpPr>
        <p:spPr>
          <a:xfrm>
            <a:off x="2543175" y="3667125"/>
            <a:ext cx="1143000" cy="209550"/>
          </a:xfrm>
          <a:prstGeom prst="rect">
            <a:avLst/>
          </a:prstGeom>
          <a:noFill/>
          <a:ln w="0">
            <a:noFill/>
            <a:prstDash val="solid"/>
          </a:ln>
        </p:spPr>
        <p:txBody>
          <a:bodyPr wrap="square" lIns="0" tIns="0" rIns="0" bIns="0" anchor="t">
            <a:noAutofit/>
          </a:bodyPr>
          <a:lstStyle/>
          <a:p>
            <a:pPr algn="l">
              <a:lnSpc>
                <a:spcPct val="105000"/>
              </a:lnSpc>
              <a:buNone/>
              <a:defRPr sz="1125" b="1" i="0">
                <a:solidFill>
                  <a:srgbClr val="176B82"/>
                </a:solidFill>
                <a:latin typeface="Arial"/>
                <a:ea typeface="Arial"/>
                <a:cs typeface="Arial"/>
              </a:defRPr>
            </a:pPr>
            <a:r>
              <a:rPr sz="1125" b="1" i="0">
                <a:solidFill>
                  <a:srgbClr val="176B82"/>
                </a:solidFill>
                <a:latin typeface="Arial"/>
                <a:ea typeface="Arial"/>
                <a:cs typeface="Arial"/>
              </a:rPr>
              <a:t>PRACTICES</a:t>
            </a:r>
          </a:p>
        </p:txBody>
      </p:sp>
      <p:sp>
        <p:nvSpPr>
          <p:cNvPr id="13" name="Rectangle 12">
            <a:extLst>
              <a:ext uri="{FF2B5EF4-FFF2-40B4-BE49-F238E27FC236}">
                <a16:creationId xmlns:a16="http://schemas.microsoft.com/office/drawing/2014/main" id="{4FECA816-3EA4-4B2B-BE6D-B54DF98E5D0C}"/>
              </a:ext>
            </a:extLst>
          </p:cNvPr>
          <p:cNvSpPr>
            <a:spLocks noGrp="1"/>
          </p:cNvSpPr>
          <p:nvPr/>
        </p:nvSpPr>
        <p:spPr>
          <a:xfrm>
            <a:off x="3810000" y="3648075"/>
            <a:ext cx="5810250" cy="247650"/>
          </a:xfrm>
          <a:prstGeom prst="rect">
            <a:avLst/>
          </a:prstGeom>
          <a:noFill/>
          <a:ln w="0">
            <a:noFill/>
            <a:prstDash val="solid"/>
          </a:ln>
        </p:spPr>
        <p:txBody>
          <a:bodyPr wrap="square" lIns="0" tIns="0" rIns="0" bIns="0" anchor="t">
            <a:noAutofit/>
          </a:bodyPr>
          <a:lstStyle/>
          <a:p>
            <a:pPr algn="ctr">
              <a:lnSpc>
                <a:spcPct val="105000"/>
              </a:lnSpc>
              <a:buNone/>
              <a:defRPr sz="1350" b="0" i="0">
                <a:solidFill>
                  <a:srgbClr val="17242B"/>
                </a:solidFill>
                <a:latin typeface="Arial"/>
                <a:ea typeface="Arial"/>
                <a:cs typeface="Arial"/>
              </a:defRPr>
            </a:pPr>
            <a:r>
              <a:rPr sz="1350" b="0" i="0">
                <a:solidFill>
                  <a:srgbClr val="17242B"/>
                </a:solidFill>
                <a:latin typeface="Arial"/>
                <a:ea typeface="Arial"/>
                <a:cs typeface="Arial"/>
              </a:rPr>
              <a:t>Decision routes  •  communication style  •  time  •  conflict</a:t>
            </a:r>
          </a:p>
        </p:txBody>
      </p:sp>
      <p:sp>
        <p:nvSpPr>
          <p:cNvPr id="14" name="Rectangle: Rounded Corners 13">
            <a:extLst>
              <a:ext uri="{FF2B5EF4-FFF2-40B4-BE49-F238E27FC236}">
                <a16:creationId xmlns:a16="http://schemas.microsoft.com/office/drawing/2014/main" id="{114BEDE8-DC01-47E8-8472-88591E38E8D6}"/>
              </a:ext>
            </a:extLst>
          </p:cNvPr>
          <p:cNvSpPr>
            <a:spLocks noGrp="1"/>
          </p:cNvSpPr>
          <p:nvPr/>
        </p:nvSpPr>
        <p:spPr>
          <a:xfrm>
            <a:off x="3000375" y="4248150"/>
            <a:ext cx="6191250" cy="590550"/>
          </a:xfrm>
          <a:prstGeom prst="roundRect">
            <a:avLst>
              <a:gd name="adj" fmla="val 19355"/>
            </a:avLst>
          </a:prstGeom>
          <a:solidFill>
            <a:srgbClr val="176B82"/>
          </a:solidFill>
          <a:ln w="0">
            <a:noFill/>
            <a:prstDash val="solid"/>
          </a:ln>
        </p:spPr>
        <p:txBody>
          <a:bodyPr/>
          <a:lstStyle/>
          <a:p>
            <a:endParaRPr lang="en-GB"/>
          </a:p>
        </p:txBody>
      </p:sp>
      <p:sp>
        <p:nvSpPr>
          <p:cNvPr id="15" name="Rectangle 14">
            <a:extLst>
              <a:ext uri="{FF2B5EF4-FFF2-40B4-BE49-F238E27FC236}">
                <a16:creationId xmlns:a16="http://schemas.microsoft.com/office/drawing/2014/main" id="{01B7042A-DED2-4F3F-8965-E6724E856680}"/>
              </a:ext>
            </a:extLst>
          </p:cNvPr>
          <p:cNvSpPr>
            <a:spLocks noGrp="1"/>
          </p:cNvSpPr>
          <p:nvPr/>
        </p:nvSpPr>
        <p:spPr>
          <a:xfrm>
            <a:off x="3209925" y="4429125"/>
            <a:ext cx="1143000" cy="209550"/>
          </a:xfrm>
          <a:prstGeom prst="rect">
            <a:avLst/>
          </a:prstGeom>
          <a:noFill/>
          <a:ln w="0">
            <a:noFill/>
            <a:prstDash val="solid"/>
          </a:ln>
        </p:spPr>
        <p:txBody>
          <a:bodyPr wrap="square" lIns="0" tIns="0" rIns="0" bIns="0" anchor="t">
            <a:noAutofit/>
          </a:bodyPr>
          <a:lstStyle/>
          <a:p>
            <a:pPr algn="l">
              <a:lnSpc>
                <a:spcPct val="105000"/>
              </a:lnSpc>
              <a:buNone/>
              <a:defRPr sz="1125" b="1" i="0">
                <a:solidFill>
                  <a:srgbClr val="FFFFFF"/>
                </a:solidFill>
                <a:latin typeface="Arial"/>
                <a:ea typeface="Arial"/>
                <a:cs typeface="Arial"/>
              </a:defRPr>
            </a:pPr>
            <a:r>
              <a:rPr sz="1125" b="1" i="0">
                <a:solidFill>
                  <a:srgbClr val="FFFFFF"/>
                </a:solidFill>
                <a:latin typeface="Arial"/>
                <a:ea typeface="Arial"/>
                <a:cs typeface="Arial"/>
              </a:rPr>
              <a:t>VALUES</a:t>
            </a:r>
          </a:p>
        </p:txBody>
      </p:sp>
      <p:sp>
        <p:nvSpPr>
          <p:cNvPr id="16" name="Rectangle 15">
            <a:extLst>
              <a:ext uri="{FF2B5EF4-FFF2-40B4-BE49-F238E27FC236}">
                <a16:creationId xmlns:a16="http://schemas.microsoft.com/office/drawing/2014/main" id="{82D4D6E1-4C29-4CF4-9433-7B3BE4B4EFDB}"/>
              </a:ext>
            </a:extLst>
          </p:cNvPr>
          <p:cNvSpPr>
            <a:spLocks noGrp="1"/>
          </p:cNvSpPr>
          <p:nvPr/>
        </p:nvSpPr>
        <p:spPr>
          <a:xfrm>
            <a:off x="4476750" y="4410075"/>
            <a:ext cx="4476750" cy="247650"/>
          </a:xfrm>
          <a:prstGeom prst="rect">
            <a:avLst/>
          </a:prstGeom>
          <a:noFill/>
          <a:ln w="0">
            <a:noFill/>
            <a:prstDash val="solid"/>
          </a:ln>
        </p:spPr>
        <p:txBody>
          <a:bodyPr wrap="square" lIns="0" tIns="0" rIns="0" bIns="0" anchor="t">
            <a:noAutofit/>
          </a:bodyPr>
          <a:lstStyle/>
          <a:p>
            <a:pPr algn="ctr">
              <a:lnSpc>
                <a:spcPct val="105000"/>
              </a:lnSpc>
              <a:buNone/>
              <a:defRPr sz="1350" b="0" i="0">
                <a:solidFill>
                  <a:srgbClr val="FFFFFF"/>
                </a:solidFill>
                <a:latin typeface="Arial"/>
                <a:ea typeface="Arial"/>
                <a:cs typeface="Arial"/>
              </a:defRPr>
            </a:pPr>
            <a:r>
              <a:rPr sz="1350" b="0" i="0">
                <a:solidFill>
                  <a:srgbClr val="FFFFFF"/>
                </a:solidFill>
                <a:latin typeface="Arial"/>
                <a:ea typeface="Arial"/>
                <a:cs typeface="Arial"/>
              </a:rPr>
              <a:t>Hierarchy  •  group loyalty  •  trust  •  face  •  risk</a:t>
            </a:r>
          </a:p>
        </p:txBody>
      </p:sp>
      <p:sp>
        <p:nvSpPr>
          <p:cNvPr id="17" name="Rectangle 16">
            <a:extLst>
              <a:ext uri="{FF2B5EF4-FFF2-40B4-BE49-F238E27FC236}">
                <a16:creationId xmlns:a16="http://schemas.microsoft.com/office/drawing/2014/main" id="{50455BA8-FA88-4D62-980D-C3F0B97FBD7C}"/>
              </a:ext>
            </a:extLst>
          </p:cNvPr>
          <p:cNvSpPr>
            <a:spLocks noGrp="1"/>
          </p:cNvSpPr>
          <p:nvPr/>
        </p:nvSpPr>
        <p:spPr>
          <a:xfrm>
            <a:off x="3524250" y="5238750"/>
            <a:ext cx="2000250" cy="228600"/>
          </a:xfrm>
          <a:prstGeom prst="rect">
            <a:avLst/>
          </a:prstGeom>
          <a:noFill/>
          <a:ln w="0">
            <a:noFill/>
            <a:prstDash val="solid"/>
          </a:ln>
        </p:spPr>
        <p:txBody>
          <a:bodyPr wrap="square" lIns="0" tIns="0" rIns="0" bIns="0" anchor="t">
            <a:noAutofit/>
          </a:bodyPr>
          <a:lstStyle/>
          <a:p>
            <a:pPr algn="l">
              <a:lnSpc>
                <a:spcPct val="105000"/>
              </a:lnSpc>
              <a:buNone/>
              <a:defRPr sz="1350" b="1" i="0">
                <a:solidFill>
                  <a:srgbClr val="F47A38"/>
                </a:solidFill>
                <a:latin typeface="Arial"/>
                <a:ea typeface="Arial"/>
                <a:cs typeface="Arial"/>
              </a:defRPr>
            </a:pPr>
            <a:r>
              <a:rPr sz="1350" b="1" i="0">
                <a:solidFill>
                  <a:srgbClr val="F47A38"/>
                </a:solidFill>
                <a:latin typeface="Arial"/>
                <a:ea typeface="Arial"/>
                <a:cs typeface="Arial"/>
              </a:rPr>
              <a:t>Management implication</a:t>
            </a:r>
          </a:p>
        </p:txBody>
      </p:sp>
      <p:sp>
        <p:nvSpPr>
          <p:cNvPr id="18" name="Rectangle 17">
            <a:extLst>
              <a:ext uri="{FF2B5EF4-FFF2-40B4-BE49-F238E27FC236}">
                <a16:creationId xmlns:a16="http://schemas.microsoft.com/office/drawing/2014/main" id="{F25F71C6-BD0D-4EB6-85FE-B756CB1256B9}"/>
              </a:ext>
            </a:extLst>
          </p:cNvPr>
          <p:cNvSpPr>
            <a:spLocks noGrp="1"/>
          </p:cNvSpPr>
          <p:nvPr/>
        </p:nvSpPr>
        <p:spPr>
          <a:xfrm>
            <a:off x="5448300" y="5219700"/>
            <a:ext cx="4953000" cy="342900"/>
          </a:xfrm>
          <a:prstGeom prst="rect">
            <a:avLst/>
          </a:prstGeom>
          <a:noFill/>
          <a:ln w="0">
            <a:noFill/>
            <a:prstDash val="solid"/>
          </a:ln>
        </p:spPr>
        <p:txBody>
          <a:bodyPr wrap="square" lIns="0" tIns="0" rIns="0" bIns="0" anchor="t">
            <a:noAutofit/>
          </a:bodyPr>
          <a:lstStyle/>
          <a:p>
            <a:pPr algn="l">
              <a:lnSpc>
                <a:spcPct val="105000"/>
              </a:lnSpc>
              <a:buNone/>
              <a:defRPr sz="1350" b="0" i="0">
                <a:solidFill>
                  <a:srgbClr val="5B6B73"/>
                </a:solidFill>
                <a:latin typeface="Arial"/>
                <a:ea typeface="Arial"/>
                <a:cs typeface="Arial"/>
              </a:defRPr>
            </a:pPr>
            <a:r>
              <a:rPr sz="1350" b="0" i="0">
                <a:solidFill>
                  <a:srgbClr val="5B6B73"/>
                </a:solidFill>
                <a:latin typeface="Arial"/>
                <a:ea typeface="Arial"/>
                <a:cs typeface="Arial"/>
              </a:rPr>
              <a:t>Do not copy etiquette mechanically—understand the assumptions driving the behaviour.</a:t>
            </a:r>
          </a:p>
        </p:txBody>
      </p:sp>
      <p:sp>
        <p:nvSpPr>
          <p:cNvPr id="19" name="Rectangle 18">
            <a:extLst>
              <a:ext uri="{FF2B5EF4-FFF2-40B4-BE49-F238E27FC236}">
                <a16:creationId xmlns:a16="http://schemas.microsoft.com/office/drawing/2014/main" id="{9C2D4605-A07B-4C59-AFCA-59DAFF3B6E94}"/>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Hofstede, Hofstede and Minkov (2010); Hall (1976).</a:t>
            </a:r>
          </a:p>
        </p:txBody>
      </p:sp>
    </p:spTree>
    <p:extLst>
      <p:ext uri="{BB962C8B-B14F-4D97-AF65-F5344CB8AC3E}">
        <p14:creationId xmlns:p14="http://schemas.microsoft.com/office/powerpoint/2010/main" val="1772798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03F33A1-BEE5-488A-85F2-054C9020187A}"/>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68526C57-8BC3-46F5-8462-791C750ACA32}"/>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The UK–China gap is greatest in hierarchy, individualism and time horizon</a:t>
            </a:r>
          </a:p>
        </p:txBody>
      </p:sp>
      <p:sp>
        <p:nvSpPr>
          <p:cNvPr id="3" name="Rectangle 2">
            <a:extLst>
              <a:ext uri="{FF2B5EF4-FFF2-40B4-BE49-F238E27FC236}">
                <a16:creationId xmlns:a16="http://schemas.microsoft.com/office/drawing/2014/main" id="{684EE044-EF82-4F12-BBFC-CF126EB3520B}"/>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6A9282E9-1BD9-488D-9C6F-24E4507F4631}"/>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245029FB-5B75-4CB7-815F-2D5AA2031EEB}"/>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55B9DDEC-6E5C-4D17-A84D-84B50683A3B6}"/>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06</a:t>
            </a:r>
          </a:p>
        </p:txBody>
      </p:sp>
      <p:graphicFrame>
        <p:nvGraphicFramePr>
          <p:cNvPr id="20" name="Chart"/>
          <p:cNvGraphicFramePr/>
          <p:nvPr/>
        </p:nvGraphicFramePr>
        <p:xfrm>
          <a:off x="704850" y="1733550"/>
          <a:ext cx="7239000" cy="3714750"/>
        </p:xfrm>
        <a:graphic>
          <a:graphicData uri="http://schemas.openxmlformats.org/drawingml/2006/chart">
            <c:chart xmlns:c="http://schemas.openxmlformats.org/drawingml/2006/chart" xmlns:r="http://schemas.openxmlformats.org/officeDocument/2006/relationships" r:id="rId3"/>
          </a:graphicData>
        </a:graphic>
      </p:graphicFrame>
      <p:sp>
        <p:nvSpPr>
          <p:cNvPr id="8" name="Rectangle: Rounded Corners 7">
            <a:extLst>
              <a:ext uri="{FF2B5EF4-FFF2-40B4-BE49-F238E27FC236}">
                <a16:creationId xmlns:a16="http://schemas.microsoft.com/office/drawing/2014/main" id="{2E99E235-4E12-49FD-B1CC-CAD06F59B961}"/>
              </a:ext>
            </a:extLst>
          </p:cNvPr>
          <p:cNvSpPr>
            <a:spLocks noGrp="1"/>
          </p:cNvSpPr>
          <p:nvPr/>
        </p:nvSpPr>
        <p:spPr>
          <a:xfrm>
            <a:off x="8324850" y="1809750"/>
            <a:ext cx="2857500" cy="3371850"/>
          </a:xfrm>
          <a:prstGeom prst="roundRect">
            <a:avLst>
              <a:gd name="adj" fmla="val 5333"/>
            </a:avLst>
          </a:prstGeom>
          <a:solidFill>
            <a:srgbClr val="EEF4F5"/>
          </a:solidFill>
          <a:ln w="0">
            <a:noFill/>
            <a:prstDash val="solid"/>
          </a:ln>
        </p:spPr>
        <p:txBody>
          <a:bodyPr/>
          <a:lstStyle/>
          <a:p>
            <a:endParaRPr lang="en-GB"/>
          </a:p>
        </p:txBody>
      </p:sp>
      <p:sp>
        <p:nvSpPr>
          <p:cNvPr id="9" name="Rectangle 8">
            <a:extLst>
              <a:ext uri="{FF2B5EF4-FFF2-40B4-BE49-F238E27FC236}">
                <a16:creationId xmlns:a16="http://schemas.microsoft.com/office/drawing/2014/main" id="{7D0F8F33-50AB-4598-8DB8-02376CC4131B}"/>
              </a:ext>
            </a:extLst>
          </p:cNvPr>
          <p:cNvSpPr>
            <a:spLocks noGrp="1"/>
          </p:cNvSpPr>
          <p:nvPr/>
        </p:nvSpPr>
        <p:spPr>
          <a:xfrm>
            <a:off x="8629650" y="2114550"/>
            <a:ext cx="2238375" cy="285750"/>
          </a:xfrm>
          <a:prstGeom prst="rect">
            <a:avLst/>
          </a:prstGeom>
          <a:noFill/>
          <a:ln w="0">
            <a:noFill/>
            <a:prstDash val="solid"/>
          </a:ln>
        </p:spPr>
        <p:txBody>
          <a:bodyPr wrap="square" lIns="0" tIns="0" rIns="0" bIns="0" anchor="t">
            <a:noAutofit/>
          </a:bodyPr>
          <a:lstStyle/>
          <a:p>
            <a:pPr algn="l">
              <a:lnSpc>
                <a:spcPct val="105000"/>
              </a:lnSpc>
              <a:buNone/>
              <a:defRPr sz="1800" b="1" i="0">
                <a:solidFill>
                  <a:srgbClr val="176B82"/>
                </a:solidFill>
                <a:latin typeface="Arial"/>
                <a:ea typeface="Arial"/>
                <a:cs typeface="Arial"/>
              </a:defRPr>
            </a:pPr>
            <a:r>
              <a:rPr sz="1800" b="1" i="0">
                <a:solidFill>
                  <a:srgbClr val="176B82"/>
                </a:solidFill>
                <a:latin typeface="Arial"/>
                <a:ea typeface="Arial"/>
                <a:cs typeface="Arial"/>
              </a:rPr>
              <a:t>What this predicts</a:t>
            </a:r>
          </a:p>
        </p:txBody>
      </p:sp>
      <p:sp>
        <p:nvSpPr>
          <p:cNvPr id="10" name="Rectangle 9">
            <a:extLst>
              <a:ext uri="{FF2B5EF4-FFF2-40B4-BE49-F238E27FC236}">
                <a16:creationId xmlns:a16="http://schemas.microsoft.com/office/drawing/2014/main" id="{3925E254-506F-4E2C-ABD3-E11511959215}"/>
              </a:ext>
            </a:extLst>
          </p:cNvPr>
          <p:cNvSpPr>
            <a:spLocks noGrp="1"/>
          </p:cNvSpPr>
          <p:nvPr/>
        </p:nvSpPr>
        <p:spPr>
          <a:xfrm>
            <a:off x="8629650" y="2628900"/>
            <a:ext cx="2152650" cy="1962150"/>
          </a:xfrm>
          <a:prstGeom prst="rect">
            <a:avLst/>
          </a:prstGeom>
          <a:noFill/>
          <a:ln w="0">
            <a:noFill/>
            <a:prstDash val="solid"/>
          </a:ln>
        </p:spPr>
        <p:txBody>
          <a:bodyPr wrap="square" lIns="0" tIns="0" rIns="0" bIns="0" anchor="t">
            <a:noAutofit/>
          </a:bodyPr>
          <a:lstStyle/>
          <a:p>
            <a:pPr marL="18" indent="-12" algn="l">
              <a:lnSpc>
                <a:spcPct val="114000"/>
              </a:lnSpc>
              <a:buNone/>
              <a:defRPr sz="1350" b="0">
                <a:solidFill>
                  <a:srgbClr val="17242B"/>
                </a:solidFill>
                <a:latin typeface="Arial"/>
                <a:ea typeface="Arial"/>
                <a:cs typeface="Arial"/>
              </a:defRPr>
            </a:pPr>
            <a:r>
              <a:rPr sz="1350" b="0">
                <a:solidFill>
                  <a:srgbClr val="17242B"/>
                </a:solidFill>
                <a:latin typeface="Arial"/>
                <a:ea typeface="Arial"/>
                <a:cs typeface="Arial"/>
              </a:rPr>
              <a:t>Chinese approval may be more senior-led.</a:t>
            </a:r>
          </a:p>
          <a:p>
            <a:pPr marL="18" indent="-12" algn="l">
              <a:lnSpc>
                <a:spcPct val="114000"/>
              </a:lnSpc>
              <a:buNone/>
              <a:defRPr sz="1350" b="0">
                <a:solidFill>
                  <a:srgbClr val="17242B"/>
                </a:solidFill>
                <a:latin typeface="Arial"/>
                <a:ea typeface="Arial"/>
                <a:cs typeface="Arial"/>
              </a:defRPr>
            </a:pPr>
            <a:r>
              <a:rPr sz="1350" b="0">
                <a:solidFill>
                  <a:srgbClr val="17242B"/>
                </a:solidFill>
                <a:latin typeface="Arial"/>
                <a:ea typeface="Arial"/>
                <a:cs typeface="Arial"/>
              </a:rPr>
              <a:t>Group relationships may matter more than individual authority.</a:t>
            </a:r>
          </a:p>
          <a:p>
            <a:pPr marL="18" indent="-12" algn="l">
              <a:lnSpc>
                <a:spcPct val="114000"/>
              </a:lnSpc>
              <a:buNone/>
              <a:defRPr sz="1350" b="0">
                <a:solidFill>
                  <a:srgbClr val="17242B"/>
                </a:solidFill>
                <a:latin typeface="Arial"/>
                <a:ea typeface="Arial"/>
                <a:cs typeface="Arial"/>
              </a:defRPr>
            </a:pPr>
            <a:r>
              <a:rPr sz="1350" b="0">
                <a:solidFill>
                  <a:srgbClr val="17242B"/>
                </a:solidFill>
                <a:latin typeface="Arial"/>
                <a:ea typeface="Arial"/>
                <a:cs typeface="Arial"/>
              </a:rPr>
              <a:t>A long process may signal seriousness—not failure.</a:t>
            </a:r>
          </a:p>
        </p:txBody>
      </p:sp>
      <p:sp>
        <p:nvSpPr>
          <p:cNvPr id="11" name="Rectangle 10">
            <a:extLst>
              <a:ext uri="{FF2B5EF4-FFF2-40B4-BE49-F238E27FC236}">
                <a16:creationId xmlns:a16="http://schemas.microsoft.com/office/drawing/2014/main" id="{785A7AAB-A551-4B93-8C2F-69453F47B927}"/>
              </a:ext>
            </a:extLst>
          </p:cNvPr>
          <p:cNvSpPr>
            <a:spLocks noGrp="1"/>
          </p:cNvSpPr>
          <p:nvPr/>
        </p:nvSpPr>
        <p:spPr>
          <a:xfrm>
            <a:off x="8629650" y="4762500"/>
            <a:ext cx="552450" cy="209550"/>
          </a:xfrm>
          <a:prstGeom prst="rect">
            <a:avLst/>
          </a:prstGeom>
          <a:noFill/>
          <a:ln w="0">
            <a:noFill/>
            <a:prstDash val="solid"/>
          </a:ln>
        </p:spPr>
        <p:txBody>
          <a:bodyPr wrap="square" lIns="0" tIns="0" rIns="0" bIns="0" anchor="t">
            <a:noAutofit/>
          </a:bodyPr>
          <a:lstStyle/>
          <a:p>
            <a:pPr algn="l">
              <a:lnSpc>
                <a:spcPct val="105000"/>
              </a:lnSpc>
              <a:buNone/>
              <a:defRPr sz="1125" b="1" i="0">
                <a:solidFill>
                  <a:srgbClr val="F47A38"/>
                </a:solidFill>
                <a:latin typeface="Arial"/>
                <a:ea typeface="Arial"/>
                <a:cs typeface="Arial"/>
              </a:defRPr>
            </a:pPr>
            <a:r>
              <a:rPr sz="1125" b="1" i="0">
                <a:solidFill>
                  <a:srgbClr val="F47A38"/>
                </a:solidFill>
                <a:latin typeface="Arial"/>
                <a:ea typeface="Arial"/>
                <a:cs typeface="Arial"/>
              </a:rPr>
              <a:t>Limit</a:t>
            </a:r>
          </a:p>
        </p:txBody>
      </p:sp>
      <p:sp>
        <p:nvSpPr>
          <p:cNvPr id="12" name="Rectangle 11">
            <a:extLst>
              <a:ext uri="{FF2B5EF4-FFF2-40B4-BE49-F238E27FC236}">
                <a16:creationId xmlns:a16="http://schemas.microsoft.com/office/drawing/2014/main" id="{9FDED1BC-404F-46C4-86A4-D6822BBAB666}"/>
              </a:ext>
            </a:extLst>
          </p:cNvPr>
          <p:cNvSpPr>
            <a:spLocks noGrp="1"/>
          </p:cNvSpPr>
          <p:nvPr/>
        </p:nvSpPr>
        <p:spPr>
          <a:xfrm>
            <a:off x="9220200" y="4743450"/>
            <a:ext cx="1676400" cy="438150"/>
          </a:xfrm>
          <a:prstGeom prst="rect">
            <a:avLst/>
          </a:prstGeom>
          <a:noFill/>
          <a:ln w="0">
            <a:noFill/>
            <a:prstDash val="solid"/>
          </a:ln>
        </p:spPr>
        <p:txBody>
          <a:bodyPr wrap="square" lIns="0" tIns="0" rIns="0" bIns="0" anchor="t">
            <a:noAutofit/>
          </a:bodyPr>
          <a:lstStyle/>
          <a:p>
            <a:pPr algn="l">
              <a:lnSpc>
                <a:spcPct val="105000"/>
              </a:lnSpc>
              <a:buNone/>
              <a:defRPr sz="1125" b="0" i="0">
                <a:solidFill>
                  <a:srgbClr val="5B6B73"/>
                </a:solidFill>
                <a:latin typeface="Arial"/>
                <a:ea typeface="Arial"/>
                <a:cs typeface="Arial"/>
              </a:defRPr>
            </a:pPr>
            <a:r>
              <a:rPr sz="1125" b="0" i="0">
                <a:solidFill>
                  <a:srgbClr val="5B6B73"/>
                </a:solidFill>
                <a:latin typeface="Arial"/>
                <a:ea typeface="Arial"/>
                <a:cs typeface="Arial"/>
              </a:rPr>
              <a:t>Scores are national tendencies, not a script for every person.</a:t>
            </a:r>
          </a:p>
        </p:txBody>
      </p:sp>
      <p:sp>
        <p:nvSpPr>
          <p:cNvPr id="13" name="Rectangle 12">
            <a:extLst>
              <a:ext uri="{FF2B5EF4-FFF2-40B4-BE49-F238E27FC236}">
                <a16:creationId xmlns:a16="http://schemas.microsoft.com/office/drawing/2014/main" id="{9404EF31-579D-4580-B2FC-3815D7AF0C39}"/>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Hofstede, Hofstede and Minkov (2010); Geert Hofstede (2025). Scores shown on a 0–100 comparative scale.</a:t>
            </a:r>
          </a:p>
        </p:txBody>
      </p:sp>
    </p:spTree>
    <p:extLst>
      <p:ext uri="{BB962C8B-B14F-4D97-AF65-F5344CB8AC3E}">
        <p14:creationId xmlns:p14="http://schemas.microsoft.com/office/powerpoint/2010/main" val="1086560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BCD21F29-7A16-45E5-B1A1-B72143FD2487}"/>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46D2E1AE-5864-4655-996B-E603AA6ACE3D}"/>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Direct British communication can create accidental face loss</a:t>
            </a:r>
          </a:p>
        </p:txBody>
      </p:sp>
      <p:sp>
        <p:nvSpPr>
          <p:cNvPr id="3" name="Rectangle 2">
            <a:extLst>
              <a:ext uri="{FF2B5EF4-FFF2-40B4-BE49-F238E27FC236}">
                <a16:creationId xmlns:a16="http://schemas.microsoft.com/office/drawing/2014/main" id="{5458EB8E-0BF1-418C-89AA-66A282C5C2FD}"/>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5484F088-BC4B-4233-A7A3-138A91C6A18F}"/>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09593C85-20CC-4273-B2CD-7F991F1352A2}"/>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58318226-954F-4083-AECD-A4B1A4707844}"/>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07</a:t>
            </a:r>
          </a:p>
        </p:txBody>
      </p:sp>
      <p:sp>
        <p:nvSpPr>
          <p:cNvPr id="7" name="Rectangle: Rounded Corners 6">
            <a:extLst>
              <a:ext uri="{FF2B5EF4-FFF2-40B4-BE49-F238E27FC236}">
                <a16:creationId xmlns:a16="http://schemas.microsoft.com/office/drawing/2014/main" id="{354B5FBE-87AC-4598-A371-41EE8026CA3D}"/>
              </a:ext>
            </a:extLst>
          </p:cNvPr>
          <p:cNvSpPr>
            <a:spLocks noGrp="1"/>
          </p:cNvSpPr>
          <p:nvPr/>
        </p:nvSpPr>
        <p:spPr>
          <a:xfrm>
            <a:off x="685800" y="1752600"/>
            <a:ext cx="4629150" cy="3371850"/>
          </a:xfrm>
          <a:prstGeom prst="roundRect">
            <a:avLst>
              <a:gd name="adj" fmla="val 4520"/>
            </a:avLst>
          </a:prstGeom>
          <a:solidFill>
            <a:srgbClr val="EEF4F5"/>
          </a:solidFill>
          <a:ln w="0">
            <a:noFill/>
            <a:prstDash val="solid"/>
          </a:ln>
        </p:spPr>
        <p:txBody>
          <a:bodyPr/>
          <a:lstStyle/>
          <a:p>
            <a:endParaRPr lang="en-GB"/>
          </a:p>
        </p:txBody>
      </p:sp>
      <p:sp>
        <p:nvSpPr>
          <p:cNvPr id="8" name="Rectangle 7">
            <a:extLst>
              <a:ext uri="{FF2B5EF4-FFF2-40B4-BE49-F238E27FC236}">
                <a16:creationId xmlns:a16="http://schemas.microsoft.com/office/drawing/2014/main" id="{1A832E9F-605C-4C14-A2D1-F10E9CA8B29B}"/>
              </a:ext>
            </a:extLst>
          </p:cNvPr>
          <p:cNvSpPr>
            <a:spLocks noGrp="1"/>
          </p:cNvSpPr>
          <p:nvPr/>
        </p:nvSpPr>
        <p:spPr>
          <a:xfrm>
            <a:off x="1028700" y="2114550"/>
            <a:ext cx="3619500" cy="323850"/>
          </a:xfrm>
          <a:prstGeom prst="rect">
            <a:avLst/>
          </a:prstGeom>
          <a:noFill/>
          <a:ln w="0">
            <a:noFill/>
            <a:prstDash val="solid"/>
          </a:ln>
        </p:spPr>
        <p:txBody>
          <a:bodyPr wrap="square" lIns="0" tIns="0" rIns="0" bIns="0" anchor="t">
            <a:noAutofit/>
          </a:bodyPr>
          <a:lstStyle/>
          <a:p>
            <a:pPr algn="l">
              <a:lnSpc>
                <a:spcPct val="105000"/>
              </a:lnSpc>
              <a:buNone/>
              <a:defRPr sz="1950" b="1" i="0">
                <a:solidFill>
                  <a:srgbClr val="176B82"/>
                </a:solidFill>
                <a:latin typeface="Arial"/>
                <a:ea typeface="Arial"/>
                <a:cs typeface="Arial"/>
              </a:defRPr>
            </a:pPr>
            <a:r>
              <a:rPr sz="1950" b="1" i="0">
                <a:solidFill>
                  <a:srgbClr val="176B82"/>
                </a:solidFill>
                <a:latin typeface="Arial"/>
                <a:ea typeface="Arial"/>
                <a:cs typeface="Arial"/>
              </a:rPr>
              <a:t>Lower-context UK tendency</a:t>
            </a:r>
          </a:p>
        </p:txBody>
      </p:sp>
      <p:sp>
        <p:nvSpPr>
          <p:cNvPr id="9" name="Rectangle 8">
            <a:extLst>
              <a:ext uri="{FF2B5EF4-FFF2-40B4-BE49-F238E27FC236}">
                <a16:creationId xmlns:a16="http://schemas.microsoft.com/office/drawing/2014/main" id="{2D2D6506-CA00-4A16-A87C-6897FBA35775}"/>
              </a:ext>
            </a:extLst>
          </p:cNvPr>
          <p:cNvSpPr>
            <a:spLocks noGrp="1"/>
          </p:cNvSpPr>
          <p:nvPr/>
        </p:nvSpPr>
        <p:spPr>
          <a:xfrm>
            <a:off x="1028700" y="2571750"/>
            <a:ext cx="3714750" cy="495300"/>
          </a:xfrm>
          <a:prstGeom prst="rect">
            <a:avLst/>
          </a:prstGeom>
          <a:noFill/>
          <a:ln w="0">
            <a:noFill/>
            <a:prstDash val="solid"/>
          </a:ln>
        </p:spPr>
        <p:txBody>
          <a:bodyPr wrap="square" lIns="0" tIns="0" rIns="0" bIns="0" anchor="t">
            <a:noAutofit/>
          </a:bodyPr>
          <a:lstStyle/>
          <a:p>
            <a:pPr algn="l">
              <a:lnSpc>
                <a:spcPct val="105000"/>
              </a:lnSpc>
              <a:buNone/>
              <a:defRPr sz="1500" b="0" i="0">
                <a:solidFill>
                  <a:srgbClr val="17242B"/>
                </a:solidFill>
                <a:latin typeface="Arial"/>
                <a:ea typeface="Arial"/>
                <a:cs typeface="Arial"/>
              </a:defRPr>
            </a:pPr>
            <a:r>
              <a:rPr sz="1500" b="0" i="0">
                <a:solidFill>
                  <a:srgbClr val="17242B"/>
                </a:solidFill>
                <a:latin typeface="Arial"/>
                <a:ea typeface="Arial"/>
                <a:cs typeface="Arial"/>
              </a:rPr>
              <a:t>Meaning is expected to sit mainly in the words.</a:t>
            </a:r>
          </a:p>
        </p:txBody>
      </p:sp>
      <p:sp>
        <p:nvSpPr>
          <p:cNvPr id="10" name="Rectangle 9">
            <a:extLst>
              <a:ext uri="{FF2B5EF4-FFF2-40B4-BE49-F238E27FC236}">
                <a16:creationId xmlns:a16="http://schemas.microsoft.com/office/drawing/2014/main" id="{D4D67D75-382E-4FEA-8D62-B722BA76A232}"/>
              </a:ext>
            </a:extLst>
          </p:cNvPr>
          <p:cNvSpPr>
            <a:spLocks noGrp="1"/>
          </p:cNvSpPr>
          <p:nvPr/>
        </p:nvSpPr>
        <p:spPr>
          <a:xfrm>
            <a:off x="1028700" y="3276600"/>
            <a:ext cx="3619500" cy="1352550"/>
          </a:xfrm>
          <a:prstGeom prst="rect">
            <a:avLst/>
          </a:prstGeom>
          <a:noFill/>
          <a:ln w="0">
            <a:noFill/>
            <a:prstDash val="solid"/>
          </a:ln>
        </p:spPr>
        <p:txBody>
          <a:bodyPr wrap="square" lIns="0" tIns="0" rIns="0" bIns="0" anchor="t">
            <a:noAutofit/>
          </a:bodyPr>
          <a:lstStyle/>
          <a:p>
            <a:pPr marL="18" indent="-12" algn="l">
              <a:lnSpc>
                <a:spcPct val="116000"/>
              </a:lnSpc>
              <a:buNone/>
              <a:defRPr sz="1350" b="0">
                <a:solidFill>
                  <a:srgbClr val="5B6B73"/>
                </a:solidFill>
                <a:latin typeface="Arial"/>
                <a:ea typeface="Arial"/>
                <a:cs typeface="Arial"/>
              </a:defRPr>
            </a:pPr>
            <a:r>
              <a:rPr sz="1350" b="0">
                <a:solidFill>
                  <a:srgbClr val="5B6B73"/>
                </a:solidFill>
                <a:latin typeface="Arial"/>
                <a:ea typeface="Arial"/>
                <a:cs typeface="Arial"/>
              </a:rPr>
              <a:t>Open disagreement can show honesty</a:t>
            </a:r>
          </a:p>
          <a:p>
            <a:pPr marL="18" indent="-12" algn="l">
              <a:lnSpc>
                <a:spcPct val="116000"/>
              </a:lnSpc>
              <a:buNone/>
              <a:defRPr sz="1350" b="0">
                <a:solidFill>
                  <a:srgbClr val="5B6B73"/>
                </a:solidFill>
                <a:latin typeface="Arial"/>
                <a:ea typeface="Arial"/>
                <a:cs typeface="Arial"/>
              </a:defRPr>
            </a:pPr>
            <a:r>
              <a:rPr sz="1350" b="0">
                <a:solidFill>
                  <a:srgbClr val="5B6B73"/>
                </a:solidFill>
                <a:latin typeface="Arial"/>
                <a:ea typeface="Arial"/>
                <a:cs typeface="Arial"/>
              </a:rPr>
              <a:t>Questions may be direct and time-focused</a:t>
            </a:r>
          </a:p>
          <a:p>
            <a:pPr marL="18" indent="-12" algn="l">
              <a:lnSpc>
                <a:spcPct val="116000"/>
              </a:lnSpc>
              <a:buNone/>
              <a:defRPr sz="1350" b="0">
                <a:solidFill>
                  <a:srgbClr val="5B6B73"/>
                </a:solidFill>
                <a:latin typeface="Arial"/>
                <a:ea typeface="Arial"/>
                <a:cs typeface="Arial"/>
              </a:defRPr>
            </a:pPr>
            <a:r>
              <a:rPr sz="1350" b="0">
                <a:solidFill>
                  <a:srgbClr val="5B6B73"/>
                </a:solidFill>
                <a:latin typeface="Arial"/>
                <a:ea typeface="Arial"/>
                <a:cs typeface="Arial"/>
              </a:rPr>
              <a:t>Written detail is treated as clarity</a:t>
            </a:r>
          </a:p>
        </p:txBody>
      </p:sp>
      <p:sp>
        <p:nvSpPr>
          <p:cNvPr id="11" name="Rectangle: Rounded Corners 10">
            <a:extLst>
              <a:ext uri="{FF2B5EF4-FFF2-40B4-BE49-F238E27FC236}">
                <a16:creationId xmlns:a16="http://schemas.microsoft.com/office/drawing/2014/main" id="{A9819E62-A42A-4B55-A026-80156822687E}"/>
              </a:ext>
            </a:extLst>
          </p:cNvPr>
          <p:cNvSpPr>
            <a:spLocks noGrp="1"/>
          </p:cNvSpPr>
          <p:nvPr/>
        </p:nvSpPr>
        <p:spPr>
          <a:xfrm>
            <a:off x="5886450" y="1752600"/>
            <a:ext cx="4629150" cy="3371850"/>
          </a:xfrm>
          <a:prstGeom prst="roundRect">
            <a:avLst>
              <a:gd name="adj" fmla="val 4520"/>
            </a:avLst>
          </a:prstGeom>
          <a:solidFill>
            <a:srgbClr val="F7F4ED"/>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EB79985E-36AE-4E88-ABBF-8A713530D9E9}"/>
              </a:ext>
            </a:extLst>
          </p:cNvPr>
          <p:cNvSpPr>
            <a:spLocks noGrp="1"/>
          </p:cNvSpPr>
          <p:nvPr/>
        </p:nvSpPr>
        <p:spPr>
          <a:xfrm>
            <a:off x="6229350" y="2114550"/>
            <a:ext cx="3714750" cy="323850"/>
          </a:xfrm>
          <a:prstGeom prst="rect">
            <a:avLst/>
          </a:prstGeom>
          <a:noFill/>
          <a:ln w="0">
            <a:noFill/>
            <a:prstDash val="solid"/>
          </a:ln>
        </p:spPr>
        <p:txBody>
          <a:bodyPr wrap="square" lIns="0" tIns="0" rIns="0" bIns="0" anchor="t">
            <a:noAutofit/>
          </a:bodyPr>
          <a:lstStyle/>
          <a:p>
            <a:pPr algn="l">
              <a:lnSpc>
                <a:spcPct val="105000"/>
              </a:lnSpc>
              <a:buNone/>
              <a:defRPr sz="1950" b="1" i="0">
                <a:solidFill>
                  <a:srgbClr val="C6403A"/>
                </a:solidFill>
                <a:latin typeface="Arial"/>
                <a:ea typeface="Arial"/>
                <a:cs typeface="Arial"/>
              </a:defRPr>
            </a:pPr>
            <a:r>
              <a:rPr sz="1950" b="1" i="0">
                <a:solidFill>
                  <a:srgbClr val="C6403A"/>
                </a:solidFill>
                <a:latin typeface="Arial"/>
                <a:ea typeface="Arial"/>
                <a:cs typeface="Arial"/>
              </a:rPr>
              <a:t>Higher-context Chinese tendency</a:t>
            </a:r>
          </a:p>
        </p:txBody>
      </p:sp>
      <p:sp>
        <p:nvSpPr>
          <p:cNvPr id="13" name="Rectangle 12">
            <a:extLst>
              <a:ext uri="{FF2B5EF4-FFF2-40B4-BE49-F238E27FC236}">
                <a16:creationId xmlns:a16="http://schemas.microsoft.com/office/drawing/2014/main" id="{76293B8E-05E7-4C78-8773-5E978268101F}"/>
              </a:ext>
            </a:extLst>
          </p:cNvPr>
          <p:cNvSpPr>
            <a:spLocks noGrp="1"/>
          </p:cNvSpPr>
          <p:nvPr/>
        </p:nvSpPr>
        <p:spPr>
          <a:xfrm>
            <a:off x="6229350" y="2571750"/>
            <a:ext cx="3714750" cy="495300"/>
          </a:xfrm>
          <a:prstGeom prst="rect">
            <a:avLst/>
          </a:prstGeom>
          <a:noFill/>
          <a:ln w="0">
            <a:noFill/>
            <a:prstDash val="solid"/>
          </a:ln>
        </p:spPr>
        <p:txBody>
          <a:bodyPr wrap="square" lIns="0" tIns="0" rIns="0" bIns="0" anchor="t">
            <a:noAutofit/>
          </a:bodyPr>
          <a:lstStyle/>
          <a:p>
            <a:pPr algn="l">
              <a:lnSpc>
                <a:spcPct val="105000"/>
              </a:lnSpc>
              <a:buNone/>
              <a:defRPr sz="1500" b="0" i="0">
                <a:solidFill>
                  <a:srgbClr val="17242B"/>
                </a:solidFill>
                <a:latin typeface="Arial"/>
                <a:ea typeface="Arial"/>
                <a:cs typeface="Arial"/>
              </a:defRPr>
            </a:pPr>
            <a:r>
              <a:rPr sz="1500" b="0" i="0">
                <a:solidFill>
                  <a:srgbClr val="17242B"/>
                </a:solidFill>
                <a:latin typeface="Arial"/>
                <a:ea typeface="Arial"/>
                <a:cs typeface="Arial"/>
              </a:rPr>
              <a:t>Meaning is also carried by relationship, status and context.</a:t>
            </a:r>
          </a:p>
        </p:txBody>
      </p:sp>
      <p:sp>
        <p:nvSpPr>
          <p:cNvPr id="14" name="Rectangle 13">
            <a:extLst>
              <a:ext uri="{FF2B5EF4-FFF2-40B4-BE49-F238E27FC236}">
                <a16:creationId xmlns:a16="http://schemas.microsoft.com/office/drawing/2014/main" id="{11D7F98F-7750-495E-933D-BE814E0A725D}"/>
              </a:ext>
            </a:extLst>
          </p:cNvPr>
          <p:cNvSpPr>
            <a:spLocks noGrp="1"/>
          </p:cNvSpPr>
          <p:nvPr/>
        </p:nvSpPr>
        <p:spPr>
          <a:xfrm>
            <a:off x="6229350" y="3276600"/>
            <a:ext cx="3619500" cy="1352550"/>
          </a:xfrm>
          <a:prstGeom prst="rect">
            <a:avLst/>
          </a:prstGeom>
          <a:noFill/>
          <a:ln w="0">
            <a:noFill/>
            <a:prstDash val="solid"/>
          </a:ln>
        </p:spPr>
        <p:txBody>
          <a:bodyPr wrap="square" lIns="0" tIns="0" rIns="0" bIns="0" anchor="t">
            <a:noAutofit/>
          </a:bodyPr>
          <a:lstStyle/>
          <a:p>
            <a:pPr marL="18" indent="-12" algn="l">
              <a:lnSpc>
                <a:spcPct val="116000"/>
              </a:lnSpc>
              <a:buNone/>
              <a:defRPr sz="1350" b="0">
                <a:solidFill>
                  <a:srgbClr val="5B6B73"/>
                </a:solidFill>
                <a:latin typeface="Arial"/>
                <a:ea typeface="Arial"/>
                <a:cs typeface="Arial"/>
              </a:defRPr>
            </a:pPr>
            <a:r>
              <a:rPr sz="1350" b="0">
                <a:solidFill>
                  <a:srgbClr val="5B6B73"/>
                </a:solidFill>
                <a:latin typeface="Arial"/>
                <a:ea typeface="Arial"/>
                <a:cs typeface="Arial"/>
              </a:rPr>
              <a:t>Indirect refusal can preserve harmony</a:t>
            </a:r>
          </a:p>
          <a:p>
            <a:pPr marL="18" indent="-12" algn="l">
              <a:lnSpc>
                <a:spcPct val="116000"/>
              </a:lnSpc>
              <a:buNone/>
              <a:defRPr sz="1350" b="0">
                <a:solidFill>
                  <a:srgbClr val="5B6B73"/>
                </a:solidFill>
                <a:latin typeface="Arial"/>
                <a:ea typeface="Arial"/>
                <a:cs typeface="Arial"/>
              </a:defRPr>
            </a:pPr>
            <a:r>
              <a:rPr sz="1350" b="0">
                <a:solidFill>
                  <a:srgbClr val="5B6B73"/>
                </a:solidFill>
                <a:latin typeface="Arial"/>
                <a:ea typeface="Arial"/>
                <a:cs typeface="Arial"/>
              </a:rPr>
              <a:t>Public challenge may damage face</a:t>
            </a:r>
          </a:p>
          <a:p>
            <a:pPr marL="18" indent="-12" algn="l">
              <a:lnSpc>
                <a:spcPct val="116000"/>
              </a:lnSpc>
              <a:buNone/>
              <a:defRPr sz="1350" b="0">
                <a:solidFill>
                  <a:srgbClr val="5B6B73"/>
                </a:solidFill>
                <a:latin typeface="Arial"/>
                <a:ea typeface="Arial"/>
                <a:cs typeface="Arial"/>
              </a:defRPr>
            </a:pPr>
            <a:r>
              <a:rPr sz="1350" b="0">
                <a:solidFill>
                  <a:srgbClr val="5B6B73"/>
                </a:solidFill>
                <a:latin typeface="Arial"/>
                <a:ea typeface="Arial"/>
                <a:cs typeface="Arial"/>
              </a:rPr>
              <a:t>Silence may signal reflection or concern</a:t>
            </a:r>
          </a:p>
        </p:txBody>
      </p:sp>
      <p:sp>
        <p:nvSpPr>
          <p:cNvPr id="15" name="Rectangle: Rounded Corners 14">
            <a:extLst>
              <a:ext uri="{FF2B5EF4-FFF2-40B4-BE49-F238E27FC236}">
                <a16:creationId xmlns:a16="http://schemas.microsoft.com/office/drawing/2014/main" id="{A5BAEDEC-2980-4DB6-B466-C93A53391036}"/>
              </a:ext>
            </a:extLst>
          </p:cNvPr>
          <p:cNvSpPr>
            <a:spLocks noGrp="1"/>
          </p:cNvSpPr>
          <p:nvPr/>
        </p:nvSpPr>
        <p:spPr>
          <a:xfrm>
            <a:off x="2343150" y="5334000"/>
            <a:ext cx="6953250" cy="533400"/>
          </a:xfrm>
          <a:prstGeom prst="roundRect">
            <a:avLst>
              <a:gd name="adj" fmla="val 21429"/>
            </a:avLst>
          </a:prstGeom>
          <a:solidFill>
            <a:srgbClr val="103B4D"/>
          </a:solidFill>
          <a:ln w="0">
            <a:noFill/>
            <a:prstDash val="solid"/>
          </a:ln>
        </p:spPr>
        <p:txBody>
          <a:bodyPr/>
          <a:lstStyle/>
          <a:p>
            <a:endParaRPr lang="en-GB"/>
          </a:p>
        </p:txBody>
      </p:sp>
      <p:sp>
        <p:nvSpPr>
          <p:cNvPr id="16" name="Rectangle 15">
            <a:extLst>
              <a:ext uri="{FF2B5EF4-FFF2-40B4-BE49-F238E27FC236}">
                <a16:creationId xmlns:a16="http://schemas.microsoft.com/office/drawing/2014/main" id="{8B8F6C23-9D2B-44AC-845D-FF644F9451F7}"/>
              </a:ext>
            </a:extLst>
          </p:cNvPr>
          <p:cNvSpPr>
            <a:spLocks noGrp="1"/>
          </p:cNvSpPr>
          <p:nvPr/>
        </p:nvSpPr>
        <p:spPr>
          <a:xfrm>
            <a:off x="2619375" y="5495925"/>
            <a:ext cx="6419850" cy="228600"/>
          </a:xfrm>
          <a:prstGeom prst="rect">
            <a:avLst/>
          </a:prstGeom>
          <a:noFill/>
          <a:ln w="0">
            <a:noFill/>
            <a:prstDash val="solid"/>
          </a:ln>
        </p:spPr>
        <p:txBody>
          <a:bodyPr wrap="square" lIns="0" tIns="0" rIns="0" bIns="0" anchor="t">
            <a:noAutofit/>
          </a:bodyPr>
          <a:lstStyle/>
          <a:p>
            <a:pPr algn="ctr">
              <a:lnSpc>
                <a:spcPct val="105000"/>
              </a:lnSpc>
              <a:buNone/>
              <a:defRPr sz="1350" b="1" i="0">
                <a:solidFill>
                  <a:srgbClr val="FFFFFF"/>
                </a:solidFill>
                <a:latin typeface="Arial"/>
                <a:ea typeface="Arial"/>
                <a:cs typeface="Arial"/>
              </a:defRPr>
            </a:pPr>
            <a:r>
              <a:rPr sz="1350" b="1" i="0">
                <a:solidFill>
                  <a:srgbClr val="FFFFFF"/>
                </a:solidFill>
                <a:latin typeface="Arial"/>
                <a:ea typeface="Arial"/>
                <a:cs typeface="Arial"/>
              </a:rPr>
              <a:t>Adaptation: challenge the issue privately, then confirm meaning in neutral written language</a:t>
            </a:r>
          </a:p>
        </p:txBody>
      </p:sp>
      <p:sp>
        <p:nvSpPr>
          <p:cNvPr id="17" name="Rectangle 16">
            <a:extLst>
              <a:ext uri="{FF2B5EF4-FFF2-40B4-BE49-F238E27FC236}">
                <a16:creationId xmlns:a16="http://schemas.microsoft.com/office/drawing/2014/main" id="{53B19737-4FDA-4799-9261-46578CBA31BD}"/>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Hall (1976); Ting-Toomey and Kurogi (1998).</a:t>
            </a:r>
          </a:p>
        </p:txBody>
      </p:sp>
    </p:spTree>
    <p:extLst>
      <p:ext uri="{BB962C8B-B14F-4D97-AF65-F5344CB8AC3E}">
        <p14:creationId xmlns:p14="http://schemas.microsoft.com/office/powerpoint/2010/main" val="1973168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69618BDD-79E5-47F8-BBF7-7F62984206E9}"/>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DF292A23-FAB4-465E-BF56-64D879FB9C6E}"/>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Four cultural elements could derail the negotiation if JLR misreads them</a:t>
            </a:r>
          </a:p>
        </p:txBody>
      </p:sp>
      <p:sp>
        <p:nvSpPr>
          <p:cNvPr id="3" name="Rectangle 2">
            <a:extLst>
              <a:ext uri="{FF2B5EF4-FFF2-40B4-BE49-F238E27FC236}">
                <a16:creationId xmlns:a16="http://schemas.microsoft.com/office/drawing/2014/main" id="{7FE609B6-0DEA-4AB2-9AB5-0B74655C6E2A}"/>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ED01FD71-17E6-4A3E-90F3-826BFE3FE8CD}"/>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2AAD5A7C-0F08-41A2-A5B6-F59935AA421D}"/>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41DAE8D8-0F98-4C99-9A6D-27456F1F804D}"/>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08</a:t>
            </a:r>
          </a:p>
        </p:txBody>
      </p:sp>
      <p:sp>
        <p:nvSpPr>
          <p:cNvPr id="7" name="Rectangle 6">
            <a:extLst>
              <a:ext uri="{FF2B5EF4-FFF2-40B4-BE49-F238E27FC236}">
                <a16:creationId xmlns:a16="http://schemas.microsoft.com/office/drawing/2014/main" id="{CC8D242B-7677-42B4-9211-F9C4DADB0825}"/>
              </a:ext>
            </a:extLst>
          </p:cNvPr>
          <p:cNvSpPr>
            <a:spLocks noGrp="1"/>
          </p:cNvSpPr>
          <p:nvPr/>
        </p:nvSpPr>
        <p:spPr>
          <a:xfrm>
            <a:off x="685800" y="1733550"/>
            <a:ext cx="1885950" cy="457200"/>
          </a:xfrm>
          <a:prstGeom prst="rect">
            <a:avLst/>
          </a:prstGeom>
          <a:solidFill>
            <a:srgbClr val="103B4D"/>
          </a:solidFill>
          <a:ln w="0">
            <a:noFill/>
            <a:prstDash val="solid"/>
          </a:ln>
        </p:spPr>
        <p:txBody>
          <a:bodyPr/>
          <a:lstStyle/>
          <a:p>
            <a:endParaRPr lang="en-GB"/>
          </a:p>
        </p:txBody>
      </p:sp>
      <p:sp>
        <p:nvSpPr>
          <p:cNvPr id="8" name="Rectangle 7">
            <a:extLst>
              <a:ext uri="{FF2B5EF4-FFF2-40B4-BE49-F238E27FC236}">
                <a16:creationId xmlns:a16="http://schemas.microsoft.com/office/drawing/2014/main" id="{32ACC4D6-B787-48BC-9554-E70D0BF24F28}"/>
              </a:ext>
            </a:extLst>
          </p:cNvPr>
          <p:cNvSpPr>
            <a:spLocks noGrp="1"/>
          </p:cNvSpPr>
          <p:nvPr/>
        </p:nvSpPr>
        <p:spPr>
          <a:xfrm>
            <a:off x="800100" y="1876425"/>
            <a:ext cx="1657350" cy="190500"/>
          </a:xfrm>
          <a:prstGeom prst="rect">
            <a:avLst/>
          </a:prstGeom>
          <a:noFill/>
          <a:ln w="0">
            <a:noFill/>
            <a:prstDash val="solid"/>
          </a:ln>
        </p:spPr>
        <p:txBody>
          <a:bodyPr wrap="square" lIns="0" tIns="0" rIns="0" bIns="0" anchor="t">
            <a:noAutofit/>
          </a:bodyPr>
          <a:lstStyle/>
          <a:p>
            <a:pPr algn="l">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ELEMENT</a:t>
            </a:r>
          </a:p>
        </p:txBody>
      </p:sp>
      <p:sp>
        <p:nvSpPr>
          <p:cNvPr id="9" name="Rectangle 8">
            <a:extLst>
              <a:ext uri="{FF2B5EF4-FFF2-40B4-BE49-F238E27FC236}">
                <a16:creationId xmlns:a16="http://schemas.microsoft.com/office/drawing/2014/main" id="{6BF00D45-C112-436B-98A0-93EE81005B32}"/>
              </a:ext>
            </a:extLst>
          </p:cNvPr>
          <p:cNvSpPr>
            <a:spLocks noGrp="1"/>
          </p:cNvSpPr>
          <p:nvPr/>
        </p:nvSpPr>
        <p:spPr>
          <a:xfrm>
            <a:off x="2686050" y="1733550"/>
            <a:ext cx="2952750" cy="457200"/>
          </a:xfrm>
          <a:prstGeom prst="rect">
            <a:avLst/>
          </a:prstGeom>
          <a:solidFill>
            <a:srgbClr val="176B82"/>
          </a:solidFill>
          <a:ln w="0">
            <a:noFill/>
            <a:prstDash val="solid"/>
          </a:ln>
        </p:spPr>
        <p:txBody>
          <a:bodyPr/>
          <a:lstStyle/>
          <a:p>
            <a:endParaRPr lang="en-GB"/>
          </a:p>
        </p:txBody>
      </p:sp>
      <p:sp>
        <p:nvSpPr>
          <p:cNvPr id="10" name="Rectangle 9">
            <a:extLst>
              <a:ext uri="{FF2B5EF4-FFF2-40B4-BE49-F238E27FC236}">
                <a16:creationId xmlns:a16="http://schemas.microsoft.com/office/drawing/2014/main" id="{7E9B3705-023B-485D-B977-34C6F59C8D61}"/>
              </a:ext>
            </a:extLst>
          </p:cNvPr>
          <p:cNvSpPr>
            <a:spLocks noGrp="1"/>
          </p:cNvSpPr>
          <p:nvPr/>
        </p:nvSpPr>
        <p:spPr>
          <a:xfrm>
            <a:off x="2800350" y="1876425"/>
            <a:ext cx="2724150" cy="190500"/>
          </a:xfrm>
          <a:prstGeom prst="rect">
            <a:avLst/>
          </a:prstGeom>
          <a:noFill/>
          <a:ln w="0">
            <a:noFill/>
            <a:prstDash val="solid"/>
          </a:ln>
        </p:spPr>
        <p:txBody>
          <a:bodyPr wrap="square" lIns="0" tIns="0" rIns="0" bIns="0" anchor="t">
            <a:noAutofit/>
          </a:bodyPr>
          <a:lstStyle/>
          <a:p>
            <a:pPr algn="l">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BUSINESS MEANING</a:t>
            </a:r>
          </a:p>
        </p:txBody>
      </p:sp>
      <p:sp>
        <p:nvSpPr>
          <p:cNvPr id="11" name="Rectangle 10">
            <a:extLst>
              <a:ext uri="{FF2B5EF4-FFF2-40B4-BE49-F238E27FC236}">
                <a16:creationId xmlns:a16="http://schemas.microsoft.com/office/drawing/2014/main" id="{83DAF888-5650-4A3F-A709-767FA66EE4E1}"/>
              </a:ext>
            </a:extLst>
          </p:cNvPr>
          <p:cNvSpPr>
            <a:spLocks noGrp="1"/>
          </p:cNvSpPr>
          <p:nvPr/>
        </p:nvSpPr>
        <p:spPr>
          <a:xfrm>
            <a:off x="5753100" y="1733550"/>
            <a:ext cx="2647950" cy="457200"/>
          </a:xfrm>
          <a:prstGeom prst="rect">
            <a:avLst/>
          </a:prstGeom>
          <a:solidFill>
            <a:srgbClr val="176B82"/>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E509F1FA-DF02-4344-8F00-03884FAC44E7}"/>
              </a:ext>
            </a:extLst>
          </p:cNvPr>
          <p:cNvSpPr>
            <a:spLocks noGrp="1"/>
          </p:cNvSpPr>
          <p:nvPr/>
        </p:nvSpPr>
        <p:spPr>
          <a:xfrm>
            <a:off x="5867400" y="1876425"/>
            <a:ext cx="2419350" cy="190500"/>
          </a:xfrm>
          <a:prstGeom prst="rect">
            <a:avLst/>
          </a:prstGeom>
          <a:noFill/>
          <a:ln w="0">
            <a:noFill/>
            <a:prstDash val="solid"/>
          </a:ln>
        </p:spPr>
        <p:txBody>
          <a:bodyPr wrap="square" lIns="0" tIns="0" rIns="0" bIns="0" anchor="t">
            <a:noAutofit/>
          </a:bodyPr>
          <a:lstStyle/>
          <a:p>
            <a:pPr algn="l">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FAILURE RISK</a:t>
            </a:r>
          </a:p>
        </p:txBody>
      </p:sp>
      <p:sp>
        <p:nvSpPr>
          <p:cNvPr id="13" name="Rectangle 12">
            <a:extLst>
              <a:ext uri="{FF2B5EF4-FFF2-40B4-BE49-F238E27FC236}">
                <a16:creationId xmlns:a16="http://schemas.microsoft.com/office/drawing/2014/main" id="{11F167FC-881C-43A7-8B60-B60068B6BF8F}"/>
              </a:ext>
            </a:extLst>
          </p:cNvPr>
          <p:cNvSpPr>
            <a:spLocks noGrp="1"/>
          </p:cNvSpPr>
          <p:nvPr/>
        </p:nvSpPr>
        <p:spPr>
          <a:xfrm>
            <a:off x="8515350" y="1733550"/>
            <a:ext cx="2990850" cy="457200"/>
          </a:xfrm>
          <a:prstGeom prst="rect">
            <a:avLst/>
          </a:prstGeom>
          <a:solidFill>
            <a:srgbClr val="176B82"/>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2101B1A5-B506-496A-B801-CF49BC144BB0}"/>
              </a:ext>
            </a:extLst>
          </p:cNvPr>
          <p:cNvSpPr>
            <a:spLocks noGrp="1"/>
          </p:cNvSpPr>
          <p:nvPr/>
        </p:nvSpPr>
        <p:spPr>
          <a:xfrm>
            <a:off x="8629650" y="1876425"/>
            <a:ext cx="2762250" cy="190500"/>
          </a:xfrm>
          <a:prstGeom prst="rect">
            <a:avLst/>
          </a:prstGeom>
          <a:noFill/>
          <a:ln w="0">
            <a:noFill/>
            <a:prstDash val="solid"/>
          </a:ln>
        </p:spPr>
        <p:txBody>
          <a:bodyPr wrap="square" lIns="0" tIns="0" rIns="0" bIns="0" anchor="t">
            <a:noAutofit/>
          </a:bodyPr>
          <a:lstStyle/>
          <a:p>
            <a:pPr algn="l">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JLR ADAPTATION</a:t>
            </a:r>
          </a:p>
        </p:txBody>
      </p:sp>
      <p:sp>
        <p:nvSpPr>
          <p:cNvPr id="15" name="Rectangle 14">
            <a:extLst>
              <a:ext uri="{FF2B5EF4-FFF2-40B4-BE49-F238E27FC236}">
                <a16:creationId xmlns:a16="http://schemas.microsoft.com/office/drawing/2014/main" id="{C4A39FAB-407C-422D-8902-58C08DCF8124}"/>
              </a:ext>
            </a:extLst>
          </p:cNvPr>
          <p:cNvSpPr>
            <a:spLocks noGrp="1"/>
          </p:cNvSpPr>
          <p:nvPr/>
        </p:nvSpPr>
        <p:spPr>
          <a:xfrm>
            <a:off x="685800" y="2190750"/>
            <a:ext cx="1885950" cy="866775"/>
          </a:xfrm>
          <a:prstGeom prst="rect">
            <a:avLst/>
          </a:prstGeom>
          <a:solidFill>
            <a:srgbClr val="EEF4F5"/>
          </a:solidFill>
          <a:ln w="9525">
            <a:solidFill>
              <a:srgbClr val="D5E0E3"/>
            </a:solidFill>
            <a:prstDash val="solid"/>
          </a:ln>
        </p:spPr>
        <p:txBody>
          <a:bodyPr/>
          <a:lstStyle/>
          <a:p>
            <a:endParaRPr lang="en-GB"/>
          </a:p>
        </p:txBody>
      </p:sp>
      <p:sp>
        <p:nvSpPr>
          <p:cNvPr id="16" name="Rectangle 15">
            <a:extLst>
              <a:ext uri="{FF2B5EF4-FFF2-40B4-BE49-F238E27FC236}">
                <a16:creationId xmlns:a16="http://schemas.microsoft.com/office/drawing/2014/main" id="{099C7908-54ED-4E1B-B39A-D12FDB3C7F0D}"/>
              </a:ext>
            </a:extLst>
          </p:cNvPr>
          <p:cNvSpPr>
            <a:spLocks noGrp="1"/>
          </p:cNvSpPr>
          <p:nvPr/>
        </p:nvSpPr>
        <p:spPr>
          <a:xfrm>
            <a:off x="800100" y="2314575"/>
            <a:ext cx="1657350" cy="647700"/>
          </a:xfrm>
          <a:prstGeom prst="rect">
            <a:avLst/>
          </a:prstGeom>
          <a:noFill/>
          <a:ln w="0">
            <a:noFill/>
            <a:prstDash val="solid"/>
          </a:ln>
        </p:spPr>
        <p:txBody>
          <a:bodyPr wrap="square" lIns="0" tIns="0" rIns="0" bIns="0" anchor="t">
            <a:noAutofit/>
          </a:bodyPr>
          <a:lstStyle/>
          <a:p>
            <a:pPr algn="l">
              <a:lnSpc>
                <a:spcPct val="108000"/>
              </a:lnSpc>
              <a:buNone/>
              <a:defRPr sz="1275" b="1" i="0">
                <a:solidFill>
                  <a:srgbClr val="176B82"/>
                </a:solidFill>
                <a:latin typeface="Arial"/>
                <a:ea typeface="Arial"/>
                <a:cs typeface="Arial"/>
              </a:defRPr>
            </a:pPr>
            <a:r>
              <a:rPr sz="1275" b="1" i="0">
                <a:solidFill>
                  <a:srgbClr val="176B82"/>
                </a:solidFill>
                <a:latin typeface="Arial"/>
                <a:ea typeface="Arial"/>
                <a:cs typeface="Arial"/>
              </a:rPr>
              <a:t>Guanxi + xinyong</a:t>
            </a:r>
          </a:p>
        </p:txBody>
      </p:sp>
      <p:sp>
        <p:nvSpPr>
          <p:cNvPr id="17" name="Rectangle 16">
            <a:extLst>
              <a:ext uri="{FF2B5EF4-FFF2-40B4-BE49-F238E27FC236}">
                <a16:creationId xmlns:a16="http://schemas.microsoft.com/office/drawing/2014/main" id="{48738D0F-3247-4927-9252-21DC974E5ECA}"/>
              </a:ext>
            </a:extLst>
          </p:cNvPr>
          <p:cNvSpPr>
            <a:spLocks noGrp="1"/>
          </p:cNvSpPr>
          <p:nvPr/>
        </p:nvSpPr>
        <p:spPr>
          <a:xfrm>
            <a:off x="2686050" y="2190750"/>
            <a:ext cx="2952750" cy="866775"/>
          </a:xfrm>
          <a:prstGeom prst="rect">
            <a:avLst/>
          </a:prstGeom>
          <a:solidFill>
            <a:srgbClr val="EEF4F5"/>
          </a:solidFill>
          <a:ln w="9525">
            <a:solidFill>
              <a:srgbClr val="D5E0E3"/>
            </a:solidFill>
            <a:prstDash val="solid"/>
          </a:ln>
        </p:spPr>
        <p:txBody>
          <a:bodyPr/>
          <a:lstStyle/>
          <a:p>
            <a:endParaRPr lang="en-GB"/>
          </a:p>
        </p:txBody>
      </p:sp>
      <p:sp>
        <p:nvSpPr>
          <p:cNvPr id="18" name="Rectangle 17">
            <a:extLst>
              <a:ext uri="{FF2B5EF4-FFF2-40B4-BE49-F238E27FC236}">
                <a16:creationId xmlns:a16="http://schemas.microsoft.com/office/drawing/2014/main" id="{B09187B2-6AB7-44E7-A547-02C57BF10865}"/>
              </a:ext>
            </a:extLst>
          </p:cNvPr>
          <p:cNvSpPr>
            <a:spLocks noGrp="1"/>
          </p:cNvSpPr>
          <p:nvPr/>
        </p:nvSpPr>
        <p:spPr>
          <a:xfrm>
            <a:off x="2800350" y="2314575"/>
            <a:ext cx="27241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Trust grows through credible relationships and demonstrated reliability</a:t>
            </a:r>
          </a:p>
        </p:txBody>
      </p:sp>
      <p:sp>
        <p:nvSpPr>
          <p:cNvPr id="19" name="Rectangle 18">
            <a:extLst>
              <a:ext uri="{FF2B5EF4-FFF2-40B4-BE49-F238E27FC236}">
                <a16:creationId xmlns:a16="http://schemas.microsoft.com/office/drawing/2014/main" id="{344DABD6-DE40-471A-940F-0CDD8230794B}"/>
              </a:ext>
            </a:extLst>
          </p:cNvPr>
          <p:cNvSpPr>
            <a:spLocks noGrp="1"/>
          </p:cNvSpPr>
          <p:nvPr/>
        </p:nvSpPr>
        <p:spPr>
          <a:xfrm>
            <a:off x="5753100" y="2190750"/>
            <a:ext cx="2647950" cy="866775"/>
          </a:xfrm>
          <a:prstGeom prst="rect">
            <a:avLst/>
          </a:prstGeom>
          <a:solidFill>
            <a:srgbClr val="EEF4F5"/>
          </a:solidFill>
          <a:ln w="9525">
            <a:solidFill>
              <a:srgbClr val="D5E0E3"/>
            </a:solidFill>
            <a:prstDash val="solid"/>
          </a:ln>
        </p:spPr>
        <p:txBody>
          <a:bodyPr/>
          <a:lstStyle/>
          <a:p>
            <a:endParaRPr lang="en-GB"/>
          </a:p>
        </p:txBody>
      </p:sp>
      <p:sp>
        <p:nvSpPr>
          <p:cNvPr id="20" name="Rectangle 19">
            <a:extLst>
              <a:ext uri="{FF2B5EF4-FFF2-40B4-BE49-F238E27FC236}">
                <a16:creationId xmlns:a16="http://schemas.microsoft.com/office/drawing/2014/main" id="{0006E3C4-203C-4C77-93E1-B195CD94C9C6}"/>
              </a:ext>
            </a:extLst>
          </p:cNvPr>
          <p:cNvSpPr>
            <a:spLocks noGrp="1"/>
          </p:cNvSpPr>
          <p:nvPr/>
        </p:nvSpPr>
        <p:spPr>
          <a:xfrm>
            <a:off x="5867400" y="2314575"/>
            <a:ext cx="24193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Starting immediately with price and legal demands</a:t>
            </a:r>
          </a:p>
        </p:txBody>
      </p:sp>
      <p:sp>
        <p:nvSpPr>
          <p:cNvPr id="21" name="Rectangle 20">
            <a:extLst>
              <a:ext uri="{FF2B5EF4-FFF2-40B4-BE49-F238E27FC236}">
                <a16:creationId xmlns:a16="http://schemas.microsoft.com/office/drawing/2014/main" id="{D26C03CE-BC51-41C9-AA55-F6B5D0C65C7E}"/>
              </a:ext>
            </a:extLst>
          </p:cNvPr>
          <p:cNvSpPr>
            <a:spLocks noGrp="1"/>
          </p:cNvSpPr>
          <p:nvPr/>
        </p:nvSpPr>
        <p:spPr>
          <a:xfrm>
            <a:off x="8515350" y="2190750"/>
            <a:ext cx="2990850" cy="866775"/>
          </a:xfrm>
          <a:prstGeom prst="rect">
            <a:avLst/>
          </a:prstGeom>
          <a:solidFill>
            <a:srgbClr val="EEF4F5"/>
          </a:solidFill>
          <a:ln w="9525">
            <a:solidFill>
              <a:srgbClr val="D5E0E3"/>
            </a:solidFill>
            <a:prstDash val="solid"/>
          </a:ln>
        </p:spPr>
        <p:txBody>
          <a:bodyPr/>
          <a:lstStyle/>
          <a:p>
            <a:endParaRPr lang="en-GB"/>
          </a:p>
        </p:txBody>
      </p:sp>
      <p:sp>
        <p:nvSpPr>
          <p:cNvPr id="22" name="Rectangle 21">
            <a:extLst>
              <a:ext uri="{FF2B5EF4-FFF2-40B4-BE49-F238E27FC236}">
                <a16:creationId xmlns:a16="http://schemas.microsoft.com/office/drawing/2014/main" id="{0FE61C3D-0662-4F85-9663-3A82384E79C1}"/>
              </a:ext>
            </a:extLst>
          </p:cNvPr>
          <p:cNvSpPr>
            <a:spLocks noGrp="1"/>
          </p:cNvSpPr>
          <p:nvPr/>
        </p:nvSpPr>
        <p:spPr>
          <a:xfrm>
            <a:off x="8629650" y="2314575"/>
            <a:ext cx="27622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Use respected introductions; keep promises and continuity</a:t>
            </a:r>
          </a:p>
        </p:txBody>
      </p:sp>
      <p:sp>
        <p:nvSpPr>
          <p:cNvPr id="23" name="Rectangle 22">
            <a:extLst>
              <a:ext uri="{FF2B5EF4-FFF2-40B4-BE49-F238E27FC236}">
                <a16:creationId xmlns:a16="http://schemas.microsoft.com/office/drawing/2014/main" id="{0539E77F-642C-4F72-A184-0FC31A49C934}"/>
              </a:ext>
            </a:extLst>
          </p:cNvPr>
          <p:cNvSpPr>
            <a:spLocks noGrp="1"/>
          </p:cNvSpPr>
          <p:nvPr/>
        </p:nvSpPr>
        <p:spPr>
          <a:xfrm>
            <a:off x="685800" y="3057525"/>
            <a:ext cx="1885950" cy="866775"/>
          </a:xfrm>
          <a:prstGeom prst="rect">
            <a:avLst/>
          </a:prstGeom>
          <a:solidFill>
            <a:srgbClr val="FFFFFF"/>
          </a:solidFill>
          <a:ln w="9525">
            <a:solidFill>
              <a:srgbClr val="D5E0E3"/>
            </a:solidFill>
            <a:prstDash val="solid"/>
          </a:ln>
        </p:spPr>
        <p:txBody>
          <a:bodyPr/>
          <a:lstStyle/>
          <a:p>
            <a:endParaRPr lang="en-GB"/>
          </a:p>
        </p:txBody>
      </p:sp>
      <p:sp>
        <p:nvSpPr>
          <p:cNvPr id="24" name="Rectangle 23">
            <a:extLst>
              <a:ext uri="{FF2B5EF4-FFF2-40B4-BE49-F238E27FC236}">
                <a16:creationId xmlns:a16="http://schemas.microsoft.com/office/drawing/2014/main" id="{2A56AB77-9716-4160-BF6F-1477D88031E6}"/>
              </a:ext>
            </a:extLst>
          </p:cNvPr>
          <p:cNvSpPr>
            <a:spLocks noGrp="1"/>
          </p:cNvSpPr>
          <p:nvPr/>
        </p:nvSpPr>
        <p:spPr>
          <a:xfrm>
            <a:off x="800100" y="3181350"/>
            <a:ext cx="1657350" cy="647700"/>
          </a:xfrm>
          <a:prstGeom prst="rect">
            <a:avLst/>
          </a:prstGeom>
          <a:noFill/>
          <a:ln w="0">
            <a:noFill/>
            <a:prstDash val="solid"/>
          </a:ln>
        </p:spPr>
        <p:txBody>
          <a:bodyPr wrap="square" lIns="0" tIns="0" rIns="0" bIns="0" anchor="t">
            <a:noAutofit/>
          </a:bodyPr>
          <a:lstStyle/>
          <a:p>
            <a:pPr algn="l">
              <a:lnSpc>
                <a:spcPct val="108000"/>
              </a:lnSpc>
              <a:buNone/>
              <a:defRPr sz="1275" b="1" i="0">
                <a:solidFill>
                  <a:srgbClr val="176B82"/>
                </a:solidFill>
                <a:latin typeface="Arial"/>
                <a:ea typeface="Arial"/>
                <a:cs typeface="Arial"/>
              </a:defRPr>
            </a:pPr>
            <a:r>
              <a:rPr sz="1275" b="1" i="0">
                <a:solidFill>
                  <a:srgbClr val="176B82"/>
                </a:solidFill>
                <a:latin typeface="Arial"/>
                <a:ea typeface="Arial"/>
                <a:cs typeface="Arial"/>
              </a:rPr>
              <a:t>Hierarchy + face</a:t>
            </a:r>
          </a:p>
        </p:txBody>
      </p:sp>
      <p:sp>
        <p:nvSpPr>
          <p:cNvPr id="25" name="Rectangle 24">
            <a:extLst>
              <a:ext uri="{FF2B5EF4-FFF2-40B4-BE49-F238E27FC236}">
                <a16:creationId xmlns:a16="http://schemas.microsoft.com/office/drawing/2014/main" id="{CDB5822F-60D2-4565-B54E-E91822FB2D1F}"/>
              </a:ext>
            </a:extLst>
          </p:cNvPr>
          <p:cNvSpPr>
            <a:spLocks noGrp="1"/>
          </p:cNvSpPr>
          <p:nvPr/>
        </p:nvSpPr>
        <p:spPr>
          <a:xfrm>
            <a:off x="2686050" y="3057525"/>
            <a:ext cx="2952750" cy="866775"/>
          </a:xfrm>
          <a:prstGeom prst="rect">
            <a:avLst/>
          </a:prstGeom>
          <a:solidFill>
            <a:srgbClr val="FFFFFF"/>
          </a:solidFill>
          <a:ln w="9525">
            <a:solidFill>
              <a:srgbClr val="D5E0E3"/>
            </a:solidFill>
            <a:prstDash val="solid"/>
          </a:ln>
        </p:spPr>
        <p:txBody>
          <a:bodyPr/>
          <a:lstStyle/>
          <a:p>
            <a:endParaRPr lang="en-GB"/>
          </a:p>
        </p:txBody>
      </p:sp>
      <p:sp>
        <p:nvSpPr>
          <p:cNvPr id="26" name="Rectangle 25">
            <a:extLst>
              <a:ext uri="{FF2B5EF4-FFF2-40B4-BE49-F238E27FC236}">
                <a16:creationId xmlns:a16="http://schemas.microsoft.com/office/drawing/2014/main" id="{439FA1E8-F37D-4693-B253-31A56EA4D2D0}"/>
              </a:ext>
            </a:extLst>
          </p:cNvPr>
          <p:cNvSpPr>
            <a:spLocks noGrp="1"/>
          </p:cNvSpPr>
          <p:nvPr/>
        </p:nvSpPr>
        <p:spPr>
          <a:xfrm>
            <a:off x="2800350" y="3181350"/>
            <a:ext cx="27241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Status shapes access, speaking order and approval</a:t>
            </a:r>
          </a:p>
        </p:txBody>
      </p:sp>
      <p:sp>
        <p:nvSpPr>
          <p:cNvPr id="27" name="Rectangle 26">
            <a:extLst>
              <a:ext uri="{FF2B5EF4-FFF2-40B4-BE49-F238E27FC236}">
                <a16:creationId xmlns:a16="http://schemas.microsoft.com/office/drawing/2014/main" id="{E4D74804-A578-4E39-B558-A2D4E0C376A5}"/>
              </a:ext>
            </a:extLst>
          </p:cNvPr>
          <p:cNvSpPr>
            <a:spLocks noGrp="1"/>
          </p:cNvSpPr>
          <p:nvPr/>
        </p:nvSpPr>
        <p:spPr>
          <a:xfrm>
            <a:off x="5753100" y="3057525"/>
            <a:ext cx="2647950" cy="866775"/>
          </a:xfrm>
          <a:prstGeom prst="rect">
            <a:avLst/>
          </a:prstGeom>
          <a:solidFill>
            <a:srgbClr val="FFFFFF"/>
          </a:solidFill>
          <a:ln w="9525">
            <a:solidFill>
              <a:srgbClr val="D5E0E3"/>
            </a:solidFill>
            <a:prstDash val="solid"/>
          </a:ln>
        </p:spPr>
        <p:txBody>
          <a:bodyPr/>
          <a:lstStyle/>
          <a:p>
            <a:endParaRPr lang="en-GB"/>
          </a:p>
        </p:txBody>
      </p:sp>
      <p:sp>
        <p:nvSpPr>
          <p:cNvPr id="28" name="Rectangle 27">
            <a:extLst>
              <a:ext uri="{FF2B5EF4-FFF2-40B4-BE49-F238E27FC236}">
                <a16:creationId xmlns:a16="http://schemas.microsoft.com/office/drawing/2014/main" id="{6271605A-B0D6-4EA6-A0FE-7325843478C1}"/>
              </a:ext>
            </a:extLst>
          </p:cNvPr>
          <p:cNvSpPr>
            <a:spLocks noGrp="1"/>
          </p:cNvSpPr>
          <p:nvPr/>
        </p:nvSpPr>
        <p:spPr>
          <a:xfrm>
            <a:off x="5867400" y="3181350"/>
            <a:ext cx="24193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Sending junior staff or correcting leaders publicly</a:t>
            </a:r>
          </a:p>
        </p:txBody>
      </p:sp>
      <p:sp>
        <p:nvSpPr>
          <p:cNvPr id="29" name="Rectangle 28">
            <a:extLst>
              <a:ext uri="{FF2B5EF4-FFF2-40B4-BE49-F238E27FC236}">
                <a16:creationId xmlns:a16="http://schemas.microsoft.com/office/drawing/2014/main" id="{E6C38B47-DCE2-418C-A520-494CA4406045}"/>
              </a:ext>
            </a:extLst>
          </p:cNvPr>
          <p:cNvSpPr>
            <a:spLocks noGrp="1"/>
          </p:cNvSpPr>
          <p:nvPr/>
        </p:nvSpPr>
        <p:spPr>
          <a:xfrm>
            <a:off x="8515350" y="3057525"/>
            <a:ext cx="2990850" cy="866775"/>
          </a:xfrm>
          <a:prstGeom prst="rect">
            <a:avLst/>
          </a:prstGeom>
          <a:solidFill>
            <a:srgbClr val="FFFFFF"/>
          </a:solidFill>
          <a:ln w="9525">
            <a:solidFill>
              <a:srgbClr val="D5E0E3"/>
            </a:solidFill>
            <a:prstDash val="solid"/>
          </a:ln>
        </p:spPr>
        <p:txBody>
          <a:bodyPr/>
          <a:lstStyle/>
          <a:p>
            <a:endParaRPr lang="en-GB"/>
          </a:p>
        </p:txBody>
      </p:sp>
      <p:sp>
        <p:nvSpPr>
          <p:cNvPr id="30" name="Rectangle 29">
            <a:extLst>
              <a:ext uri="{FF2B5EF4-FFF2-40B4-BE49-F238E27FC236}">
                <a16:creationId xmlns:a16="http://schemas.microsoft.com/office/drawing/2014/main" id="{43DFA54B-FF47-4538-8F4E-8EB2DC29909F}"/>
              </a:ext>
            </a:extLst>
          </p:cNvPr>
          <p:cNvSpPr>
            <a:spLocks noGrp="1"/>
          </p:cNvSpPr>
          <p:nvPr/>
        </p:nvSpPr>
        <p:spPr>
          <a:xfrm>
            <a:off x="8629650" y="3181350"/>
            <a:ext cx="27622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Match seniority; disagree privately and respectfully</a:t>
            </a:r>
          </a:p>
        </p:txBody>
      </p:sp>
      <p:sp>
        <p:nvSpPr>
          <p:cNvPr id="31" name="Rectangle 30">
            <a:extLst>
              <a:ext uri="{FF2B5EF4-FFF2-40B4-BE49-F238E27FC236}">
                <a16:creationId xmlns:a16="http://schemas.microsoft.com/office/drawing/2014/main" id="{5CDA60AB-0C24-4CE9-984B-9FBD9F47B0C8}"/>
              </a:ext>
            </a:extLst>
          </p:cNvPr>
          <p:cNvSpPr>
            <a:spLocks noGrp="1"/>
          </p:cNvSpPr>
          <p:nvPr/>
        </p:nvSpPr>
        <p:spPr>
          <a:xfrm>
            <a:off x="685800" y="3924300"/>
            <a:ext cx="1885950" cy="866775"/>
          </a:xfrm>
          <a:prstGeom prst="rect">
            <a:avLst/>
          </a:prstGeom>
          <a:solidFill>
            <a:srgbClr val="EEF4F5"/>
          </a:solidFill>
          <a:ln w="9525">
            <a:solidFill>
              <a:srgbClr val="D5E0E3"/>
            </a:solidFill>
            <a:prstDash val="solid"/>
          </a:ln>
        </p:spPr>
        <p:txBody>
          <a:bodyPr/>
          <a:lstStyle/>
          <a:p>
            <a:endParaRPr lang="en-GB"/>
          </a:p>
        </p:txBody>
      </p:sp>
      <p:sp>
        <p:nvSpPr>
          <p:cNvPr id="32" name="Rectangle 31">
            <a:extLst>
              <a:ext uri="{FF2B5EF4-FFF2-40B4-BE49-F238E27FC236}">
                <a16:creationId xmlns:a16="http://schemas.microsoft.com/office/drawing/2014/main" id="{4DC99A05-08DC-47BD-BB55-4F8FCBFF6865}"/>
              </a:ext>
            </a:extLst>
          </p:cNvPr>
          <p:cNvSpPr>
            <a:spLocks noGrp="1"/>
          </p:cNvSpPr>
          <p:nvPr/>
        </p:nvSpPr>
        <p:spPr>
          <a:xfrm>
            <a:off x="800100" y="4048125"/>
            <a:ext cx="1657350" cy="647700"/>
          </a:xfrm>
          <a:prstGeom prst="rect">
            <a:avLst/>
          </a:prstGeom>
          <a:noFill/>
          <a:ln w="0">
            <a:noFill/>
            <a:prstDash val="solid"/>
          </a:ln>
        </p:spPr>
        <p:txBody>
          <a:bodyPr wrap="square" lIns="0" tIns="0" rIns="0" bIns="0" anchor="t">
            <a:noAutofit/>
          </a:bodyPr>
          <a:lstStyle/>
          <a:p>
            <a:pPr algn="l">
              <a:lnSpc>
                <a:spcPct val="108000"/>
              </a:lnSpc>
              <a:buNone/>
              <a:defRPr sz="1275" b="1" i="0">
                <a:solidFill>
                  <a:srgbClr val="176B82"/>
                </a:solidFill>
                <a:latin typeface="Arial"/>
                <a:ea typeface="Arial"/>
                <a:cs typeface="Arial"/>
              </a:defRPr>
            </a:pPr>
            <a:r>
              <a:rPr sz="1275" b="1" i="0">
                <a:solidFill>
                  <a:srgbClr val="176B82"/>
                </a:solidFill>
                <a:latin typeface="Arial"/>
                <a:ea typeface="Arial"/>
                <a:cs typeface="Arial"/>
              </a:rPr>
              <a:t>Indirect signals</a:t>
            </a:r>
          </a:p>
        </p:txBody>
      </p:sp>
      <p:sp>
        <p:nvSpPr>
          <p:cNvPr id="33" name="Rectangle 32">
            <a:extLst>
              <a:ext uri="{FF2B5EF4-FFF2-40B4-BE49-F238E27FC236}">
                <a16:creationId xmlns:a16="http://schemas.microsoft.com/office/drawing/2014/main" id="{05A7709A-B86F-4391-A9C5-5E22EDC538A7}"/>
              </a:ext>
            </a:extLst>
          </p:cNvPr>
          <p:cNvSpPr>
            <a:spLocks noGrp="1"/>
          </p:cNvSpPr>
          <p:nvPr/>
        </p:nvSpPr>
        <p:spPr>
          <a:xfrm>
            <a:off x="2686050" y="3924300"/>
            <a:ext cx="2952750" cy="866775"/>
          </a:xfrm>
          <a:prstGeom prst="rect">
            <a:avLst/>
          </a:prstGeom>
          <a:solidFill>
            <a:srgbClr val="EEF4F5"/>
          </a:solidFill>
          <a:ln w="9525">
            <a:solidFill>
              <a:srgbClr val="D5E0E3"/>
            </a:solidFill>
            <a:prstDash val="solid"/>
          </a:ln>
        </p:spPr>
        <p:txBody>
          <a:bodyPr/>
          <a:lstStyle/>
          <a:p>
            <a:endParaRPr lang="en-GB"/>
          </a:p>
        </p:txBody>
      </p:sp>
      <p:sp>
        <p:nvSpPr>
          <p:cNvPr id="34" name="Rectangle 33">
            <a:extLst>
              <a:ext uri="{FF2B5EF4-FFF2-40B4-BE49-F238E27FC236}">
                <a16:creationId xmlns:a16="http://schemas.microsoft.com/office/drawing/2014/main" id="{107BE8A8-FE0A-4D26-8252-DBE851C37679}"/>
              </a:ext>
            </a:extLst>
          </p:cNvPr>
          <p:cNvSpPr>
            <a:spLocks noGrp="1"/>
          </p:cNvSpPr>
          <p:nvPr/>
        </p:nvSpPr>
        <p:spPr>
          <a:xfrm>
            <a:off x="2800350" y="4048125"/>
            <a:ext cx="27241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Concern may appear as delay, silence or vague language</a:t>
            </a:r>
          </a:p>
        </p:txBody>
      </p:sp>
      <p:sp>
        <p:nvSpPr>
          <p:cNvPr id="35" name="Rectangle 34">
            <a:extLst>
              <a:ext uri="{FF2B5EF4-FFF2-40B4-BE49-F238E27FC236}">
                <a16:creationId xmlns:a16="http://schemas.microsoft.com/office/drawing/2014/main" id="{9D808EDB-E098-4132-8B1C-062F319D8F57}"/>
              </a:ext>
            </a:extLst>
          </p:cNvPr>
          <p:cNvSpPr>
            <a:spLocks noGrp="1"/>
          </p:cNvSpPr>
          <p:nvPr/>
        </p:nvSpPr>
        <p:spPr>
          <a:xfrm>
            <a:off x="5753100" y="3924300"/>
            <a:ext cx="2647950" cy="866775"/>
          </a:xfrm>
          <a:prstGeom prst="rect">
            <a:avLst/>
          </a:prstGeom>
          <a:solidFill>
            <a:srgbClr val="EEF4F5"/>
          </a:solidFill>
          <a:ln w="9525">
            <a:solidFill>
              <a:srgbClr val="D5E0E3"/>
            </a:solidFill>
            <a:prstDash val="solid"/>
          </a:ln>
        </p:spPr>
        <p:txBody>
          <a:bodyPr/>
          <a:lstStyle/>
          <a:p>
            <a:endParaRPr lang="en-GB"/>
          </a:p>
        </p:txBody>
      </p:sp>
      <p:sp>
        <p:nvSpPr>
          <p:cNvPr id="36" name="Rectangle 35">
            <a:extLst>
              <a:ext uri="{FF2B5EF4-FFF2-40B4-BE49-F238E27FC236}">
                <a16:creationId xmlns:a16="http://schemas.microsoft.com/office/drawing/2014/main" id="{D070269F-D956-4D17-9C58-EBC68353F195}"/>
              </a:ext>
            </a:extLst>
          </p:cNvPr>
          <p:cNvSpPr>
            <a:spLocks noGrp="1"/>
          </p:cNvSpPr>
          <p:nvPr/>
        </p:nvSpPr>
        <p:spPr>
          <a:xfrm>
            <a:off x="5867400" y="4048125"/>
            <a:ext cx="24193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Treating politeness as final agreement</a:t>
            </a:r>
          </a:p>
        </p:txBody>
      </p:sp>
      <p:sp>
        <p:nvSpPr>
          <p:cNvPr id="37" name="Rectangle 36">
            <a:extLst>
              <a:ext uri="{FF2B5EF4-FFF2-40B4-BE49-F238E27FC236}">
                <a16:creationId xmlns:a16="http://schemas.microsoft.com/office/drawing/2014/main" id="{BD36E3DB-3915-44A9-8E88-5DA791B87C4F}"/>
              </a:ext>
            </a:extLst>
          </p:cNvPr>
          <p:cNvSpPr>
            <a:spLocks noGrp="1"/>
          </p:cNvSpPr>
          <p:nvPr/>
        </p:nvSpPr>
        <p:spPr>
          <a:xfrm>
            <a:off x="8515350" y="3924300"/>
            <a:ext cx="2990850" cy="866775"/>
          </a:xfrm>
          <a:prstGeom prst="rect">
            <a:avLst/>
          </a:prstGeom>
          <a:solidFill>
            <a:srgbClr val="EEF4F5"/>
          </a:solidFill>
          <a:ln w="9525">
            <a:solidFill>
              <a:srgbClr val="D5E0E3"/>
            </a:solidFill>
            <a:prstDash val="solid"/>
          </a:ln>
        </p:spPr>
        <p:txBody>
          <a:bodyPr/>
          <a:lstStyle/>
          <a:p>
            <a:endParaRPr lang="en-GB"/>
          </a:p>
        </p:txBody>
      </p:sp>
      <p:sp>
        <p:nvSpPr>
          <p:cNvPr id="38" name="Rectangle 37">
            <a:extLst>
              <a:ext uri="{FF2B5EF4-FFF2-40B4-BE49-F238E27FC236}">
                <a16:creationId xmlns:a16="http://schemas.microsoft.com/office/drawing/2014/main" id="{E84D1847-B071-4B6D-A559-263FBB33BB88}"/>
              </a:ext>
            </a:extLst>
          </p:cNvPr>
          <p:cNvSpPr>
            <a:spLocks noGrp="1"/>
          </p:cNvSpPr>
          <p:nvPr/>
        </p:nvSpPr>
        <p:spPr>
          <a:xfrm>
            <a:off x="8629650" y="4048125"/>
            <a:ext cx="27622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Use open questions, summaries and written confirmation</a:t>
            </a:r>
          </a:p>
        </p:txBody>
      </p:sp>
      <p:sp>
        <p:nvSpPr>
          <p:cNvPr id="39" name="Rectangle 38">
            <a:extLst>
              <a:ext uri="{FF2B5EF4-FFF2-40B4-BE49-F238E27FC236}">
                <a16:creationId xmlns:a16="http://schemas.microsoft.com/office/drawing/2014/main" id="{D8116222-344C-46DB-A6D6-55883E4A041E}"/>
              </a:ext>
            </a:extLst>
          </p:cNvPr>
          <p:cNvSpPr>
            <a:spLocks noGrp="1"/>
          </p:cNvSpPr>
          <p:nvPr/>
        </p:nvSpPr>
        <p:spPr>
          <a:xfrm>
            <a:off x="685800" y="4791075"/>
            <a:ext cx="1885950" cy="866775"/>
          </a:xfrm>
          <a:prstGeom prst="rect">
            <a:avLst/>
          </a:prstGeom>
          <a:solidFill>
            <a:srgbClr val="FFFFFF"/>
          </a:solidFill>
          <a:ln w="9525">
            <a:solidFill>
              <a:srgbClr val="D5E0E3"/>
            </a:solidFill>
            <a:prstDash val="solid"/>
          </a:ln>
        </p:spPr>
        <p:txBody>
          <a:bodyPr/>
          <a:lstStyle/>
          <a:p>
            <a:endParaRPr lang="en-GB"/>
          </a:p>
        </p:txBody>
      </p:sp>
      <p:sp>
        <p:nvSpPr>
          <p:cNvPr id="40" name="Rectangle 39">
            <a:extLst>
              <a:ext uri="{FF2B5EF4-FFF2-40B4-BE49-F238E27FC236}">
                <a16:creationId xmlns:a16="http://schemas.microsoft.com/office/drawing/2014/main" id="{1BBE8639-25B3-48A3-A5FF-34434FBC9014}"/>
              </a:ext>
            </a:extLst>
          </p:cNvPr>
          <p:cNvSpPr>
            <a:spLocks noGrp="1"/>
          </p:cNvSpPr>
          <p:nvPr/>
        </p:nvSpPr>
        <p:spPr>
          <a:xfrm>
            <a:off x="800100" y="4914900"/>
            <a:ext cx="1657350" cy="647700"/>
          </a:xfrm>
          <a:prstGeom prst="rect">
            <a:avLst/>
          </a:prstGeom>
          <a:noFill/>
          <a:ln w="0">
            <a:noFill/>
            <a:prstDash val="solid"/>
          </a:ln>
        </p:spPr>
        <p:txBody>
          <a:bodyPr wrap="square" lIns="0" tIns="0" rIns="0" bIns="0" anchor="t">
            <a:noAutofit/>
          </a:bodyPr>
          <a:lstStyle/>
          <a:p>
            <a:pPr algn="l">
              <a:lnSpc>
                <a:spcPct val="108000"/>
              </a:lnSpc>
              <a:buNone/>
              <a:defRPr sz="1275" b="1" i="0">
                <a:solidFill>
                  <a:srgbClr val="176B82"/>
                </a:solidFill>
                <a:latin typeface="Arial"/>
                <a:ea typeface="Arial"/>
                <a:cs typeface="Arial"/>
              </a:defRPr>
            </a:pPr>
            <a:r>
              <a:rPr sz="1275" b="1" i="0">
                <a:solidFill>
                  <a:srgbClr val="176B82"/>
                </a:solidFill>
                <a:latin typeface="Arial"/>
                <a:ea typeface="Arial"/>
                <a:cs typeface="Arial"/>
              </a:rPr>
              <a:t>Long-term process</a:t>
            </a:r>
          </a:p>
        </p:txBody>
      </p:sp>
      <p:sp>
        <p:nvSpPr>
          <p:cNvPr id="41" name="Rectangle 40">
            <a:extLst>
              <a:ext uri="{FF2B5EF4-FFF2-40B4-BE49-F238E27FC236}">
                <a16:creationId xmlns:a16="http://schemas.microsoft.com/office/drawing/2014/main" id="{4DE7C041-286F-4AC7-9D91-5CA1BB9F1390}"/>
              </a:ext>
            </a:extLst>
          </p:cNvPr>
          <p:cNvSpPr>
            <a:spLocks noGrp="1"/>
          </p:cNvSpPr>
          <p:nvPr/>
        </p:nvSpPr>
        <p:spPr>
          <a:xfrm>
            <a:off x="2686050" y="4791075"/>
            <a:ext cx="2952750" cy="866775"/>
          </a:xfrm>
          <a:prstGeom prst="rect">
            <a:avLst/>
          </a:prstGeom>
          <a:solidFill>
            <a:srgbClr val="FFFFFF"/>
          </a:solidFill>
          <a:ln w="9525">
            <a:solidFill>
              <a:srgbClr val="D5E0E3"/>
            </a:solidFill>
            <a:prstDash val="solid"/>
          </a:ln>
        </p:spPr>
        <p:txBody>
          <a:bodyPr/>
          <a:lstStyle/>
          <a:p>
            <a:endParaRPr lang="en-GB"/>
          </a:p>
        </p:txBody>
      </p:sp>
      <p:sp>
        <p:nvSpPr>
          <p:cNvPr id="42" name="Rectangle 41">
            <a:extLst>
              <a:ext uri="{FF2B5EF4-FFF2-40B4-BE49-F238E27FC236}">
                <a16:creationId xmlns:a16="http://schemas.microsoft.com/office/drawing/2014/main" id="{43C95E75-FF8F-49BB-868B-9009FDA75458}"/>
              </a:ext>
            </a:extLst>
          </p:cNvPr>
          <p:cNvSpPr>
            <a:spLocks noGrp="1"/>
          </p:cNvSpPr>
          <p:nvPr/>
        </p:nvSpPr>
        <p:spPr>
          <a:xfrm>
            <a:off x="2800350" y="4914900"/>
            <a:ext cx="27241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The relationship may be tested before commitments become firm</a:t>
            </a:r>
          </a:p>
        </p:txBody>
      </p:sp>
      <p:sp>
        <p:nvSpPr>
          <p:cNvPr id="43" name="Rectangle 42">
            <a:extLst>
              <a:ext uri="{FF2B5EF4-FFF2-40B4-BE49-F238E27FC236}">
                <a16:creationId xmlns:a16="http://schemas.microsoft.com/office/drawing/2014/main" id="{1FD140C0-1C94-4E6F-B066-A7ED5C54E637}"/>
              </a:ext>
            </a:extLst>
          </p:cNvPr>
          <p:cNvSpPr>
            <a:spLocks noGrp="1"/>
          </p:cNvSpPr>
          <p:nvPr/>
        </p:nvSpPr>
        <p:spPr>
          <a:xfrm>
            <a:off x="5753100" y="4791075"/>
            <a:ext cx="2647950" cy="866775"/>
          </a:xfrm>
          <a:prstGeom prst="rect">
            <a:avLst/>
          </a:prstGeom>
          <a:solidFill>
            <a:srgbClr val="FFFFFF"/>
          </a:solidFill>
          <a:ln w="9525">
            <a:solidFill>
              <a:srgbClr val="D5E0E3"/>
            </a:solidFill>
            <a:prstDash val="solid"/>
          </a:ln>
        </p:spPr>
        <p:txBody>
          <a:bodyPr/>
          <a:lstStyle/>
          <a:p>
            <a:endParaRPr lang="en-GB"/>
          </a:p>
        </p:txBody>
      </p:sp>
      <p:sp>
        <p:nvSpPr>
          <p:cNvPr id="44" name="Rectangle 43">
            <a:extLst>
              <a:ext uri="{FF2B5EF4-FFF2-40B4-BE49-F238E27FC236}">
                <a16:creationId xmlns:a16="http://schemas.microsoft.com/office/drawing/2014/main" id="{40B65BF0-26EB-421F-8969-AE646FAD25A2}"/>
              </a:ext>
            </a:extLst>
          </p:cNvPr>
          <p:cNvSpPr>
            <a:spLocks noGrp="1"/>
          </p:cNvSpPr>
          <p:nvPr/>
        </p:nvSpPr>
        <p:spPr>
          <a:xfrm>
            <a:off x="5867400" y="4914900"/>
            <a:ext cx="24193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Imposing an artificial deadline too early</a:t>
            </a:r>
          </a:p>
        </p:txBody>
      </p:sp>
      <p:sp>
        <p:nvSpPr>
          <p:cNvPr id="45" name="Rectangle 44">
            <a:extLst>
              <a:ext uri="{FF2B5EF4-FFF2-40B4-BE49-F238E27FC236}">
                <a16:creationId xmlns:a16="http://schemas.microsoft.com/office/drawing/2014/main" id="{26433997-5D19-49DC-BC9B-9A5656B14A5C}"/>
              </a:ext>
            </a:extLst>
          </p:cNvPr>
          <p:cNvSpPr>
            <a:spLocks noGrp="1"/>
          </p:cNvSpPr>
          <p:nvPr/>
        </p:nvSpPr>
        <p:spPr>
          <a:xfrm>
            <a:off x="8515350" y="4791075"/>
            <a:ext cx="2990850" cy="866775"/>
          </a:xfrm>
          <a:prstGeom prst="rect">
            <a:avLst/>
          </a:prstGeom>
          <a:solidFill>
            <a:srgbClr val="FFFFFF"/>
          </a:solidFill>
          <a:ln w="9525">
            <a:solidFill>
              <a:srgbClr val="D5E0E3"/>
            </a:solidFill>
            <a:prstDash val="solid"/>
          </a:ln>
        </p:spPr>
        <p:txBody>
          <a:bodyPr/>
          <a:lstStyle/>
          <a:p>
            <a:endParaRPr lang="en-GB"/>
          </a:p>
        </p:txBody>
      </p:sp>
      <p:sp>
        <p:nvSpPr>
          <p:cNvPr id="46" name="Rectangle 45">
            <a:extLst>
              <a:ext uri="{FF2B5EF4-FFF2-40B4-BE49-F238E27FC236}">
                <a16:creationId xmlns:a16="http://schemas.microsoft.com/office/drawing/2014/main" id="{429F1E37-CDE7-4355-B922-A08E811F0C90}"/>
              </a:ext>
            </a:extLst>
          </p:cNvPr>
          <p:cNvSpPr>
            <a:spLocks noGrp="1"/>
          </p:cNvSpPr>
          <p:nvPr/>
        </p:nvSpPr>
        <p:spPr>
          <a:xfrm>
            <a:off x="8629650" y="4914900"/>
            <a:ext cx="2762250" cy="647700"/>
          </a:xfrm>
          <a:prstGeom prst="rect">
            <a:avLst/>
          </a:prstGeom>
          <a:noFill/>
          <a:ln w="0">
            <a:noFill/>
            <a:prstDash val="solid"/>
          </a:ln>
        </p:spPr>
        <p:txBody>
          <a:bodyPr wrap="square" lIns="0" tIns="0" rIns="0" bIns="0" anchor="t">
            <a:noAutofit/>
          </a:bodyPr>
          <a:lstStyle/>
          <a:p>
            <a:pPr algn="l">
              <a:lnSpc>
                <a:spcPct val="108000"/>
              </a:lnSpc>
              <a:buNone/>
              <a:defRPr sz="1125" b="0" i="0">
                <a:solidFill>
                  <a:srgbClr val="17242B"/>
                </a:solidFill>
                <a:latin typeface="Arial"/>
                <a:ea typeface="Arial"/>
                <a:cs typeface="Arial"/>
              </a:defRPr>
            </a:pPr>
            <a:r>
              <a:rPr sz="1125" b="0" i="0">
                <a:solidFill>
                  <a:srgbClr val="17242B"/>
                </a:solidFill>
                <a:latin typeface="Arial"/>
                <a:ea typeface="Arial"/>
                <a:cs typeface="Arial"/>
              </a:rPr>
              <a:t>Use staged milestones and patient escalation</a:t>
            </a:r>
          </a:p>
        </p:txBody>
      </p:sp>
      <p:sp>
        <p:nvSpPr>
          <p:cNvPr id="47" name="Rectangle 46">
            <a:extLst>
              <a:ext uri="{FF2B5EF4-FFF2-40B4-BE49-F238E27FC236}">
                <a16:creationId xmlns:a16="http://schemas.microsoft.com/office/drawing/2014/main" id="{EED29E9B-A23A-4D88-A64C-4152218C7494}"/>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Graham and Lam (2003); Sebenius and Qian (2008); Leung et al. (2011).</a:t>
            </a:r>
          </a:p>
        </p:txBody>
      </p:sp>
    </p:spTree>
    <p:extLst>
      <p:ext uri="{BB962C8B-B14F-4D97-AF65-F5344CB8AC3E}">
        <p14:creationId xmlns:p14="http://schemas.microsoft.com/office/powerpoint/2010/main" val="1165515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4535C2A-6BB2-4B61-A6B0-2638B1E75C4C}"/>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D5174790-1499-4746-BE66-6D6FB2F9F366}"/>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Preparation should map both the deal and the relationship network</a:t>
            </a:r>
          </a:p>
        </p:txBody>
      </p:sp>
      <p:sp>
        <p:nvSpPr>
          <p:cNvPr id="3" name="Rectangle 2">
            <a:extLst>
              <a:ext uri="{FF2B5EF4-FFF2-40B4-BE49-F238E27FC236}">
                <a16:creationId xmlns:a16="http://schemas.microsoft.com/office/drawing/2014/main" id="{263CF59C-4334-4B00-958C-4CA974396147}"/>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B2AB0E16-6966-4E59-9FDF-BA41C25238DF}"/>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8FEED2C7-2145-4948-A359-B915938B5A91}"/>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7A22C103-B6B0-41FD-BE95-3B914AE5C4A7}"/>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09</a:t>
            </a:r>
          </a:p>
        </p:txBody>
      </p:sp>
      <p:sp>
        <p:nvSpPr>
          <p:cNvPr id="7" name="Rectangle: Rounded Corners 6">
            <a:extLst>
              <a:ext uri="{FF2B5EF4-FFF2-40B4-BE49-F238E27FC236}">
                <a16:creationId xmlns:a16="http://schemas.microsoft.com/office/drawing/2014/main" id="{95EC69E0-981F-43B6-8F47-26C01E37C06D}"/>
              </a:ext>
            </a:extLst>
          </p:cNvPr>
          <p:cNvSpPr>
            <a:spLocks noGrp="1"/>
          </p:cNvSpPr>
          <p:nvPr/>
        </p:nvSpPr>
        <p:spPr>
          <a:xfrm>
            <a:off x="685800" y="1809750"/>
            <a:ext cx="3276600" cy="1638300"/>
          </a:xfrm>
          <a:prstGeom prst="roundRect">
            <a:avLst>
              <a:gd name="adj" fmla="val 9302"/>
            </a:avLst>
          </a:prstGeom>
          <a:solidFill>
            <a:srgbClr val="103B4D"/>
          </a:solidFill>
          <a:ln w="0">
            <a:noFill/>
            <a:prstDash val="solid"/>
          </a:ln>
        </p:spPr>
        <p:txBody>
          <a:bodyPr/>
          <a:lstStyle/>
          <a:p>
            <a:endParaRPr lang="en-GB"/>
          </a:p>
        </p:txBody>
      </p:sp>
      <p:sp>
        <p:nvSpPr>
          <p:cNvPr id="8" name="Rectangle 7">
            <a:extLst>
              <a:ext uri="{FF2B5EF4-FFF2-40B4-BE49-F238E27FC236}">
                <a16:creationId xmlns:a16="http://schemas.microsoft.com/office/drawing/2014/main" id="{8485EA8D-AB58-4770-8FC7-7E646D713579}"/>
              </a:ext>
            </a:extLst>
          </p:cNvPr>
          <p:cNvSpPr>
            <a:spLocks noGrp="1"/>
          </p:cNvSpPr>
          <p:nvPr/>
        </p:nvSpPr>
        <p:spPr>
          <a:xfrm>
            <a:off x="914400" y="2019300"/>
            <a:ext cx="40005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D2A84A"/>
                </a:solidFill>
                <a:latin typeface="Arial"/>
                <a:ea typeface="Arial"/>
                <a:cs typeface="Arial"/>
              </a:defRPr>
            </a:pPr>
            <a:r>
              <a:rPr sz="1200" b="1" i="0">
                <a:solidFill>
                  <a:srgbClr val="D2A84A"/>
                </a:solidFill>
                <a:latin typeface="Arial"/>
                <a:ea typeface="Arial"/>
                <a:cs typeface="Arial"/>
              </a:rPr>
              <a:t>01</a:t>
            </a:r>
          </a:p>
        </p:txBody>
      </p:sp>
      <p:sp>
        <p:nvSpPr>
          <p:cNvPr id="9" name="Rectangle 8">
            <a:extLst>
              <a:ext uri="{FF2B5EF4-FFF2-40B4-BE49-F238E27FC236}">
                <a16:creationId xmlns:a16="http://schemas.microsoft.com/office/drawing/2014/main" id="{31215012-6799-4445-85E5-584A3C35F150}"/>
              </a:ext>
            </a:extLst>
          </p:cNvPr>
          <p:cNvSpPr>
            <a:spLocks noGrp="1"/>
          </p:cNvSpPr>
          <p:nvPr/>
        </p:nvSpPr>
        <p:spPr>
          <a:xfrm>
            <a:off x="914400" y="2362200"/>
            <a:ext cx="2819400" cy="28575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Map authority</a:t>
            </a:r>
          </a:p>
        </p:txBody>
      </p:sp>
      <p:sp>
        <p:nvSpPr>
          <p:cNvPr id="10" name="Rectangle 9">
            <a:extLst>
              <a:ext uri="{FF2B5EF4-FFF2-40B4-BE49-F238E27FC236}">
                <a16:creationId xmlns:a16="http://schemas.microsoft.com/office/drawing/2014/main" id="{DC712CB7-F548-41FB-A975-C1CE45FB8EAD}"/>
              </a:ext>
            </a:extLst>
          </p:cNvPr>
          <p:cNvSpPr>
            <a:spLocks noGrp="1"/>
          </p:cNvSpPr>
          <p:nvPr/>
        </p:nvSpPr>
        <p:spPr>
          <a:xfrm>
            <a:off x="914400" y="2743200"/>
            <a:ext cx="2819400" cy="590550"/>
          </a:xfrm>
          <a:prstGeom prst="rect">
            <a:avLst/>
          </a:prstGeom>
          <a:noFill/>
          <a:ln w="0">
            <a:noFill/>
            <a:prstDash val="solid"/>
          </a:ln>
        </p:spPr>
        <p:txBody>
          <a:bodyPr wrap="square" lIns="0" tIns="0" rIns="0" bIns="0" anchor="t">
            <a:noAutofit/>
          </a:bodyPr>
          <a:lstStyle/>
          <a:p>
            <a:pPr algn="l">
              <a:lnSpc>
                <a:spcPct val="108000"/>
              </a:lnSpc>
              <a:buNone/>
              <a:defRPr sz="1200" b="0" i="0">
                <a:solidFill>
                  <a:srgbClr val="D7E8EC"/>
                </a:solidFill>
                <a:latin typeface="Arial"/>
                <a:ea typeface="Arial"/>
                <a:cs typeface="Arial"/>
              </a:defRPr>
            </a:pPr>
            <a:r>
              <a:rPr sz="1200" b="0" i="0">
                <a:solidFill>
                  <a:srgbClr val="D7E8EC"/>
                </a:solidFill>
                <a:latin typeface="Arial"/>
                <a:ea typeface="Arial"/>
                <a:cs typeface="Arial"/>
              </a:rPr>
              <a:t>Identify the formal decision-maker, technical influencers and government-facing stakeholders.</a:t>
            </a:r>
          </a:p>
        </p:txBody>
      </p:sp>
      <p:sp>
        <p:nvSpPr>
          <p:cNvPr id="11" name="Rectangle: Rounded Corners 10">
            <a:extLst>
              <a:ext uri="{FF2B5EF4-FFF2-40B4-BE49-F238E27FC236}">
                <a16:creationId xmlns:a16="http://schemas.microsoft.com/office/drawing/2014/main" id="{F334A3BF-CB89-47FD-8BBE-1DAB3E789E69}"/>
              </a:ext>
            </a:extLst>
          </p:cNvPr>
          <p:cNvSpPr>
            <a:spLocks noGrp="1"/>
          </p:cNvSpPr>
          <p:nvPr/>
        </p:nvSpPr>
        <p:spPr>
          <a:xfrm>
            <a:off x="4324350" y="1809750"/>
            <a:ext cx="3276600" cy="1638300"/>
          </a:xfrm>
          <a:prstGeom prst="roundRect">
            <a:avLst>
              <a:gd name="adj" fmla="val 9302"/>
            </a:avLst>
          </a:prstGeom>
          <a:solidFill>
            <a:srgbClr val="EEF4F5"/>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A182A794-47C8-4504-8533-937AECBEC579}"/>
              </a:ext>
            </a:extLst>
          </p:cNvPr>
          <p:cNvSpPr>
            <a:spLocks noGrp="1"/>
          </p:cNvSpPr>
          <p:nvPr/>
        </p:nvSpPr>
        <p:spPr>
          <a:xfrm>
            <a:off x="4552950" y="2019300"/>
            <a:ext cx="40005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F47A38"/>
                </a:solidFill>
                <a:latin typeface="Arial"/>
                <a:ea typeface="Arial"/>
                <a:cs typeface="Arial"/>
              </a:defRPr>
            </a:pPr>
            <a:r>
              <a:rPr sz="1200" b="1" i="0">
                <a:solidFill>
                  <a:srgbClr val="F47A38"/>
                </a:solidFill>
                <a:latin typeface="Arial"/>
                <a:ea typeface="Arial"/>
                <a:cs typeface="Arial"/>
              </a:rPr>
              <a:t>02</a:t>
            </a:r>
          </a:p>
        </p:txBody>
      </p:sp>
      <p:sp>
        <p:nvSpPr>
          <p:cNvPr id="13" name="Rectangle 12">
            <a:extLst>
              <a:ext uri="{FF2B5EF4-FFF2-40B4-BE49-F238E27FC236}">
                <a16:creationId xmlns:a16="http://schemas.microsoft.com/office/drawing/2014/main" id="{9B1FA1F7-0122-432E-AF7F-952A2E9908EA}"/>
              </a:ext>
            </a:extLst>
          </p:cNvPr>
          <p:cNvSpPr>
            <a:spLocks noGrp="1"/>
          </p:cNvSpPr>
          <p:nvPr/>
        </p:nvSpPr>
        <p:spPr>
          <a:xfrm>
            <a:off x="4552950" y="2362200"/>
            <a:ext cx="2819400" cy="28575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6B82"/>
                </a:solidFill>
                <a:latin typeface="Arial"/>
                <a:ea typeface="Arial"/>
                <a:cs typeface="Arial"/>
              </a:defRPr>
            </a:pPr>
            <a:r>
              <a:rPr sz="1650" b="1" i="0">
                <a:solidFill>
                  <a:srgbClr val="176B82"/>
                </a:solidFill>
                <a:latin typeface="Arial"/>
                <a:ea typeface="Arial"/>
                <a:cs typeface="Arial"/>
              </a:rPr>
              <a:t>Build the right team</a:t>
            </a:r>
          </a:p>
        </p:txBody>
      </p:sp>
      <p:sp>
        <p:nvSpPr>
          <p:cNvPr id="14" name="Rectangle 13">
            <a:extLst>
              <a:ext uri="{FF2B5EF4-FFF2-40B4-BE49-F238E27FC236}">
                <a16:creationId xmlns:a16="http://schemas.microsoft.com/office/drawing/2014/main" id="{AACF8DD8-8C40-48BA-AD8C-EE969876ED7A}"/>
              </a:ext>
            </a:extLst>
          </p:cNvPr>
          <p:cNvSpPr>
            <a:spLocks noGrp="1"/>
          </p:cNvSpPr>
          <p:nvPr/>
        </p:nvSpPr>
        <p:spPr>
          <a:xfrm>
            <a:off x="4552950" y="2743200"/>
            <a:ext cx="2819400" cy="590550"/>
          </a:xfrm>
          <a:prstGeom prst="rect">
            <a:avLst/>
          </a:prstGeom>
          <a:noFill/>
          <a:ln w="0">
            <a:noFill/>
            <a:prstDash val="solid"/>
          </a:ln>
        </p:spPr>
        <p:txBody>
          <a:bodyPr wrap="square" lIns="0" tIns="0" rIns="0" bIns="0" anchor="t">
            <a:noAutofit/>
          </a:bodyPr>
          <a:lstStyle/>
          <a:p>
            <a:pPr algn="l">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Match seniority; include a Mandarin-speaking adviser, engineer, lawyer and compliance lead.</a:t>
            </a:r>
          </a:p>
        </p:txBody>
      </p:sp>
      <p:sp>
        <p:nvSpPr>
          <p:cNvPr id="15" name="Rectangle: Rounded Corners 14">
            <a:extLst>
              <a:ext uri="{FF2B5EF4-FFF2-40B4-BE49-F238E27FC236}">
                <a16:creationId xmlns:a16="http://schemas.microsoft.com/office/drawing/2014/main" id="{2F2EC526-95A1-4DD0-8656-531F25A5E720}"/>
              </a:ext>
            </a:extLst>
          </p:cNvPr>
          <p:cNvSpPr>
            <a:spLocks noGrp="1"/>
          </p:cNvSpPr>
          <p:nvPr/>
        </p:nvSpPr>
        <p:spPr>
          <a:xfrm>
            <a:off x="7962900" y="1809750"/>
            <a:ext cx="3276600" cy="1638300"/>
          </a:xfrm>
          <a:prstGeom prst="roundRect">
            <a:avLst>
              <a:gd name="adj" fmla="val 9302"/>
            </a:avLst>
          </a:prstGeom>
          <a:solidFill>
            <a:srgbClr val="EEF4F5"/>
          </a:solidFill>
          <a:ln w="0">
            <a:noFill/>
            <a:prstDash val="solid"/>
          </a:ln>
        </p:spPr>
        <p:txBody>
          <a:bodyPr/>
          <a:lstStyle/>
          <a:p>
            <a:endParaRPr lang="en-GB"/>
          </a:p>
        </p:txBody>
      </p:sp>
      <p:sp>
        <p:nvSpPr>
          <p:cNvPr id="16" name="Rectangle 15">
            <a:extLst>
              <a:ext uri="{FF2B5EF4-FFF2-40B4-BE49-F238E27FC236}">
                <a16:creationId xmlns:a16="http://schemas.microsoft.com/office/drawing/2014/main" id="{FF7BA793-05EA-433B-907F-D80D33B968A5}"/>
              </a:ext>
            </a:extLst>
          </p:cNvPr>
          <p:cNvSpPr>
            <a:spLocks noGrp="1"/>
          </p:cNvSpPr>
          <p:nvPr/>
        </p:nvSpPr>
        <p:spPr>
          <a:xfrm>
            <a:off x="8191500" y="2019300"/>
            <a:ext cx="40005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F47A38"/>
                </a:solidFill>
                <a:latin typeface="Arial"/>
                <a:ea typeface="Arial"/>
                <a:cs typeface="Arial"/>
              </a:defRPr>
            </a:pPr>
            <a:r>
              <a:rPr sz="1200" b="1" i="0">
                <a:solidFill>
                  <a:srgbClr val="F47A38"/>
                </a:solidFill>
                <a:latin typeface="Arial"/>
                <a:ea typeface="Arial"/>
                <a:cs typeface="Arial"/>
              </a:rPr>
              <a:t>03</a:t>
            </a:r>
          </a:p>
        </p:txBody>
      </p:sp>
      <p:sp>
        <p:nvSpPr>
          <p:cNvPr id="17" name="Rectangle 16">
            <a:extLst>
              <a:ext uri="{FF2B5EF4-FFF2-40B4-BE49-F238E27FC236}">
                <a16:creationId xmlns:a16="http://schemas.microsoft.com/office/drawing/2014/main" id="{57456C0D-41AE-4FC0-9901-EC41D3E4589F}"/>
              </a:ext>
            </a:extLst>
          </p:cNvPr>
          <p:cNvSpPr>
            <a:spLocks noGrp="1"/>
          </p:cNvSpPr>
          <p:nvPr/>
        </p:nvSpPr>
        <p:spPr>
          <a:xfrm>
            <a:off x="8191500" y="2362200"/>
            <a:ext cx="2819400" cy="28575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6B82"/>
                </a:solidFill>
                <a:latin typeface="Arial"/>
                <a:ea typeface="Arial"/>
                <a:cs typeface="Arial"/>
              </a:defRPr>
            </a:pPr>
            <a:r>
              <a:rPr sz="1650" b="1" i="0">
                <a:solidFill>
                  <a:srgbClr val="176B82"/>
                </a:solidFill>
                <a:latin typeface="Arial"/>
                <a:ea typeface="Arial"/>
                <a:cs typeface="Arial"/>
              </a:rPr>
              <a:t>Define interests</a:t>
            </a:r>
          </a:p>
        </p:txBody>
      </p:sp>
      <p:sp>
        <p:nvSpPr>
          <p:cNvPr id="18" name="Rectangle 17">
            <a:extLst>
              <a:ext uri="{FF2B5EF4-FFF2-40B4-BE49-F238E27FC236}">
                <a16:creationId xmlns:a16="http://schemas.microsoft.com/office/drawing/2014/main" id="{15DBBBC7-D38A-4F25-8090-1678DBF97593}"/>
              </a:ext>
            </a:extLst>
          </p:cNvPr>
          <p:cNvSpPr>
            <a:spLocks noGrp="1"/>
          </p:cNvSpPr>
          <p:nvPr/>
        </p:nvSpPr>
        <p:spPr>
          <a:xfrm>
            <a:off x="8191500" y="2743200"/>
            <a:ext cx="2819400" cy="590550"/>
          </a:xfrm>
          <a:prstGeom prst="rect">
            <a:avLst/>
          </a:prstGeom>
          <a:noFill/>
          <a:ln w="0">
            <a:noFill/>
            <a:prstDash val="solid"/>
          </a:ln>
        </p:spPr>
        <p:txBody>
          <a:bodyPr wrap="square" lIns="0" tIns="0" rIns="0" bIns="0" anchor="t">
            <a:noAutofit/>
          </a:bodyPr>
          <a:lstStyle/>
          <a:p>
            <a:pPr algn="l">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Separate positions from interests; set BATNA, walk-away points and tradable packages.</a:t>
            </a:r>
          </a:p>
        </p:txBody>
      </p:sp>
      <p:sp>
        <p:nvSpPr>
          <p:cNvPr id="19" name="Rectangle: Rounded Corners 18">
            <a:extLst>
              <a:ext uri="{FF2B5EF4-FFF2-40B4-BE49-F238E27FC236}">
                <a16:creationId xmlns:a16="http://schemas.microsoft.com/office/drawing/2014/main" id="{61581539-CDF5-4C26-B818-28BD04D6A1DD}"/>
              </a:ext>
            </a:extLst>
          </p:cNvPr>
          <p:cNvSpPr>
            <a:spLocks noGrp="1"/>
          </p:cNvSpPr>
          <p:nvPr/>
        </p:nvSpPr>
        <p:spPr>
          <a:xfrm>
            <a:off x="2505075" y="3943350"/>
            <a:ext cx="3276600" cy="1638300"/>
          </a:xfrm>
          <a:prstGeom prst="roundRect">
            <a:avLst>
              <a:gd name="adj" fmla="val 9302"/>
            </a:avLst>
          </a:prstGeom>
          <a:solidFill>
            <a:srgbClr val="EEF4F5"/>
          </a:solidFill>
          <a:ln w="0">
            <a:noFill/>
            <a:prstDash val="solid"/>
          </a:ln>
        </p:spPr>
        <p:txBody>
          <a:bodyPr/>
          <a:lstStyle/>
          <a:p>
            <a:endParaRPr lang="en-GB"/>
          </a:p>
        </p:txBody>
      </p:sp>
      <p:sp>
        <p:nvSpPr>
          <p:cNvPr id="20" name="Rectangle 19">
            <a:extLst>
              <a:ext uri="{FF2B5EF4-FFF2-40B4-BE49-F238E27FC236}">
                <a16:creationId xmlns:a16="http://schemas.microsoft.com/office/drawing/2014/main" id="{EEBF335E-BCD3-4156-AF1E-1986E0E04C6B}"/>
              </a:ext>
            </a:extLst>
          </p:cNvPr>
          <p:cNvSpPr>
            <a:spLocks noGrp="1"/>
          </p:cNvSpPr>
          <p:nvPr/>
        </p:nvSpPr>
        <p:spPr>
          <a:xfrm>
            <a:off x="2733675" y="4152900"/>
            <a:ext cx="40005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F47A38"/>
                </a:solidFill>
                <a:latin typeface="Arial"/>
                <a:ea typeface="Arial"/>
                <a:cs typeface="Arial"/>
              </a:defRPr>
            </a:pPr>
            <a:r>
              <a:rPr sz="1200" b="1" i="0">
                <a:solidFill>
                  <a:srgbClr val="F47A38"/>
                </a:solidFill>
                <a:latin typeface="Arial"/>
                <a:ea typeface="Arial"/>
                <a:cs typeface="Arial"/>
              </a:rPr>
              <a:t>04</a:t>
            </a:r>
          </a:p>
        </p:txBody>
      </p:sp>
      <p:sp>
        <p:nvSpPr>
          <p:cNvPr id="21" name="Rectangle 20">
            <a:extLst>
              <a:ext uri="{FF2B5EF4-FFF2-40B4-BE49-F238E27FC236}">
                <a16:creationId xmlns:a16="http://schemas.microsoft.com/office/drawing/2014/main" id="{832550C9-9FA2-4C89-99DA-56DA7082774B}"/>
              </a:ext>
            </a:extLst>
          </p:cNvPr>
          <p:cNvSpPr>
            <a:spLocks noGrp="1"/>
          </p:cNvSpPr>
          <p:nvPr/>
        </p:nvSpPr>
        <p:spPr>
          <a:xfrm>
            <a:off x="2733675" y="4495800"/>
            <a:ext cx="2819400" cy="28575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6B82"/>
                </a:solidFill>
                <a:latin typeface="Arial"/>
                <a:ea typeface="Arial"/>
                <a:cs typeface="Arial"/>
              </a:defRPr>
            </a:pPr>
            <a:r>
              <a:rPr sz="1650" b="1" i="0">
                <a:solidFill>
                  <a:srgbClr val="176B82"/>
                </a:solidFill>
                <a:latin typeface="Arial"/>
                <a:ea typeface="Arial"/>
                <a:cs typeface="Arial"/>
              </a:rPr>
              <a:t>Control language</a:t>
            </a:r>
          </a:p>
        </p:txBody>
      </p:sp>
      <p:sp>
        <p:nvSpPr>
          <p:cNvPr id="22" name="Rectangle 21">
            <a:extLst>
              <a:ext uri="{FF2B5EF4-FFF2-40B4-BE49-F238E27FC236}">
                <a16:creationId xmlns:a16="http://schemas.microsoft.com/office/drawing/2014/main" id="{CCB49E84-DCCF-4781-90A3-298DDBA59389}"/>
              </a:ext>
            </a:extLst>
          </p:cNvPr>
          <p:cNvSpPr>
            <a:spLocks noGrp="1"/>
          </p:cNvSpPr>
          <p:nvPr/>
        </p:nvSpPr>
        <p:spPr>
          <a:xfrm>
            <a:off x="2733675" y="4876800"/>
            <a:ext cx="2819400" cy="590550"/>
          </a:xfrm>
          <a:prstGeom prst="rect">
            <a:avLst/>
          </a:prstGeom>
          <a:noFill/>
          <a:ln w="0">
            <a:noFill/>
            <a:prstDash val="solid"/>
          </a:ln>
        </p:spPr>
        <p:txBody>
          <a:bodyPr wrap="square" lIns="0" tIns="0" rIns="0" bIns="0" anchor="t">
            <a:noAutofit/>
          </a:bodyPr>
          <a:lstStyle/>
          <a:p>
            <a:pPr algn="l">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Prepare a bilingual glossary for IP, quality, data, warranties and milestone acceptance.</a:t>
            </a:r>
          </a:p>
        </p:txBody>
      </p:sp>
      <p:sp>
        <p:nvSpPr>
          <p:cNvPr id="23" name="Rectangle: Rounded Corners 22">
            <a:extLst>
              <a:ext uri="{FF2B5EF4-FFF2-40B4-BE49-F238E27FC236}">
                <a16:creationId xmlns:a16="http://schemas.microsoft.com/office/drawing/2014/main" id="{087CC060-9B65-4C1A-8A0B-B7F835B150F8}"/>
              </a:ext>
            </a:extLst>
          </p:cNvPr>
          <p:cNvSpPr>
            <a:spLocks noGrp="1"/>
          </p:cNvSpPr>
          <p:nvPr/>
        </p:nvSpPr>
        <p:spPr>
          <a:xfrm>
            <a:off x="6143625" y="3943350"/>
            <a:ext cx="3276600" cy="1638300"/>
          </a:xfrm>
          <a:prstGeom prst="roundRect">
            <a:avLst>
              <a:gd name="adj" fmla="val 9302"/>
            </a:avLst>
          </a:prstGeom>
          <a:solidFill>
            <a:srgbClr val="EEF4F5"/>
          </a:solidFill>
          <a:ln w="0">
            <a:noFill/>
            <a:prstDash val="solid"/>
          </a:ln>
        </p:spPr>
        <p:txBody>
          <a:bodyPr/>
          <a:lstStyle/>
          <a:p>
            <a:endParaRPr lang="en-GB"/>
          </a:p>
        </p:txBody>
      </p:sp>
      <p:sp>
        <p:nvSpPr>
          <p:cNvPr id="24" name="Rectangle 23">
            <a:extLst>
              <a:ext uri="{FF2B5EF4-FFF2-40B4-BE49-F238E27FC236}">
                <a16:creationId xmlns:a16="http://schemas.microsoft.com/office/drawing/2014/main" id="{8D3DD1F5-D8A4-46D4-AB12-E61D962F9CDE}"/>
              </a:ext>
            </a:extLst>
          </p:cNvPr>
          <p:cNvSpPr>
            <a:spLocks noGrp="1"/>
          </p:cNvSpPr>
          <p:nvPr/>
        </p:nvSpPr>
        <p:spPr>
          <a:xfrm>
            <a:off x="6372225" y="4152900"/>
            <a:ext cx="40005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F47A38"/>
                </a:solidFill>
                <a:latin typeface="Arial"/>
                <a:ea typeface="Arial"/>
                <a:cs typeface="Arial"/>
              </a:defRPr>
            </a:pPr>
            <a:r>
              <a:rPr sz="1200" b="1" i="0">
                <a:solidFill>
                  <a:srgbClr val="F47A38"/>
                </a:solidFill>
                <a:latin typeface="Arial"/>
                <a:ea typeface="Arial"/>
                <a:cs typeface="Arial"/>
              </a:rPr>
              <a:t>05</a:t>
            </a:r>
          </a:p>
        </p:txBody>
      </p:sp>
      <p:sp>
        <p:nvSpPr>
          <p:cNvPr id="25" name="Rectangle 24">
            <a:extLst>
              <a:ext uri="{FF2B5EF4-FFF2-40B4-BE49-F238E27FC236}">
                <a16:creationId xmlns:a16="http://schemas.microsoft.com/office/drawing/2014/main" id="{849F02F2-F0A3-4363-8AEF-8054F52ABBD4}"/>
              </a:ext>
            </a:extLst>
          </p:cNvPr>
          <p:cNvSpPr>
            <a:spLocks noGrp="1"/>
          </p:cNvSpPr>
          <p:nvPr/>
        </p:nvSpPr>
        <p:spPr>
          <a:xfrm>
            <a:off x="6372225" y="4495800"/>
            <a:ext cx="2819400" cy="285750"/>
          </a:xfrm>
          <a:prstGeom prst="rect">
            <a:avLst/>
          </a:prstGeom>
          <a:noFill/>
          <a:ln w="0">
            <a:noFill/>
            <a:prstDash val="solid"/>
          </a:ln>
        </p:spPr>
        <p:txBody>
          <a:bodyPr wrap="square" lIns="0" tIns="0" rIns="0" bIns="0" anchor="t">
            <a:noAutofit/>
          </a:bodyPr>
          <a:lstStyle/>
          <a:p>
            <a:pPr algn="l">
              <a:lnSpc>
                <a:spcPct val="105000"/>
              </a:lnSpc>
              <a:buNone/>
              <a:defRPr sz="1650" b="1" i="0">
                <a:solidFill>
                  <a:srgbClr val="176B82"/>
                </a:solidFill>
                <a:latin typeface="Arial"/>
                <a:ea typeface="Arial"/>
                <a:cs typeface="Arial"/>
              </a:defRPr>
            </a:pPr>
            <a:r>
              <a:rPr sz="1650" b="1" i="0">
                <a:solidFill>
                  <a:srgbClr val="176B82"/>
                </a:solidFill>
                <a:latin typeface="Arial"/>
                <a:ea typeface="Arial"/>
                <a:cs typeface="Arial"/>
              </a:rPr>
              <a:t>Plan trust signals</a:t>
            </a:r>
          </a:p>
        </p:txBody>
      </p:sp>
      <p:sp>
        <p:nvSpPr>
          <p:cNvPr id="26" name="Rectangle 25">
            <a:extLst>
              <a:ext uri="{FF2B5EF4-FFF2-40B4-BE49-F238E27FC236}">
                <a16:creationId xmlns:a16="http://schemas.microsoft.com/office/drawing/2014/main" id="{62218D8C-74EC-45E4-9FA2-99DCF2EFE7F3}"/>
              </a:ext>
            </a:extLst>
          </p:cNvPr>
          <p:cNvSpPr>
            <a:spLocks noGrp="1"/>
          </p:cNvSpPr>
          <p:nvPr/>
        </p:nvSpPr>
        <p:spPr>
          <a:xfrm>
            <a:off x="6372225" y="4876800"/>
            <a:ext cx="2819400" cy="590550"/>
          </a:xfrm>
          <a:prstGeom prst="rect">
            <a:avLst/>
          </a:prstGeom>
          <a:noFill/>
          <a:ln w="0">
            <a:noFill/>
            <a:prstDash val="solid"/>
          </a:ln>
        </p:spPr>
        <p:txBody>
          <a:bodyPr wrap="square" lIns="0" tIns="0" rIns="0" bIns="0" anchor="t">
            <a:noAutofit/>
          </a:bodyPr>
          <a:lstStyle/>
          <a:p>
            <a:pPr algn="l">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Use credible introductions, continuity of personnel and realistic commitments.</a:t>
            </a:r>
          </a:p>
        </p:txBody>
      </p:sp>
      <p:sp>
        <p:nvSpPr>
          <p:cNvPr id="27" name="Rectangle 26">
            <a:extLst>
              <a:ext uri="{FF2B5EF4-FFF2-40B4-BE49-F238E27FC236}">
                <a16:creationId xmlns:a16="http://schemas.microsoft.com/office/drawing/2014/main" id="{728E4413-9618-4EA4-A5ED-E1A85D87D363}"/>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Brett, Gunia and Teucher (2017); Graham and Lam (2003).</a:t>
            </a:r>
          </a:p>
        </p:txBody>
      </p:sp>
    </p:spTree>
    <p:extLst>
      <p:ext uri="{BB962C8B-B14F-4D97-AF65-F5344CB8AC3E}">
        <p14:creationId xmlns:p14="http://schemas.microsoft.com/office/powerpoint/2010/main" val="377059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6FB1828C-232B-43DE-BB18-1BADF7E4348B}"/>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8E562381-F0DB-4D95-A2A9-40524A09BDC0}"/>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In the room, sequence matters: relationship first, substance second, confirmation third</a:t>
            </a:r>
          </a:p>
        </p:txBody>
      </p:sp>
      <p:sp>
        <p:nvSpPr>
          <p:cNvPr id="3" name="Rectangle 2">
            <a:extLst>
              <a:ext uri="{FF2B5EF4-FFF2-40B4-BE49-F238E27FC236}">
                <a16:creationId xmlns:a16="http://schemas.microsoft.com/office/drawing/2014/main" id="{FAE97E82-18F3-4445-A90F-6B7C6C100887}"/>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C98535CF-7E2C-41B2-8B7D-75F2EB1B416E}"/>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EE585254-2752-480C-8795-C4B814A7ADBA}"/>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834AB4BE-4543-45A6-BCD3-15998405A947}"/>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10</a:t>
            </a:r>
          </a:p>
        </p:txBody>
      </p:sp>
      <p:sp>
        <p:nvSpPr>
          <p:cNvPr id="7" name="Rectangle 6">
            <a:extLst>
              <a:ext uri="{FF2B5EF4-FFF2-40B4-BE49-F238E27FC236}">
                <a16:creationId xmlns:a16="http://schemas.microsoft.com/office/drawing/2014/main" id="{BF6721CA-FBEC-4A3D-943E-9CA7C7CC57BF}"/>
              </a:ext>
            </a:extLst>
          </p:cNvPr>
          <p:cNvSpPr>
            <a:spLocks noGrp="1"/>
          </p:cNvSpPr>
          <p:nvPr/>
        </p:nvSpPr>
        <p:spPr>
          <a:xfrm>
            <a:off x="2076450" y="2781300"/>
            <a:ext cx="381000" cy="38100"/>
          </a:xfrm>
          <a:prstGeom prst="rect">
            <a:avLst/>
          </a:prstGeom>
          <a:solidFill>
            <a:srgbClr val="D5E0E3"/>
          </a:solidFill>
          <a:ln w="0">
            <a:noFill/>
            <a:prstDash val="solid"/>
          </a:ln>
        </p:spPr>
        <p:txBody>
          <a:bodyPr/>
          <a:lstStyle/>
          <a:p>
            <a:endParaRPr lang="en-GB"/>
          </a:p>
        </p:txBody>
      </p:sp>
      <p:sp>
        <p:nvSpPr>
          <p:cNvPr id="8" name="Oval 7">
            <a:extLst>
              <a:ext uri="{FF2B5EF4-FFF2-40B4-BE49-F238E27FC236}">
                <a16:creationId xmlns:a16="http://schemas.microsoft.com/office/drawing/2014/main" id="{87D8128A-E522-472E-A33D-2141406FE3BC}"/>
              </a:ext>
            </a:extLst>
          </p:cNvPr>
          <p:cNvSpPr>
            <a:spLocks noGrp="1"/>
          </p:cNvSpPr>
          <p:nvPr/>
        </p:nvSpPr>
        <p:spPr>
          <a:xfrm>
            <a:off x="1104900" y="2343150"/>
            <a:ext cx="838200" cy="838200"/>
          </a:xfrm>
          <a:prstGeom prst="ellipse">
            <a:avLst/>
          </a:prstGeom>
          <a:solidFill>
            <a:srgbClr val="F47A38"/>
          </a:solidFill>
          <a:ln w="0">
            <a:noFill/>
            <a:prstDash val="solid"/>
          </a:ln>
        </p:spPr>
        <p:txBody>
          <a:bodyPr/>
          <a:lstStyle/>
          <a:p>
            <a:endParaRPr lang="en-GB"/>
          </a:p>
        </p:txBody>
      </p:sp>
      <p:sp>
        <p:nvSpPr>
          <p:cNvPr id="9" name="Rectangle 8">
            <a:extLst>
              <a:ext uri="{FF2B5EF4-FFF2-40B4-BE49-F238E27FC236}">
                <a16:creationId xmlns:a16="http://schemas.microsoft.com/office/drawing/2014/main" id="{BAEF9E5B-4A80-4B2E-B51D-3DBCEF2B4E9C}"/>
              </a:ext>
            </a:extLst>
          </p:cNvPr>
          <p:cNvSpPr>
            <a:spLocks noGrp="1"/>
          </p:cNvSpPr>
          <p:nvPr/>
        </p:nvSpPr>
        <p:spPr>
          <a:xfrm>
            <a:off x="1104900" y="2590800"/>
            <a:ext cx="838200" cy="26670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1</a:t>
            </a:r>
          </a:p>
        </p:txBody>
      </p:sp>
      <p:sp>
        <p:nvSpPr>
          <p:cNvPr id="10" name="Rectangle 9">
            <a:extLst>
              <a:ext uri="{FF2B5EF4-FFF2-40B4-BE49-F238E27FC236}">
                <a16:creationId xmlns:a16="http://schemas.microsoft.com/office/drawing/2014/main" id="{A744A6F5-5611-428B-98D9-7D353CFAECDE}"/>
              </a:ext>
            </a:extLst>
          </p:cNvPr>
          <p:cNvSpPr>
            <a:spLocks noGrp="1"/>
          </p:cNvSpPr>
          <p:nvPr/>
        </p:nvSpPr>
        <p:spPr>
          <a:xfrm>
            <a:off x="685800" y="3429000"/>
            <a:ext cx="1676400" cy="28575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Open</a:t>
            </a:r>
          </a:p>
        </p:txBody>
      </p:sp>
      <p:sp>
        <p:nvSpPr>
          <p:cNvPr id="11" name="Rectangle 10">
            <a:extLst>
              <a:ext uri="{FF2B5EF4-FFF2-40B4-BE49-F238E27FC236}">
                <a16:creationId xmlns:a16="http://schemas.microsoft.com/office/drawing/2014/main" id="{FB6110F0-76B4-4504-9241-9ED1B1DADE99}"/>
              </a:ext>
            </a:extLst>
          </p:cNvPr>
          <p:cNvSpPr>
            <a:spLocks noGrp="1"/>
          </p:cNvSpPr>
          <p:nvPr/>
        </p:nvSpPr>
        <p:spPr>
          <a:xfrm>
            <a:off x="723900" y="3829050"/>
            <a:ext cx="1600200" cy="838200"/>
          </a:xfrm>
          <a:prstGeom prst="rect">
            <a:avLst/>
          </a:prstGeom>
          <a:noFill/>
          <a:ln w="0">
            <a:noFill/>
            <a:prstDash val="solid"/>
          </a:ln>
        </p:spPr>
        <p:txBody>
          <a:bodyPr wrap="square" lIns="0" tIns="0" rIns="0" bIns="0" anchor="t">
            <a:noAutofit/>
          </a:bodyPr>
          <a:lstStyle/>
          <a:p>
            <a:pPr algn="ctr">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Senior welcome and long-term intent</a:t>
            </a:r>
          </a:p>
        </p:txBody>
      </p:sp>
      <p:sp>
        <p:nvSpPr>
          <p:cNvPr id="12" name="Rectangle 11">
            <a:extLst>
              <a:ext uri="{FF2B5EF4-FFF2-40B4-BE49-F238E27FC236}">
                <a16:creationId xmlns:a16="http://schemas.microsoft.com/office/drawing/2014/main" id="{E64D8414-E86A-4162-9964-263412065B67}"/>
              </a:ext>
            </a:extLst>
          </p:cNvPr>
          <p:cNvSpPr>
            <a:spLocks noGrp="1"/>
          </p:cNvSpPr>
          <p:nvPr/>
        </p:nvSpPr>
        <p:spPr>
          <a:xfrm>
            <a:off x="3848100" y="2781300"/>
            <a:ext cx="381000" cy="38100"/>
          </a:xfrm>
          <a:prstGeom prst="rect">
            <a:avLst/>
          </a:prstGeom>
          <a:solidFill>
            <a:srgbClr val="D5E0E3"/>
          </a:solidFill>
          <a:ln w="0">
            <a:noFill/>
            <a:prstDash val="solid"/>
          </a:ln>
        </p:spPr>
        <p:txBody>
          <a:bodyPr/>
          <a:lstStyle/>
          <a:p>
            <a:endParaRPr lang="en-GB"/>
          </a:p>
        </p:txBody>
      </p:sp>
      <p:sp>
        <p:nvSpPr>
          <p:cNvPr id="13" name="Oval 12">
            <a:extLst>
              <a:ext uri="{FF2B5EF4-FFF2-40B4-BE49-F238E27FC236}">
                <a16:creationId xmlns:a16="http://schemas.microsoft.com/office/drawing/2014/main" id="{42D56ECF-0909-41BF-8AA1-4572827BAEAE}"/>
              </a:ext>
            </a:extLst>
          </p:cNvPr>
          <p:cNvSpPr>
            <a:spLocks noGrp="1"/>
          </p:cNvSpPr>
          <p:nvPr/>
        </p:nvSpPr>
        <p:spPr>
          <a:xfrm>
            <a:off x="2876550" y="2343150"/>
            <a:ext cx="838200" cy="838200"/>
          </a:xfrm>
          <a:prstGeom prst="ellipse">
            <a:avLst/>
          </a:prstGeom>
          <a:solidFill>
            <a:srgbClr val="176B82"/>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0C0037C0-358A-4C23-82DD-0433BA33C643}"/>
              </a:ext>
            </a:extLst>
          </p:cNvPr>
          <p:cNvSpPr>
            <a:spLocks noGrp="1"/>
          </p:cNvSpPr>
          <p:nvPr/>
        </p:nvSpPr>
        <p:spPr>
          <a:xfrm>
            <a:off x="2876550" y="2590800"/>
            <a:ext cx="838200" cy="26670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2</a:t>
            </a:r>
          </a:p>
        </p:txBody>
      </p:sp>
      <p:sp>
        <p:nvSpPr>
          <p:cNvPr id="15" name="Rectangle 14">
            <a:extLst>
              <a:ext uri="{FF2B5EF4-FFF2-40B4-BE49-F238E27FC236}">
                <a16:creationId xmlns:a16="http://schemas.microsoft.com/office/drawing/2014/main" id="{EB863B10-C862-407C-A858-3B8A8036CDFC}"/>
              </a:ext>
            </a:extLst>
          </p:cNvPr>
          <p:cNvSpPr>
            <a:spLocks noGrp="1"/>
          </p:cNvSpPr>
          <p:nvPr/>
        </p:nvSpPr>
        <p:spPr>
          <a:xfrm>
            <a:off x="2457450" y="3429000"/>
            <a:ext cx="1676400" cy="28575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Listen</a:t>
            </a:r>
          </a:p>
        </p:txBody>
      </p:sp>
      <p:sp>
        <p:nvSpPr>
          <p:cNvPr id="16" name="Rectangle 15">
            <a:extLst>
              <a:ext uri="{FF2B5EF4-FFF2-40B4-BE49-F238E27FC236}">
                <a16:creationId xmlns:a16="http://schemas.microsoft.com/office/drawing/2014/main" id="{8260A7FA-BA51-44B2-BE47-BFBC71A49FD3}"/>
              </a:ext>
            </a:extLst>
          </p:cNvPr>
          <p:cNvSpPr>
            <a:spLocks noGrp="1"/>
          </p:cNvSpPr>
          <p:nvPr/>
        </p:nvSpPr>
        <p:spPr>
          <a:xfrm>
            <a:off x="2495550" y="3829050"/>
            <a:ext cx="1600200" cy="838200"/>
          </a:xfrm>
          <a:prstGeom prst="rect">
            <a:avLst/>
          </a:prstGeom>
          <a:noFill/>
          <a:ln w="0">
            <a:noFill/>
            <a:prstDash val="solid"/>
          </a:ln>
        </p:spPr>
        <p:txBody>
          <a:bodyPr wrap="square" lIns="0" tIns="0" rIns="0" bIns="0" anchor="t">
            <a:noAutofit/>
          </a:bodyPr>
          <a:lstStyle/>
          <a:p>
            <a:pPr algn="ctr">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Ask open questions before presenting demands</a:t>
            </a:r>
          </a:p>
        </p:txBody>
      </p:sp>
      <p:sp>
        <p:nvSpPr>
          <p:cNvPr id="17" name="Rectangle 16">
            <a:extLst>
              <a:ext uri="{FF2B5EF4-FFF2-40B4-BE49-F238E27FC236}">
                <a16:creationId xmlns:a16="http://schemas.microsoft.com/office/drawing/2014/main" id="{4BD21C6A-D5D0-47E8-B82B-46B1691CD0FB}"/>
              </a:ext>
            </a:extLst>
          </p:cNvPr>
          <p:cNvSpPr>
            <a:spLocks noGrp="1"/>
          </p:cNvSpPr>
          <p:nvPr/>
        </p:nvSpPr>
        <p:spPr>
          <a:xfrm>
            <a:off x="5619750" y="2781300"/>
            <a:ext cx="381000" cy="38100"/>
          </a:xfrm>
          <a:prstGeom prst="rect">
            <a:avLst/>
          </a:prstGeom>
          <a:solidFill>
            <a:srgbClr val="D5E0E3"/>
          </a:solidFill>
          <a:ln w="0">
            <a:noFill/>
            <a:prstDash val="solid"/>
          </a:ln>
        </p:spPr>
        <p:txBody>
          <a:bodyPr/>
          <a:lstStyle/>
          <a:p>
            <a:endParaRPr lang="en-GB"/>
          </a:p>
        </p:txBody>
      </p:sp>
      <p:sp>
        <p:nvSpPr>
          <p:cNvPr id="18" name="Oval 17">
            <a:extLst>
              <a:ext uri="{FF2B5EF4-FFF2-40B4-BE49-F238E27FC236}">
                <a16:creationId xmlns:a16="http://schemas.microsoft.com/office/drawing/2014/main" id="{E264C303-55C7-4895-9836-AF6D419A3461}"/>
              </a:ext>
            </a:extLst>
          </p:cNvPr>
          <p:cNvSpPr>
            <a:spLocks noGrp="1"/>
          </p:cNvSpPr>
          <p:nvPr/>
        </p:nvSpPr>
        <p:spPr>
          <a:xfrm>
            <a:off x="4648200" y="2343150"/>
            <a:ext cx="838200" cy="838200"/>
          </a:xfrm>
          <a:prstGeom prst="ellipse">
            <a:avLst/>
          </a:prstGeom>
          <a:solidFill>
            <a:srgbClr val="176B82"/>
          </a:solidFill>
          <a:ln w="0">
            <a:noFill/>
            <a:prstDash val="solid"/>
          </a:ln>
        </p:spPr>
        <p:txBody>
          <a:bodyPr/>
          <a:lstStyle/>
          <a:p>
            <a:endParaRPr lang="en-GB"/>
          </a:p>
        </p:txBody>
      </p:sp>
      <p:sp>
        <p:nvSpPr>
          <p:cNvPr id="19" name="Rectangle 18">
            <a:extLst>
              <a:ext uri="{FF2B5EF4-FFF2-40B4-BE49-F238E27FC236}">
                <a16:creationId xmlns:a16="http://schemas.microsoft.com/office/drawing/2014/main" id="{A7922103-4C78-4CE4-A2E8-524E4AA417B8}"/>
              </a:ext>
            </a:extLst>
          </p:cNvPr>
          <p:cNvSpPr>
            <a:spLocks noGrp="1"/>
          </p:cNvSpPr>
          <p:nvPr/>
        </p:nvSpPr>
        <p:spPr>
          <a:xfrm>
            <a:off x="4648200" y="2590800"/>
            <a:ext cx="838200" cy="26670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3</a:t>
            </a:r>
          </a:p>
        </p:txBody>
      </p:sp>
      <p:sp>
        <p:nvSpPr>
          <p:cNvPr id="20" name="Rectangle 19">
            <a:extLst>
              <a:ext uri="{FF2B5EF4-FFF2-40B4-BE49-F238E27FC236}">
                <a16:creationId xmlns:a16="http://schemas.microsoft.com/office/drawing/2014/main" id="{8A8B0B5D-F5E7-4853-AD09-530FEA436A51}"/>
              </a:ext>
            </a:extLst>
          </p:cNvPr>
          <p:cNvSpPr>
            <a:spLocks noGrp="1"/>
          </p:cNvSpPr>
          <p:nvPr/>
        </p:nvSpPr>
        <p:spPr>
          <a:xfrm>
            <a:off x="4229100" y="3429000"/>
            <a:ext cx="1676400" cy="28575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Explore</a:t>
            </a:r>
          </a:p>
        </p:txBody>
      </p:sp>
      <p:sp>
        <p:nvSpPr>
          <p:cNvPr id="21" name="Rectangle 20">
            <a:extLst>
              <a:ext uri="{FF2B5EF4-FFF2-40B4-BE49-F238E27FC236}">
                <a16:creationId xmlns:a16="http://schemas.microsoft.com/office/drawing/2014/main" id="{9846C425-3525-47FB-99D4-369A47137A01}"/>
              </a:ext>
            </a:extLst>
          </p:cNvPr>
          <p:cNvSpPr>
            <a:spLocks noGrp="1"/>
          </p:cNvSpPr>
          <p:nvPr/>
        </p:nvSpPr>
        <p:spPr>
          <a:xfrm>
            <a:off x="4267200" y="3829050"/>
            <a:ext cx="1600200" cy="838200"/>
          </a:xfrm>
          <a:prstGeom prst="rect">
            <a:avLst/>
          </a:prstGeom>
          <a:noFill/>
          <a:ln w="0">
            <a:noFill/>
            <a:prstDash val="solid"/>
          </a:ln>
        </p:spPr>
        <p:txBody>
          <a:bodyPr wrap="square" lIns="0" tIns="0" rIns="0" bIns="0" anchor="t">
            <a:noAutofit/>
          </a:bodyPr>
          <a:lstStyle/>
          <a:p>
            <a:pPr algn="ctr">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Trade packages, not isolated concessions</a:t>
            </a:r>
          </a:p>
        </p:txBody>
      </p:sp>
      <p:sp>
        <p:nvSpPr>
          <p:cNvPr id="22" name="Rectangle 21">
            <a:extLst>
              <a:ext uri="{FF2B5EF4-FFF2-40B4-BE49-F238E27FC236}">
                <a16:creationId xmlns:a16="http://schemas.microsoft.com/office/drawing/2014/main" id="{0A93BC1A-EBBD-42C1-B007-9FEFC0ADB03A}"/>
              </a:ext>
            </a:extLst>
          </p:cNvPr>
          <p:cNvSpPr>
            <a:spLocks noGrp="1"/>
          </p:cNvSpPr>
          <p:nvPr/>
        </p:nvSpPr>
        <p:spPr>
          <a:xfrm>
            <a:off x="7391400" y="2781300"/>
            <a:ext cx="381000" cy="38100"/>
          </a:xfrm>
          <a:prstGeom prst="rect">
            <a:avLst/>
          </a:prstGeom>
          <a:solidFill>
            <a:srgbClr val="D5E0E3"/>
          </a:solidFill>
          <a:ln w="0">
            <a:noFill/>
            <a:prstDash val="solid"/>
          </a:ln>
        </p:spPr>
        <p:txBody>
          <a:bodyPr/>
          <a:lstStyle/>
          <a:p>
            <a:endParaRPr lang="en-GB"/>
          </a:p>
        </p:txBody>
      </p:sp>
      <p:sp>
        <p:nvSpPr>
          <p:cNvPr id="23" name="Oval 22">
            <a:extLst>
              <a:ext uri="{FF2B5EF4-FFF2-40B4-BE49-F238E27FC236}">
                <a16:creationId xmlns:a16="http://schemas.microsoft.com/office/drawing/2014/main" id="{3A02A96F-11A6-4140-AB8F-09D6D4BFF3FC}"/>
              </a:ext>
            </a:extLst>
          </p:cNvPr>
          <p:cNvSpPr>
            <a:spLocks noGrp="1"/>
          </p:cNvSpPr>
          <p:nvPr/>
        </p:nvSpPr>
        <p:spPr>
          <a:xfrm>
            <a:off x="6419850" y="2343150"/>
            <a:ext cx="838200" cy="838200"/>
          </a:xfrm>
          <a:prstGeom prst="ellipse">
            <a:avLst/>
          </a:prstGeom>
          <a:solidFill>
            <a:srgbClr val="C6403A"/>
          </a:solidFill>
          <a:ln w="0">
            <a:noFill/>
            <a:prstDash val="solid"/>
          </a:ln>
        </p:spPr>
        <p:txBody>
          <a:bodyPr/>
          <a:lstStyle/>
          <a:p>
            <a:endParaRPr lang="en-GB"/>
          </a:p>
        </p:txBody>
      </p:sp>
      <p:sp>
        <p:nvSpPr>
          <p:cNvPr id="24" name="Rectangle 23">
            <a:extLst>
              <a:ext uri="{FF2B5EF4-FFF2-40B4-BE49-F238E27FC236}">
                <a16:creationId xmlns:a16="http://schemas.microsoft.com/office/drawing/2014/main" id="{6388964C-E943-4071-A1D0-382254EB5391}"/>
              </a:ext>
            </a:extLst>
          </p:cNvPr>
          <p:cNvSpPr>
            <a:spLocks noGrp="1"/>
          </p:cNvSpPr>
          <p:nvPr/>
        </p:nvSpPr>
        <p:spPr>
          <a:xfrm>
            <a:off x="6419850" y="2590800"/>
            <a:ext cx="838200" cy="26670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4</a:t>
            </a:r>
          </a:p>
        </p:txBody>
      </p:sp>
      <p:sp>
        <p:nvSpPr>
          <p:cNvPr id="25" name="Rectangle 24">
            <a:extLst>
              <a:ext uri="{FF2B5EF4-FFF2-40B4-BE49-F238E27FC236}">
                <a16:creationId xmlns:a16="http://schemas.microsoft.com/office/drawing/2014/main" id="{960D023B-31CC-4230-9AC4-8F6609D052AB}"/>
              </a:ext>
            </a:extLst>
          </p:cNvPr>
          <p:cNvSpPr>
            <a:spLocks noGrp="1"/>
          </p:cNvSpPr>
          <p:nvPr/>
        </p:nvSpPr>
        <p:spPr>
          <a:xfrm>
            <a:off x="6000750" y="3429000"/>
            <a:ext cx="1676400" cy="28575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Protect face</a:t>
            </a:r>
          </a:p>
        </p:txBody>
      </p:sp>
      <p:sp>
        <p:nvSpPr>
          <p:cNvPr id="26" name="Rectangle 25">
            <a:extLst>
              <a:ext uri="{FF2B5EF4-FFF2-40B4-BE49-F238E27FC236}">
                <a16:creationId xmlns:a16="http://schemas.microsoft.com/office/drawing/2014/main" id="{BF1A9032-7371-4459-B016-C5430B7A8799}"/>
              </a:ext>
            </a:extLst>
          </p:cNvPr>
          <p:cNvSpPr>
            <a:spLocks noGrp="1"/>
          </p:cNvSpPr>
          <p:nvPr/>
        </p:nvSpPr>
        <p:spPr>
          <a:xfrm>
            <a:off x="6038850" y="3829050"/>
            <a:ext cx="1600200" cy="838200"/>
          </a:xfrm>
          <a:prstGeom prst="rect">
            <a:avLst/>
          </a:prstGeom>
          <a:noFill/>
          <a:ln w="0">
            <a:noFill/>
            <a:prstDash val="solid"/>
          </a:ln>
        </p:spPr>
        <p:txBody>
          <a:bodyPr wrap="square" lIns="0" tIns="0" rIns="0" bIns="0" anchor="t">
            <a:noAutofit/>
          </a:bodyPr>
          <a:lstStyle/>
          <a:p>
            <a:pPr algn="ctr">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Move sensitive conflict into private sessions</a:t>
            </a:r>
          </a:p>
        </p:txBody>
      </p:sp>
      <p:sp>
        <p:nvSpPr>
          <p:cNvPr id="27" name="Rectangle 26">
            <a:extLst>
              <a:ext uri="{FF2B5EF4-FFF2-40B4-BE49-F238E27FC236}">
                <a16:creationId xmlns:a16="http://schemas.microsoft.com/office/drawing/2014/main" id="{2AB18CDC-4029-492B-B728-F962853A4A41}"/>
              </a:ext>
            </a:extLst>
          </p:cNvPr>
          <p:cNvSpPr>
            <a:spLocks noGrp="1"/>
          </p:cNvSpPr>
          <p:nvPr/>
        </p:nvSpPr>
        <p:spPr>
          <a:xfrm>
            <a:off x="9163050" y="2781300"/>
            <a:ext cx="381000" cy="38100"/>
          </a:xfrm>
          <a:prstGeom prst="rect">
            <a:avLst/>
          </a:prstGeom>
          <a:solidFill>
            <a:srgbClr val="D5E0E3"/>
          </a:solidFill>
          <a:ln w="0">
            <a:noFill/>
            <a:prstDash val="solid"/>
          </a:ln>
        </p:spPr>
        <p:txBody>
          <a:bodyPr/>
          <a:lstStyle/>
          <a:p>
            <a:endParaRPr lang="en-GB"/>
          </a:p>
        </p:txBody>
      </p:sp>
      <p:sp>
        <p:nvSpPr>
          <p:cNvPr id="28" name="Oval 27">
            <a:extLst>
              <a:ext uri="{FF2B5EF4-FFF2-40B4-BE49-F238E27FC236}">
                <a16:creationId xmlns:a16="http://schemas.microsoft.com/office/drawing/2014/main" id="{DD350C9D-0353-4CB6-BCC4-358BDF42DF5A}"/>
              </a:ext>
            </a:extLst>
          </p:cNvPr>
          <p:cNvSpPr>
            <a:spLocks noGrp="1"/>
          </p:cNvSpPr>
          <p:nvPr/>
        </p:nvSpPr>
        <p:spPr>
          <a:xfrm>
            <a:off x="8191500" y="2343150"/>
            <a:ext cx="838200" cy="838200"/>
          </a:xfrm>
          <a:prstGeom prst="ellipse">
            <a:avLst/>
          </a:prstGeom>
          <a:solidFill>
            <a:srgbClr val="176B82"/>
          </a:solidFill>
          <a:ln w="0">
            <a:noFill/>
            <a:prstDash val="solid"/>
          </a:ln>
        </p:spPr>
        <p:txBody>
          <a:bodyPr/>
          <a:lstStyle/>
          <a:p>
            <a:endParaRPr lang="en-GB"/>
          </a:p>
        </p:txBody>
      </p:sp>
      <p:sp>
        <p:nvSpPr>
          <p:cNvPr id="29" name="Rectangle 28">
            <a:extLst>
              <a:ext uri="{FF2B5EF4-FFF2-40B4-BE49-F238E27FC236}">
                <a16:creationId xmlns:a16="http://schemas.microsoft.com/office/drawing/2014/main" id="{966501BB-275C-498A-B1F1-1D4642DF91F5}"/>
              </a:ext>
            </a:extLst>
          </p:cNvPr>
          <p:cNvSpPr>
            <a:spLocks noGrp="1"/>
          </p:cNvSpPr>
          <p:nvPr/>
        </p:nvSpPr>
        <p:spPr>
          <a:xfrm>
            <a:off x="8191500" y="2590800"/>
            <a:ext cx="838200" cy="26670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5</a:t>
            </a:r>
          </a:p>
        </p:txBody>
      </p:sp>
      <p:sp>
        <p:nvSpPr>
          <p:cNvPr id="30" name="Rectangle 29">
            <a:extLst>
              <a:ext uri="{FF2B5EF4-FFF2-40B4-BE49-F238E27FC236}">
                <a16:creationId xmlns:a16="http://schemas.microsoft.com/office/drawing/2014/main" id="{53DA0DA4-A166-45A1-A53C-751545AFAEFB}"/>
              </a:ext>
            </a:extLst>
          </p:cNvPr>
          <p:cNvSpPr>
            <a:spLocks noGrp="1"/>
          </p:cNvSpPr>
          <p:nvPr/>
        </p:nvSpPr>
        <p:spPr>
          <a:xfrm>
            <a:off x="7772400" y="3429000"/>
            <a:ext cx="1676400" cy="28575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Test meaning</a:t>
            </a:r>
          </a:p>
        </p:txBody>
      </p:sp>
      <p:sp>
        <p:nvSpPr>
          <p:cNvPr id="31" name="Rectangle 30">
            <a:extLst>
              <a:ext uri="{FF2B5EF4-FFF2-40B4-BE49-F238E27FC236}">
                <a16:creationId xmlns:a16="http://schemas.microsoft.com/office/drawing/2014/main" id="{944D0804-B2AC-42E7-8E98-B0193EFA76D5}"/>
              </a:ext>
            </a:extLst>
          </p:cNvPr>
          <p:cNvSpPr>
            <a:spLocks noGrp="1"/>
          </p:cNvSpPr>
          <p:nvPr/>
        </p:nvSpPr>
        <p:spPr>
          <a:xfrm>
            <a:off x="7810500" y="3829050"/>
            <a:ext cx="1600200" cy="838200"/>
          </a:xfrm>
          <a:prstGeom prst="rect">
            <a:avLst/>
          </a:prstGeom>
          <a:noFill/>
          <a:ln w="0">
            <a:noFill/>
            <a:prstDash val="solid"/>
          </a:ln>
        </p:spPr>
        <p:txBody>
          <a:bodyPr wrap="square" lIns="0" tIns="0" rIns="0" bIns="0" anchor="t">
            <a:noAutofit/>
          </a:bodyPr>
          <a:lstStyle/>
          <a:p>
            <a:pPr algn="ctr">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Use summaries instead of forced yes/no questions</a:t>
            </a:r>
          </a:p>
        </p:txBody>
      </p:sp>
      <p:sp>
        <p:nvSpPr>
          <p:cNvPr id="32" name="Oval 31">
            <a:extLst>
              <a:ext uri="{FF2B5EF4-FFF2-40B4-BE49-F238E27FC236}">
                <a16:creationId xmlns:a16="http://schemas.microsoft.com/office/drawing/2014/main" id="{A3078BB7-D184-4907-BFB4-607C92915066}"/>
              </a:ext>
            </a:extLst>
          </p:cNvPr>
          <p:cNvSpPr>
            <a:spLocks noGrp="1"/>
          </p:cNvSpPr>
          <p:nvPr/>
        </p:nvSpPr>
        <p:spPr>
          <a:xfrm>
            <a:off x="9963150" y="2343150"/>
            <a:ext cx="838200" cy="838200"/>
          </a:xfrm>
          <a:prstGeom prst="ellipse">
            <a:avLst/>
          </a:prstGeom>
          <a:solidFill>
            <a:srgbClr val="176B82"/>
          </a:solidFill>
          <a:ln w="0">
            <a:noFill/>
            <a:prstDash val="solid"/>
          </a:ln>
        </p:spPr>
        <p:txBody>
          <a:bodyPr/>
          <a:lstStyle/>
          <a:p>
            <a:endParaRPr lang="en-GB"/>
          </a:p>
        </p:txBody>
      </p:sp>
      <p:sp>
        <p:nvSpPr>
          <p:cNvPr id="33" name="Rectangle 32">
            <a:extLst>
              <a:ext uri="{FF2B5EF4-FFF2-40B4-BE49-F238E27FC236}">
                <a16:creationId xmlns:a16="http://schemas.microsoft.com/office/drawing/2014/main" id="{1571F2C0-08D6-426D-BF5A-04FA6238A48C}"/>
              </a:ext>
            </a:extLst>
          </p:cNvPr>
          <p:cNvSpPr>
            <a:spLocks noGrp="1"/>
          </p:cNvSpPr>
          <p:nvPr/>
        </p:nvSpPr>
        <p:spPr>
          <a:xfrm>
            <a:off x="9963150" y="2590800"/>
            <a:ext cx="838200" cy="26670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FFFFFF"/>
                </a:solidFill>
                <a:latin typeface="Arial"/>
                <a:ea typeface="Arial"/>
                <a:cs typeface="Arial"/>
              </a:defRPr>
            </a:pPr>
            <a:r>
              <a:rPr sz="1650" b="1" i="0">
                <a:solidFill>
                  <a:srgbClr val="FFFFFF"/>
                </a:solidFill>
                <a:latin typeface="Arial"/>
                <a:ea typeface="Arial"/>
                <a:cs typeface="Arial"/>
              </a:rPr>
              <a:t>6</a:t>
            </a:r>
          </a:p>
        </p:txBody>
      </p:sp>
      <p:sp>
        <p:nvSpPr>
          <p:cNvPr id="34" name="Rectangle 33">
            <a:extLst>
              <a:ext uri="{FF2B5EF4-FFF2-40B4-BE49-F238E27FC236}">
                <a16:creationId xmlns:a16="http://schemas.microsoft.com/office/drawing/2014/main" id="{B601DBE4-0C4D-473A-A0DC-F4F0C5FBC153}"/>
              </a:ext>
            </a:extLst>
          </p:cNvPr>
          <p:cNvSpPr>
            <a:spLocks noGrp="1"/>
          </p:cNvSpPr>
          <p:nvPr/>
        </p:nvSpPr>
        <p:spPr>
          <a:xfrm>
            <a:off x="9544050" y="3429000"/>
            <a:ext cx="1676400" cy="285750"/>
          </a:xfrm>
          <a:prstGeom prst="rect">
            <a:avLst/>
          </a:prstGeom>
          <a:noFill/>
          <a:ln w="0">
            <a:noFill/>
            <a:prstDash val="solid"/>
          </a:ln>
        </p:spPr>
        <p:txBody>
          <a:bodyPr wrap="square" lIns="0" tIns="0" rIns="0" bIns="0" anchor="t">
            <a:noAutofit/>
          </a:bodyPr>
          <a:lstStyle/>
          <a:p>
            <a:pPr algn="ctr">
              <a:lnSpc>
                <a:spcPct val="105000"/>
              </a:lnSpc>
              <a:buNone/>
              <a:defRPr sz="1650" b="1" i="0">
                <a:solidFill>
                  <a:srgbClr val="17242B"/>
                </a:solidFill>
                <a:latin typeface="Arial"/>
                <a:ea typeface="Arial"/>
                <a:cs typeface="Arial"/>
              </a:defRPr>
            </a:pPr>
            <a:r>
              <a:rPr sz="1650" b="1" i="0">
                <a:solidFill>
                  <a:srgbClr val="17242B"/>
                </a:solidFill>
                <a:latin typeface="Arial"/>
                <a:ea typeface="Arial"/>
                <a:cs typeface="Arial"/>
              </a:rPr>
              <a:t>Confirm</a:t>
            </a:r>
          </a:p>
        </p:txBody>
      </p:sp>
      <p:sp>
        <p:nvSpPr>
          <p:cNvPr id="35" name="Rectangle 34">
            <a:extLst>
              <a:ext uri="{FF2B5EF4-FFF2-40B4-BE49-F238E27FC236}">
                <a16:creationId xmlns:a16="http://schemas.microsoft.com/office/drawing/2014/main" id="{2D080266-0619-41BC-AA73-62CCB92585E1}"/>
              </a:ext>
            </a:extLst>
          </p:cNvPr>
          <p:cNvSpPr>
            <a:spLocks noGrp="1"/>
          </p:cNvSpPr>
          <p:nvPr/>
        </p:nvSpPr>
        <p:spPr>
          <a:xfrm>
            <a:off x="9582150" y="3829050"/>
            <a:ext cx="1600200" cy="838200"/>
          </a:xfrm>
          <a:prstGeom prst="rect">
            <a:avLst/>
          </a:prstGeom>
          <a:noFill/>
          <a:ln w="0">
            <a:noFill/>
            <a:prstDash val="solid"/>
          </a:ln>
        </p:spPr>
        <p:txBody>
          <a:bodyPr wrap="square" lIns="0" tIns="0" rIns="0" bIns="0" anchor="t">
            <a:noAutofit/>
          </a:bodyPr>
          <a:lstStyle/>
          <a:p>
            <a:pPr algn="ctr">
              <a:lnSpc>
                <a:spcPct val="108000"/>
              </a:lnSpc>
              <a:buNone/>
              <a:defRPr sz="1200" b="0" i="0">
                <a:solidFill>
                  <a:srgbClr val="5B6B73"/>
                </a:solidFill>
                <a:latin typeface="Arial"/>
                <a:ea typeface="Arial"/>
                <a:cs typeface="Arial"/>
              </a:defRPr>
            </a:pPr>
            <a:r>
              <a:rPr sz="1200" b="0" i="0">
                <a:solidFill>
                  <a:srgbClr val="5B6B73"/>
                </a:solidFill>
                <a:latin typeface="Arial"/>
                <a:ea typeface="Arial"/>
                <a:cs typeface="Arial"/>
              </a:rPr>
              <a:t>Issue a bilingual record within 24 hours</a:t>
            </a:r>
          </a:p>
        </p:txBody>
      </p:sp>
      <p:sp>
        <p:nvSpPr>
          <p:cNvPr id="36" name="Rectangle: Rounded Corners 35">
            <a:extLst>
              <a:ext uri="{FF2B5EF4-FFF2-40B4-BE49-F238E27FC236}">
                <a16:creationId xmlns:a16="http://schemas.microsoft.com/office/drawing/2014/main" id="{82B68C5E-8912-4DED-8476-6D233127840D}"/>
              </a:ext>
            </a:extLst>
          </p:cNvPr>
          <p:cNvSpPr>
            <a:spLocks noGrp="1"/>
          </p:cNvSpPr>
          <p:nvPr/>
        </p:nvSpPr>
        <p:spPr>
          <a:xfrm>
            <a:off x="1790700" y="5143500"/>
            <a:ext cx="8039100" cy="590550"/>
          </a:xfrm>
          <a:prstGeom prst="roundRect">
            <a:avLst>
              <a:gd name="adj" fmla="val 19355"/>
            </a:avLst>
          </a:prstGeom>
          <a:solidFill>
            <a:srgbClr val="EEF4F5"/>
          </a:solidFill>
          <a:ln w="0">
            <a:noFill/>
            <a:prstDash val="solid"/>
          </a:ln>
        </p:spPr>
        <p:txBody>
          <a:bodyPr/>
          <a:lstStyle/>
          <a:p>
            <a:endParaRPr lang="en-GB"/>
          </a:p>
        </p:txBody>
      </p:sp>
      <p:sp>
        <p:nvSpPr>
          <p:cNvPr id="37" name="Rectangle 36">
            <a:extLst>
              <a:ext uri="{FF2B5EF4-FFF2-40B4-BE49-F238E27FC236}">
                <a16:creationId xmlns:a16="http://schemas.microsoft.com/office/drawing/2014/main" id="{2AF3BDFE-0A22-4E31-B364-82CE5CC6A8AB}"/>
              </a:ext>
            </a:extLst>
          </p:cNvPr>
          <p:cNvSpPr>
            <a:spLocks noGrp="1"/>
          </p:cNvSpPr>
          <p:nvPr/>
        </p:nvSpPr>
        <p:spPr>
          <a:xfrm>
            <a:off x="2114550" y="5324475"/>
            <a:ext cx="7391400" cy="228600"/>
          </a:xfrm>
          <a:prstGeom prst="rect">
            <a:avLst/>
          </a:prstGeom>
          <a:noFill/>
          <a:ln w="0">
            <a:noFill/>
            <a:prstDash val="solid"/>
          </a:ln>
        </p:spPr>
        <p:txBody>
          <a:bodyPr wrap="square" lIns="0" tIns="0" rIns="0" bIns="0" anchor="t">
            <a:noAutofit/>
          </a:bodyPr>
          <a:lstStyle/>
          <a:p>
            <a:pPr algn="ctr">
              <a:lnSpc>
                <a:spcPct val="105000"/>
              </a:lnSpc>
              <a:buNone/>
              <a:defRPr sz="1350" b="1" i="0">
                <a:solidFill>
                  <a:srgbClr val="176B82"/>
                </a:solidFill>
                <a:latin typeface="Arial"/>
                <a:ea typeface="Arial"/>
                <a:cs typeface="Arial"/>
              </a:defRPr>
            </a:pPr>
            <a:r>
              <a:rPr sz="1350" b="1" i="0">
                <a:solidFill>
                  <a:srgbClr val="176B82"/>
                </a:solidFill>
                <a:latin typeface="Arial"/>
                <a:ea typeface="Arial"/>
                <a:cs typeface="Arial"/>
              </a:rPr>
              <a:t>Never assume that polite language equals commitment; verify the decision owner, condition and timing.</a:t>
            </a:r>
          </a:p>
        </p:txBody>
      </p:sp>
      <p:sp>
        <p:nvSpPr>
          <p:cNvPr id="38" name="Rectangle 37">
            <a:extLst>
              <a:ext uri="{FF2B5EF4-FFF2-40B4-BE49-F238E27FC236}">
                <a16:creationId xmlns:a16="http://schemas.microsoft.com/office/drawing/2014/main" id="{D2B4E54F-D69C-486E-A1BF-1D6F76168891}"/>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Graham and Lam (2003); Sebenius and Qian (2008); Brett, Gunia and Teucher (2017).</a:t>
            </a:r>
          </a:p>
        </p:txBody>
      </p:sp>
    </p:spTree>
    <p:extLst>
      <p:ext uri="{BB962C8B-B14F-4D97-AF65-F5344CB8AC3E}">
        <p14:creationId xmlns:p14="http://schemas.microsoft.com/office/powerpoint/2010/main" val="296120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02BEFF1-CC5D-43F6-926F-3633226F9AD3}"/>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612F0976-D2C5-4C95-B6FD-F8C9642D015B}"/>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A staged agreement converts cultural adaptability into commercial control</a:t>
            </a:r>
          </a:p>
        </p:txBody>
      </p:sp>
      <p:sp>
        <p:nvSpPr>
          <p:cNvPr id="3" name="Rectangle 2">
            <a:extLst>
              <a:ext uri="{FF2B5EF4-FFF2-40B4-BE49-F238E27FC236}">
                <a16:creationId xmlns:a16="http://schemas.microsoft.com/office/drawing/2014/main" id="{106FEBF1-B452-47FF-9AC5-827080F1AF1E}"/>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C5A04FA5-C8CC-402E-81FD-CE55AB5A806B}"/>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FF877A9D-243A-4732-9E18-D79133FB6BBD}"/>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59FD6AAA-E6CB-48EC-809A-759A99D7B68F}"/>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11</a:t>
            </a:r>
          </a:p>
        </p:txBody>
      </p:sp>
      <p:sp>
        <p:nvSpPr>
          <p:cNvPr id="7" name="Rectangle: Rounded Corners 6">
            <a:extLst>
              <a:ext uri="{FF2B5EF4-FFF2-40B4-BE49-F238E27FC236}">
                <a16:creationId xmlns:a16="http://schemas.microsoft.com/office/drawing/2014/main" id="{266CE7D5-5801-43D8-BBDD-FBA5A488E228}"/>
              </a:ext>
            </a:extLst>
          </p:cNvPr>
          <p:cNvSpPr>
            <a:spLocks noGrp="1"/>
          </p:cNvSpPr>
          <p:nvPr/>
        </p:nvSpPr>
        <p:spPr>
          <a:xfrm>
            <a:off x="685800" y="1790700"/>
            <a:ext cx="3276600" cy="3257550"/>
          </a:xfrm>
          <a:prstGeom prst="roundRect">
            <a:avLst>
              <a:gd name="adj" fmla="val 4678"/>
            </a:avLst>
          </a:prstGeom>
          <a:solidFill>
            <a:srgbClr val="EEF4F5"/>
          </a:solidFill>
          <a:ln w="0">
            <a:noFill/>
            <a:prstDash val="solid"/>
          </a:ln>
        </p:spPr>
        <p:txBody>
          <a:bodyPr/>
          <a:lstStyle/>
          <a:p>
            <a:endParaRPr lang="en-GB"/>
          </a:p>
        </p:txBody>
      </p:sp>
      <p:sp>
        <p:nvSpPr>
          <p:cNvPr id="8" name="Rectangle: Rounded Corners 7">
            <a:extLst>
              <a:ext uri="{FF2B5EF4-FFF2-40B4-BE49-F238E27FC236}">
                <a16:creationId xmlns:a16="http://schemas.microsoft.com/office/drawing/2014/main" id="{C06C3ADA-85DD-4067-B77B-92B17A5E90DC}"/>
              </a:ext>
            </a:extLst>
          </p:cNvPr>
          <p:cNvSpPr>
            <a:spLocks noGrp="1"/>
          </p:cNvSpPr>
          <p:nvPr/>
        </p:nvSpPr>
        <p:spPr>
          <a:xfrm>
            <a:off x="914400" y="2019300"/>
            <a:ext cx="1066800" cy="323850"/>
          </a:xfrm>
          <a:prstGeom prst="roundRect">
            <a:avLst>
              <a:gd name="adj" fmla="val 35294"/>
            </a:avLst>
          </a:prstGeom>
          <a:solidFill>
            <a:srgbClr val="FFFFFF"/>
          </a:solidFill>
          <a:ln w="0">
            <a:noFill/>
            <a:prstDash val="solid"/>
          </a:ln>
        </p:spPr>
        <p:txBody>
          <a:bodyPr/>
          <a:lstStyle/>
          <a:p>
            <a:endParaRPr lang="en-GB"/>
          </a:p>
        </p:txBody>
      </p:sp>
      <p:sp>
        <p:nvSpPr>
          <p:cNvPr id="9" name="Rectangle 8">
            <a:extLst>
              <a:ext uri="{FF2B5EF4-FFF2-40B4-BE49-F238E27FC236}">
                <a16:creationId xmlns:a16="http://schemas.microsoft.com/office/drawing/2014/main" id="{9358C47E-29E9-4E0D-8C02-63FF36D27C74}"/>
              </a:ext>
            </a:extLst>
          </p:cNvPr>
          <p:cNvSpPr>
            <a:spLocks noGrp="1"/>
          </p:cNvSpPr>
          <p:nvPr/>
        </p:nvSpPr>
        <p:spPr>
          <a:xfrm>
            <a:off x="1028700" y="2085975"/>
            <a:ext cx="838200" cy="19050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176B82"/>
                </a:solidFill>
                <a:latin typeface="Arial"/>
                <a:ea typeface="Arial"/>
                <a:cs typeface="Arial"/>
              </a:defRPr>
            </a:pPr>
            <a:r>
              <a:rPr sz="1050" b="1" i="0">
                <a:solidFill>
                  <a:srgbClr val="176B82"/>
                </a:solidFill>
                <a:latin typeface="Arial"/>
                <a:ea typeface="Arial"/>
                <a:cs typeface="Arial"/>
              </a:rPr>
              <a:t>PHASE 1</a:t>
            </a:r>
          </a:p>
        </p:txBody>
      </p:sp>
      <p:sp>
        <p:nvSpPr>
          <p:cNvPr id="10" name="Rectangle 9">
            <a:extLst>
              <a:ext uri="{FF2B5EF4-FFF2-40B4-BE49-F238E27FC236}">
                <a16:creationId xmlns:a16="http://schemas.microsoft.com/office/drawing/2014/main" id="{E71C77DA-9CD4-4768-8734-D2FC125075D1}"/>
              </a:ext>
            </a:extLst>
          </p:cNvPr>
          <p:cNvSpPr>
            <a:spLocks noGrp="1"/>
          </p:cNvSpPr>
          <p:nvPr/>
        </p:nvSpPr>
        <p:spPr>
          <a:xfrm>
            <a:off x="914400" y="2552700"/>
            <a:ext cx="2819400" cy="552450"/>
          </a:xfrm>
          <a:prstGeom prst="rect">
            <a:avLst/>
          </a:prstGeom>
          <a:noFill/>
          <a:ln w="0">
            <a:noFill/>
            <a:prstDash val="solid"/>
          </a:ln>
        </p:spPr>
        <p:txBody>
          <a:bodyPr wrap="square" lIns="0" tIns="0" rIns="0" bIns="0" anchor="t">
            <a:noAutofit/>
          </a:bodyPr>
          <a:lstStyle/>
          <a:p>
            <a:pPr algn="l">
              <a:lnSpc>
                <a:spcPct val="105000"/>
              </a:lnSpc>
              <a:buNone/>
              <a:defRPr sz="1875" b="1" i="0">
                <a:solidFill>
                  <a:srgbClr val="17242B"/>
                </a:solidFill>
                <a:latin typeface="Arial"/>
                <a:ea typeface="Arial"/>
                <a:cs typeface="Arial"/>
              </a:defRPr>
            </a:pPr>
            <a:r>
              <a:rPr sz="1875" b="1" i="0">
                <a:solidFill>
                  <a:srgbClr val="17242B"/>
                </a:solidFill>
                <a:latin typeface="Arial"/>
                <a:ea typeface="Arial"/>
                <a:cs typeface="Arial"/>
              </a:rPr>
              <a:t>Relationship + feasibility</a:t>
            </a:r>
          </a:p>
        </p:txBody>
      </p:sp>
      <p:sp>
        <p:nvSpPr>
          <p:cNvPr id="11" name="Rectangle 10">
            <a:extLst>
              <a:ext uri="{FF2B5EF4-FFF2-40B4-BE49-F238E27FC236}">
                <a16:creationId xmlns:a16="http://schemas.microsoft.com/office/drawing/2014/main" id="{881230FF-39AC-49D6-9DC2-F315D401F510}"/>
              </a:ext>
            </a:extLst>
          </p:cNvPr>
          <p:cNvSpPr>
            <a:spLocks noGrp="1"/>
          </p:cNvSpPr>
          <p:nvPr/>
        </p:nvSpPr>
        <p:spPr>
          <a:xfrm>
            <a:off x="914400" y="3181350"/>
            <a:ext cx="281940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F47A38"/>
                </a:solidFill>
                <a:latin typeface="Arial"/>
                <a:ea typeface="Arial"/>
                <a:cs typeface="Arial"/>
              </a:defRPr>
            </a:pPr>
            <a:r>
              <a:rPr sz="1200" b="1" i="0">
                <a:solidFill>
                  <a:srgbClr val="F47A38"/>
                </a:solidFill>
                <a:latin typeface="Arial"/>
                <a:ea typeface="Arial"/>
                <a:cs typeface="Arial"/>
              </a:rPr>
              <a:t>0–3 months</a:t>
            </a:r>
          </a:p>
        </p:txBody>
      </p:sp>
      <p:sp>
        <p:nvSpPr>
          <p:cNvPr id="12" name="Rectangle 11">
            <a:extLst>
              <a:ext uri="{FF2B5EF4-FFF2-40B4-BE49-F238E27FC236}">
                <a16:creationId xmlns:a16="http://schemas.microsoft.com/office/drawing/2014/main" id="{0B34411C-B2A0-4BD0-9641-5E98ECD99FA7}"/>
              </a:ext>
            </a:extLst>
          </p:cNvPr>
          <p:cNvSpPr>
            <a:spLocks noGrp="1"/>
          </p:cNvSpPr>
          <p:nvPr/>
        </p:nvSpPr>
        <p:spPr>
          <a:xfrm>
            <a:off x="914400" y="3695700"/>
            <a:ext cx="2819400" cy="1028700"/>
          </a:xfrm>
          <a:prstGeom prst="rect">
            <a:avLst/>
          </a:prstGeom>
          <a:noFill/>
          <a:ln w="0">
            <a:noFill/>
            <a:prstDash val="solid"/>
          </a:ln>
        </p:spPr>
        <p:txBody>
          <a:bodyPr wrap="square" lIns="0" tIns="0" rIns="0" bIns="0" anchor="t">
            <a:noAutofit/>
          </a:bodyPr>
          <a:lstStyle/>
          <a:p>
            <a:pPr algn="l">
              <a:lnSpc>
                <a:spcPct val="125000"/>
              </a:lnSpc>
              <a:buNone/>
              <a:defRPr sz="1350" b="0" i="0">
                <a:solidFill>
                  <a:srgbClr val="5B6B73"/>
                </a:solidFill>
                <a:latin typeface="Arial"/>
                <a:ea typeface="Arial"/>
                <a:cs typeface="Arial"/>
              </a:defRPr>
            </a:pPr>
            <a:r>
              <a:rPr sz="1350" b="0" i="0">
                <a:solidFill>
                  <a:srgbClr val="5B6B73"/>
                </a:solidFill>
                <a:latin typeface="Arial"/>
                <a:ea typeface="Arial"/>
                <a:cs typeface="Arial"/>
              </a:rPr>
              <a:t>Technical workshops</a:t>
            </a:r>
          </a:p>
          <a:p>
            <a:pPr algn="l">
              <a:lnSpc>
                <a:spcPct val="125000"/>
              </a:lnSpc>
              <a:buNone/>
              <a:defRPr sz="1350" b="0" i="0">
                <a:solidFill>
                  <a:srgbClr val="5B6B73"/>
                </a:solidFill>
                <a:latin typeface="Arial"/>
                <a:ea typeface="Arial"/>
                <a:cs typeface="Arial"/>
              </a:defRPr>
            </a:pPr>
            <a:r>
              <a:rPr sz="1350" b="0" i="0">
                <a:solidFill>
                  <a:srgbClr val="5B6B73"/>
                </a:solidFill>
                <a:latin typeface="Arial"/>
                <a:ea typeface="Arial"/>
                <a:cs typeface="Arial"/>
              </a:rPr>
              <a:t>Bilingual term sheet</a:t>
            </a:r>
          </a:p>
          <a:p>
            <a:pPr algn="l">
              <a:lnSpc>
                <a:spcPct val="125000"/>
              </a:lnSpc>
              <a:buNone/>
              <a:defRPr sz="1350" b="0" i="0">
                <a:solidFill>
                  <a:srgbClr val="5B6B73"/>
                </a:solidFill>
                <a:latin typeface="Arial"/>
                <a:ea typeface="Arial"/>
                <a:cs typeface="Arial"/>
              </a:defRPr>
            </a:pPr>
            <a:r>
              <a:rPr sz="1350" b="0" i="0">
                <a:solidFill>
                  <a:srgbClr val="5B6B73"/>
                </a:solidFill>
                <a:latin typeface="Arial"/>
                <a:ea typeface="Arial"/>
                <a:cs typeface="Arial"/>
              </a:rPr>
              <a:t>Compliance due diligence</a:t>
            </a:r>
          </a:p>
        </p:txBody>
      </p:sp>
      <p:sp>
        <p:nvSpPr>
          <p:cNvPr id="13" name="Oval 12">
            <a:extLst>
              <a:ext uri="{FF2B5EF4-FFF2-40B4-BE49-F238E27FC236}">
                <a16:creationId xmlns:a16="http://schemas.microsoft.com/office/drawing/2014/main" id="{6E337C19-4BF4-4697-B7F0-D02F186285FD}"/>
              </a:ext>
            </a:extLst>
          </p:cNvPr>
          <p:cNvSpPr>
            <a:spLocks noGrp="1"/>
          </p:cNvSpPr>
          <p:nvPr/>
        </p:nvSpPr>
        <p:spPr>
          <a:xfrm>
            <a:off x="3905250" y="3028950"/>
            <a:ext cx="476250" cy="476250"/>
          </a:xfrm>
          <a:prstGeom prst="ellipse">
            <a:avLst/>
          </a:prstGeom>
          <a:solidFill>
            <a:srgbClr val="F47A38"/>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9145129D-847B-40F4-BFDB-79AB30F97469}"/>
              </a:ext>
            </a:extLst>
          </p:cNvPr>
          <p:cNvSpPr>
            <a:spLocks noGrp="1"/>
          </p:cNvSpPr>
          <p:nvPr/>
        </p:nvSpPr>
        <p:spPr>
          <a:xfrm>
            <a:off x="3905250" y="3076575"/>
            <a:ext cx="476250" cy="361950"/>
          </a:xfrm>
          <a:prstGeom prst="rect">
            <a:avLst/>
          </a:prstGeom>
          <a:noFill/>
          <a:ln w="0">
            <a:noFill/>
            <a:prstDash val="solid"/>
          </a:ln>
        </p:spPr>
        <p:txBody>
          <a:bodyPr wrap="square" lIns="0" tIns="0" rIns="0" bIns="0" anchor="t">
            <a:noAutofit/>
          </a:bodyPr>
          <a:lstStyle/>
          <a:p>
            <a:pPr algn="ctr">
              <a:lnSpc>
                <a:spcPct val="105000"/>
              </a:lnSpc>
              <a:buNone/>
              <a:defRPr sz="2400" b="1" i="0">
                <a:solidFill>
                  <a:srgbClr val="FFFFFF"/>
                </a:solidFill>
                <a:latin typeface="Arial"/>
                <a:ea typeface="Arial"/>
                <a:cs typeface="Arial"/>
              </a:defRPr>
            </a:pPr>
            <a:r>
              <a:rPr sz="2400" b="1" i="0">
                <a:solidFill>
                  <a:srgbClr val="FFFFFF"/>
                </a:solidFill>
                <a:latin typeface="Arial"/>
                <a:ea typeface="Arial"/>
                <a:cs typeface="Arial"/>
              </a:rPr>
              <a:t>›</a:t>
            </a:r>
          </a:p>
        </p:txBody>
      </p:sp>
      <p:sp>
        <p:nvSpPr>
          <p:cNvPr id="15" name="Rectangle: Rounded Corners 14">
            <a:extLst>
              <a:ext uri="{FF2B5EF4-FFF2-40B4-BE49-F238E27FC236}">
                <a16:creationId xmlns:a16="http://schemas.microsoft.com/office/drawing/2014/main" id="{EB8671F7-F1B2-4F15-9FB5-D4F651026E20}"/>
              </a:ext>
            </a:extLst>
          </p:cNvPr>
          <p:cNvSpPr>
            <a:spLocks noGrp="1"/>
          </p:cNvSpPr>
          <p:nvPr/>
        </p:nvSpPr>
        <p:spPr>
          <a:xfrm>
            <a:off x="4324350" y="1790700"/>
            <a:ext cx="3276600" cy="3257550"/>
          </a:xfrm>
          <a:prstGeom prst="roundRect">
            <a:avLst>
              <a:gd name="adj" fmla="val 4678"/>
            </a:avLst>
          </a:prstGeom>
          <a:solidFill>
            <a:srgbClr val="103B4D"/>
          </a:solidFill>
          <a:ln w="0">
            <a:noFill/>
            <a:prstDash val="solid"/>
          </a:ln>
        </p:spPr>
        <p:txBody>
          <a:bodyPr/>
          <a:lstStyle/>
          <a:p>
            <a:endParaRPr lang="en-GB"/>
          </a:p>
        </p:txBody>
      </p:sp>
      <p:sp>
        <p:nvSpPr>
          <p:cNvPr id="16" name="Rectangle: Rounded Corners 15">
            <a:extLst>
              <a:ext uri="{FF2B5EF4-FFF2-40B4-BE49-F238E27FC236}">
                <a16:creationId xmlns:a16="http://schemas.microsoft.com/office/drawing/2014/main" id="{39854360-81FF-4DFE-BE74-A6C651666A80}"/>
              </a:ext>
            </a:extLst>
          </p:cNvPr>
          <p:cNvSpPr>
            <a:spLocks noGrp="1"/>
          </p:cNvSpPr>
          <p:nvPr/>
        </p:nvSpPr>
        <p:spPr>
          <a:xfrm>
            <a:off x="4552950" y="2019300"/>
            <a:ext cx="1066800" cy="323850"/>
          </a:xfrm>
          <a:prstGeom prst="roundRect">
            <a:avLst>
              <a:gd name="adj" fmla="val 35294"/>
            </a:avLst>
          </a:prstGeom>
          <a:solidFill>
            <a:srgbClr val="2C869B"/>
          </a:solidFill>
          <a:ln w="0">
            <a:noFill/>
            <a:prstDash val="solid"/>
          </a:ln>
        </p:spPr>
        <p:txBody>
          <a:bodyPr/>
          <a:lstStyle/>
          <a:p>
            <a:endParaRPr lang="en-GB"/>
          </a:p>
        </p:txBody>
      </p:sp>
      <p:sp>
        <p:nvSpPr>
          <p:cNvPr id="17" name="Rectangle 16">
            <a:extLst>
              <a:ext uri="{FF2B5EF4-FFF2-40B4-BE49-F238E27FC236}">
                <a16:creationId xmlns:a16="http://schemas.microsoft.com/office/drawing/2014/main" id="{04D5A8AD-8DA0-46E6-82FE-B38291EC53E4}"/>
              </a:ext>
            </a:extLst>
          </p:cNvPr>
          <p:cNvSpPr>
            <a:spLocks noGrp="1"/>
          </p:cNvSpPr>
          <p:nvPr/>
        </p:nvSpPr>
        <p:spPr>
          <a:xfrm>
            <a:off x="4667250" y="2085975"/>
            <a:ext cx="838200" cy="19050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PHASE 2</a:t>
            </a:r>
          </a:p>
        </p:txBody>
      </p:sp>
      <p:sp>
        <p:nvSpPr>
          <p:cNvPr id="18" name="Rectangle 17">
            <a:extLst>
              <a:ext uri="{FF2B5EF4-FFF2-40B4-BE49-F238E27FC236}">
                <a16:creationId xmlns:a16="http://schemas.microsoft.com/office/drawing/2014/main" id="{CEB10914-3688-4CA2-9F8C-0E6E96C99652}"/>
              </a:ext>
            </a:extLst>
          </p:cNvPr>
          <p:cNvSpPr>
            <a:spLocks noGrp="1"/>
          </p:cNvSpPr>
          <p:nvPr/>
        </p:nvSpPr>
        <p:spPr>
          <a:xfrm>
            <a:off x="4552950" y="2552700"/>
            <a:ext cx="2819400" cy="552450"/>
          </a:xfrm>
          <a:prstGeom prst="rect">
            <a:avLst/>
          </a:prstGeom>
          <a:noFill/>
          <a:ln w="0">
            <a:noFill/>
            <a:prstDash val="solid"/>
          </a:ln>
        </p:spPr>
        <p:txBody>
          <a:bodyPr wrap="square" lIns="0" tIns="0" rIns="0" bIns="0" anchor="t">
            <a:noAutofit/>
          </a:bodyPr>
          <a:lstStyle/>
          <a:p>
            <a:pPr algn="l">
              <a:lnSpc>
                <a:spcPct val="105000"/>
              </a:lnSpc>
              <a:buNone/>
              <a:defRPr sz="1875" b="1" i="0">
                <a:solidFill>
                  <a:srgbClr val="FFFFFF"/>
                </a:solidFill>
                <a:latin typeface="Arial"/>
                <a:ea typeface="Arial"/>
                <a:cs typeface="Arial"/>
              </a:defRPr>
            </a:pPr>
            <a:r>
              <a:rPr sz="1875" b="1" i="0">
                <a:solidFill>
                  <a:srgbClr val="FFFFFF"/>
                </a:solidFill>
                <a:latin typeface="Arial"/>
                <a:ea typeface="Arial"/>
                <a:cs typeface="Arial"/>
              </a:rPr>
              <a:t>Controlled pilot</a:t>
            </a:r>
          </a:p>
        </p:txBody>
      </p:sp>
      <p:sp>
        <p:nvSpPr>
          <p:cNvPr id="19" name="Rectangle 18">
            <a:extLst>
              <a:ext uri="{FF2B5EF4-FFF2-40B4-BE49-F238E27FC236}">
                <a16:creationId xmlns:a16="http://schemas.microsoft.com/office/drawing/2014/main" id="{D0752ADF-1452-4B44-AD7E-7B28FF88C945}"/>
              </a:ext>
            </a:extLst>
          </p:cNvPr>
          <p:cNvSpPr>
            <a:spLocks noGrp="1"/>
          </p:cNvSpPr>
          <p:nvPr/>
        </p:nvSpPr>
        <p:spPr>
          <a:xfrm>
            <a:off x="4552950" y="3181350"/>
            <a:ext cx="281940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D2A84A"/>
                </a:solidFill>
                <a:latin typeface="Arial"/>
                <a:ea typeface="Arial"/>
                <a:cs typeface="Arial"/>
              </a:defRPr>
            </a:pPr>
            <a:r>
              <a:rPr sz="1200" b="1" i="0">
                <a:solidFill>
                  <a:srgbClr val="D2A84A"/>
                </a:solidFill>
                <a:latin typeface="Arial"/>
                <a:ea typeface="Arial"/>
                <a:cs typeface="Arial"/>
              </a:rPr>
              <a:t>4–12 months</a:t>
            </a:r>
          </a:p>
        </p:txBody>
      </p:sp>
      <p:sp>
        <p:nvSpPr>
          <p:cNvPr id="20" name="Rectangle 19">
            <a:extLst>
              <a:ext uri="{FF2B5EF4-FFF2-40B4-BE49-F238E27FC236}">
                <a16:creationId xmlns:a16="http://schemas.microsoft.com/office/drawing/2014/main" id="{EE653A36-4714-4051-A81D-07D8C4177175}"/>
              </a:ext>
            </a:extLst>
          </p:cNvPr>
          <p:cNvSpPr>
            <a:spLocks noGrp="1"/>
          </p:cNvSpPr>
          <p:nvPr/>
        </p:nvSpPr>
        <p:spPr>
          <a:xfrm>
            <a:off x="4552950" y="3695700"/>
            <a:ext cx="2819400" cy="1028700"/>
          </a:xfrm>
          <a:prstGeom prst="rect">
            <a:avLst/>
          </a:prstGeom>
          <a:noFill/>
          <a:ln w="0">
            <a:noFill/>
            <a:prstDash val="solid"/>
          </a:ln>
        </p:spPr>
        <p:txBody>
          <a:bodyPr wrap="square" lIns="0" tIns="0" rIns="0" bIns="0" anchor="t">
            <a:noAutofit/>
          </a:bodyPr>
          <a:lstStyle/>
          <a:p>
            <a:pPr algn="l">
              <a:lnSpc>
                <a:spcPct val="125000"/>
              </a:lnSpc>
              <a:buNone/>
              <a:defRPr sz="1350" b="0" i="0">
                <a:solidFill>
                  <a:srgbClr val="D7E8EC"/>
                </a:solidFill>
                <a:latin typeface="Arial"/>
                <a:ea typeface="Arial"/>
                <a:cs typeface="Arial"/>
              </a:defRPr>
            </a:pPr>
            <a:r>
              <a:rPr sz="1350" b="0" i="0">
                <a:solidFill>
                  <a:srgbClr val="D7E8EC"/>
                </a:solidFill>
                <a:latin typeface="Arial"/>
                <a:ea typeface="Arial"/>
                <a:cs typeface="Arial"/>
              </a:rPr>
              <a:t>Battery integration pilot</a:t>
            </a:r>
          </a:p>
          <a:p>
            <a:pPr algn="l">
              <a:lnSpc>
                <a:spcPct val="125000"/>
              </a:lnSpc>
              <a:buNone/>
              <a:defRPr sz="1350" b="0" i="0">
                <a:solidFill>
                  <a:srgbClr val="D7E8EC"/>
                </a:solidFill>
                <a:latin typeface="Arial"/>
                <a:ea typeface="Arial"/>
                <a:cs typeface="Arial"/>
              </a:defRPr>
            </a:pPr>
            <a:r>
              <a:rPr sz="1350" b="0" i="0">
                <a:solidFill>
                  <a:srgbClr val="D7E8EC"/>
                </a:solidFill>
                <a:latin typeface="Arial"/>
                <a:ea typeface="Arial"/>
                <a:cs typeface="Arial"/>
              </a:rPr>
              <a:t>Quality and safety gates</a:t>
            </a:r>
          </a:p>
          <a:p>
            <a:pPr algn="l">
              <a:lnSpc>
                <a:spcPct val="125000"/>
              </a:lnSpc>
              <a:buNone/>
              <a:defRPr sz="1350" b="0" i="0">
                <a:solidFill>
                  <a:srgbClr val="D7E8EC"/>
                </a:solidFill>
                <a:latin typeface="Arial"/>
                <a:ea typeface="Arial"/>
                <a:cs typeface="Arial"/>
              </a:defRPr>
            </a:pPr>
            <a:r>
              <a:rPr sz="1350" b="0" i="0">
                <a:solidFill>
                  <a:srgbClr val="D7E8EC"/>
                </a:solidFill>
                <a:latin typeface="Arial"/>
                <a:ea typeface="Arial"/>
                <a:cs typeface="Arial"/>
              </a:rPr>
              <a:t>Ring-fenced data access</a:t>
            </a:r>
          </a:p>
        </p:txBody>
      </p:sp>
      <p:sp>
        <p:nvSpPr>
          <p:cNvPr id="21" name="Oval 20">
            <a:extLst>
              <a:ext uri="{FF2B5EF4-FFF2-40B4-BE49-F238E27FC236}">
                <a16:creationId xmlns:a16="http://schemas.microsoft.com/office/drawing/2014/main" id="{A3A5E355-2E2F-4409-A97A-B3E05AF97463}"/>
              </a:ext>
            </a:extLst>
          </p:cNvPr>
          <p:cNvSpPr>
            <a:spLocks noGrp="1"/>
          </p:cNvSpPr>
          <p:nvPr/>
        </p:nvSpPr>
        <p:spPr>
          <a:xfrm>
            <a:off x="7543800" y="3028950"/>
            <a:ext cx="476250" cy="476250"/>
          </a:xfrm>
          <a:prstGeom prst="ellipse">
            <a:avLst/>
          </a:prstGeom>
          <a:solidFill>
            <a:srgbClr val="F47A38"/>
          </a:solidFill>
          <a:ln w="0">
            <a:noFill/>
            <a:prstDash val="solid"/>
          </a:ln>
        </p:spPr>
        <p:txBody>
          <a:bodyPr/>
          <a:lstStyle/>
          <a:p>
            <a:endParaRPr lang="en-GB"/>
          </a:p>
        </p:txBody>
      </p:sp>
      <p:sp>
        <p:nvSpPr>
          <p:cNvPr id="22" name="Rectangle 21">
            <a:extLst>
              <a:ext uri="{FF2B5EF4-FFF2-40B4-BE49-F238E27FC236}">
                <a16:creationId xmlns:a16="http://schemas.microsoft.com/office/drawing/2014/main" id="{7C9DDA11-7B6F-4D5B-BC5C-3CA6B59ED443}"/>
              </a:ext>
            </a:extLst>
          </p:cNvPr>
          <p:cNvSpPr>
            <a:spLocks noGrp="1"/>
          </p:cNvSpPr>
          <p:nvPr/>
        </p:nvSpPr>
        <p:spPr>
          <a:xfrm>
            <a:off x="7543800" y="3076575"/>
            <a:ext cx="476250" cy="361950"/>
          </a:xfrm>
          <a:prstGeom prst="rect">
            <a:avLst/>
          </a:prstGeom>
          <a:noFill/>
          <a:ln w="0">
            <a:noFill/>
            <a:prstDash val="solid"/>
          </a:ln>
        </p:spPr>
        <p:txBody>
          <a:bodyPr wrap="square" lIns="0" tIns="0" rIns="0" bIns="0" anchor="t">
            <a:noAutofit/>
          </a:bodyPr>
          <a:lstStyle/>
          <a:p>
            <a:pPr algn="ctr">
              <a:lnSpc>
                <a:spcPct val="105000"/>
              </a:lnSpc>
              <a:buNone/>
              <a:defRPr sz="2400" b="1" i="0">
                <a:solidFill>
                  <a:srgbClr val="FFFFFF"/>
                </a:solidFill>
                <a:latin typeface="Arial"/>
                <a:ea typeface="Arial"/>
                <a:cs typeface="Arial"/>
              </a:defRPr>
            </a:pPr>
            <a:r>
              <a:rPr sz="2400" b="1" i="0">
                <a:solidFill>
                  <a:srgbClr val="FFFFFF"/>
                </a:solidFill>
                <a:latin typeface="Arial"/>
                <a:ea typeface="Arial"/>
                <a:cs typeface="Arial"/>
              </a:rPr>
              <a:t>›</a:t>
            </a:r>
          </a:p>
        </p:txBody>
      </p:sp>
      <p:sp>
        <p:nvSpPr>
          <p:cNvPr id="23" name="Rectangle: Rounded Corners 22">
            <a:extLst>
              <a:ext uri="{FF2B5EF4-FFF2-40B4-BE49-F238E27FC236}">
                <a16:creationId xmlns:a16="http://schemas.microsoft.com/office/drawing/2014/main" id="{F80020AF-59E4-443A-9246-2B4A09A09C82}"/>
              </a:ext>
            </a:extLst>
          </p:cNvPr>
          <p:cNvSpPr>
            <a:spLocks noGrp="1"/>
          </p:cNvSpPr>
          <p:nvPr/>
        </p:nvSpPr>
        <p:spPr>
          <a:xfrm>
            <a:off x="7962900" y="1790700"/>
            <a:ext cx="3276600" cy="3257550"/>
          </a:xfrm>
          <a:prstGeom prst="roundRect">
            <a:avLst>
              <a:gd name="adj" fmla="val 4678"/>
            </a:avLst>
          </a:prstGeom>
          <a:solidFill>
            <a:srgbClr val="EEF4F5"/>
          </a:solidFill>
          <a:ln w="0">
            <a:noFill/>
            <a:prstDash val="solid"/>
          </a:ln>
        </p:spPr>
        <p:txBody>
          <a:bodyPr/>
          <a:lstStyle/>
          <a:p>
            <a:endParaRPr lang="en-GB"/>
          </a:p>
        </p:txBody>
      </p:sp>
      <p:sp>
        <p:nvSpPr>
          <p:cNvPr id="24" name="Rectangle: Rounded Corners 23">
            <a:extLst>
              <a:ext uri="{FF2B5EF4-FFF2-40B4-BE49-F238E27FC236}">
                <a16:creationId xmlns:a16="http://schemas.microsoft.com/office/drawing/2014/main" id="{4A6F95DF-46D7-4DF7-B1E3-5F495185402E}"/>
              </a:ext>
            </a:extLst>
          </p:cNvPr>
          <p:cNvSpPr>
            <a:spLocks noGrp="1"/>
          </p:cNvSpPr>
          <p:nvPr/>
        </p:nvSpPr>
        <p:spPr>
          <a:xfrm>
            <a:off x="8191500" y="2019300"/>
            <a:ext cx="1066800" cy="323850"/>
          </a:xfrm>
          <a:prstGeom prst="roundRect">
            <a:avLst>
              <a:gd name="adj" fmla="val 35294"/>
            </a:avLst>
          </a:prstGeom>
          <a:solidFill>
            <a:srgbClr val="FFFFFF"/>
          </a:solidFill>
          <a:ln w="0">
            <a:noFill/>
            <a:prstDash val="solid"/>
          </a:ln>
        </p:spPr>
        <p:txBody>
          <a:bodyPr/>
          <a:lstStyle/>
          <a:p>
            <a:endParaRPr lang="en-GB"/>
          </a:p>
        </p:txBody>
      </p:sp>
      <p:sp>
        <p:nvSpPr>
          <p:cNvPr id="25" name="Rectangle 24">
            <a:extLst>
              <a:ext uri="{FF2B5EF4-FFF2-40B4-BE49-F238E27FC236}">
                <a16:creationId xmlns:a16="http://schemas.microsoft.com/office/drawing/2014/main" id="{421A38B5-9F08-4C8C-9B30-CBB195912817}"/>
              </a:ext>
            </a:extLst>
          </p:cNvPr>
          <p:cNvSpPr>
            <a:spLocks noGrp="1"/>
          </p:cNvSpPr>
          <p:nvPr/>
        </p:nvSpPr>
        <p:spPr>
          <a:xfrm>
            <a:off x="8305800" y="2085975"/>
            <a:ext cx="838200" cy="19050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176B82"/>
                </a:solidFill>
                <a:latin typeface="Arial"/>
                <a:ea typeface="Arial"/>
                <a:cs typeface="Arial"/>
              </a:defRPr>
            </a:pPr>
            <a:r>
              <a:rPr sz="1050" b="1" i="0">
                <a:solidFill>
                  <a:srgbClr val="176B82"/>
                </a:solidFill>
                <a:latin typeface="Arial"/>
                <a:ea typeface="Arial"/>
                <a:cs typeface="Arial"/>
              </a:rPr>
              <a:t>PHASE 3</a:t>
            </a:r>
          </a:p>
        </p:txBody>
      </p:sp>
      <p:sp>
        <p:nvSpPr>
          <p:cNvPr id="26" name="Rectangle 25">
            <a:extLst>
              <a:ext uri="{FF2B5EF4-FFF2-40B4-BE49-F238E27FC236}">
                <a16:creationId xmlns:a16="http://schemas.microsoft.com/office/drawing/2014/main" id="{2853511B-7544-43F4-9FA2-469AB3D979E4}"/>
              </a:ext>
            </a:extLst>
          </p:cNvPr>
          <p:cNvSpPr>
            <a:spLocks noGrp="1"/>
          </p:cNvSpPr>
          <p:nvPr/>
        </p:nvSpPr>
        <p:spPr>
          <a:xfrm>
            <a:off x="8191500" y="2552700"/>
            <a:ext cx="2819400" cy="552450"/>
          </a:xfrm>
          <a:prstGeom prst="rect">
            <a:avLst/>
          </a:prstGeom>
          <a:noFill/>
          <a:ln w="0">
            <a:noFill/>
            <a:prstDash val="solid"/>
          </a:ln>
        </p:spPr>
        <p:txBody>
          <a:bodyPr wrap="square" lIns="0" tIns="0" rIns="0" bIns="0" anchor="t">
            <a:noAutofit/>
          </a:bodyPr>
          <a:lstStyle/>
          <a:p>
            <a:pPr algn="l">
              <a:lnSpc>
                <a:spcPct val="105000"/>
              </a:lnSpc>
              <a:buNone/>
              <a:defRPr sz="1875" b="1" i="0">
                <a:solidFill>
                  <a:srgbClr val="17242B"/>
                </a:solidFill>
                <a:latin typeface="Arial"/>
                <a:ea typeface="Arial"/>
                <a:cs typeface="Arial"/>
              </a:defRPr>
            </a:pPr>
            <a:r>
              <a:rPr sz="1875" b="1" i="0">
                <a:solidFill>
                  <a:srgbClr val="17242B"/>
                </a:solidFill>
                <a:latin typeface="Arial"/>
                <a:ea typeface="Arial"/>
                <a:cs typeface="Arial"/>
              </a:rPr>
              <a:t>Conditional scale</a:t>
            </a:r>
          </a:p>
        </p:txBody>
      </p:sp>
      <p:sp>
        <p:nvSpPr>
          <p:cNvPr id="27" name="Rectangle 26">
            <a:extLst>
              <a:ext uri="{FF2B5EF4-FFF2-40B4-BE49-F238E27FC236}">
                <a16:creationId xmlns:a16="http://schemas.microsoft.com/office/drawing/2014/main" id="{2A92D33C-11AD-4060-9E55-C1AEEF5C080E}"/>
              </a:ext>
            </a:extLst>
          </p:cNvPr>
          <p:cNvSpPr>
            <a:spLocks noGrp="1"/>
          </p:cNvSpPr>
          <p:nvPr/>
        </p:nvSpPr>
        <p:spPr>
          <a:xfrm>
            <a:off x="8191500" y="3181350"/>
            <a:ext cx="2819400" cy="228600"/>
          </a:xfrm>
          <a:prstGeom prst="rect">
            <a:avLst/>
          </a:prstGeom>
          <a:noFill/>
          <a:ln w="0">
            <a:noFill/>
            <a:prstDash val="solid"/>
          </a:ln>
        </p:spPr>
        <p:txBody>
          <a:bodyPr wrap="square" lIns="0" tIns="0" rIns="0" bIns="0" anchor="t">
            <a:noAutofit/>
          </a:bodyPr>
          <a:lstStyle/>
          <a:p>
            <a:pPr algn="l">
              <a:lnSpc>
                <a:spcPct val="105000"/>
              </a:lnSpc>
              <a:buNone/>
              <a:defRPr sz="1200" b="1" i="0">
                <a:solidFill>
                  <a:srgbClr val="F47A38"/>
                </a:solidFill>
                <a:latin typeface="Arial"/>
                <a:ea typeface="Arial"/>
                <a:cs typeface="Arial"/>
              </a:defRPr>
            </a:pPr>
            <a:r>
              <a:rPr sz="1200" b="1" i="0">
                <a:solidFill>
                  <a:srgbClr val="F47A38"/>
                </a:solidFill>
                <a:latin typeface="Arial"/>
                <a:ea typeface="Arial"/>
                <a:cs typeface="Arial"/>
              </a:rPr>
              <a:t>After gate approval</a:t>
            </a:r>
          </a:p>
        </p:txBody>
      </p:sp>
      <p:sp>
        <p:nvSpPr>
          <p:cNvPr id="28" name="Rectangle 27">
            <a:extLst>
              <a:ext uri="{FF2B5EF4-FFF2-40B4-BE49-F238E27FC236}">
                <a16:creationId xmlns:a16="http://schemas.microsoft.com/office/drawing/2014/main" id="{BA490B25-480D-4C2A-977F-7E38D69B5A71}"/>
              </a:ext>
            </a:extLst>
          </p:cNvPr>
          <p:cNvSpPr>
            <a:spLocks noGrp="1"/>
          </p:cNvSpPr>
          <p:nvPr/>
        </p:nvSpPr>
        <p:spPr>
          <a:xfrm>
            <a:off x="8191500" y="3695700"/>
            <a:ext cx="2819400" cy="1028700"/>
          </a:xfrm>
          <a:prstGeom prst="rect">
            <a:avLst/>
          </a:prstGeom>
          <a:noFill/>
          <a:ln w="0">
            <a:noFill/>
            <a:prstDash val="solid"/>
          </a:ln>
        </p:spPr>
        <p:txBody>
          <a:bodyPr wrap="square" lIns="0" tIns="0" rIns="0" bIns="0" anchor="t">
            <a:noAutofit/>
          </a:bodyPr>
          <a:lstStyle/>
          <a:p>
            <a:pPr algn="l">
              <a:lnSpc>
                <a:spcPct val="125000"/>
              </a:lnSpc>
              <a:buNone/>
              <a:defRPr sz="1350" b="0" i="0">
                <a:solidFill>
                  <a:srgbClr val="5B6B73"/>
                </a:solidFill>
                <a:latin typeface="Arial"/>
                <a:ea typeface="Arial"/>
                <a:cs typeface="Arial"/>
              </a:defRPr>
            </a:pPr>
            <a:r>
              <a:rPr sz="1350" b="0" i="0">
                <a:solidFill>
                  <a:srgbClr val="5B6B73"/>
                </a:solidFill>
                <a:latin typeface="Arial"/>
                <a:ea typeface="Arial"/>
                <a:cs typeface="Arial"/>
              </a:rPr>
              <a:t>Volume commitment</a:t>
            </a:r>
          </a:p>
          <a:p>
            <a:pPr algn="l">
              <a:lnSpc>
                <a:spcPct val="125000"/>
              </a:lnSpc>
              <a:buNone/>
              <a:defRPr sz="1350" b="0" i="0">
                <a:solidFill>
                  <a:srgbClr val="5B6B73"/>
                </a:solidFill>
                <a:latin typeface="Arial"/>
                <a:ea typeface="Arial"/>
                <a:cs typeface="Arial"/>
              </a:defRPr>
            </a:pPr>
            <a:r>
              <a:rPr sz="1350" b="0" i="0">
                <a:solidFill>
                  <a:srgbClr val="5B6B73"/>
                </a:solidFill>
                <a:latin typeface="Arial"/>
                <a:ea typeface="Arial"/>
                <a:cs typeface="Arial"/>
              </a:rPr>
              <a:t>Joint steering committee</a:t>
            </a:r>
          </a:p>
          <a:p>
            <a:pPr algn="l">
              <a:lnSpc>
                <a:spcPct val="125000"/>
              </a:lnSpc>
              <a:buNone/>
              <a:defRPr sz="1350" b="0" i="0">
                <a:solidFill>
                  <a:srgbClr val="5B6B73"/>
                </a:solidFill>
                <a:latin typeface="Arial"/>
                <a:ea typeface="Arial"/>
                <a:cs typeface="Arial"/>
              </a:defRPr>
            </a:pPr>
            <a:r>
              <a:rPr sz="1350" b="0" i="0">
                <a:solidFill>
                  <a:srgbClr val="5B6B73"/>
                </a:solidFill>
                <a:latin typeface="Arial"/>
                <a:ea typeface="Arial"/>
                <a:cs typeface="Arial"/>
              </a:rPr>
              <a:t>Expansion by performance</a:t>
            </a:r>
          </a:p>
        </p:txBody>
      </p:sp>
      <p:sp>
        <p:nvSpPr>
          <p:cNvPr id="29" name="Rectangle: Rounded Corners 28">
            <a:extLst>
              <a:ext uri="{FF2B5EF4-FFF2-40B4-BE49-F238E27FC236}">
                <a16:creationId xmlns:a16="http://schemas.microsoft.com/office/drawing/2014/main" id="{9690D0F2-7E3F-462E-B527-F1AD736068FA}"/>
              </a:ext>
            </a:extLst>
          </p:cNvPr>
          <p:cNvSpPr>
            <a:spLocks noGrp="1"/>
          </p:cNvSpPr>
          <p:nvPr/>
        </p:nvSpPr>
        <p:spPr>
          <a:xfrm>
            <a:off x="2000250" y="5314950"/>
            <a:ext cx="7620000" cy="495300"/>
          </a:xfrm>
          <a:prstGeom prst="roundRect">
            <a:avLst>
              <a:gd name="adj" fmla="val 23077"/>
            </a:avLst>
          </a:prstGeom>
          <a:solidFill>
            <a:srgbClr val="F7F4ED"/>
          </a:solidFill>
          <a:ln w="0">
            <a:noFill/>
            <a:prstDash val="solid"/>
          </a:ln>
        </p:spPr>
        <p:txBody>
          <a:bodyPr/>
          <a:lstStyle/>
          <a:p>
            <a:endParaRPr lang="en-GB"/>
          </a:p>
        </p:txBody>
      </p:sp>
      <p:sp>
        <p:nvSpPr>
          <p:cNvPr id="30" name="Rectangle 29">
            <a:extLst>
              <a:ext uri="{FF2B5EF4-FFF2-40B4-BE49-F238E27FC236}">
                <a16:creationId xmlns:a16="http://schemas.microsoft.com/office/drawing/2014/main" id="{5856A6A8-878E-40BA-A0EA-B18FCAE7B303}"/>
              </a:ext>
            </a:extLst>
          </p:cNvPr>
          <p:cNvSpPr>
            <a:spLocks noGrp="1"/>
          </p:cNvSpPr>
          <p:nvPr/>
        </p:nvSpPr>
        <p:spPr>
          <a:xfrm>
            <a:off x="2266950" y="5467350"/>
            <a:ext cx="7086600" cy="209550"/>
          </a:xfrm>
          <a:prstGeom prst="rect">
            <a:avLst/>
          </a:prstGeom>
          <a:noFill/>
          <a:ln w="0">
            <a:noFill/>
            <a:prstDash val="solid"/>
          </a:ln>
        </p:spPr>
        <p:txBody>
          <a:bodyPr wrap="square" lIns="0" tIns="0" rIns="0" bIns="0" anchor="t">
            <a:noAutofit/>
          </a:bodyPr>
          <a:lstStyle/>
          <a:p>
            <a:pPr algn="ctr">
              <a:lnSpc>
                <a:spcPct val="105000"/>
              </a:lnSpc>
              <a:buNone/>
              <a:defRPr sz="1275" b="1" i="0">
                <a:solidFill>
                  <a:srgbClr val="17242B"/>
                </a:solidFill>
                <a:latin typeface="Arial"/>
                <a:ea typeface="Arial"/>
                <a:cs typeface="Arial"/>
              </a:defRPr>
            </a:pPr>
            <a:r>
              <a:rPr sz="1275" b="1" i="0">
                <a:solidFill>
                  <a:srgbClr val="17242B"/>
                </a:solidFill>
                <a:latin typeface="Arial"/>
                <a:ea typeface="Arial"/>
                <a:cs typeface="Arial"/>
              </a:rPr>
              <a:t>Core safeguards: JLR brand independence  •  defined IP boundaries  •  audit rights  •  exit triggers</a:t>
            </a:r>
          </a:p>
        </p:txBody>
      </p:sp>
    </p:spTree>
    <p:extLst>
      <p:ext uri="{BB962C8B-B14F-4D97-AF65-F5344CB8AC3E}">
        <p14:creationId xmlns:p14="http://schemas.microsoft.com/office/powerpoint/2010/main" val="1908852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F7B9F62-A6B4-47C9-AE39-C269836CE962}"/>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50ED4C27-89FF-4AF3-B958-95E7F6EA6979}"/>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Cultural intelligence prevents adaptation from becoming stereotyping</a:t>
            </a:r>
          </a:p>
        </p:txBody>
      </p:sp>
      <p:sp>
        <p:nvSpPr>
          <p:cNvPr id="3" name="Rectangle 2">
            <a:extLst>
              <a:ext uri="{FF2B5EF4-FFF2-40B4-BE49-F238E27FC236}">
                <a16:creationId xmlns:a16="http://schemas.microsoft.com/office/drawing/2014/main" id="{2CC7B48D-C2AC-4302-9AC2-8B8313214B4E}"/>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B332EFFF-D004-4362-9350-8B70BD26A513}"/>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67314EF1-A810-4A0F-8C2E-83C4B69447DF}"/>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DE8EF512-8ABD-4F23-9781-78C587BBA8B2}"/>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12</a:t>
            </a:r>
          </a:p>
        </p:txBody>
      </p:sp>
      <p:sp>
        <p:nvSpPr>
          <p:cNvPr id="7" name="Oval 6">
            <a:extLst>
              <a:ext uri="{FF2B5EF4-FFF2-40B4-BE49-F238E27FC236}">
                <a16:creationId xmlns:a16="http://schemas.microsoft.com/office/drawing/2014/main" id="{D899EF00-4544-47A4-89B3-F330217776DC}"/>
              </a:ext>
            </a:extLst>
          </p:cNvPr>
          <p:cNvSpPr>
            <a:spLocks noGrp="1"/>
          </p:cNvSpPr>
          <p:nvPr/>
        </p:nvSpPr>
        <p:spPr>
          <a:xfrm>
            <a:off x="4000500" y="3238500"/>
            <a:ext cx="3429000" cy="2000250"/>
          </a:xfrm>
          <a:prstGeom prst="ellipse">
            <a:avLst/>
          </a:prstGeom>
          <a:solidFill>
            <a:srgbClr val="103B4D"/>
          </a:solidFill>
          <a:ln w="0">
            <a:noFill/>
            <a:prstDash val="solid"/>
          </a:ln>
        </p:spPr>
        <p:txBody>
          <a:bodyPr/>
          <a:lstStyle/>
          <a:p>
            <a:endParaRPr lang="en-GB"/>
          </a:p>
        </p:txBody>
      </p:sp>
      <p:sp>
        <p:nvSpPr>
          <p:cNvPr id="8" name="Rectangle 7">
            <a:extLst>
              <a:ext uri="{FF2B5EF4-FFF2-40B4-BE49-F238E27FC236}">
                <a16:creationId xmlns:a16="http://schemas.microsoft.com/office/drawing/2014/main" id="{4DF3EFD4-A4BE-4A03-8833-56FDB53BA865}"/>
              </a:ext>
            </a:extLst>
          </p:cNvPr>
          <p:cNvSpPr>
            <a:spLocks noGrp="1"/>
          </p:cNvSpPr>
          <p:nvPr/>
        </p:nvSpPr>
        <p:spPr>
          <a:xfrm>
            <a:off x="4381500" y="3829050"/>
            <a:ext cx="2667000" cy="685800"/>
          </a:xfrm>
          <a:prstGeom prst="rect">
            <a:avLst/>
          </a:prstGeom>
          <a:noFill/>
          <a:ln w="0">
            <a:noFill/>
            <a:prstDash val="solid"/>
          </a:ln>
        </p:spPr>
        <p:txBody>
          <a:bodyPr wrap="square" lIns="0" tIns="0" rIns="0" bIns="0" anchor="t">
            <a:noAutofit/>
          </a:bodyPr>
          <a:lstStyle/>
          <a:p>
            <a:pPr algn="ctr">
              <a:lnSpc>
                <a:spcPct val="95000"/>
              </a:lnSpc>
              <a:buNone/>
              <a:defRPr sz="2100" b="1" i="0">
                <a:solidFill>
                  <a:srgbClr val="FFFFFF"/>
                </a:solidFill>
                <a:latin typeface="Arial"/>
                <a:ea typeface="Arial"/>
                <a:cs typeface="Arial"/>
              </a:defRPr>
            </a:pPr>
            <a:r>
              <a:rPr sz="2100" b="1" i="0">
                <a:solidFill>
                  <a:srgbClr val="FFFFFF"/>
                </a:solidFill>
                <a:latin typeface="Arial"/>
                <a:ea typeface="Arial"/>
                <a:cs typeface="Arial"/>
              </a:rPr>
              <a:t>CULTURAL</a:t>
            </a:r>
          </a:p>
          <a:p>
            <a:pPr algn="ctr">
              <a:lnSpc>
                <a:spcPct val="95000"/>
              </a:lnSpc>
              <a:buNone/>
              <a:defRPr sz="2100" b="1" i="0">
                <a:solidFill>
                  <a:srgbClr val="FFFFFF"/>
                </a:solidFill>
                <a:latin typeface="Arial"/>
                <a:ea typeface="Arial"/>
                <a:cs typeface="Arial"/>
              </a:defRPr>
            </a:pPr>
            <a:r>
              <a:rPr sz="2100" b="1" i="0">
                <a:solidFill>
                  <a:srgbClr val="FFFFFF"/>
                </a:solidFill>
                <a:latin typeface="Arial"/>
                <a:ea typeface="Arial"/>
                <a:cs typeface="Arial"/>
              </a:rPr>
              <a:t>INTELLIGENCE</a:t>
            </a:r>
          </a:p>
        </p:txBody>
      </p:sp>
      <p:sp>
        <p:nvSpPr>
          <p:cNvPr id="9" name="Rectangle: Rounded Corners 8">
            <a:extLst>
              <a:ext uri="{FF2B5EF4-FFF2-40B4-BE49-F238E27FC236}">
                <a16:creationId xmlns:a16="http://schemas.microsoft.com/office/drawing/2014/main" id="{E02B97C2-0B05-4BEC-BF4A-64FAA1236B21}"/>
              </a:ext>
            </a:extLst>
          </p:cNvPr>
          <p:cNvSpPr>
            <a:spLocks noGrp="1"/>
          </p:cNvSpPr>
          <p:nvPr/>
        </p:nvSpPr>
        <p:spPr>
          <a:xfrm>
            <a:off x="1143000" y="1952625"/>
            <a:ext cx="2857500" cy="1200150"/>
          </a:xfrm>
          <a:prstGeom prst="roundRect">
            <a:avLst>
              <a:gd name="adj" fmla="val 12698"/>
            </a:avLst>
          </a:prstGeom>
          <a:solidFill>
            <a:srgbClr val="EEF4F5"/>
          </a:solidFill>
          <a:ln w="0">
            <a:noFill/>
            <a:prstDash val="solid"/>
          </a:ln>
        </p:spPr>
        <p:txBody>
          <a:bodyPr/>
          <a:lstStyle/>
          <a:p>
            <a:endParaRPr lang="en-GB"/>
          </a:p>
        </p:txBody>
      </p:sp>
      <p:sp>
        <p:nvSpPr>
          <p:cNvPr id="10" name="Rectangle 9">
            <a:extLst>
              <a:ext uri="{FF2B5EF4-FFF2-40B4-BE49-F238E27FC236}">
                <a16:creationId xmlns:a16="http://schemas.microsoft.com/office/drawing/2014/main" id="{20C03FA1-4238-4792-892D-9C6F65954A1D}"/>
              </a:ext>
            </a:extLst>
          </p:cNvPr>
          <p:cNvSpPr>
            <a:spLocks noGrp="1"/>
          </p:cNvSpPr>
          <p:nvPr/>
        </p:nvSpPr>
        <p:spPr>
          <a:xfrm>
            <a:off x="1143000" y="1952625"/>
            <a:ext cx="76200" cy="1200150"/>
          </a:xfrm>
          <a:prstGeom prst="rect">
            <a:avLst/>
          </a:prstGeom>
          <a:solidFill>
            <a:srgbClr val="176B82"/>
          </a:solidFill>
          <a:ln w="0">
            <a:noFill/>
            <a:prstDash val="solid"/>
          </a:ln>
        </p:spPr>
        <p:txBody>
          <a:bodyPr/>
          <a:lstStyle/>
          <a:p>
            <a:endParaRPr lang="en-GB"/>
          </a:p>
        </p:txBody>
      </p:sp>
      <p:sp>
        <p:nvSpPr>
          <p:cNvPr id="11" name="Rectangle 10">
            <a:extLst>
              <a:ext uri="{FF2B5EF4-FFF2-40B4-BE49-F238E27FC236}">
                <a16:creationId xmlns:a16="http://schemas.microsoft.com/office/drawing/2014/main" id="{4A5EC4F5-8149-4E8C-A17C-B15F389ABD87}"/>
              </a:ext>
            </a:extLst>
          </p:cNvPr>
          <p:cNvSpPr>
            <a:spLocks noGrp="1"/>
          </p:cNvSpPr>
          <p:nvPr/>
        </p:nvSpPr>
        <p:spPr>
          <a:xfrm>
            <a:off x="1409700" y="2190750"/>
            <a:ext cx="2286000" cy="247650"/>
          </a:xfrm>
          <a:prstGeom prst="rect">
            <a:avLst/>
          </a:prstGeom>
          <a:noFill/>
          <a:ln w="0">
            <a:noFill/>
            <a:prstDash val="solid"/>
          </a:ln>
        </p:spPr>
        <p:txBody>
          <a:bodyPr wrap="square" lIns="0" tIns="0" rIns="0" bIns="0" anchor="t">
            <a:noAutofit/>
          </a:bodyPr>
          <a:lstStyle/>
          <a:p>
            <a:pPr algn="l">
              <a:lnSpc>
                <a:spcPct val="105000"/>
              </a:lnSpc>
              <a:buNone/>
              <a:defRPr sz="1425" b="1" i="0">
                <a:solidFill>
                  <a:srgbClr val="176B82"/>
                </a:solidFill>
                <a:latin typeface="Arial"/>
                <a:ea typeface="Arial"/>
                <a:cs typeface="Arial"/>
              </a:defRPr>
            </a:pPr>
            <a:r>
              <a:rPr sz="1425" b="1" i="0">
                <a:solidFill>
                  <a:srgbClr val="176B82"/>
                </a:solidFill>
                <a:latin typeface="Arial"/>
                <a:ea typeface="Arial"/>
                <a:cs typeface="Arial"/>
              </a:rPr>
              <a:t>LEARN</a:t>
            </a:r>
          </a:p>
        </p:txBody>
      </p:sp>
      <p:sp>
        <p:nvSpPr>
          <p:cNvPr id="12" name="Rectangle 11">
            <a:extLst>
              <a:ext uri="{FF2B5EF4-FFF2-40B4-BE49-F238E27FC236}">
                <a16:creationId xmlns:a16="http://schemas.microsoft.com/office/drawing/2014/main" id="{4F710A9A-43F2-4DB7-9A72-5BC228A47938}"/>
              </a:ext>
            </a:extLst>
          </p:cNvPr>
          <p:cNvSpPr>
            <a:spLocks noGrp="1"/>
          </p:cNvSpPr>
          <p:nvPr/>
        </p:nvSpPr>
        <p:spPr>
          <a:xfrm>
            <a:off x="1409700" y="2543175"/>
            <a:ext cx="2286000" cy="457200"/>
          </a:xfrm>
          <a:prstGeom prst="rect">
            <a:avLst/>
          </a:prstGeom>
          <a:noFill/>
          <a:ln w="0">
            <a:noFill/>
            <a:prstDash val="solid"/>
          </a:ln>
        </p:spPr>
        <p:txBody>
          <a:bodyPr wrap="square" lIns="0" tIns="0" rIns="0" bIns="0" anchor="t">
            <a:noAutofit/>
          </a:bodyPr>
          <a:lstStyle/>
          <a:p>
            <a:pPr algn="l">
              <a:lnSpc>
                <a:spcPct val="105000"/>
              </a:lnSpc>
              <a:buNone/>
              <a:defRPr sz="1200" b="0" i="0">
                <a:solidFill>
                  <a:srgbClr val="5B6B73"/>
                </a:solidFill>
                <a:latin typeface="Arial"/>
                <a:ea typeface="Arial"/>
                <a:cs typeface="Arial"/>
              </a:defRPr>
            </a:pPr>
            <a:r>
              <a:rPr sz="1200" b="0" i="0">
                <a:solidFill>
                  <a:srgbClr val="5B6B73"/>
                </a:solidFill>
                <a:latin typeface="Arial"/>
                <a:ea typeface="Arial"/>
                <a:cs typeface="Arial"/>
              </a:rPr>
              <a:t>Research culture and context</a:t>
            </a:r>
          </a:p>
        </p:txBody>
      </p:sp>
      <p:sp>
        <p:nvSpPr>
          <p:cNvPr id="13" name="Rectangle: Rounded Corners 12">
            <a:extLst>
              <a:ext uri="{FF2B5EF4-FFF2-40B4-BE49-F238E27FC236}">
                <a16:creationId xmlns:a16="http://schemas.microsoft.com/office/drawing/2014/main" id="{1F424C22-D31D-47FD-ACB7-63668C682FD5}"/>
              </a:ext>
            </a:extLst>
          </p:cNvPr>
          <p:cNvSpPr>
            <a:spLocks noGrp="1"/>
          </p:cNvSpPr>
          <p:nvPr/>
        </p:nvSpPr>
        <p:spPr>
          <a:xfrm>
            <a:off x="7953375" y="1952625"/>
            <a:ext cx="2857500" cy="1200150"/>
          </a:xfrm>
          <a:prstGeom prst="roundRect">
            <a:avLst>
              <a:gd name="adj" fmla="val 12698"/>
            </a:avLst>
          </a:prstGeom>
          <a:solidFill>
            <a:srgbClr val="EEF4F5"/>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D0583E5E-83C5-4C1B-A292-EAD8FD71F8BB}"/>
              </a:ext>
            </a:extLst>
          </p:cNvPr>
          <p:cNvSpPr>
            <a:spLocks noGrp="1"/>
          </p:cNvSpPr>
          <p:nvPr/>
        </p:nvSpPr>
        <p:spPr>
          <a:xfrm>
            <a:off x="7953375" y="1952625"/>
            <a:ext cx="76200" cy="1200150"/>
          </a:xfrm>
          <a:prstGeom prst="rect">
            <a:avLst/>
          </a:prstGeom>
          <a:solidFill>
            <a:srgbClr val="C6403A"/>
          </a:solidFill>
          <a:ln w="0">
            <a:noFill/>
            <a:prstDash val="solid"/>
          </a:ln>
        </p:spPr>
        <p:txBody>
          <a:bodyPr/>
          <a:lstStyle/>
          <a:p>
            <a:endParaRPr lang="en-GB"/>
          </a:p>
        </p:txBody>
      </p:sp>
      <p:sp>
        <p:nvSpPr>
          <p:cNvPr id="15" name="Rectangle 14">
            <a:extLst>
              <a:ext uri="{FF2B5EF4-FFF2-40B4-BE49-F238E27FC236}">
                <a16:creationId xmlns:a16="http://schemas.microsoft.com/office/drawing/2014/main" id="{1A957A90-8011-4D2F-8B63-A65EAEC7AC30}"/>
              </a:ext>
            </a:extLst>
          </p:cNvPr>
          <p:cNvSpPr>
            <a:spLocks noGrp="1"/>
          </p:cNvSpPr>
          <p:nvPr/>
        </p:nvSpPr>
        <p:spPr>
          <a:xfrm>
            <a:off x="8220075" y="2190750"/>
            <a:ext cx="2286000" cy="247650"/>
          </a:xfrm>
          <a:prstGeom prst="rect">
            <a:avLst/>
          </a:prstGeom>
          <a:noFill/>
          <a:ln w="0">
            <a:noFill/>
            <a:prstDash val="solid"/>
          </a:ln>
        </p:spPr>
        <p:txBody>
          <a:bodyPr wrap="square" lIns="0" tIns="0" rIns="0" bIns="0" anchor="t">
            <a:noAutofit/>
          </a:bodyPr>
          <a:lstStyle/>
          <a:p>
            <a:pPr algn="l">
              <a:lnSpc>
                <a:spcPct val="105000"/>
              </a:lnSpc>
              <a:buNone/>
              <a:defRPr sz="1425" b="1" i="0">
                <a:solidFill>
                  <a:srgbClr val="C6403A"/>
                </a:solidFill>
                <a:latin typeface="Arial"/>
                <a:ea typeface="Arial"/>
                <a:cs typeface="Arial"/>
              </a:defRPr>
            </a:pPr>
            <a:r>
              <a:rPr sz="1425" b="1" i="0">
                <a:solidFill>
                  <a:srgbClr val="C6403A"/>
                </a:solidFill>
                <a:latin typeface="Arial"/>
                <a:ea typeface="Arial"/>
                <a:cs typeface="Arial"/>
              </a:rPr>
              <a:t>INTERPRET</a:t>
            </a:r>
          </a:p>
        </p:txBody>
      </p:sp>
      <p:sp>
        <p:nvSpPr>
          <p:cNvPr id="16" name="Rectangle 15">
            <a:extLst>
              <a:ext uri="{FF2B5EF4-FFF2-40B4-BE49-F238E27FC236}">
                <a16:creationId xmlns:a16="http://schemas.microsoft.com/office/drawing/2014/main" id="{D3FDACDC-367F-4E8B-9075-26044068974D}"/>
              </a:ext>
            </a:extLst>
          </p:cNvPr>
          <p:cNvSpPr>
            <a:spLocks noGrp="1"/>
          </p:cNvSpPr>
          <p:nvPr/>
        </p:nvSpPr>
        <p:spPr>
          <a:xfrm>
            <a:off x="8220075" y="2543175"/>
            <a:ext cx="2286000" cy="457200"/>
          </a:xfrm>
          <a:prstGeom prst="rect">
            <a:avLst/>
          </a:prstGeom>
          <a:noFill/>
          <a:ln w="0">
            <a:noFill/>
            <a:prstDash val="solid"/>
          </a:ln>
        </p:spPr>
        <p:txBody>
          <a:bodyPr wrap="square" lIns="0" tIns="0" rIns="0" bIns="0" anchor="t">
            <a:noAutofit/>
          </a:bodyPr>
          <a:lstStyle/>
          <a:p>
            <a:pPr algn="l">
              <a:lnSpc>
                <a:spcPct val="105000"/>
              </a:lnSpc>
              <a:buNone/>
              <a:defRPr sz="1200" b="0" i="0">
                <a:solidFill>
                  <a:srgbClr val="5B6B73"/>
                </a:solidFill>
                <a:latin typeface="Arial"/>
                <a:ea typeface="Arial"/>
                <a:cs typeface="Arial"/>
              </a:defRPr>
            </a:pPr>
            <a:r>
              <a:rPr sz="1200" b="0" i="0">
                <a:solidFill>
                  <a:srgbClr val="5B6B73"/>
                </a:solidFill>
                <a:latin typeface="Arial"/>
                <a:ea typeface="Arial"/>
                <a:cs typeface="Arial"/>
              </a:rPr>
              <a:t>Test assumptions against behaviour</a:t>
            </a:r>
          </a:p>
        </p:txBody>
      </p:sp>
      <p:sp>
        <p:nvSpPr>
          <p:cNvPr id="17" name="Rectangle: Rounded Corners 16">
            <a:extLst>
              <a:ext uri="{FF2B5EF4-FFF2-40B4-BE49-F238E27FC236}">
                <a16:creationId xmlns:a16="http://schemas.microsoft.com/office/drawing/2014/main" id="{07E01280-F0D8-4538-B11C-D3D7CD3EAA21}"/>
              </a:ext>
            </a:extLst>
          </p:cNvPr>
          <p:cNvSpPr>
            <a:spLocks noGrp="1"/>
          </p:cNvSpPr>
          <p:nvPr/>
        </p:nvSpPr>
        <p:spPr>
          <a:xfrm>
            <a:off x="7953375" y="4457700"/>
            <a:ext cx="2857500" cy="1200150"/>
          </a:xfrm>
          <a:prstGeom prst="roundRect">
            <a:avLst>
              <a:gd name="adj" fmla="val 12698"/>
            </a:avLst>
          </a:prstGeom>
          <a:solidFill>
            <a:srgbClr val="EEF4F5"/>
          </a:solidFill>
          <a:ln w="0">
            <a:noFill/>
            <a:prstDash val="solid"/>
          </a:ln>
        </p:spPr>
        <p:txBody>
          <a:bodyPr/>
          <a:lstStyle/>
          <a:p>
            <a:endParaRPr lang="en-GB"/>
          </a:p>
        </p:txBody>
      </p:sp>
      <p:sp>
        <p:nvSpPr>
          <p:cNvPr id="18" name="Rectangle 17">
            <a:extLst>
              <a:ext uri="{FF2B5EF4-FFF2-40B4-BE49-F238E27FC236}">
                <a16:creationId xmlns:a16="http://schemas.microsoft.com/office/drawing/2014/main" id="{4C704815-AC19-4E2D-9F22-58D07FE7251F}"/>
              </a:ext>
            </a:extLst>
          </p:cNvPr>
          <p:cNvSpPr>
            <a:spLocks noGrp="1"/>
          </p:cNvSpPr>
          <p:nvPr/>
        </p:nvSpPr>
        <p:spPr>
          <a:xfrm>
            <a:off x="7953375" y="4457700"/>
            <a:ext cx="76200" cy="1200150"/>
          </a:xfrm>
          <a:prstGeom prst="rect">
            <a:avLst/>
          </a:prstGeom>
          <a:solidFill>
            <a:srgbClr val="F47A38"/>
          </a:solidFill>
          <a:ln w="0">
            <a:noFill/>
            <a:prstDash val="solid"/>
          </a:ln>
        </p:spPr>
        <p:txBody>
          <a:bodyPr/>
          <a:lstStyle/>
          <a:p>
            <a:endParaRPr lang="en-GB"/>
          </a:p>
        </p:txBody>
      </p:sp>
      <p:sp>
        <p:nvSpPr>
          <p:cNvPr id="19" name="Rectangle 18">
            <a:extLst>
              <a:ext uri="{FF2B5EF4-FFF2-40B4-BE49-F238E27FC236}">
                <a16:creationId xmlns:a16="http://schemas.microsoft.com/office/drawing/2014/main" id="{351860F5-059E-4F14-ABC8-B009B5CE6188}"/>
              </a:ext>
            </a:extLst>
          </p:cNvPr>
          <p:cNvSpPr>
            <a:spLocks noGrp="1"/>
          </p:cNvSpPr>
          <p:nvPr/>
        </p:nvSpPr>
        <p:spPr>
          <a:xfrm>
            <a:off x="8220075" y="4695825"/>
            <a:ext cx="2286000" cy="247650"/>
          </a:xfrm>
          <a:prstGeom prst="rect">
            <a:avLst/>
          </a:prstGeom>
          <a:noFill/>
          <a:ln w="0">
            <a:noFill/>
            <a:prstDash val="solid"/>
          </a:ln>
        </p:spPr>
        <p:txBody>
          <a:bodyPr wrap="square" lIns="0" tIns="0" rIns="0" bIns="0" anchor="t">
            <a:noAutofit/>
          </a:bodyPr>
          <a:lstStyle/>
          <a:p>
            <a:pPr algn="l">
              <a:lnSpc>
                <a:spcPct val="105000"/>
              </a:lnSpc>
              <a:buNone/>
              <a:defRPr sz="1425" b="1" i="0">
                <a:solidFill>
                  <a:srgbClr val="F47A38"/>
                </a:solidFill>
                <a:latin typeface="Arial"/>
                <a:ea typeface="Arial"/>
                <a:cs typeface="Arial"/>
              </a:defRPr>
            </a:pPr>
            <a:r>
              <a:rPr sz="1425" b="1" i="0">
                <a:solidFill>
                  <a:srgbClr val="F47A38"/>
                </a:solidFill>
                <a:latin typeface="Arial"/>
                <a:ea typeface="Arial"/>
                <a:cs typeface="Arial"/>
              </a:rPr>
              <a:t>ADAPT</a:t>
            </a:r>
          </a:p>
        </p:txBody>
      </p:sp>
      <p:sp>
        <p:nvSpPr>
          <p:cNvPr id="20" name="Rectangle 19">
            <a:extLst>
              <a:ext uri="{FF2B5EF4-FFF2-40B4-BE49-F238E27FC236}">
                <a16:creationId xmlns:a16="http://schemas.microsoft.com/office/drawing/2014/main" id="{0BB61EAA-CB65-47E1-8778-F30C6AEA9F29}"/>
              </a:ext>
            </a:extLst>
          </p:cNvPr>
          <p:cNvSpPr>
            <a:spLocks noGrp="1"/>
          </p:cNvSpPr>
          <p:nvPr/>
        </p:nvSpPr>
        <p:spPr>
          <a:xfrm>
            <a:off x="8220075" y="5048250"/>
            <a:ext cx="2286000" cy="457200"/>
          </a:xfrm>
          <a:prstGeom prst="rect">
            <a:avLst/>
          </a:prstGeom>
          <a:noFill/>
          <a:ln w="0">
            <a:noFill/>
            <a:prstDash val="solid"/>
          </a:ln>
        </p:spPr>
        <p:txBody>
          <a:bodyPr wrap="square" lIns="0" tIns="0" rIns="0" bIns="0" anchor="t">
            <a:noAutofit/>
          </a:bodyPr>
          <a:lstStyle/>
          <a:p>
            <a:pPr algn="l">
              <a:lnSpc>
                <a:spcPct val="105000"/>
              </a:lnSpc>
              <a:buNone/>
              <a:defRPr sz="1200" b="0" i="0">
                <a:solidFill>
                  <a:srgbClr val="5B6B73"/>
                </a:solidFill>
                <a:latin typeface="Arial"/>
                <a:ea typeface="Arial"/>
                <a:cs typeface="Arial"/>
              </a:defRPr>
            </a:pPr>
            <a:r>
              <a:rPr sz="1200" b="0" i="0">
                <a:solidFill>
                  <a:srgbClr val="5B6B73"/>
                </a:solidFill>
                <a:latin typeface="Arial"/>
                <a:ea typeface="Arial"/>
                <a:cs typeface="Arial"/>
              </a:rPr>
              <a:t>Change language, pace and process</a:t>
            </a:r>
          </a:p>
        </p:txBody>
      </p:sp>
      <p:sp>
        <p:nvSpPr>
          <p:cNvPr id="21" name="Rectangle: Rounded Corners 20">
            <a:extLst>
              <a:ext uri="{FF2B5EF4-FFF2-40B4-BE49-F238E27FC236}">
                <a16:creationId xmlns:a16="http://schemas.microsoft.com/office/drawing/2014/main" id="{066C79AB-C82E-4B00-8EBB-AE64914BD25E}"/>
              </a:ext>
            </a:extLst>
          </p:cNvPr>
          <p:cNvSpPr>
            <a:spLocks noGrp="1"/>
          </p:cNvSpPr>
          <p:nvPr/>
        </p:nvSpPr>
        <p:spPr>
          <a:xfrm>
            <a:off x="1143000" y="4457700"/>
            <a:ext cx="2857500" cy="1200150"/>
          </a:xfrm>
          <a:prstGeom prst="roundRect">
            <a:avLst>
              <a:gd name="adj" fmla="val 12698"/>
            </a:avLst>
          </a:prstGeom>
          <a:solidFill>
            <a:srgbClr val="EEF4F5"/>
          </a:solidFill>
          <a:ln w="0">
            <a:noFill/>
            <a:prstDash val="solid"/>
          </a:ln>
        </p:spPr>
        <p:txBody>
          <a:bodyPr/>
          <a:lstStyle/>
          <a:p>
            <a:endParaRPr lang="en-GB"/>
          </a:p>
        </p:txBody>
      </p:sp>
      <p:sp>
        <p:nvSpPr>
          <p:cNvPr id="22" name="Rectangle 21">
            <a:extLst>
              <a:ext uri="{FF2B5EF4-FFF2-40B4-BE49-F238E27FC236}">
                <a16:creationId xmlns:a16="http://schemas.microsoft.com/office/drawing/2014/main" id="{D7D170DC-D378-4459-9A16-97BA2C9C08CE}"/>
              </a:ext>
            </a:extLst>
          </p:cNvPr>
          <p:cNvSpPr>
            <a:spLocks noGrp="1"/>
          </p:cNvSpPr>
          <p:nvPr/>
        </p:nvSpPr>
        <p:spPr>
          <a:xfrm>
            <a:off x="1143000" y="4457700"/>
            <a:ext cx="76200" cy="1200150"/>
          </a:xfrm>
          <a:prstGeom prst="rect">
            <a:avLst/>
          </a:prstGeom>
          <a:solidFill>
            <a:srgbClr val="2D7C65"/>
          </a:solidFill>
          <a:ln w="0">
            <a:noFill/>
            <a:prstDash val="solid"/>
          </a:ln>
        </p:spPr>
        <p:txBody>
          <a:bodyPr/>
          <a:lstStyle/>
          <a:p>
            <a:endParaRPr lang="en-GB"/>
          </a:p>
        </p:txBody>
      </p:sp>
      <p:sp>
        <p:nvSpPr>
          <p:cNvPr id="23" name="Rectangle 22">
            <a:extLst>
              <a:ext uri="{FF2B5EF4-FFF2-40B4-BE49-F238E27FC236}">
                <a16:creationId xmlns:a16="http://schemas.microsoft.com/office/drawing/2014/main" id="{80F53F03-FE2D-4490-857D-54B44A73289A}"/>
              </a:ext>
            </a:extLst>
          </p:cNvPr>
          <p:cNvSpPr>
            <a:spLocks noGrp="1"/>
          </p:cNvSpPr>
          <p:nvPr/>
        </p:nvSpPr>
        <p:spPr>
          <a:xfrm>
            <a:off x="1409700" y="4695825"/>
            <a:ext cx="2286000" cy="247650"/>
          </a:xfrm>
          <a:prstGeom prst="rect">
            <a:avLst/>
          </a:prstGeom>
          <a:noFill/>
          <a:ln w="0">
            <a:noFill/>
            <a:prstDash val="solid"/>
          </a:ln>
        </p:spPr>
        <p:txBody>
          <a:bodyPr wrap="square" lIns="0" tIns="0" rIns="0" bIns="0" anchor="t">
            <a:noAutofit/>
          </a:bodyPr>
          <a:lstStyle/>
          <a:p>
            <a:pPr algn="l">
              <a:lnSpc>
                <a:spcPct val="105000"/>
              </a:lnSpc>
              <a:buNone/>
              <a:defRPr sz="1425" b="1" i="0">
                <a:solidFill>
                  <a:srgbClr val="2D7C65"/>
                </a:solidFill>
                <a:latin typeface="Arial"/>
                <a:ea typeface="Arial"/>
                <a:cs typeface="Arial"/>
              </a:defRPr>
            </a:pPr>
            <a:r>
              <a:rPr sz="1425" b="1" i="0">
                <a:solidFill>
                  <a:srgbClr val="2D7C65"/>
                </a:solidFill>
                <a:latin typeface="Arial"/>
                <a:ea typeface="Arial"/>
                <a:cs typeface="Arial"/>
              </a:rPr>
              <a:t>REVIEW</a:t>
            </a:r>
          </a:p>
        </p:txBody>
      </p:sp>
      <p:sp>
        <p:nvSpPr>
          <p:cNvPr id="24" name="Rectangle 23">
            <a:extLst>
              <a:ext uri="{FF2B5EF4-FFF2-40B4-BE49-F238E27FC236}">
                <a16:creationId xmlns:a16="http://schemas.microsoft.com/office/drawing/2014/main" id="{92DB9312-A067-46FA-AE92-66FDAC6DF420}"/>
              </a:ext>
            </a:extLst>
          </p:cNvPr>
          <p:cNvSpPr>
            <a:spLocks noGrp="1"/>
          </p:cNvSpPr>
          <p:nvPr/>
        </p:nvSpPr>
        <p:spPr>
          <a:xfrm>
            <a:off x="1409700" y="5048250"/>
            <a:ext cx="2286000" cy="457200"/>
          </a:xfrm>
          <a:prstGeom prst="rect">
            <a:avLst/>
          </a:prstGeom>
          <a:noFill/>
          <a:ln w="0">
            <a:noFill/>
            <a:prstDash val="solid"/>
          </a:ln>
        </p:spPr>
        <p:txBody>
          <a:bodyPr wrap="square" lIns="0" tIns="0" rIns="0" bIns="0" anchor="t">
            <a:noAutofit/>
          </a:bodyPr>
          <a:lstStyle/>
          <a:p>
            <a:pPr algn="l">
              <a:lnSpc>
                <a:spcPct val="105000"/>
              </a:lnSpc>
              <a:buNone/>
              <a:defRPr sz="1200" b="0" i="0">
                <a:solidFill>
                  <a:srgbClr val="5B6B73"/>
                </a:solidFill>
                <a:latin typeface="Arial"/>
                <a:ea typeface="Arial"/>
                <a:cs typeface="Arial"/>
              </a:defRPr>
            </a:pPr>
            <a:r>
              <a:rPr sz="1200" b="0" i="0">
                <a:solidFill>
                  <a:srgbClr val="5B6B73"/>
                </a:solidFill>
                <a:latin typeface="Arial"/>
                <a:ea typeface="Arial"/>
                <a:cs typeface="Arial"/>
              </a:rPr>
              <a:t>Check outcomes and update the plan</a:t>
            </a:r>
          </a:p>
        </p:txBody>
      </p:sp>
      <p:sp>
        <p:nvSpPr>
          <p:cNvPr id="25" name="Rectangle 24">
            <a:extLst>
              <a:ext uri="{FF2B5EF4-FFF2-40B4-BE49-F238E27FC236}">
                <a16:creationId xmlns:a16="http://schemas.microsoft.com/office/drawing/2014/main" id="{1D10362A-2B47-4AB0-8C5B-E7D71CCB164E}"/>
              </a:ext>
            </a:extLst>
          </p:cNvPr>
          <p:cNvSpPr>
            <a:spLocks noGrp="1"/>
          </p:cNvSpPr>
          <p:nvPr/>
        </p:nvSpPr>
        <p:spPr>
          <a:xfrm>
            <a:off x="2667000" y="5715000"/>
            <a:ext cx="6858000" cy="247650"/>
          </a:xfrm>
          <a:prstGeom prst="rect">
            <a:avLst/>
          </a:prstGeom>
          <a:noFill/>
          <a:ln w="0">
            <a:noFill/>
            <a:prstDash val="solid"/>
          </a:ln>
        </p:spPr>
        <p:txBody>
          <a:bodyPr wrap="square" lIns="0" tIns="0" rIns="0" bIns="0" anchor="t">
            <a:noAutofit/>
          </a:bodyPr>
          <a:lstStyle/>
          <a:p>
            <a:pPr algn="ctr">
              <a:lnSpc>
                <a:spcPct val="105000"/>
              </a:lnSpc>
              <a:buNone/>
              <a:defRPr sz="1275" b="0" i="1">
                <a:solidFill>
                  <a:srgbClr val="5B6B73"/>
                </a:solidFill>
                <a:latin typeface="Arial"/>
                <a:ea typeface="Arial"/>
                <a:cs typeface="Arial"/>
              </a:defRPr>
            </a:pPr>
            <a:r>
              <a:rPr sz="1275" b="0" i="1">
                <a:solidFill>
                  <a:srgbClr val="5B6B73"/>
                </a:solidFill>
                <a:latin typeface="Arial"/>
                <a:ea typeface="Arial"/>
                <a:cs typeface="Arial"/>
              </a:rPr>
              <a:t>Culture is one influence among many: personality, profession, company and power also matter.</a:t>
            </a:r>
          </a:p>
        </p:txBody>
      </p:sp>
      <p:sp>
        <p:nvSpPr>
          <p:cNvPr id="26" name="Rectangle 25">
            <a:extLst>
              <a:ext uri="{FF2B5EF4-FFF2-40B4-BE49-F238E27FC236}">
                <a16:creationId xmlns:a16="http://schemas.microsoft.com/office/drawing/2014/main" id="{CFD0363C-8717-4E51-A85D-35CE9450E776}"/>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Ang et al. (2007); Brett, Gunia and Teucher (2017); Geert Hofstede (2025).</a:t>
            </a:r>
          </a:p>
        </p:txBody>
      </p:sp>
    </p:spTree>
    <p:extLst>
      <p:ext uri="{BB962C8B-B14F-4D97-AF65-F5344CB8AC3E}">
        <p14:creationId xmlns:p14="http://schemas.microsoft.com/office/powerpoint/2010/main" val="92169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C19B46B8-BDB4-40E4-8C1B-D8353A11221F}"/>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E86F8877-A9EA-4E51-A54F-E0439F664243}"/>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The main risks are manageable if culture and governance are treated together</a:t>
            </a:r>
          </a:p>
        </p:txBody>
      </p:sp>
      <p:sp>
        <p:nvSpPr>
          <p:cNvPr id="3" name="Rectangle 2">
            <a:extLst>
              <a:ext uri="{FF2B5EF4-FFF2-40B4-BE49-F238E27FC236}">
                <a16:creationId xmlns:a16="http://schemas.microsoft.com/office/drawing/2014/main" id="{D6AB8003-D356-4FA9-AB96-8C9E51674820}"/>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7134EFA1-3139-493A-9D9B-E8B0A70AA94D}"/>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792CFBAD-98E2-4B53-9A8E-434E154E228B}"/>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78FE79BB-D2A2-40ED-AE51-9391FACDAD68}"/>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13</a:t>
            </a:r>
          </a:p>
        </p:txBody>
      </p:sp>
      <p:sp>
        <p:nvSpPr>
          <p:cNvPr id="7" name="Rectangle 6">
            <a:extLst>
              <a:ext uri="{FF2B5EF4-FFF2-40B4-BE49-F238E27FC236}">
                <a16:creationId xmlns:a16="http://schemas.microsoft.com/office/drawing/2014/main" id="{836E0B0A-0DF5-49C3-B956-0AFB7DE32D57}"/>
              </a:ext>
            </a:extLst>
          </p:cNvPr>
          <p:cNvSpPr>
            <a:spLocks noGrp="1"/>
          </p:cNvSpPr>
          <p:nvPr/>
        </p:nvSpPr>
        <p:spPr>
          <a:xfrm>
            <a:off x="685800" y="1733550"/>
            <a:ext cx="1981200" cy="419100"/>
          </a:xfrm>
          <a:prstGeom prst="rect">
            <a:avLst/>
          </a:prstGeom>
          <a:solidFill>
            <a:srgbClr val="103B4D"/>
          </a:solidFill>
          <a:ln w="0">
            <a:noFill/>
            <a:prstDash val="solid"/>
          </a:ln>
        </p:spPr>
        <p:txBody>
          <a:bodyPr/>
          <a:lstStyle/>
          <a:p>
            <a:endParaRPr lang="en-GB"/>
          </a:p>
        </p:txBody>
      </p:sp>
      <p:sp>
        <p:nvSpPr>
          <p:cNvPr id="8" name="Rectangle 7">
            <a:extLst>
              <a:ext uri="{FF2B5EF4-FFF2-40B4-BE49-F238E27FC236}">
                <a16:creationId xmlns:a16="http://schemas.microsoft.com/office/drawing/2014/main" id="{7AAEC63E-C582-46AA-89C3-263E7E8C4FD7}"/>
              </a:ext>
            </a:extLst>
          </p:cNvPr>
          <p:cNvSpPr>
            <a:spLocks noGrp="1"/>
          </p:cNvSpPr>
          <p:nvPr/>
        </p:nvSpPr>
        <p:spPr>
          <a:xfrm>
            <a:off x="781050" y="1857375"/>
            <a:ext cx="1790700" cy="17145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FFFFFF"/>
                </a:solidFill>
                <a:latin typeface="Arial"/>
                <a:ea typeface="Arial"/>
                <a:cs typeface="Arial"/>
              </a:defRPr>
            </a:pPr>
            <a:r>
              <a:rPr sz="975" b="1" i="0">
                <a:solidFill>
                  <a:srgbClr val="FFFFFF"/>
                </a:solidFill>
                <a:latin typeface="Arial"/>
                <a:ea typeface="Arial"/>
                <a:cs typeface="Arial"/>
              </a:rPr>
              <a:t>RISK</a:t>
            </a:r>
          </a:p>
        </p:txBody>
      </p:sp>
      <p:sp>
        <p:nvSpPr>
          <p:cNvPr id="9" name="Rectangle 8">
            <a:extLst>
              <a:ext uri="{FF2B5EF4-FFF2-40B4-BE49-F238E27FC236}">
                <a16:creationId xmlns:a16="http://schemas.microsoft.com/office/drawing/2014/main" id="{19D7A663-C80D-4BC2-88C3-06773E9621BF}"/>
              </a:ext>
            </a:extLst>
          </p:cNvPr>
          <p:cNvSpPr>
            <a:spLocks noGrp="1"/>
          </p:cNvSpPr>
          <p:nvPr/>
        </p:nvSpPr>
        <p:spPr>
          <a:xfrm>
            <a:off x="2781300" y="1733550"/>
            <a:ext cx="2876550" cy="419100"/>
          </a:xfrm>
          <a:prstGeom prst="rect">
            <a:avLst/>
          </a:prstGeom>
          <a:solidFill>
            <a:srgbClr val="176B82"/>
          </a:solidFill>
          <a:ln w="0">
            <a:noFill/>
            <a:prstDash val="solid"/>
          </a:ln>
        </p:spPr>
        <p:txBody>
          <a:bodyPr/>
          <a:lstStyle/>
          <a:p>
            <a:endParaRPr lang="en-GB"/>
          </a:p>
        </p:txBody>
      </p:sp>
      <p:sp>
        <p:nvSpPr>
          <p:cNvPr id="10" name="Rectangle 9">
            <a:extLst>
              <a:ext uri="{FF2B5EF4-FFF2-40B4-BE49-F238E27FC236}">
                <a16:creationId xmlns:a16="http://schemas.microsoft.com/office/drawing/2014/main" id="{FF782625-2F75-4529-AB8E-9892072DBCD8}"/>
              </a:ext>
            </a:extLst>
          </p:cNvPr>
          <p:cNvSpPr>
            <a:spLocks noGrp="1"/>
          </p:cNvSpPr>
          <p:nvPr/>
        </p:nvSpPr>
        <p:spPr>
          <a:xfrm>
            <a:off x="2876550" y="1857375"/>
            <a:ext cx="2686050" cy="17145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FFFFFF"/>
                </a:solidFill>
                <a:latin typeface="Arial"/>
                <a:ea typeface="Arial"/>
                <a:cs typeface="Arial"/>
              </a:defRPr>
            </a:pPr>
            <a:r>
              <a:rPr sz="975" b="1" i="0">
                <a:solidFill>
                  <a:srgbClr val="FFFFFF"/>
                </a:solidFill>
                <a:latin typeface="Arial"/>
                <a:ea typeface="Arial"/>
                <a:cs typeface="Arial"/>
              </a:rPr>
              <a:t>BUSINESS EFFECT</a:t>
            </a:r>
          </a:p>
        </p:txBody>
      </p:sp>
      <p:sp>
        <p:nvSpPr>
          <p:cNvPr id="11" name="Rectangle 10">
            <a:extLst>
              <a:ext uri="{FF2B5EF4-FFF2-40B4-BE49-F238E27FC236}">
                <a16:creationId xmlns:a16="http://schemas.microsoft.com/office/drawing/2014/main" id="{07EDDDD6-ECC7-4071-B3BA-C8F9C846D752}"/>
              </a:ext>
            </a:extLst>
          </p:cNvPr>
          <p:cNvSpPr>
            <a:spLocks noGrp="1"/>
          </p:cNvSpPr>
          <p:nvPr/>
        </p:nvSpPr>
        <p:spPr>
          <a:xfrm>
            <a:off x="5772150" y="1733550"/>
            <a:ext cx="3562350" cy="419100"/>
          </a:xfrm>
          <a:prstGeom prst="rect">
            <a:avLst/>
          </a:prstGeom>
          <a:solidFill>
            <a:srgbClr val="176B82"/>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67ACEA3C-5A43-429C-92DE-0F982F916573}"/>
              </a:ext>
            </a:extLst>
          </p:cNvPr>
          <p:cNvSpPr>
            <a:spLocks noGrp="1"/>
          </p:cNvSpPr>
          <p:nvPr/>
        </p:nvSpPr>
        <p:spPr>
          <a:xfrm>
            <a:off x="5867400" y="1857375"/>
            <a:ext cx="3371850" cy="17145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FFFFFF"/>
                </a:solidFill>
                <a:latin typeface="Arial"/>
                <a:ea typeface="Arial"/>
                <a:cs typeface="Arial"/>
              </a:defRPr>
            </a:pPr>
            <a:r>
              <a:rPr sz="975" b="1" i="0">
                <a:solidFill>
                  <a:srgbClr val="FFFFFF"/>
                </a:solidFill>
                <a:latin typeface="Arial"/>
                <a:ea typeface="Arial"/>
                <a:cs typeface="Arial"/>
              </a:rPr>
              <a:t>CONTROL</a:t>
            </a:r>
          </a:p>
        </p:txBody>
      </p:sp>
      <p:sp>
        <p:nvSpPr>
          <p:cNvPr id="13" name="Rectangle 12">
            <a:extLst>
              <a:ext uri="{FF2B5EF4-FFF2-40B4-BE49-F238E27FC236}">
                <a16:creationId xmlns:a16="http://schemas.microsoft.com/office/drawing/2014/main" id="{B83A2F82-F809-4B26-9CC4-A283283E13A0}"/>
              </a:ext>
            </a:extLst>
          </p:cNvPr>
          <p:cNvSpPr>
            <a:spLocks noGrp="1"/>
          </p:cNvSpPr>
          <p:nvPr/>
        </p:nvSpPr>
        <p:spPr>
          <a:xfrm>
            <a:off x="9448800" y="1733550"/>
            <a:ext cx="2057400" cy="419100"/>
          </a:xfrm>
          <a:prstGeom prst="rect">
            <a:avLst/>
          </a:prstGeom>
          <a:solidFill>
            <a:srgbClr val="176B82"/>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0B9CA78F-A852-4C88-B173-524FE2AD434B}"/>
              </a:ext>
            </a:extLst>
          </p:cNvPr>
          <p:cNvSpPr>
            <a:spLocks noGrp="1"/>
          </p:cNvSpPr>
          <p:nvPr/>
        </p:nvSpPr>
        <p:spPr>
          <a:xfrm>
            <a:off x="9544050" y="1857375"/>
            <a:ext cx="1866900" cy="17145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FFFFFF"/>
                </a:solidFill>
                <a:latin typeface="Arial"/>
                <a:ea typeface="Arial"/>
                <a:cs typeface="Arial"/>
              </a:defRPr>
            </a:pPr>
            <a:r>
              <a:rPr sz="975" b="1" i="0">
                <a:solidFill>
                  <a:srgbClr val="FFFFFF"/>
                </a:solidFill>
                <a:latin typeface="Arial"/>
                <a:ea typeface="Arial"/>
                <a:cs typeface="Arial"/>
              </a:rPr>
              <a:t>RESIDUAL PRIORITY</a:t>
            </a:r>
          </a:p>
        </p:txBody>
      </p:sp>
      <p:sp>
        <p:nvSpPr>
          <p:cNvPr id="15" name="Rectangle 14">
            <a:extLst>
              <a:ext uri="{FF2B5EF4-FFF2-40B4-BE49-F238E27FC236}">
                <a16:creationId xmlns:a16="http://schemas.microsoft.com/office/drawing/2014/main" id="{F87DEC1F-5EA2-4880-A7BF-8BD381EDB6E3}"/>
              </a:ext>
            </a:extLst>
          </p:cNvPr>
          <p:cNvSpPr>
            <a:spLocks noGrp="1"/>
          </p:cNvSpPr>
          <p:nvPr/>
        </p:nvSpPr>
        <p:spPr>
          <a:xfrm>
            <a:off x="685800" y="2152650"/>
            <a:ext cx="1981200" cy="685800"/>
          </a:xfrm>
          <a:prstGeom prst="rect">
            <a:avLst/>
          </a:prstGeom>
          <a:solidFill>
            <a:srgbClr val="EEF4F5"/>
          </a:solidFill>
          <a:ln w="9525">
            <a:solidFill>
              <a:srgbClr val="D5E0E3"/>
            </a:solidFill>
            <a:prstDash val="solid"/>
          </a:ln>
        </p:spPr>
        <p:txBody>
          <a:bodyPr/>
          <a:lstStyle/>
          <a:p>
            <a:endParaRPr lang="en-GB"/>
          </a:p>
        </p:txBody>
      </p:sp>
      <p:sp>
        <p:nvSpPr>
          <p:cNvPr id="16" name="Rectangle 15">
            <a:extLst>
              <a:ext uri="{FF2B5EF4-FFF2-40B4-BE49-F238E27FC236}">
                <a16:creationId xmlns:a16="http://schemas.microsoft.com/office/drawing/2014/main" id="{22BB7A54-FD11-49D6-AFEC-42B26AC56AB2}"/>
              </a:ext>
            </a:extLst>
          </p:cNvPr>
          <p:cNvSpPr>
            <a:spLocks noGrp="1"/>
          </p:cNvSpPr>
          <p:nvPr/>
        </p:nvSpPr>
        <p:spPr>
          <a:xfrm>
            <a:off x="781050" y="2257425"/>
            <a:ext cx="1790700" cy="476250"/>
          </a:xfrm>
          <a:prstGeom prst="rect">
            <a:avLst/>
          </a:prstGeom>
          <a:noFill/>
          <a:ln w="0">
            <a:noFill/>
            <a:prstDash val="solid"/>
          </a:ln>
        </p:spPr>
        <p:txBody>
          <a:bodyPr wrap="square" lIns="0" tIns="0" rIns="0" bIns="0" anchor="t">
            <a:noAutofit/>
          </a:bodyPr>
          <a:lstStyle/>
          <a:p>
            <a:pPr algn="l">
              <a:lnSpc>
                <a:spcPct val="107000"/>
              </a:lnSpc>
              <a:buNone/>
              <a:defRPr sz="1200" b="1" i="0">
                <a:solidFill>
                  <a:srgbClr val="176B82"/>
                </a:solidFill>
                <a:latin typeface="Arial"/>
                <a:ea typeface="Arial"/>
                <a:cs typeface="Arial"/>
              </a:defRPr>
            </a:pPr>
            <a:r>
              <a:rPr sz="1200" b="1" i="0">
                <a:solidFill>
                  <a:srgbClr val="176B82"/>
                </a:solidFill>
                <a:latin typeface="Arial"/>
                <a:ea typeface="Arial"/>
                <a:cs typeface="Arial"/>
              </a:rPr>
              <a:t>Public face loss</a:t>
            </a:r>
          </a:p>
        </p:txBody>
      </p:sp>
      <p:sp>
        <p:nvSpPr>
          <p:cNvPr id="17" name="Rectangle 16">
            <a:extLst>
              <a:ext uri="{FF2B5EF4-FFF2-40B4-BE49-F238E27FC236}">
                <a16:creationId xmlns:a16="http://schemas.microsoft.com/office/drawing/2014/main" id="{B0EE0E92-590D-45D3-8BCA-C8CB606228AF}"/>
              </a:ext>
            </a:extLst>
          </p:cNvPr>
          <p:cNvSpPr>
            <a:spLocks noGrp="1"/>
          </p:cNvSpPr>
          <p:nvPr/>
        </p:nvSpPr>
        <p:spPr>
          <a:xfrm>
            <a:off x="2781300" y="2152650"/>
            <a:ext cx="2876550" cy="685800"/>
          </a:xfrm>
          <a:prstGeom prst="rect">
            <a:avLst/>
          </a:prstGeom>
          <a:solidFill>
            <a:srgbClr val="EEF4F5"/>
          </a:solidFill>
          <a:ln w="9525">
            <a:solidFill>
              <a:srgbClr val="D5E0E3"/>
            </a:solidFill>
            <a:prstDash val="solid"/>
          </a:ln>
        </p:spPr>
        <p:txBody>
          <a:bodyPr/>
          <a:lstStyle/>
          <a:p>
            <a:endParaRPr lang="en-GB"/>
          </a:p>
        </p:txBody>
      </p:sp>
      <p:sp>
        <p:nvSpPr>
          <p:cNvPr id="18" name="Rectangle 17">
            <a:extLst>
              <a:ext uri="{FF2B5EF4-FFF2-40B4-BE49-F238E27FC236}">
                <a16:creationId xmlns:a16="http://schemas.microsoft.com/office/drawing/2014/main" id="{B501F436-A0A8-4AAC-99B7-33C31F9738B7}"/>
              </a:ext>
            </a:extLst>
          </p:cNvPr>
          <p:cNvSpPr>
            <a:spLocks noGrp="1"/>
          </p:cNvSpPr>
          <p:nvPr/>
        </p:nvSpPr>
        <p:spPr>
          <a:xfrm>
            <a:off x="2876550" y="2257425"/>
            <a:ext cx="26860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Relationship closes; information becomes restricted</a:t>
            </a:r>
          </a:p>
        </p:txBody>
      </p:sp>
      <p:sp>
        <p:nvSpPr>
          <p:cNvPr id="19" name="Rectangle 18">
            <a:extLst>
              <a:ext uri="{FF2B5EF4-FFF2-40B4-BE49-F238E27FC236}">
                <a16:creationId xmlns:a16="http://schemas.microsoft.com/office/drawing/2014/main" id="{F40B31D3-E1F4-4D4E-93DB-5AD04AD4D7CF}"/>
              </a:ext>
            </a:extLst>
          </p:cNvPr>
          <p:cNvSpPr>
            <a:spLocks noGrp="1"/>
          </p:cNvSpPr>
          <p:nvPr/>
        </p:nvSpPr>
        <p:spPr>
          <a:xfrm>
            <a:off x="5772150" y="2152650"/>
            <a:ext cx="3562350" cy="685800"/>
          </a:xfrm>
          <a:prstGeom prst="rect">
            <a:avLst/>
          </a:prstGeom>
          <a:solidFill>
            <a:srgbClr val="EEF4F5"/>
          </a:solidFill>
          <a:ln w="9525">
            <a:solidFill>
              <a:srgbClr val="D5E0E3"/>
            </a:solidFill>
            <a:prstDash val="solid"/>
          </a:ln>
        </p:spPr>
        <p:txBody>
          <a:bodyPr/>
          <a:lstStyle/>
          <a:p>
            <a:endParaRPr lang="en-GB"/>
          </a:p>
        </p:txBody>
      </p:sp>
      <p:sp>
        <p:nvSpPr>
          <p:cNvPr id="20" name="Rectangle 19">
            <a:extLst>
              <a:ext uri="{FF2B5EF4-FFF2-40B4-BE49-F238E27FC236}">
                <a16:creationId xmlns:a16="http://schemas.microsoft.com/office/drawing/2014/main" id="{9373C54C-E75B-4965-AE36-F37FD0BD1208}"/>
              </a:ext>
            </a:extLst>
          </p:cNvPr>
          <p:cNvSpPr>
            <a:spLocks noGrp="1"/>
          </p:cNvSpPr>
          <p:nvPr/>
        </p:nvSpPr>
        <p:spPr>
          <a:xfrm>
            <a:off x="5867400" y="2257425"/>
            <a:ext cx="33718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Private escalation and neutral problem language</a:t>
            </a:r>
          </a:p>
        </p:txBody>
      </p:sp>
      <p:sp>
        <p:nvSpPr>
          <p:cNvPr id="21" name="Rectangle 20">
            <a:extLst>
              <a:ext uri="{FF2B5EF4-FFF2-40B4-BE49-F238E27FC236}">
                <a16:creationId xmlns:a16="http://schemas.microsoft.com/office/drawing/2014/main" id="{5E9A5BA4-D53C-436A-98A2-CF4B29BE95FD}"/>
              </a:ext>
            </a:extLst>
          </p:cNvPr>
          <p:cNvSpPr>
            <a:spLocks noGrp="1"/>
          </p:cNvSpPr>
          <p:nvPr/>
        </p:nvSpPr>
        <p:spPr>
          <a:xfrm>
            <a:off x="9448800" y="2152650"/>
            <a:ext cx="2057400" cy="685800"/>
          </a:xfrm>
          <a:prstGeom prst="rect">
            <a:avLst/>
          </a:prstGeom>
          <a:solidFill>
            <a:srgbClr val="EEF4F5"/>
          </a:solidFill>
          <a:ln w="9525">
            <a:solidFill>
              <a:srgbClr val="D5E0E3"/>
            </a:solidFill>
            <a:prstDash val="solid"/>
          </a:ln>
        </p:spPr>
        <p:txBody>
          <a:bodyPr/>
          <a:lstStyle/>
          <a:p>
            <a:endParaRPr lang="en-GB"/>
          </a:p>
        </p:txBody>
      </p:sp>
      <p:sp>
        <p:nvSpPr>
          <p:cNvPr id="22" name="Rectangle: Rounded Corners 21">
            <a:extLst>
              <a:ext uri="{FF2B5EF4-FFF2-40B4-BE49-F238E27FC236}">
                <a16:creationId xmlns:a16="http://schemas.microsoft.com/office/drawing/2014/main" id="{616D237C-30B7-42E7-A88C-E2C0EC707932}"/>
              </a:ext>
            </a:extLst>
          </p:cNvPr>
          <p:cNvSpPr>
            <a:spLocks noGrp="1"/>
          </p:cNvSpPr>
          <p:nvPr/>
        </p:nvSpPr>
        <p:spPr>
          <a:xfrm>
            <a:off x="9867900" y="2343150"/>
            <a:ext cx="1104900" cy="304800"/>
          </a:xfrm>
          <a:prstGeom prst="roundRect">
            <a:avLst>
              <a:gd name="adj" fmla="val 37500"/>
            </a:avLst>
          </a:prstGeom>
          <a:solidFill>
            <a:srgbClr val="A86516"/>
          </a:solidFill>
          <a:ln w="0">
            <a:noFill/>
            <a:prstDash val="solid"/>
          </a:ln>
        </p:spPr>
        <p:txBody>
          <a:bodyPr/>
          <a:lstStyle/>
          <a:p>
            <a:endParaRPr lang="en-GB"/>
          </a:p>
        </p:txBody>
      </p:sp>
      <p:sp>
        <p:nvSpPr>
          <p:cNvPr id="23" name="Rectangle 22">
            <a:extLst>
              <a:ext uri="{FF2B5EF4-FFF2-40B4-BE49-F238E27FC236}">
                <a16:creationId xmlns:a16="http://schemas.microsoft.com/office/drawing/2014/main" id="{B4E519DB-F16A-447F-BD38-9DE19665DAF4}"/>
              </a:ext>
            </a:extLst>
          </p:cNvPr>
          <p:cNvSpPr>
            <a:spLocks noGrp="1"/>
          </p:cNvSpPr>
          <p:nvPr/>
        </p:nvSpPr>
        <p:spPr>
          <a:xfrm>
            <a:off x="9867900" y="2409825"/>
            <a:ext cx="1104900" cy="17145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Medium</a:t>
            </a:r>
          </a:p>
        </p:txBody>
      </p:sp>
      <p:sp>
        <p:nvSpPr>
          <p:cNvPr id="24" name="Rectangle 23">
            <a:extLst>
              <a:ext uri="{FF2B5EF4-FFF2-40B4-BE49-F238E27FC236}">
                <a16:creationId xmlns:a16="http://schemas.microsoft.com/office/drawing/2014/main" id="{9B424BB0-2D61-43F4-9F0B-367AC95FAC56}"/>
              </a:ext>
            </a:extLst>
          </p:cNvPr>
          <p:cNvSpPr>
            <a:spLocks noGrp="1"/>
          </p:cNvSpPr>
          <p:nvPr/>
        </p:nvSpPr>
        <p:spPr>
          <a:xfrm>
            <a:off x="685800" y="2838450"/>
            <a:ext cx="1981200" cy="685800"/>
          </a:xfrm>
          <a:prstGeom prst="rect">
            <a:avLst/>
          </a:prstGeom>
          <a:solidFill>
            <a:srgbClr val="FFFFFF"/>
          </a:solidFill>
          <a:ln w="9525">
            <a:solidFill>
              <a:srgbClr val="D5E0E3"/>
            </a:solidFill>
            <a:prstDash val="solid"/>
          </a:ln>
        </p:spPr>
        <p:txBody>
          <a:bodyPr/>
          <a:lstStyle/>
          <a:p>
            <a:endParaRPr lang="en-GB"/>
          </a:p>
        </p:txBody>
      </p:sp>
      <p:sp>
        <p:nvSpPr>
          <p:cNvPr id="25" name="Rectangle 24">
            <a:extLst>
              <a:ext uri="{FF2B5EF4-FFF2-40B4-BE49-F238E27FC236}">
                <a16:creationId xmlns:a16="http://schemas.microsoft.com/office/drawing/2014/main" id="{B55B76FF-6452-425F-B0FA-EFE8FC9869B1}"/>
              </a:ext>
            </a:extLst>
          </p:cNvPr>
          <p:cNvSpPr>
            <a:spLocks noGrp="1"/>
          </p:cNvSpPr>
          <p:nvPr/>
        </p:nvSpPr>
        <p:spPr>
          <a:xfrm>
            <a:off x="781050" y="2943225"/>
            <a:ext cx="1790700" cy="476250"/>
          </a:xfrm>
          <a:prstGeom prst="rect">
            <a:avLst/>
          </a:prstGeom>
          <a:noFill/>
          <a:ln w="0">
            <a:noFill/>
            <a:prstDash val="solid"/>
          </a:ln>
        </p:spPr>
        <p:txBody>
          <a:bodyPr wrap="square" lIns="0" tIns="0" rIns="0" bIns="0" anchor="t">
            <a:noAutofit/>
          </a:bodyPr>
          <a:lstStyle/>
          <a:p>
            <a:pPr algn="l">
              <a:lnSpc>
                <a:spcPct val="107000"/>
              </a:lnSpc>
              <a:buNone/>
              <a:defRPr sz="1200" b="1" i="0">
                <a:solidFill>
                  <a:srgbClr val="176B82"/>
                </a:solidFill>
                <a:latin typeface="Arial"/>
                <a:ea typeface="Arial"/>
                <a:cs typeface="Arial"/>
              </a:defRPr>
            </a:pPr>
            <a:r>
              <a:rPr sz="1200" b="1" i="0">
                <a:solidFill>
                  <a:srgbClr val="176B82"/>
                </a:solidFill>
                <a:latin typeface="Arial"/>
                <a:ea typeface="Arial"/>
                <a:cs typeface="Arial"/>
              </a:rPr>
              <a:t>False agreement</a:t>
            </a:r>
          </a:p>
        </p:txBody>
      </p:sp>
      <p:sp>
        <p:nvSpPr>
          <p:cNvPr id="26" name="Rectangle 25">
            <a:extLst>
              <a:ext uri="{FF2B5EF4-FFF2-40B4-BE49-F238E27FC236}">
                <a16:creationId xmlns:a16="http://schemas.microsoft.com/office/drawing/2014/main" id="{03817BB9-9639-479F-B786-208B6D7CC236}"/>
              </a:ext>
            </a:extLst>
          </p:cNvPr>
          <p:cNvSpPr>
            <a:spLocks noGrp="1"/>
          </p:cNvSpPr>
          <p:nvPr/>
        </p:nvSpPr>
        <p:spPr>
          <a:xfrm>
            <a:off x="2781300" y="2838450"/>
            <a:ext cx="2876550" cy="685800"/>
          </a:xfrm>
          <a:prstGeom prst="rect">
            <a:avLst/>
          </a:prstGeom>
          <a:solidFill>
            <a:srgbClr val="FFFFFF"/>
          </a:solidFill>
          <a:ln w="9525">
            <a:solidFill>
              <a:srgbClr val="D5E0E3"/>
            </a:solidFill>
            <a:prstDash val="solid"/>
          </a:ln>
        </p:spPr>
        <p:txBody>
          <a:bodyPr/>
          <a:lstStyle/>
          <a:p>
            <a:endParaRPr lang="en-GB"/>
          </a:p>
        </p:txBody>
      </p:sp>
      <p:sp>
        <p:nvSpPr>
          <p:cNvPr id="27" name="Rectangle 26">
            <a:extLst>
              <a:ext uri="{FF2B5EF4-FFF2-40B4-BE49-F238E27FC236}">
                <a16:creationId xmlns:a16="http://schemas.microsoft.com/office/drawing/2014/main" id="{426B2B84-568D-49DE-9D9A-71780D6A03C4}"/>
              </a:ext>
            </a:extLst>
          </p:cNvPr>
          <p:cNvSpPr>
            <a:spLocks noGrp="1"/>
          </p:cNvSpPr>
          <p:nvPr/>
        </p:nvSpPr>
        <p:spPr>
          <a:xfrm>
            <a:off x="2876550" y="2943225"/>
            <a:ext cx="26860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Politeness is recorded as commitment</a:t>
            </a:r>
          </a:p>
        </p:txBody>
      </p:sp>
      <p:sp>
        <p:nvSpPr>
          <p:cNvPr id="28" name="Rectangle 27">
            <a:extLst>
              <a:ext uri="{FF2B5EF4-FFF2-40B4-BE49-F238E27FC236}">
                <a16:creationId xmlns:a16="http://schemas.microsoft.com/office/drawing/2014/main" id="{68E08BF0-2DF8-4D4A-B89C-5FAA025413B5}"/>
              </a:ext>
            </a:extLst>
          </p:cNvPr>
          <p:cNvSpPr>
            <a:spLocks noGrp="1"/>
          </p:cNvSpPr>
          <p:nvPr/>
        </p:nvSpPr>
        <p:spPr>
          <a:xfrm>
            <a:off x="5772150" y="2838450"/>
            <a:ext cx="3562350" cy="685800"/>
          </a:xfrm>
          <a:prstGeom prst="rect">
            <a:avLst/>
          </a:prstGeom>
          <a:solidFill>
            <a:srgbClr val="FFFFFF"/>
          </a:solidFill>
          <a:ln w="9525">
            <a:solidFill>
              <a:srgbClr val="D5E0E3"/>
            </a:solidFill>
            <a:prstDash val="solid"/>
          </a:ln>
        </p:spPr>
        <p:txBody>
          <a:bodyPr/>
          <a:lstStyle/>
          <a:p>
            <a:endParaRPr lang="en-GB"/>
          </a:p>
        </p:txBody>
      </p:sp>
      <p:sp>
        <p:nvSpPr>
          <p:cNvPr id="29" name="Rectangle 28">
            <a:extLst>
              <a:ext uri="{FF2B5EF4-FFF2-40B4-BE49-F238E27FC236}">
                <a16:creationId xmlns:a16="http://schemas.microsoft.com/office/drawing/2014/main" id="{324CD344-B29E-4B4C-99DB-256ED82F9C7A}"/>
              </a:ext>
            </a:extLst>
          </p:cNvPr>
          <p:cNvSpPr>
            <a:spLocks noGrp="1"/>
          </p:cNvSpPr>
          <p:nvPr/>
        </p:nvSpPr>
        <p:spPr>
          <a:xfrm>
            <a:off x="5867400" y="2943225"/>
            <a:ext cx="33718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Bilingual minutes; owner, condition and date for each action</a:t>
            </a:r>
          </a:p>
        </p:txBody>
      </p:sp>
      <p:sp>
        <p:nvSpPr>
          <p:cNvPr id="30" name="Rectangle 29">
            <a:extLst>
              <a:ext uri="{FF2B5EF4-FFF2-40B4-BE49-F238E27FC236}">
                <a16:creationId xmlns:a16="http://schemas.microsoft.com/office/drawing/2014/main" id="{510D67F7-32C9-4E64-B876-CC6984EF2BF6}"/>
              </a:ext>
            </a:extLst>
          </p:cNvPr>
          <p:cNvSpPr>
            <a:spLocks noGrp="1"/>
          </p:cNvSpPr>
          <p:nvPr/>
        </p:nvSpPr>
        <p:spPr>
          <a:xfrm>
            <a:off x="9448800" y="2838450"/>
            <a:ext cx="2057400" cy="685800"/>
          </a:xfrm>
          <a:prstGeom prst="rect">
            <a:avLst/>
          </a:prstGeom>
          <a:solidFill>
            <a:srgbClr val="FFFFFF"/>
          </a:solidFill>
          <a:ln w="9525">
            <a:solidFill>
              <a:srgbClr val="D5E0E3"/>
            </a:solidFill>
            <a:prstDash val="solid"/>
          </a:ln>
        </p:spPr>
        <p:txBody>
          <a:bodyPr/>
          <a:lstStyle/>
          <a:p>
            <a:endParaRPr lang="en-GB"/>
          </a:p>
        </p:txBody>
      </p:sp>
      <p:sp>
        <p:nvSpPr>
          <p:cNvPr id="31" name="Rectangle: Rounded Corners 30">
            <a:extLst>
              <a:ext uri="{FF2B5EF4-FFF2-40B4-BE49-F238E27FC236}">
                <a16:creationId xmlns:a16="http://schemas.microsoft.com/office/drawing/2014/main" id="{34E66290-860E-447C-94CF-35C6D41F190C}"/>
              </a:ext>
            </a:extLst>
          </p:cNvPr>
          <p:cNvSpPr>
            <a:spLocks noGrp="1"/>
          </p:cNvSpPr>
          <p:nvPr/>
        </p:nvSpPr>
        <p:spPr>
          <a:xfrm>
            <a:off x="9867900" y="3028950"/>
            <a:ext cx="1104900" cy="304800"/>
          </a:xfrm>
          <a:prstGeom prst="roundRect">
            <a:avLst>
              <a:gd name="adj" fmla="val 37500"/>
            </a:avLst>
          </a:prstGeom>
          <a:solidFill>
            <a:srgbClr val="C6403A"/>
          </a:solidFill>
          <a:ln w="0">
            <a:noFill/>
            <a:prstDash val="solid"/>
          </a:ln>
        </p:spPr>
        <p:txBody>
          <a:bodyPr/>
          <a:lstStyle/>
          <a:p>
            <a:endParaRPr lang="en-GB"/>
          </a:p>
        </p:txBody>
      </p:sp>
      <p:sp>
        <p:nvSpPr>
          <p:cNvPr id="32" name="Rectangle 31">
            <a:extLst>
              <a:ext uri="{FF2B5EF4-FFF2-40B4-BE49-F238E27FC236}">
                <a16:creationId xmlns:a16="http://schemas.microsoft.com/office/drawing/2014/main" id="{DC599050-B8B5-4AB8-AD58-C6117931A447}"/>
              </a:ext>
            </a:extLst>
          </p:cNvPr>
          <p:cNvSpPr>
            <a:spLocks noGrp="1"/>
          </p:cNvSpPr>
          <p:nvPr/>
        </p:nvSpPr>
        <p:spPr>
          <a:xfrm>
            <a:off x="9867900" y="3095625"/>
            <a:ext cx="1104900" cy="17145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High</a:t>
            </a:r>
          </a:p>
        </p:txBody>
      </p:sp>
      <p:sp>
        <p:nvSpPr>
          <p:cNvPr id="33" name="Rectangle 32">
            <a:extLst>
              <a:ext uri="{FF2B5EF4-FFF2-40B4-BE49-F238E27FC236}">
                <a16:creationId xmlns:a16="http://schemas.microsoft.com/office/drawing/2014/main" id="{4FB2F009-8D55-4239-88E3-B0201D71272D}"/>
              </a:ext>
            </a:extLst>
          </p:cNvPr>
          <p:cNvSpPr>
            <a:spLocks noGrp="1"/>
          </p:cNvSpPr>
          <p:nvPr/>
        </p:nvSpPr>
        <p:spPr>
          <a:xfrm>
            <a:off x="685800" y="3524250"/>
            <a:ext cx="1981200" cy="685800"/>
          </a:xfrm>
          <a:prstGeom prst="rect">
            <a:avLst/>
          </a:prstGeom>
          <a:solidFill>
            <a:srgbClr val="EEF4F5"/>
          </a:solidFill>
          <a:ln w="9525">
            <a:solidFill>
              <a:srgbClr val="D5E0E3"/>
            </a:solidFill>
            <a:prstDash val="solid"/>
          </a:ln>
        </p:spPr>
        <p:txBody>
          <a:bodyPr/>
          <a:lstStyle/>
          <a:p>
            <a:endParaRPr lang="en-GB"/>
          </a:p>
        </p:txBody>
      </p:sp>
      <p:sp>
        <p:nvSpPr>
          <p:cNvPr id="34" name="Rectangle 33">
            <a:extLst>
              <a:ext uri="{FF2B5EF4-FFF2-40B4-BE49-F238E27FC236}">
                <a16:creationId xmlns:a16="http://schemas.microsoft.com/office/drawing/2014/main" id="{F794FC0C-12F5-4139-8CEE-0C4F1DEF0CB0}"/>
              </a:ext>
            </a:extLst>
          </p:cNvPr>
          <p:cNvSpPr>
            <a:spLocks noGrp="1"/>
          </p:cNvSpPr>
          <p:nvPr/>
        </p:nvSpPr>
        <p:spPr>
          <a:xfrm>
            <a:off x="781050" y="3629025"/>
            <a:ext cx="1790700" cy="476250"/>
          </a:xfrm>
          <a:prstGeom prst="rect">
            <a:avLst/>
          </a:prstGeom>
          <a:noFill/>
          <a:ln w="0">
            <a:noFill/>
            <a:prstDash val="solid"/>
          </a:ln>
        </p:spPr>
        <p:txBody>
          <a:bodyPr wrap="square" lIns="0" tIns="0" rIns="0" bIns="0" anchor="t">
            <a:noAutofit/>
          </a:bodyPr>
          <a:lstStyle/>
          <a:p>
            <a:pPr algn="l">
              <a:lnSpc>
                <a:spcPct val="107000"/>
              </a:lnSpc>
              <a:buNone/>
              <a:defRPr sz="1200" b="1" i="0">
                <a:solidFill>
                  <a:srgbClr val="176B82"/>
                </a:solidFill>
                <a:latin typeface="Arial"/>
                <a:ea typeface="Arial"/>
                <a:cs typeface="Arial"/>
              </a:defRPr>
            </a:pPr>
            <a:r>
              <a:rPr sz="1200" b="1" i="0">
                <a:solidFill>
                  <a:srgbClr val="176B82"/>
                </a:solidFill>
                <a:latin typeface="Arial"/>
                <a:ea typeface="Arial"/>
                <a:cs typeface="Arial"/>
              </a:rPr>
              <a:t>Slow approval</a:t>
            </a:r>
          </a:p>
        </p:txBody>
      </p:sp>
      <p:sp>
        <p:nvSpPr>
          <p:cNvPr id="35" name="Rectangle 34">
            <a:extLst>
              <a:ext uri="{FF2B5EF4-FFF2-40B4-BE49-F238E27FC236}">
                <a16:creationId xmlns:a16="http://schemas.microsoft.com/office/drawing/2014/main" id="{66125478-942B-4EA3-BFE9-390C5EDADEA0}"/>
              </a:ext>
            </a:extLst>
          </p:cNvPr>
          <p:cNvSpPr>
            <a:spLocks noGrp="1"/>
          </p:cNvSpPr>
          <p:nvPr/>
        </p:nvSpPr>
        <p:spPr>
          <a:xfrm>
            <a:off x="2781300" y="3524250"/>
            <a:ext cx="2876550" cy="685800"/>
          </a:xfrm>
          <a:prstGeom prst="rect">
            <a:avLst/>
          </a:prstGeom>
          <a:solidFill>
            <a:srgbClr val="EEF4F5"/>
          </a:solidFill>
          <a:ln w="9525">
            <a:solidFill>
              <a:srgbClr val="D5E0E3"/>
            </a:solidFill>
            <a:prstDash val="solid"/>
          </a:ln>
        </p:spPr>
        <p:txBody>
          <a:bodyPr/>
          <a:lstStyle/>
          <a:p>
            <a:endParaRPr lang="en-GB"/>
          </a:p>
        </p:txBody>
      </p:sp>
      <p:sp>
        <p:nvSpPr>
          <p:cNvPr id="36" name="Rectangle 35">
            <a:extLst>
              <a:ext uri="{FF2B5EF4-FFF2-40B4-BE49-F238E27FC236}">
                <a16:creationId xmlns:a16="http://schemas.microsoft.com/office/drawing/2014/main" id="{3FDD889C-90D8-43F4-AF4F-8C2942E9C168}"/>
              </a:ext>
            </a:extLst>
          </p:cNvPr>
          <p:cNvSpPr>
            <a:spLocks noGrp="1"/>
          </p:cNvSpPr>
          <p:nvPr/>
        </p:nvSpPr>
        <p:spPr>
          <a:xfrm>
            <a:off x="2876550" y="3629025"/>
            <a:ext cx="26860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JLR misreads delay and escalates too aggressively</a:t>
            </a:r>
          </a:p>
        </p:txBody>
      </p:sp>
      <p:sp>
        <p:nvSpPr>
          <p:cNvPr id="37" name="Rectangle 36">
            <a:extLst>
              <a:ext uri="{FF2B5EF4-FFF2-40B4-BE49-F238E27FC236}">
                <a16:creationId xmlns:a16="http://schemas.microsoft.com/office/drawing/2014/main" id="{F3B73B3C-12C6-4F95-87BB-0D9241FD4BF5}"/>
              </a:ext>
            </a:extLst>
          </p:cNvPr>
          <p:cNvSpPr>
            <a:spLocks noGrp="1"/>
          </p:cNvSpPr>
          <p:nvPr/>
        </p:nvSpPr>
        <p:spPr>
          <a:xfrm>
            <a:off x="5772150" y="3524250"/>
            <a:ext cx="3562350" cy="685800"/>
          </a:xfrm>
          <a:prstGeom prst="rect">
            <a:avLst/>
          </a:prstGeom>
          <a:solidFill>
            <a:srgbClr val="EEF4F5"/>
          </a:solidFill>
          <a:ln w="9525">
            <a:solidFill>
              <a:srgbClr val="D5E0E3"/>
            </a:solidFill>
            <a:prstDash val="solid"/>
          </a:ln>
        </p:spPr>
        <p:txBody>
          <a:bodyPr/>
          <a:lstStyle/>
          <a:p>
            <a:endParaRPr lang="en-GB"/>
          </a:p>
        </p:txBody>
      </p:sp>
      <p:sp>
        <p:nvSpPr>
          <p:cNvPr id="38" name="Rectangle 37">
            <a:extLst>
              <a:ext uri="{FF2B5EF4-FFF2-40B4-BE49-F238E27FC236}">
                <a16:creationId xmlns:a16="http://schemas.microsoft.com/office/drawing/2014/main" id="{A3FB1257-0613-44A4-A065-6AAC7E261958}"/>
              </a:ext>
            </a:extLst>
          </p:cNvPr>
          <p:cNvSpPr>
            <a:spLocks noGrp="1"/>
          </p:cNvSpPr>
          <p:nvPr/>
        </p:nvSpPr>
        <p:spPr>
          <a:xfrm>
            <a:off x="5867400" y="3629025"/>
            <a:ext cx="33718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Map hierarchy; pre-agree decision milestones</a:t>
            </a:r>
          </a:p>
        </p:txBody>
      </p:sp>
      <p:sp>
        <p:nvSpPr>
          <p:cNvPr id="39" name="Rectangle 38">
            <a:extLst>
              <a:ext uri="{FF2B5EF4-FFF2-40B4-BE49-F238E27FC236}">
                <a16:creationId xmlns:a16="http://schemas.microsoft.com/office/drawing/2014/main" id="{497F715A-085B-49A4-BD39-B1490B8F1D33}"/>
              </a:ext>
            </a:extLst>
          </p:cNvPr>
          <p:cNvSpPr>
            <a:spLocks noGrp="1"/>
          </p:cNvSpPr>
          <p:nvPr/>
        </p:nvSpPr>
        <p:spPr>
          <a:xfrm>
            <a:off x="9448800" y="3524250"/>
            <a:ext cx="2057400" cy="685800"/>
          </a:xfrm>
          <a:prstGeom prst="rect">
            <a:avLst/>
          </a:prstGeom>
          <a:solidFill>
            <a:srgbClr val="EEF4F5"/>
          </a:solidFill>
          <a:ln w="9525">
            <a:solidFill>
              <a:srgbClr val="D5E0E3"/>
            </a:solidFill>
            <a:prstDash val="solid"/>
          </a:ln>
        </p:spPr>
        <p:txBody>
          <a:bodyPr/>
          <a:lstStyle/>
          <a:p>
            <a:endParaRPr lang="en-GB"/>
          </a:p>
        </p:txBody>
      </p:sp>
      <p:sp>
        <p:nvSpPr>
          <p:cNvPr id="40" name="Rectangle: Rounded Corners 39">
            <a:extLst>
              <a:ext uri="{FF2B5EF4-FFF2-40B4-BE49-F238E27FC236}">
                <a16:creationId xmlns:a16="http://schemas.microsoft.com/office/drawing/2014/main" id="{A8D84753-7CE4-42B3-8934-97D63894F1D5}"/>
              </a:ext>
            </a:extLst>
          </p:cNvPr>
          <p:cNvSpPr>
            <a:spLocks noGrp="1"/>
          </p:cNvSpPr>
          <p:nvPr/>
        </p:nvSpPr>
        <p:spPr>
          <a:xfrm>
            <a:off x="9867900" y="3714750"/>
            <a:ext cx="1104900" cy="304800"/>
          </a:xfrm>
          <a:prstGeom prst="roundRect">
            <a:avLst>
              <a:gd name="adj" fmla="val 37500"/>
            </a:avLst>
          </a:prstGeom>
          <a:solidFill>
            <a:srgbClr val="A86516"/>
          </a:solidFill>
          <a:ln w="0">
            <a:noFill/>
            <a:prstDash val="solid"/>
          </a:ln>
        </p:spPr>
        <p:txBody>
          <a:bodyPr/>
          <a:lstStyle/>
          <a:p>
            <a:endParaRPr lang="en-GB"/>
          </a:p>
        </p:txBody>
      </p:sp>
      <p:sp>
        <p:nvSpPr>
          <p:cNvPr id="41" name="Rectangle 40">
            <a:extLst>
              <a:ext uri="{FF2B5EF4-FFF2-40B4-BE49-F238E27FC236}">
                <a16:creationId xmlns:a16="http://schemas.microsoft.com/office/drawing/2014/main" id="{B16A4CE2-537B-4592-A8B6-5179B7945321}"/>
              </a:ext>
            </a:extLst>
          </p:cNvPr>
          <p:cNvSpPr>
            <a:spLocks noGrp="1"/>
          </p:cNvSpPr>
          <p:nvPr/>
        </p:nvSpPr>
        <p:spPr>
          <a:xfrm>
            <a:off x="9867900" y="3781425"/>
            <a:ext cx="1104900" cy="17145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Medium</a:t>
            </a:r>
          </a:p>
        </p:txBody>
      </p:sp>
      <p:sp>
        <p:nvSpPr>
          <p:cNvPr id="42" name="Rectangle 41">
            <a:extLst>
              <a:ext uri="{FF2B5EF4-FFF2-40B4-BE49-F238E27FC236}">
                <a16:creationId xmlns:a16="http://schemas.microsoft.com/office/drawing/2014/main" id="{7D9487EF-1F2B-4DA7-90BD-63F344FE79EC}"/>
              </a:ext>
            </a:extLst>
          </p:cNvPr>
          <p:cNvSpPr>
            <a:spLocks noGrp="1"/>
          </p:cNvSpPr>
          <p:nvPr/>
        </p:nvSpPr>
        <p:spPr>
          <a:xfrm>
            <a:off x="685800" y="4210050"/>
            <a:ext cx="1981200" cy="685800"/>
          </a:xfrm>
          <a:prstGeom prst="rect">
            <a:avLst/>
          </a:prstGeom>
          <a:solidFill>
            <a:srgbClr val="FFFFFF"/>
          </a:solidFill>
          <a:ln w="9525">
            <a:solidFill>
              <a:srgbClr val="D5E0E3"/>
            </a:solidFill>
            <a:prstDash val="solid"/>
          </a:ln>
        </p:spPr>
        <p:txBody>
          <a:bodyPr/>
          <a:lstStyle/>
          <a:p>
            <a:endParaRPr lang="en-GB"/>
          </a:p>
        </p:txBody>
      </p:sp>
      <p:sp>
        <p:nvSpPr>
          <p:cNvPr id="43" name="Rectangle 42">
            <a:extLst>
              <a:ext uri="{FF2B5EF4-FFF2-40B4-BE49-F238E27FC236}">
                <a16:creationId xmlns:a16="http://schemas.microsoft.com/office/drawing/2014/main" id="{124AD2C4-C038-448B-AF22-B9B04252EE52}"/>
              </a:ext>
            </a:extLst>
          </p:cNvPr>
          <p:cNvSpPr>
            <a:spLocks noGrp="1"/>
          </p:cNvSpPr>
          <p:nvPr/>
        </p:nvSpPr>
        <p:spPr>
          <a:xfrm>
            <a:off x="781050" y="4314825"/>
            <a:ext cx="1790700" cy="476250"/>
          </a:xfrm>
          <a:prstGeom prst="rect">
            <a:avLst/>
          </a:prstGeom>
          <a:noFill/>
          <a:ln w="0">
            <a:noFill/>
            <a:prstDash val="solid"/>
          </a:ln>
        </p:spPr>
        <p:txBody>
          <a:bodyPr wrap="square" lIns="0" tIns="0" rIns="0" bIns="0" anchor="t">
            <a:noAutofit/>
          </a:bodyPr>
          <a:lstStyle/>
          <a:p>
            <a:pPr algn="l">
              <a:lnSpc>
                <a:spcPct val="107000"/>
              </a:lnSpc>
              <a:buNone/>
              <a:defRPr sz="1200" b="1" i="0">
                <a:solidFill>
                  <a:srgbClr val="176B82"/>
                </a:solidFill>
                <a:latin typeface="Arial"/>
                <a:ea typeface="Arial"/>
                <a:cs typeface="Arial"/>
              </a:defRPr>
            </a:pPr>
            <a:r>
              <a:rPr sz="1200" b="1" i="0">
                <a:solidFill>
                  <a:srgbClr val="176B82"/>
                </a:solidFill>
                <a:latin typeface="Arial"/>
                <a:ea typeface="Arial"/>
                <a:cs typeface="Arial"/>
              </a:rPr>
              <a:t>IP or data drift</a:t>
            </a:r>
          </a:p>
        </p:txBody>
      </p:sp>
      <p:sp>
        <p:nvSpPr>
          <p:cNvPr id="44" name="Rectangle 43">
            <a:extLst>
              <a:ext uri="{FF2B5EF4-FFF2-40B4-BE49-F238E27FC236}">
                <a16:creationId xmlns:a16="http://schemas.microsoft.com/office/drawing/2014/main" id="{0836D708-88E6-4E77-A287-7D5C5F52D8CA}"/>
              </a:ext>
            </a:extLst>
          </p:cNvPr>
          <p:cNvSpPr>
            <a:spLocks noGrp="1"/>
          </p:cNvSpPr>
          <p:nvPr/>
        </p:nvSpPr>
        <p:spPr>
          <a:xfrm>
            <a:off x="2781300" y="4210050"/>
            <a:ext cx="2876550" cy="685800"/>
          </a:xfrm>
          <a:prstGeom prst="rect">
            <a:avLst/>
          </a:prstGeom>
          <a:solidFill>
            <a:srgbClr val="FFFFFF"/>
          </a:solidFill>
          <a:ln w="9525">
            <a:solidFill>
              <a:srgbClr val="D5E0E3"/>
            </a:solidFill>
            <a:prstDash val="solid"/>
          </a:ln>
        </p:spPr>
        <p:txBody>
          <a:bodyPr/>
          <a:lstStyle/>
          <a:p>
            <a:endParaRPr lang="en-GB"/>
          </a:p>
        </p:txBody>
      </p:sp>
      <p:sp>
        <p:nvSpPr>
          <p:cNvPr id="45" name="Rectangle 44">
            <a:extLst>
              <a:ext uri="{FF2B5EF4-FFF2-40B4-BE49-F238E27FC236}">
                <a16:creationId xmlns:a16="http://schemas.microsoft.com/office/drawing/2014/main" id="{87AD574B-B55D-4EC7-8DC7-6E5C105DDD6D}"/>
              </a:ext>
            </a:extLst>
          </p:cNvPr>
          <p:cNvSpPr>
            <a:spLocks noGrp="1"/>
          </p:cNvSpPr>
          <p:nvPr/>
        </p:nvSpPr>
        <p:spPr>
          <a:xfrm>
            <a:off x="2876550" y="4314825"/>
            <a:ext cx="26860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Pilot scope expands informally</a:t>
            </a:r>
          </a:p>
        </p:txBody>
      </p:sp>
      <p:sp>
        <p:nvSpPr>
          <p:cNvPr id="46" name="Rectangle 45">
            <a:extLst>
              <a:ext uri="{FF2B5EF4-FFF2-40B4-BE49-F238E27FC236}">
                <a16:creationId xmlns:a16="http://schemas.microsoft.com/office/drawing/2014/main" id="{B2C32A44-13A4-4260-8A4E-9BD160501C8D}"/>
              </a:ext>
            </a:extLst>
          </p:cNvPr>
          <p:cNvSpPr>
            <a:spLocks noGrp="1"/>
          </p:cNvSpPr>
          <p:nvPr/>
        </p:nvSpPr>
        <p:spPr>
          <a:xfrm>
            <a:off x="5772150" y="4210050"/>
            <a:ext cx="3562350" cy="685800"/>
          </a:xfrm>
          <a:prstGeom prst="rect">
            <a:avLst/>
          </a:prstGeom>
          <a:solidFill>
            <a:srgbClr val="FFFFFF"/>
          </a:solidFill>
          <a:ln w="9525">
            <a:solidFill>
              <a:srgbClr val="D5E0E3"/>
            </a:solidFill>
            <a:prstDash val="solid"/>
          </a:ln>
        </p:spPr>
        <p:txBody>
          <a:bodyPr/>
          <a:lstStyle/>
          <a:p>
            <a:endParaRPr lang="en-GB"/>
          </a:p>
        </p:txBody>
      </p:sp>
      <p:sp>
        <p:nvSpPr>
          <p:cNvPr id="47" name="Rectangle 46">
            <a:extLst>
              <a:ext uri="{FF2B5EF4-FFF2-40B4-BE49-F238E27FC236}">
                <a16:creationId xmlns:a16="http://schemas.microsoft.com/office/drawing/2014/main" id="{4400CBA1-CE38-48F7-9302-C45A534086FA}"/>
              </a:ext>
            </a:extLst>
          </p:cNvPr>
          <p:cNvSpPr>
            <a:spLocks noGrp="1"/>
          </p:cNvSpPr>
          <p:nvPr/>
        </p:nvSpPr>
        <p:spPr>
          <a:xfrm>
            <a:off x="5867400" y="4314825"/>
            <a:ext cx="33718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Ring-fenced access, audit rights and stage gates</a:t>
            </a:r>
          </a:p>
        </p:txBody>
      </p:sp>
      <p:sp>
        <p:nvSpPr>
          <p:cNvPr id="48" name="Rectangle 47">
            <a:extLst>
              <a:ext uri="{FF2B5EF4-FFF2-40B4-BE49-F238E27FC236}">
                <a16:creationId xmlns:a16="http://schemas.microsoft.com/office/drawing/2014/main" id="{CA9D0EC0-88AF-40A3-B69F-1AF270650F8E}"/>
              </a:ext>
            </a:extLst>
          </p:cNvPr>
          <p:cNvSpPr>
            <a:spLocks noGrp="1"/>
          </p:cNvSpPr>
          <p:nvPr/>
        </p:nvSpPr>
        <p:spPr>
          <a:xfrm>
            <a:off x="9448800" y="4210050"/>
            <a:ext cx="2057400" cy="685800"/>
          </a:xfrm>
          <a:prstGeom prst="rect">
            <a:avLst/>
          </a:prstGeom>
          <a:solidFill>
            <a:srgbClr val="FFFFFF"/>
          </a:solidFill>
          <a:ln w="9525">
            <a:solidFill>
              <a:srgbClr val="D5E0E3"/>
            </a:solidFill>
            <a:prstDash val="solid"/>
          </a:ln>
        </p:spPr>
        <p:txBody>
          <a:bodyPr/>
          <a:lstStyle/>
          <a:p>
            <a:endParaRPr lang="en-GB"/>
          </a:p>
        </p:txBody>
      </p:sp>
      <p:sp>
        <p:nvSpPr>
          <p:cNvPr id="49" name="Rectangle: Rounded Corners 48">
            <a:extLst>
              <a:ext uri="{FF2B5EF4-FFF2-40B4-BE49-F238E27FC236}">
                <a16:creationId xmlns:a16="http://schemas.microsoft.com/office/drawing/2014/main" id="{D8E037C3-BCCE-4F3B-991D-6701EA44752F}"/>
              </a:ext>
            </a:extLst>
          </p:cNvPr>
          <p:cNvSpPr>
            <a:spLocks noGrp="1"/>
          </p:cNvSpPr>
          <p:nvPr/>
        </p:nvSpPr>
        <p:spPr>
          <a:xfrm>
            <a:off x="9867900" y="4400550"/>
            <a:ext cx="1104900" cy="304800"/>
          </a:xfrm>
          <a:prstGeom prst="roundRect">
            <a:avLst>
              <a:gd name="adj" fmla="val 37500"/>
            </a:avLst>
          </a:prstGeom>
          <a:solidFill>
            <a:srgbClr val="C6403A"/>
          </a:solidFill>
          <a:ln w="0">
            <a:noFill/>
            <a:prstDash val="solid"/>
          </a:ln>
        </p:spPr>
        <p:txBody>
          <a:bodyPr/>
          <a:lstStyle/>
          <a:p>
            <a:endParaRPr lang="en-GB"/>
          </a:p>
        </p:txBody>
      </p:sp>
      <p:sp>
        <p:nvSpPr>
          <p:cNvPr id="50" name="Rectangle 49">
            <a:extLst>
              <a:ext uri="{FF2B5EF4-FFF2-40B4-BE49-F238E27FC236}">
                <a16:creationId xmlns:a16="http://schemas.microsoft.com/office/drawing/2014/main" id="{414DBAAC-D8B6-4229-9D4D-14966B23F3A3}"/>
              </a:ext>
            </a:extLst>
          </p:cNvPr>
          <p:cNvSpPr>
            <a:spLocks noGrp="1"/>
          </p:cNvSpPr>
          <p:nvPr/>
        </p:nvSpPr>
        <p:spPr>
          <a:xfrm>
            <a:off x="9867900" y="4467225"/>
            <a:ext cx="1104900" cy="17145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High</a:t>
            </a:r>
          </a:p>
        </p:txBody>
      </p:sp>
      <p:sp>
        <p:nvSpPr>
          <p:cNvPr id="51" name="Rectangle 50">
            <a:extLst>
              <a:ext uri="{FF2B5EF4-FFF2-40B4-BE49-F238E27FC236}">
                <a16:creationId xmlns:a16="http://schemas.microsoft.com/office/drawing/2014/main" id="{4FE4B395-C57F-42CC-BFE2-80B551328C39}"/>
              </a:ext>
            </a:extLst>
          </p:cNvPr>
          <p:cNvSpPr>
            <a:spLocks noGrp="1"/>
          </p:cNvSpPr>
          <p:nvPr/>
        </p:nvSpPr>
        <p:spPr>
          <a:xfrm>
            <a:off x="685800" y="4895850"/>
            <a:ext cx="1981200" cy="685800"/>
          </a:xfrm>
          <a:prstGeom prst="rect">
            <a:avLst/>
          </a:prstGeom>
          <a:solidFill>
            <a:srgbClr val="EEF4F5"/>
          </a:solidFill>
          <a:ln w="9525">
            <a:solidFill>
              <a:srgbClr val="D5E0E3"/>
            </a:solidFill>
            <a:prstDash val="solid"/>
          </a:ln>
        </p:spPr>
        <p:txBody>
          <a:bodyPr/>
          <a:lstStyle/>
          <a:p>
            <a:endParaRPr lang="en-GB"/>
          </a:p>
        </p:txBody>
      </p:sp>
      <p:sp>
        <p:nvSpPr>
          <p:cNvPr id="52" name="Rectangle 51">
            <a:extLst>
              <a:ext uri="{FF2B5EF4-FFF2-40B4-BE49-F238E27FC236}">
                <a16:creationId xmlns:a16="http://schemas.microsoft.com/office/drawing/2014/main" id="{791094A7-8BDE-492E-A611-028A765A95BE}"/>
              </a:ext>
            </a:extLst>
          </p:cNvPr>
          <p:cNvSpPr>
            <a:spLocks noGrp="1"/>
          </p:cNvSpPr>
          <p:nvPr/>
        </p:nvSpPr>
        <p:spPr>
          <a:xfrm>
            <a:off x="781050" y="5000625"/>
            <a:ext cx="1790700" cy="476250"/>
          </a:xfrm>
          <a:prstGeom prst="rect">
            <a:avLst/>
          </a:prstGeom>
          <a:noFill/>
          <a:ln w="0">
            <a:noFill/>
            <a:prstDash val="solid"/>
          </a:ln>
        </p:spPr>
        <p:txBody>
          <a:bodyPr wrap="square" lIns="0" tIns="0" rIns="0" bIns="0" anchor="t">
            <a:noAutofit/>
          </a:bodyPr>
          <a:lstStyle/>
          <a:p>
            <a:pPr algn="l">
              <a:lnSpc>
                <a:spcPct val="107000"/>
              </a:lnSpc>
              <a:buNone/>
              <a:defRPr sz="1200" b="1" i="0">
                <a:solidFill>
                  <a:srgbClr val="176B82"/>
                </a:solidFill>
                <a:latin typeface="Arial"/>
                <a:ea typeface="Arial"/>
                <a:cs typeface="Arial"/>
              </a:defRPr>
            </a:pPr>
            <a:r>
              <a:rPr sz="1200" b="1" i="0">
                <a:solidFill>
                  <a:srgbClr val="176B82"/>
                </a:solidFill>
                <a:latin typeface="Arial"/>
                <a:ea typeface="Arial"/>
                <a:cs typeface="Arial"/>
              </a:rPr>
              <a:t>Gifts / hospitality</a:t>
            </a:r>
          </a:p>
        </p:txBody>
      </p:sp>
      <p:sp>
        <p:nvSpPr>
          <p:cNvPr id="53" name="Rectangle 52">
            <a:extLst>
              <a:ext uri="{FF2B5EF4-FFF2-40B4-BE49-F238E27FC236}">
                <a16:creationId xmlns:a16="http://schemas.microsoft.com/office/drawing/2014/main" id="{0CD86E7D-CE9C-451B-92FF-6AD1436586BA}"/>
              </a:ext>
            </a:extLst>
          </p:cNvPr>
          <p:cNvSpPr>
            <a:spLocks noGrp="1"/>
          </p:cNvSpPr>
          <p:nvPr/>
        </p:nvSpPr>
        <p:spPr>
          <a:xfrm>
            <a:off x="2781300" y="4895850"/>
            <a:ext cx="2876550" cy="685800"/>
          </a:xfrm>
          <a:prstGeom prst="rect">
            <a:avLst/>
          </a:prstGeom>
          <a:solidFill>
            <a:srgbClr val="EEF4F5"/>
          </a:solidFill>
          <a:ln w="9525">
            <a:solidFill>
              <a:srgbClr val="D5E0E3"/>
            </a:solidFill>
            <a:prstDash val="solid"/>
          </a:ln>
        </p:spPr>
        <p:txBody>
          <a:bodyPr/>
          <a:lstStyle/>
          <a:p>
            <a:endParaRPr lang="en-GB"/>
          </a:p>
        </p:txBody>
      </p:sp>
      <p:sp>
        <p:nvSpPr>
          <p:cNvPr id="54" name="Rectangle 53">
            <a:extLst>
              <a:ext uri="{FF2B5EF4-FFF2-40B4-BE49-F238E27FC236}">
                <a16:creationId xmlns:a16="http://schemas.microsoft.com/office/drawing/2014/main" id="{08665F1C-59E2-4E4B-8AB4-17D011BD9F2D}"/>
              </a:ext>
            </a:extLst>
          </p:cNvPr>
          <p:cNvSpPr>
            <a:spLocks noGrp="1"/>
          </p:cNvSpPr>
          <p:nvPr/>
        </p:nvSpPr>
        <p:spPr>
          <a:xfrm>
            <a:off x="2876550" y="5000625"/>
            <a:ext cx="26860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Relationship-building breaches UK controls</a:t>
            </a:r>
          </a:p>
        </p:txBody>
      </p:sp>
      <p:sp>
        <p:nvSpPr>
          <p:cNvPr id="55" name="Rectangle 54">
            <a:extLst>
              <a:ext uri="{FF2B5EF4-FFF2-40B4-BE49-F238E27FC236}">
                <a16:creationId xmlns:a16="http://schemas.microsoft.com/office/drawing/2014/main" id="{CF9B4FFD-3D16-429E-91AF-6C1064CBE762}"/>
              </a:ext>
            </a:extLst>
          </p:cNvPr>
          <p:cNvSpPr>
            <a:spLocks noGrp="1"/>
          </p:cNvSpPr>
          <p:nvPr/>
        </p:nvSpPr>
        <p:spPr>
          <a:xfrm>
            <a:off x="5772150" y="4895850"/>
            <a:ext cx="3562350" cy="685800"/>
          </a:xfrm>
          <a:prstGeom prst="rect">
            <a:avLst/>
          </a:prstGeom>
          <a:solidFill>
            <a:srgbClr val="EEF4F5"/>
          </a:solidFill>
          <a:ln w="9525">
            <a:solidFill>
              <a:srgbClr val="D5E0E3"/>
            </a:solidFill>
            <a:prstDash val="solid"/>
          </a:ln>
        </p:spPr>
        <p:txBody>
          <a:bodyPr/>
          <a:lstStyle/>
          <a:p>
            <a:endParaRPr lang="en-GB"/>
          </a:p>
        </p:txBody>
      </p:sp>
      <p:sp>
        <p:nvSpPr>
          <p:cNvPr id="56" name="Rectangle 55">
            <a:extLst>
              <a:ext uri="{FF2B5EF4-FFF2-40B4-BE49-F238E27FC236}">
                <a16:creationId xmlns:a16="http://schemas.microsoft.com/office/drawing/2014/main" id="{78248166-B483-4686-B203-259261D45BF5}"/>
              </a:ext>
            </a:extLst>
          </p:cNvPr>
          <p:cNvSpPr>
            <a:spLocks noGrp="1"/>
          </p:cNvSpPr>
          <p:nvPr/>
        </p:nvSpPr>
        <p:spPr>
          <a:xfrm>
            <a:off x="5867400" y="5000625"/>
            <a:ext cx="3371850" cy="476250"/>
          </a:xfrm>
          <a:prstGeom prst="rect">
            <a:avLst/>
          </a:prstGeom>
          <a:noFill/>
          <a:ln w="0">
            <a:noFill/>
            <a:prstDash val="solid"/>
          </a:ln>
        </p:spPr>
        <p:txBody>
          <a:bodyPr wrap="square" lIns="0" tIns="0" rIns="0" bIns="0" anchor="t">
            <a:noAutofit/>
          </a:bodyPr>
          <a:lstStyle/>
          <a:p>
            <a:pPr algn="l">
              <a:lnSpc>
                <a:spcPct val="107000"/>
              </a:lnSpc>
              <a:buNone/>
              <a:defRPr sz="1050" b="0" i="0">
                <a:solidFill>
                  <a:srgbClr val="17242B"/>
                </a:solidFill>
                <a:latin typeface="Arial"/>
                <a:ea typeface="Arial"/>
                <a:cs typeface="Arial"/>
              </a:defRPr>
            </a:pPr>
            <a:r>
              <a:rPr sz="1050" b="0" i="0">
                <a:solidFill>
                  <a:srgbClr val="17242B"/>
                </a:solidFill>
                <a:latin typeface="Arial"/>
                <a:ea typeface="Arial"/>
                <a:cs typeface="Arial"/>
              </a:rPr>
              <a:t>Pre-clearance, register, limits and staff training</a:t>
            </a:r>
          </a:p>
        </p:txBody>
      </p:sp>
      <p:sp>
        <p:nvSpPr>
          <p:cNvPr id="57" name="Rectangle 56">
            <a:extLst>
              <a:ext uri="{FF2B5EF4-FFF2-40B4-BE49-F238E27FC236}">
                <a16:creationId xmlns:a16="http://schemas.microsoft.com/office/drawing/2014/main" id="{344FF0C6-0BF6-49FE-AFC1-E3E7962936EB}"/>
              </a:ext>
            </a:extLst>
          </p:cNvPr>
          <p:cNvSpPr>
            <a:spLocks noGrp="1"/>
          </p:cNvSpPr>
          <p:nvPr/>
        </p:nvSpPr>
        <p:spPr>
          <a:xfrm>
            <a:off x="9448800" y="4895850"/>
            <a:ext cx="2057400" cy="685800"/>
          </a:xfrm>
          <a:prstGeom prst="rect">
            <a:avLst/>
          </a:prstGeom>
          <a:solidFill>
            <a:srgbClr val="EEF4F5"/>
          </a:solidFill>
          <a:ln w="9525">
            <a:solidFill>
              <a:srgbClr val="D5E0E3"/>
            </a:solidFill>
            <a:prstDash val="solid"/>
          </a:ln>
        </p:spPr>
        <p:txBody>
          <a:bodyPr/>
          <a:lstStyle/>
          <a:p>
            <a:endParaRPr lang="en-GB"/>
          </a:p>
        </p:txBody>
      </p:sp>
      <p:sp>
        <p:nvSpPr>
          <p:cNvPr id="58" name="Rectangle: Rounded Corners 57">
            <a:extLst>
              <a:ext uri="{FF2B5EF4-FFF2-40B4-BE49-F238E27FC236}">
                <a16:creationId xmlns:a16="http://schemas.microsoft.com/office/drawing/2014/main" id="{96B223B8-26A9-446E-99FC-EB6B14BB7488}"/>
              </a:ext>
            </a:extLst>
          </p:cNvPr>
          <p:cNvSpPr>
            <a:spLocks noGrp="1"/>
          </p:cNvSpPr>
          <p:nvPr/>
        </p:nvSpPr>
        <p:spPr>
          <a:xfrm>
            <a:off x="9867900" y="5086350"/>
            <a:ext cx="1104900" cy="304800"/>
          </a:xfrm>
          <a:prstGeom prst="roundRect">
            <a:avLst>
              <a:gd name="adj" fmla="val 37500"/>
            </a:avLst>
          </a:prstGeom>
          <a:solidFill>
            <a:srgbClr val="C6403A"/>
          </a:solidFill>
          <a:ln w="0">
            <a:noFill/>
            <a:prstDash val="solid"/>
          </a:ln>
        </p:spPr>
        <p:txBody>
          <a:bodyPr/>
          <a:lstStyle/>
          <a:p>
            <a:endParaRPr lang="en-GB"/>
          </a:p>
        </p:txBody>
      </p:sp>
      <p:sp>
        <p:nvSpPr>
          <p:cNvPr id="59" name="Rectangle 58">
            <a:extLst>
              <a:ext uri="{FF2B5EF4-FFF2-40B4-BE49-F238E27FC236}">
                <a16:creationId xmlns:a16="http://schemas.microsoft.com/office/drawing/2014/main" id="{1B1B08F7-25DC-4238-9BEB-3ED47FCA1A61}"/>
              </a:ext>
            </a:extLst>
          </p:cNvPr>
          <p:cNvSpPr>
            <a:spLocks noGrp="1"/>
          </p:cNvSpPr>
          <p:nvPr/>
        </p:nvSpPr>
        <p:spPr>
          <a:xfrm>
            <a:off x="9867900" y="5153025"/>
            <a:ext cx="1104900" cy="171450"/>
          </a:xfrm>
          <a:prstGeom prst="rect">
            <a:avLst/>
          </a:prstGeom>
          <a:noFill/>
          <a:ln w="0">
            <a:noFill/>
            <a:prstDash val="solid"/>
          </a:ln>
        </p:spPr>
        <p:txBody>
          <a:bodyPr wrap="square" lIns="0" tIns="0" rIns="0" bIns="0" anchor="t">
            <a:noAutofit/>
          </a:bodyPr>
          <a:lstStyle/>
          <a:p>
            <a:pPr algn="ctr">
              <a:lnSpc>
                <a:spcPct val="105000"/>
              </a:lnSpc>
              <a:buNone/>
              <a:defRPr sz="1050" b="1" i="0">
                <a:solidFill>
                  <a:srgbClr val="FFFFFF"/>
                </a:solidFill>
                <a:latin typeface="Arial"/>
                <a:ea typeface="Arial"/>
                <a:cs typeface="Arial"/>
              </a:defRPr>
            </a:pPr>
            <a:r>
              <a:rPr sz="1050" b="1" i="0">
                <a:solidFill>
                  <a:srgbClr val="FFFFFF"/>
                </a:solidFill>
                <a:latin typeface="Arial"/>
                <a:ea typeface="Arial"/>
                <a:cs typeface="Arial"/>
              </a:rPr>
              <a:t>High</a:t>
            </a:r>
          </a:p>
        </p:txBody>
      </p:sp>
      <p:sp>
        <p:nvSpPr>
          <p:cNvPr id="60" name="Rectangle 59">
            <a:extLst>
              <a:ext uri="{FF2B5EF4-FFF2-40B4-BE49-F238E27FC236}">
                <a16:creationId xmlns:a16="http://schemas.microsoft.com/office/drawing/2014/main" id="{0D7BB6CE-9B94-48F9-929A-613F39459601}"/>
              </a:ext>
            </a:extLst>
          </p:cNvPr>
          <p:cNvSpPr>
            <a:spLocks noGrp="1"/>
          </p:cNvSpPr>
          <p:nvPr/>
        </p:nvSpPr>
        <p:spPr>
          <a:xfrm>
            <a:off x="685800" y="6191250"/>
            <a:ext cx="10668000" cy="171450"/>
          </a:xfrm>
          <a:prstGeom prst="rect">
            <a:avLst/>
          </a:prstGeom>
          <a:noFill/>
          <a:ln w="0">
            <a:noFill/>
            <a:prstDash val="solid"/>
          </a:ln>
        </p:spPr>
        <p:txBody>
          <a:bodyPr wrap="square" lIns="0" tIns="0" rIns="0" bIns="0" anchor="t">
            <a:noAutofit/>
          </a:bodyPr>
          <a:lstStyle/>
          <a:p>
            <a:pPr algn="l">
              <a:lnSpc>
                <a:spcPct val="105000"/>
              </a:lnSpc>
              <a:buNone/>
              <a:defRPr sz="825" b="0" i="1">
                <a:solidFill>
                  <a:srgbClr val="5B6B73"/>
                </a:solidFill>
                <a:latin typeface="Arial"/>
                <a:ea typeface="Arial"/>
                <a:cs typeface="Arial"/>
              </a:defRPr>
            </a:pPr>
            <a:r>
              <a:rPr sz="825" b="0" i="1">
                <a:solidFill>
                  <a:srgbClr val="5B6B73"/>
                </a:solidFill>
                <a:latin typeface="Arial"/>
                <a:ea typeface="Arial"/>
                <a:cs typeface="Arial"/>
              </a:rPr>
              <a:t>Ministry of Justice (2025); Ting-Toomey and Kurogi (1998); Leung et al. (2011).</a:t>
            </a:r>
          </a:p>
        </p:txBody>
      </p:sp>
    </p:spTree>
    <p:extLst>
      <p:ext uri="{BB962C8B-B14F-4D97-AF65-F5344CB8AC3E}">
        <p14:creationId xmlns:p14="http://schemas.microsoft.com/office/powerpoint/2010/main" val="1449543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C61FF0D-6F9C-4DD0-961F-DE8539E76555}"/>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CROSS-CULTURAL NEGOTIATIONS</a:t>
            </a:r>
          </a:p>
        </p:txBody>
      </p:sp>
      <p:sp>
        <p:nvSpPr>
          <p:cNvPr id="2" name="Rectangle 1">
            <a:extLst>
              <a:ext uri="{FF2B5EF4-FFF2-40B4-BE49-F238E27FC236}">
                <a16:creationId xmlns:a16="http://schemas.microsoft.com/office/drawing/2014/main" id="{3A198197-09EC-4C0A-BBC9-1DA780ADA319}"/>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Approve the mandate—on the condition that trust and control advance together</a:t>
            </a:r>
          </a:p>
        </p:txBody>
      </p:sp>
      <p:sp>
        <p:nvSpPr>
          <p:cNvPr id="3" name="Rectangle 2">
            <a:extLst>
              <a:ext uri="{FF2B5EF4-FFF2-40B4-BE49-F238E27FC236}">
                <a16:creationId xmlns:a16="http://schemas.microsoft.com/office/drawing/2014/main" id="{0171D8B9-B3A7-4D62-BF6A-7C38084F2E43}"/>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5E5DC046-683E-428B-8F60-AB09438131EF}"/>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26CF18D5-FF2C-41D9-9083-EDD5CB8610D1}"/>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4DF1686E-5B39-4867-A1B8-9D4DB2FCE207}"/>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14</a:t>
            </a:r>
          </a:p>
        </p:txBody>
      </p:sp>
      <p:sp>
        <p:nvSpPr>
          <p:cNvPr id="7" name="Rectangle: Rounded Corners 6">
            <a:extLst>
              <a:ext uri="{FF2B5EF4-FFF2-40B4-BE49-F238E27FC236}">
                <a16:creationId xmlns:a16="http://schemas.microsoft.com/office/drawing/2014/main" id="{68EC1263-70E7-41BE-806F-C4B10D1D996D}"/>
              </a:ext>
            </a:extLst>
          </p:cNvPr>
          <p:cNvSpPr>
            <a:spLocks noGrp="1"/>
          </p:cNvSpPr>
          <p:nvPr/>
        </p:nvSpPr>
        <p:spPr>
          <a:xfrm>
            <a:off x="685800" y="1733550"/>
            <a:ext cx="10820400" cy="1123950"/>
          </a:xfrm>
          <a:prstGeom prst="roundRect">
            <a:avLst>
              <a:gd name="adj" fmla="val 13559"/>
            </a:avLst>
          </a:prstGeom>
          <a:solidFill>
            <a:srgbClr val="103B4D"/>
          </a:solidFill>
          <a:ln w="0">
            <a:noFill/>
            <a:prstDash val="solid"/>
          </a:ln>
        </p:spPr>
        <p:txBody>
          <a:bodyPr/>
          <a:lstStyle/>
          <a:p>
            <a:endParaRPr lang="en-GB"/>
          </a:p>
        </p:txBody>
      </p:sp>
      <p:sp>
        <p:nvSpPr>
          <p:cNvPr id="8" name="Rectangle 7">
            <a:extLst>
              <a:ext uri="{FF2B5EF4-FFF2-40B4-BE49-F238E27FC236}">
                <a16:creationId xmlns:a16="http://schemas.microsoft.com/office/drawing/2014/main" id="{2C8A261A-8BA5-463F-8465-67EC73979079}"/>
              </a:ext>
            </a:extLst>
          </p:cNvPr>
          <p:cNvSpPr>
            <a:spLocks noGrp="1"/>
          </p:cNvSpPr>
          <p:nvPr/>
        </p:nvSpPr>
        <p:spPr>
          <a:xfrm>
            <a:off x="1028700" y="2057400"/>
            <a:ext cx="2190750" cy="228600"/>
          </a:xfrm>
          <a:prstGeom prst="rect">
            <a:avLst/>
          </a:prstGeom>
          <a:noFill/>
          <a:ln w="0">
            <a:noFill/>
            <a:prstDash val="solid"/>
          </a:ln>
        </p:spPr>
        <p:txBody>
          <a:bodyPr wrap="square" lIns="0" tIns="0" rIns="0" bIns="0" anchor="t">
            <a:noAutofit/>
          </a:bodyPr>
          <a:lstStyle/>
          <a:p>
            <a:pPr algn="l">
              <a:lnSpc>
                <a:spcPct val="105000"/>
              </a:lnSpc>
              <a:buNone/>
              <a:defRPr sz="1125" b="1" i="0">
                <a:solidFill>
                  <a:srgbClr val="D2A84A"/>
                </a:solidFill>
                <a:latin typeface="Arial"/>
                <a:ea typeface="Arial"/>
                <a:cs typeface="Arial"/>
              </a:defRPr>
            </a:pPr>
            <a:r>
              <a:rPr sz="1125" b="1" i="0">
                <a:solidFill>
                  <a:srgbClr val="D2A84A"/>
                </a:solidFill>
                <a:latin typeface="Arial"/>
                <a:ea typeface="Arial"/>
                <a:cs typeface="Arial"/>
              </a:rPr>
              <a:t>BOARD DECISION</a:t>
            </a:r>
          </a:p>
        </p:txBody>
      </p:sp>
      <p:sp>
        <p:nvSpPr>
          <p:cNvPr id="9" name="Rectangle 8">
            <a:extLst>
              <a:ext uri="{FF2B5EF4-FFF2-40B4-BE49-F238E27FC236}">
                <a16:creationId xmlns:a16="http://schemas.microsoft.com/office/drawing/2014/main" id="{203C5C9E-7608-40F1-8653-4B41E1DA0FEC}"/>
              </a:ext>
            </a:extLst>
          </p:cNvPr>
          <p:cNvSpPr>
            <a:spLocks noGrp="1"/>
          </p:cNvSpPr>
          <p:nvPr/>
        </p:nvSpPr>
        <p:spPr>
          <a:xfrm>
            <a:off x="1028700" y="2381250"/>
            <a:ext cx="9525000" cy="342900"/>
          </a:xfrm>
          <a:prstGeom prst="rect">
            <a:avLst/>
          </a:prstGeom>
          <a:noFill/>
          <a:ln w="0">
            <a:noFill/>
            <a:prstDash val="solid"/>
          </a:ln>
        </p:spPr>
        <p:txBody>
          <a:bodyPr wrap="square" lIns="0" tIns="0" rIns="0" bIns="0" anchor="t">
            <a:noAutofit/>
          </a:bodyPr>
          <a:lstStyle/>
          <a:p>
            <a:pPr algn="l">
              <a:lnSpc>
                <a:spcPct val="105000"/>
              </a:lnSpc>
              <a:buNone/>
              <a:defRPr sz="2100" b="1" i="0">
                <a:solidFill>
                  <a:srgbClr val="FFFFFF"/>
                </a:solidFill>
                <a:latin typeface="Arial"/>
                <a:ea typeface="Arial"/>
                <a:cs typeface="Arial"/>
              </a:defRPr>
            </a:pPr>
            <a:r>
              <a:rPr sz="2100" b="1" i="0">
                <a:solidFill>
                  <a:srgbClr val="FFFFFF"/>
                </a:solidFill>
                <a:latin typeface="Arial"/>
                <a:ea typeface="Arial"/>
                <a:cs typeface="Arial"/>
              </a:rPr>
              <a:t>Authorise a 90-day JLR–BYD negotiation for a controlled EV technology pilot.</a:t>
            </a:r>
          </a:p>
        </p:txBody>
      </p:sp>
      <p:sp>
        <p:nvSpPr>
          <p:cNvPr id="10" name="Rectangle: Rounded Corners 9">
            <a:extLst>
              <a:ext uri="{FF2B5EF4-FFF2-40B4-BE49-F238E27FC236}">
                <a16:creationId xmlns:a16="http://schemas.microsoft.com/office/drawing/2014/main" id="{AAA03F0C-641A-45C2-B894-5E7E73C701BB}"/>
              </a:ext>
            </a:extLst>
          </p:cNvPr>
          <p:cNvSpPr>
            <a:spLocks noGrp="1"/>
          </p:cNvSpPr>
          <p:nvPr/>
        </p:nvSpPr>
        <p:spPr>
          <a:xfrm>
            <a:off x="685800" y="3219450"/>
            <a:ext cx="3276600" cy="1771650"/>
          </a:xfrm>
          <a:prstGeom prst="roundRect">
            <a:avLst>
              <a:gd name="adj" fmla="val 8602"/>
            </a:avLst>
          </a:prstGeom>
          <a:solidFill>
            <a:srgbClr val="EEF4F5"/>
          </a:solidFill>
          <a:ln w="0">
            <a:noFill/>
            <a:prstDash val="solid"/>
          </a:ln>
        </p:spPr>
        <p:txBody>
          <a:bodyPr/>
          <a:lstStyle/>
          <a:p>
            <a:endParaRPr lang="en-GB"/>
          </a:p>
        </p:txBody>
      </p:sp>
      <p:sp>
        <p:nvSpPr>
          <p:cNvPr id="11" name="Oval 10">
            <a:extLst>
              <a:ext uri="{FF2B5EF4-FFF2-40B4-BE49-F238E27FC236}">
                <a16:creationId xmlns:a16="http://schemas.microsoft.com/office/drawing/2014/main" id="{E888B2C8-1B74-4770-8F24-A3E11FA1B3CA}"/>
              </a:ext>
            </a:extLst>
          </p:cNvPr>
          <p:cNvSpPr>
            <a:spLocks noGrp="1"/>
          </p:cNvSpPr>
          <p:nvPr/>
        </p:nvSpPr>
        <p:spPr>
          <a:xfrm>
            <a:off x="914400" y="3486150"/>
            <a:ext cx="438150" cy="438150"/>
          </a:xfrm>
          <a:prstGeom prst="ellipse">
            <a:avLst/>
          </a:prstGeom>
          <a:solidFill>
            <a:srgbClr val="176B82"/>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F9C73B4A-076B-46BF-817D-D644BDCB85BF}"/>
              </a:ext>
            </a:extLst>
          </p:cNvPr>
          <p:cNvSpPr>
            <a:spLocks noGrp="1"/>
          </p:cNvSpPr>
          <p:nvPr/>
        </p:nvSpPr>
        <p:spPr>
          <a:xfrm>
            <a:off x="914400" y="3571875"/>
            <a:ext cx="438150" cy="247650"/>
          </a:xfrm>
          <a:prstGeom prst="rect">
            <a:avLst/>
          </a:prstGeom>
          <a:noFill/>
          <a:ln w="0">
            <a:noFill/>
            <a:prstDash val="solid"/>
          </a:ln>
        </p:spPr>
        <p:txBody>
          <a:bodyPr wrap="square" lIns="0" tIns="0" rIns="0" bIns="0" anchor="t">
            <a:noAutofit/>
          </a:bodyPr>
          <a:lstStyle/>
          <a:p>
            <a:pPr algn="ctr">
              <a:lnSpc>
                <a:spcPct val="105000"/>
              </a:lnSpc>
              <a:buNone/>
              <a:defRPr sz="1575" b="1" i="0">
                <a:solidFill>
                  <a:srgbClr val="FFFFFF"/>
                </a:solidFill>
                <a:latin typeface="Arial"/>
                <a:ea typeface="Arial"/>
                <a:cs typeface="Arial"/>
              </a:defRPr>
            </a:pPr>
            <a:r>
              <a:rPr sz="1575" b="1" i="0">
                <a:solidFill>
                  <a:srgbClr val="FFFFFF"/>
                </a:solidFill>
                <a:latin typeface="Arial"/>
                <a:ea typeface="Arial"/>
                <a:cs typeface="Arial"/>
              </a:rPr>
              <a:t>✓</a:t>
            </a:r>
          </a:p>
        </p:txBody>
      </p:sp>
      <p:sp>
        <p:nvSpPr>
          <p:cNvPr id="13" name="Rectangle 12">
            <a:extLst>
              <a:ext uri="{FF2B5EF4-FFF2-40B4-BE49-F238E27FC236}">
                <a16:creationId xmlns:a16="http://schemas.microsoft.com/office/drawing/2014/main" id="{B9DB23E5-0020-4E6F-8AA0-0E75473676AC}"/>
              </a:ext>
            </a:extLst>
          </p:cNvPr>
          <p:cNvSpPr>
            <a:spLocks noGrp="1"/>
          </p:cNvSpPr>
          <p:nvPr/>
        </p:nvSpPr>
        <p:spPr>
          <a:xfrm>
            <a:off x="1504950" y="3524250"/>
            <a:ext cx="2190750" cy="247650"/>
          </a:xfrm>
          <a:prstGeom prst="rect">
            <a:avLst/>
          </a:prstGeom>
          <a:noFill/>
          <a:ln w="0">
            <a:noFill/>
            <a:prstDash val="solid"/>
          </a:ln>
        </p:spPr>
        <p:txBody>
          <a:bodyPr wrap="square" lIns="0" tIns="0" rIns="0" bIns="0" anchor="t">
            <a:noAutofit/>
          </a:bodyPr>
          <a:lstStyle/>
          <a:p>
            <a:pPr algn="l">
              <a:lnSpc>
                <a:spcPct val="105000"/>
              </a:lnSpc>
              <a:buNone/>
              <a:defRPr sz="1575" b="1" i="0">
                <a:solidFill>
                  <a:srgbClr val="17242B"/>
                </a:solidFill>
                <a:latin typeface="Arial"/>
                <a:ea typeface="Arial"/>
                <a:cs typeface="Arial"/>
              </a:defRPr>
            </a:pPr>
            <a:r>
              <a:rPr sz="1575" b="1" i="0">
                <a:solidFill>
                  <a:srgbClr val="17242B"/>
                </a:solidFill>
                <a:latin typeface="Arial"/>
                <a:ea typeface="Arial"/>
                <a:cs typeface="Arial"/>
              </a:rPr>
              <a:t>Cultural readiness</a:t>
            </a:r>
          </a:p>
        </p:txBody>
      </p:sp>
      <p:sp>
        <p:nvSpPr>
          <p:cNvPr id="14" name="Rectangle 13">
            <a:extLst>
              <a:ext uri="{FF2B5EF4-FFF2-40B4-BE49-F238E27FC236}">
                <a16:creationId xmlns:a16="http://schemas.microsoft.com/office/drawing/2014/main" id="{73CCC932-D624-4611-89D5-F97DB4E622A6}"/>
              </a:ext>
            </a:extLst>
          </p:cNvPr>
          <p:cNvSpPr>
            <a:spLocks noGrp="1"/>
          </p:cNvSpPr>
          <p:nvPr/>
        </p:nvSpPr>
        <p:spPr>
          <a:xfrm>
            <a:off x="914400" y="4114800"/>
            <a:ext cx="2819400" cy="666750"/>
          </a:xfrm>
          <a:prstGeom prst="rect">
            <a:avLst/>
          </a:prstGeom>
          <a:noFill/>
          <a:ln w="0">
            <a:noFill/>
            <a:prstDash val="solid"/>
          </a:ln>
        </p:spPr>
        <p:txBody>
          <a:bodyPr wrap="square" lIns="0" tIns="0" rIns="0" bIns="0" anchor="t">
            <a:noAutofit/>
          </a:bodyPr>
          <a:lstStyle/>
          <a:p>
            <a:pPr algn="l">
              <a:lnSpc>
                <a:spcPct val="110000"/>
              </a:lnSpc>
              <a:buNone/>
              <a:defRPr sz="1275" b="0" i="0">
                <a:solidFill>
                  <a:srgbClr val="5B6B73"/>
                </a:solidFill>
                <a:latin typeface="Arial"/>
                <a:ea typeface="Arial"/>
                <a:cs typeface="Arial"/>
              </a:defRPr>
            </a:pPr>
            <a:r>
              <a:rPr sz="1275" b="0" i="0">
                <a:solidFill>
                  <a:srgbClr val="5B6B73"/>
                </a:solidFill>
                <a:latin typeface="Arial"/>
                <a:ea typeface="Arial"/>
                <a:cs typeface="Arial"/>
              </a:rPr>
              <a:t>Senior sponsor, Mandarin capability and face-sensitive escalation protocol</a:t>
            </a:r>
          </a:p>
        </p:txBody>
      </p:sp>
      <p:sp>
        <p:nvSpPr>
          <p:cNvPr id="15" name="Rectangle: Rounded Corners 14">
            <a:extLst>
              <a:ext uri="{FF2B5EF4-FFF2-40B4-BE49-F238E27FC236}">
                <a16:creationId xmlns:a16="http://schemas.microsoft.com/office/drawing/2014/main" id="{DAFB7F17-D7D7-452F-89D0-7C8CA8AAB01A}"/>
              </a:ext>
            </a:extLst>
          </p:cNvPr>
          <p:cNvSpPr>
            <a:spLocks noGrp="1"/>
          </p:cNvSpPr>
          <p:nvPr/>
        </p:nvSpPr>
        <p:spPr>
          <a:xfrm>
            <a:off x="4324350" y="3219450"/>
            <a:ext cx="3276600" cy="1771650"/>
          </a:xfrm>
          <a:prstGeom prst="roundRect">
            <a:avLst>
              <a:gd name="adj" fmla="val 8602"/>
            </a:avLst>
          </a:prstGeom>
          <a:solidFill>
            <a:srgbClr val="EEF4F5"/>
          </a:solidFill>
          <a:ln w="0">
            <a:noFill/>
            <a:prstDash val="solid"/>
          </a:ln>
        </p:spPr>
        <p:txBody>
          <a:bodyPr/>
          <a:lstStyle/>
          <a:p>
            <a:endParaRPr lang="en-GB"/>
          </a:p>
        </p:txBody>
      </p:sp>
      <p:sp>
        <p:nvSpPr>
          <p:cNvPr id="16" name="Oval 15">
            <a:extLst>
              <a:ext uri="{FF2B5EF4-FFF2-40B4-BE49-F238E27FC236}">
                <a16:creationId xmlns:a16="http://schemas.microsoft.com/office/drawing/2014/main" id="{0CF2ECDD-BA66-41A8-8BFA-17981B663891}"/>
              </a:ext>
            </a:extLst>
          </p:cNvPr>
          <p:cNvSpPr>
            <a:spLocks noGrp="1"/>
          </p:cNvSpPr>
          <p:nvPr/>
        </p:nvSpPr>
        <p:spPr>
          <a:xfrm>
            <a:off x="4552950" y="3486150"/>
            <a:ext cx="438150" cy="438150"/>
          </a:xfrm>
          <a:prstGeom prst="ellipse">
            <a:avLst/>
          </a:prstGeom>
          <a:solidFill>
            <a:srgbClr val="F47A38"/>
          </a:solidFill>
          <a:ln w="0">
            <a:noFill/>
            <a:prstDash val="solid"/>
          </a:ln>
        </p:spPr>
        <p:txBody>
          <a:bodyPr/>
          <a:lstStyle/>
          <a:p>
            <a:endParaRPr lang="en-GB"/>
          </a:p>
        </p:txBody>
      </p:sp>
      <p:sp>
        <p:nvSpPr>
          <p:cNvPr id="17" name="Rectangle 16">
            <a:extLst>
              <a:ext uri="{FF2B5EF4-FFF2-40B4-BE49-F238E27FC236}">
                <a16:creationId xmlns:a16="http://schemas.microsoft.com/office/drawing/2014/main" id="{8E7D54CB-1F5A-4E9C-A533-2D2BC74DAA53}"/>
              </a:ext>
            </a:extLst>
          </p:cNvPr>
          <p:cNvSpPr>
            <a:spLocks noGrp="1"/>
          </p:cNvSpPr>
          <p:nvPr/>
        </p:nvSpPr>
        <p:spPr>
          <a:xfrm>
            <a:off x="4552950" y="3571875"/>
            <a:ext cx="438150" cy="247650"/>
          </a:xfrm>
          <a:prstGeom prst="rect">
            <a:avLst/>
          </a:prstGeom>
          <a:noFill/>
          <a:ln w="0">
            <a:noFill/>
            <a:prstDash val="solid"/>
          </a:ln>
        </p:spPr>
        <p:txBody>
          <a:bodyPr wrap="square" lIns="0" tIns="0" rIns="0" bIns="0" anchor="t">
            <a:noAutofit/>
          </a:bodyPr>
          <a:lstStyle/>
          <a:p>
            <a:pPr algn="ctr">
              <a:lnSpc>
                <a:spcPct val="105000"/>
              </a:lnSpc>
              <a:buNone/>
              <a:defRPr sz="1575" b="1" i="0">
                <a:solidFill>
                  <a:srgbClr val="FFFFFF"/>
                </a:solidFill>
                <a:latin typeface="Arial"/>
                <a:ea typeface="Arial"/>
                <a:cs typeface="Arial"/>
              </a:defRPr>
            </a:pPr>
            <a:r>
              <a:rPr sz="1575" b="1" i="0">
                <a:solidFill>
                  <a:srgbClr val="FFFFFF"/>
                </a:solidFill>
                <a:latin typeface="Arial"/>
                <a:ea typeface="Arial"/>
                <a:cs typeface="Arial"/>
              </a:rPr>
              <a:t>✓</a:t>
            </a:r>
          </a:p>
        </p:txBody>
      </p:sp>
      <p:sp>
        <p:nvSpPr>
          <p:cNvPr id="18" name="Rectangle 17">
            <a:extLst>
              <a:ext uri="{FF2B5EF4-FFF2-40B4-BE49-F238E27FC236}">
                <a16:creationId xmlns:a16="http://schemas.microsoft.com/office/drawing/2014/main" id="{C1C80F11-C778-4CBB-8510-834CC2961D4A}"/>
              </a:ext>
            </a:extLst>
          </p:cNvPr>
          <p:cNvSpPr>
            <a:spLocks noGrp="1"/>
          </p:cNvSpPr>
          <p:nvPr/>
        </p:nvSpPr>
        <p:spPr>
          <a:xfrm>
            <a:off x="5143500" y="3524250"/>
            <a:ext cx="2190750" cy="247650"/>
          </a:xfrm>
          <a:prstGeom prst="rect">
            <a:avLst/>
          </a:prstGeom>
          <a:noFill/>
          <a:ln w="0">
            <a:noFill/>
            <a:prstDash val="solid"/>
          </a:ln>
        </p:spPr>
        <p:txBody>
          <a:bodyPr wrap="square" lIns="0" tIns="0" rIns="0" bIns="0" anchor="t">
            <a:noAutofit/>
          </a:bodyPr>
          <a:lstStyle/>
          <a:p>
            <a:pPr algn="l">
              <a:lnSpc>
                <a:spcPct val="105000"/>
              </a:lnSpc>
              <a:buNone/>
              <a:defRPr sz="1575" b="1" i="0">
                <a:solidFill>
                  <a:srgbClr val="17242B"/>
                </a:solidFill>
                <a:latin typeface="Arial"/>
                <a:ea typeface="Arial"/>
                <a:cs typeface="Arial"/>
              </a:defRPr>
            </a:pPr>
            <a:r>
              <a:rPr sz="1575" b="1" i="0">
                <a:solidFill>
                  <a:srgbClr val="17242B"/>
                </a:solidFill>
                <a:latin typeface="Arial"/>
                <a:ea typeface="Arial"/>
                <a:cs typeface="Arial"/>
              </a:rPr>
              <a:t>Commercial discipline</a:t>
            </a:r>
          </a:p>
        </p:txBody>
      </p:sp>
      <p:sp>
        <p:nvSpPr>
          <p:cNvPr id="19" name="Rectangle 18">
            <a:extLst>
              <a:ext uri="{FF2B5EF4-FFF2-40B4-BE49-F238E27FC236}">
                <a16:creationId xmlns:a16="http://schemas.microsoft.com/office/drawing/2014/main" id="{4B12AC1A-BD48-4B33-B69C-99950F103C55}"/>
              </a:ext>
            </a:extLst>
          </p:cNvPr>
          <p:cNvSpPr>
            <a:spLocks noGrp="1"/>
          </p:cNvSpPr>
          <p:nvPr/>
        </p:nvSpPr>
        <p:spPr>
          <a:xfrm>
            <a:off x="4552950" y="4114800"/>
            <a:ext cx="2819400" cy="666750"/>
          </a:xfrm>
          <a:prstGeom prst="rect">
            <a:avLst/>
          </a:prstGeom>
          <a:noFill/>
          <a:ln w="0">
            <a:noFill/>
            <a:prstDash val="solid"/>
          </a:ln>
        </p:spPr>
        <p:txBody>
          <a:bodyPr wrap="square" lIns="0" tIns="0" rIns="0" bIns="0" anchor="t">
            <a:noAutofit/>
          </a:bodyPr>
          <a:lstStyle/>
          <a:p>
            <a:pPr algn="l">
              <a:lnSpc>
                <a:spcPct val="110000"/>
              </a:lnSpc>
              <a:buNone/>
              <a:defRPr sz="1275" b="0" i="0">
                <a:solidFill>
                  <a:srgbClr val="5B6B73"/>
                </a:solidFill>
                <a:latin typeface="Arial"/>
                <a:ea typeface="Arial"/>
                <a:cs typeface="Arial"/>
              </a:defRPr>
            </a:pPr>
            <a:r>
              <a:rPr sz="1275" b="0" i="0">
                <a:solidFill>
                  <a:srgbClr val="5B6B73"/>
                </a:solidFill>
                <a:latin typeface="Arial"/>
                <a:ea typeface="Arial"/>
                <a:cs typeface="Arial"/>
              </a:rPr>
              <a:t>BATNA, staged value exchanges and measurable pilot gates</a:t>
            </a:r>
          </a:p>
        </p:txBody>
      </p:sp>
      <p:sp>
        <p:nvSpPr>
          <p:cNvPr id="20" name="Rectangle: Rounded Corners 19">
            <a:extLst>
              <a:ext uri="{FF2B5EF4-FFF2-40B4-BE49-F238E27FC236}">
                <a16:creationId xmlns:a16="http://schemas.microsoft.com/office/drawing/2014/main" id="{EC43880E-CB05-4996-9BDA-98B4DBEE2B21}"/>
              </a:ext>
            </a:extLst>
          </p:cNvPr>
          <p:cNvSpPr>
            <a:spLocks noGrp="1"/>
          </p:cNvSpPr>
          <p:nvPr/>
        </p:nvSpPr>
        <p:spPr>
          <a:xfrm>
            <a:off x="7962900" y="3219450"/>
            <a:ext cx="3276600" cy="1771650"/>
          </a:xfrm>
          <a:prstGeom prst="roundRect">
            <a:avLst>
              <a:gd name="adj" fmla="val 8602"/>
            </a:avLst>
          </a:prstGeom>
          <a:solidFill>
            <a:srgbClr val="EEF4F5"/>
          </a:solidFill>
          <a:ln w="0">
            <a:noFill/>
            <a:prstDash val="solid"/>
          </a:ln>
        </p:spPr>
        <p:txBody>
          <a:bodyPr/>
          <a:lstStyle/>
          <a:p>
            <a:endParaRPr lang="en-GB"/>
          </a:p>
        </p:txBody>
      </p:sp>
      <p:sp>
        <p:nvSpPr>
          <p:cNvPr id="21" name="Oval 20">
            <a:extLst>
              <a:ext uri="{FF2B5EF4-FFF2-40B4-BE49-F238E27FC236}">
                <a16:creationId xmlns:a16="http://schemas.microsoft.com/office/drawing/2014/main" id="{761618FD-4ED5-4F97-8F1D-BDA6D37753F2}"/>
              </a:ext>
            </a:extLst>
          </p:cNvPr>
          <p:cNvSpPr>
            <a:spLocks noGrp="1"/>
          </p:cNvSpPr>
          <p:nvPr/>
        </p:nvSpPr>
        <p:spPr>
          <a:xfrm>
            <a:off x="8191500" y="3486150"/>
            <a:ext cx="438150" cy="438150"/>
          </a:xfrm>
          <a:prstGeom prst="ellipse">
            <a:avLst/>
          </a:prstGeom>
          <a:solidFill>
            <a:srgbClr val="2D7C65"/>
          </a:solidFill>
          <a:ln w="0">
            <a:noFill/>
            <a:prstDash val="solid"/>
          </a:ln>
        </p:spPr>
        <p:txBody>
          <a:bodyPr/>
          <a:lstStyle/>
          <a:p>
            <a:endParaRPr lang="en-GB"/>
          </a:p>
        </p:txBody>
      </p:sp>
      <p:sp>
        <p:nvSpPr>
          <p:cNvPr id="22" name="Rectangle 21">
            <a:extLst>
              <a:ext uri="{FF2B5EF4-FFF2-40B4-BE49-F238E27FC236}">
                <a16:creationId xmlns:a16="http://schemas.microsoft.com/office/drawing/2014/main" id="{1C31D121-DC15-4826-B7DC-E56D28803577}"/>
              </a:ext>
            </a:extLst>
          </p:cNvPr>
          <p:cNvSpPr>
            <a:spLocks noGrp="1"/>
          </p:cNvSpPr>
          <p:nvPr/>
        </p:nvSpPr>
        <p:spPr>
          <a:xfrm>
            <a:off x="8191500" y="3571875"/>
            <a:ext cx="438150" cy="247650"/>
          </a:xfrm>
          <a:prstGeom prst="rect">
            <a:avLst/>
          </a:prstGeom>
          <a:noFill/>
          <a:ln w="0">
            <a:noFill/>
            <a:prstDash val="solid"/>
          </a:ln>
        </p:spPr>
        <p:txBody>
          <a:bodyPr wrap="square" lIns="0" tIns="0" rIns="0" bIns="0" anchor="t">
            <a:noAutofit/>
          </a:bodyPr>
          <a:lstStyle/>
          <a:p>
            <a:pPr algn="ctr">
              <a:lnSpc>
                <a:spcPct val="105000"/>
              </a:lnSpc>
              <a:buNone/>
              <a:defRPr sz="1575" b="1" i="0">
                <a:solidFill>
                  <a:srgbClr val="FFFFFF"/>
                </a:solidFill>
                <a:latin typeface="Arial"/>
                <a:ea typeface="Arial"/>
                <a:cs typeface="Arial"/>
              </a:defRPr>
            </a:pPr>
            <a:r>
              <a:rPr sz="1575" b="1" i="0">
                <a:solidFill>
                  <a:srgbClr val="FFFFFF"/>
                </a:solidFill>
                <a:latin typeface="Arial"/>
                <a:ea typeface="Arial"/>
                <a:cs typeface="Arial"/>
              </a:rPr>
              <a:t>✓</a:t>
            </a:r>
          </a:p>
        </p:txBody>
      </p:sp>
      <p:sp>
        <p:nvSpPr>
          <p:cNvPr id="23" name="Rectangle 22">
            <a:extLst>
              <a:ext uri="{FF2B5EF4-FFF2-40B4-BE49-F238E27FC236}">
                <a16:creationId xmlns:a16="http://schemas.microsoft.com/office/drawing/2014/main" id="{6E9C201A-D086-44DF-B994-D0FA1265D631}"/>
              </a:ext>
            </a:extLst>
          </p:cNvPr>
          <p:cNvSpPr>
            <a:spLocks noGrp="1"/>
          </p:cNvSpPr>
          <p:nvPr/>
        </p:nvSpPr>
        <p:spPr>
          <a:xfrm>
            <a:off x="8782050" y="3524250"/>
            <a:ext cx="2190750" cy="247650"/>
          </a:xfrm>
          <a:prstGeom prst="rect">
            <a:avLst/>
          </a:prstGeom>
          <a:noFill/>
          <a:ln w="0">
            <a:noFill/>
            <a:prstDash val="solid"/>
          </a:ln>
        </p:spPr>
        <p:txBody>
          <a:bodyPr wrap="square" lIns="0" tIns="0" rIns="0" bIns="0" anchor="t">
            <a:noAutofit/>
          </a:bodyPr>
          <a:lstStyle/>
          <a:p>
            <a:pPr algn="l">
              <a:lnSpc>
                <a:spcPct val="105000"/>
              </a:lnSpc>
              <a:buNone/>
              <a:defRPr sz="1575" b="1" i="0">
                <a:solidFill>
                  <a:srgbClr val="17242B"/>
                </a:solidFill>
                <a:latin typeface="Arial"/>
                <a:ea typeface="Arial"/>
                <a:cs typeface="Arial"/>
              </a:defRPr>
            </a:pPr>
            <a:r>
              <a:rPr sz="1575" b="1" i="0">
                <a:solidFill>
                  <a:srgbClr val="17242B"/>
                </a:solidFill>
                <a:latin typeface="Arial"/>
                <a:ea typeface="Arial"/>
                <a:cs typeface="Arial"/>
              </a:rPr>
              <a:t>Governance</a:t>
            </a:r>
          </a:p>
        </p:txBody>
      </p:sp>
      <p:sp>
        <p:nvSpPr>
          <p:cNvPr id="24" name="Rectangle 23">
            <a:extLst>
              <a:ext uri="{FF2B5EF4-FFF2-40B4-BE49-F238E27FC236}">
                <a16:creationId xmlns:a16="http://schemas.microsoft.com/office/drawing/2014/main" id="{AA61A89E-CD66-445B-9782-B2929943965B}"/>
              </a:ext>
            </a:extLst>
          </p:cNvPr>
          <p:cNvSpPr>
            <a:spLocks noGrp="1"/>
          </p:cNvSpPr>
          <p:nvPr/>
        </p:nvSpPr>
        <p:spPr>
          <a:xfrm>
            <a:off x="8191500" y="4114800"/>
            <a:ext cx="2819400" cy="666750"/>
          </a:xfrm>
          <a:prstGeom prst="rect">
            <a:avLst/>
          </a:prstGeom>
          <a:noFill/>
          <a:ln w="0">
            <a:noFill/>
            <a:prstDash val="solid"/>
          </a:ln>
        </p:spPr>
        <p:txBody>
          <a:bodyPr wrap="square" lIns="0" tIns="0" rIns="0" bIns="0" anchor="t">
            <a:noAutofit/>
          </a:bodyPr>
          <a:lstStyle/>
          <a:p>
            <a:pPr algn="l">
              <a:lnSpc>
                <a:spcPct val="110000"/>
              </a:lnSpc>
              <a:buNone/>
              <a:defRPr sz="1275" b="0" i="0">
                <a:solidFill>
                  <a:srgbClr val="5B6B73"/>
                </a:solidFill>
                <a:latin typeface="Arial"/>
                <a:ea typeface="Arial"/>
                <a:cs typeface="Arial"/>
              </a:defRPr>
            </a:pPr>
            <a:r>
              <a:rPr sz="1275" b="0" i="0">
                <a:solidFill>
                  <a:srgbClr val="5B6B73"/>
                </a:solidFill>
                <a:latin typeface="Arial"/>
                <a:ea typeface="Arial"/>
                <a:cs typeface="Arial"/>
              </a:rPr>
              <a:t>Bilingual records, IP boundaries, audit rights and anti-bribery controls</a:t>
            </a:r>
          </a:p>
        </p:txBody>
      </p:sp>
      <p:sp>
        <p:nvSpPr>
          <p:cNvPr id="25" name="Rectangle 24">
            <a:extLst>
              <a:ext uri="{FF2B5EF4-FFF2-40B4-BE49-F238E27FC236}">
                <a16:creationId xmlns:a16="http://schemas.microsoft.com/office/drawing/2014/main" id="{DFD36C57-C2FE-48A1-BEEB-9E042EFD1A9D}"/>
              </a:ext>
            </a:extLst>
          </p:cNvPr>
          <p:cNvSpPr>
            <a:spLocks noGrp="1"/>
          </p:cNvSpPr>
          <p:nvPr/>
        </p:nvSpPr>
        <p:spPr>
          <a:xfrm>
            <a:off x="1314450" y="5314950"/>
            <a:ext cx="9563100" cy="552450"/>
          </a:xfrm>
          <a:prstGeom prst="rect">
            <a:avLst/>
          </a:prstGeom>
          <a:noFill/>
          <a:ln w="0">
            <a:noFill/>
            <a:prstDash val="solid"/>
          </a:ln>
        </p:spPr>
        <p:txBody>
          <a:bodyPr wrap="square" lIns="0" tIns="0" rIns="0" bIns="0" anchor="t">
            <a:noAutofit/>
          </a:bodyPr>
          <a:lstStyle/>
          <a:p>
            <a:pPr algn="ctr">
              <a:lnSpc>
                <a:spcPct val="108000"/>
              </a:lnSpc>
              <a:buNone/>
              <a:defRPr sz="1650" b="1" i="0">
                <a:solidFill>
                  <a:srgbClr val="176B82"/>
                </a:solidFill>
                <a:latin typeface="Arial"/>
                <a:ea typeface="Arial"/>
                <a:cs typeface="Arial"/>
              </a:defRPr>
            </a:pPr>
            <a:r>
              <a:rPr sz="1650" b="1" i="0">
                <a:solidFill>
                  <a:srgbClr val="176B82"/>
                </a:solidFill>
                <a:latin typeface="Arial"/>
                <a:ea typeface="Arial"/>
                <a:cs typeface="Arial"/>
              </a:rPr>
              <a:t>Successful cross-cultural negotiation is not about behaving ‘Chinese’. It is about learning faster, communicating safely and making every commitment verifiable.</a:t>
            </a:r>
          </a:p>
        </p:txBody>
      </p:sp>
    </p:spTree>
    <p:extLst>
      <p:ext uri="{BB962C8B-B14F-4D97-AF65-F5344CB8AC3E}">
        <p14:creationId xmlns:p14="http://schemas.microsoft.com/office/powerpoint/2010/main" val="658023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547C38C-EB05-48FF-930A-DFE9B95230B4}"/>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HARVARD REFERENCE LIST</a:t>
            </a:r>
          </a:p>
        </p:txBody>
      </p:sp>
      <p:sp>
        <p:nvSpPr>
          <p:cNvPr id="2" name="Rectangle 1">
            <a:extLst>
              <a:ext uri="{FF2B5EF4-FFF2-40B4-BE49-F238E27FC236}">
                <a16:creationId xmlns:a16="http://schemas.microsoft.com/office/drawing/2014/main" id="{3FE2704C-C241-4768-9319-EFA6A5BFE3BA}"/>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References</a:t>
            </a:r>
          </a:p>
        </p:txBody>
      </p:sp>
      <p:sp>
        <p:nvSpPr>
          <p:cNvPr id="3" name="Rectangle 2">
            <a:extLst>
              <a:ext uri="{FF2B5EF4-FFF2-40B4-BE49-F238E27FC236}">
                <a16:creationId xmlns:a16="http://schemas.microsoft.com/office/drawing/2014/main" id="{0FAC3C64-2087-42EB-80FF-05DA6ACE13D2}"/>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0041120F-714C-4293-98B5-98F9E0BEE27A}"/>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4BA7F3C0-6B15-488D-B35D-CF0B231B74E1}"/>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C8DDFC15-2BE5-469D-B2E5-3F90592B2F19}"/>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15</a:t>
            </a:r>
          </a:p>
        </p:txBody>
      </p:sp>
      <p:sp>
        <p:nvSpPr>
          <p:cNvPr id="7" name="Rectangle 6">
            <a:extLst>
              <a:ext uri="{FF2B5EF4-FFF2-40B4-BE49-F238E27FC236}">
                <a16:creationId xmlns:a16="http://schemas.microsoft.com/office/drawing/2014/main" id="{6904C8ED-CF53-4095-AD6E-C24ACAAF29B8}"/>
              </a:ext>
            </a:extLst>
          </p:cNvPr>
          <p:cNvSpPr>
            <a:spLocks noGrp="1"/>
          </p:cNvSpPr>
          <p:nvPr/>
        </p:nvSpPr>
        <p:spPr>
          <a:xfrm>
            <a:off x="800100" y="16764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Ang, S., Van Dyne, L., Koh, C., Ng, K.Y., Templer, K.J., Tay, C. and Chandrasekar, N.A. (2007) ‘Cultural intelligence: Its measurement and effects on cultural judgment and decision making, cultural adaptation and task performance’, Management and Organization Review, 3(3), pp. 335–371. </a:t>
            </a:r>
            <a:r>
              <a:rPr sz="1125" b="0" u="sng">
                <a:solidFill>
                  <a:srgbClr val="17242B"/>
                </a:solidFill>
                <a:latin typeface="Arial"/>
                <a:ea typeface="Arial"/>
                <a:cs typeface="Arial"/>
                <a:hlinkClick r:id="rId3"/>
              </a:rPr>
              <a:t>https://doi.org/10.1111/j.1740-8784.2007.00082.x</a:t>
            </a:r>
          </a:p>
        </p:txBody>
      </p:sp>
      <p:sp>
        <p:nvSpPr>
          <p:cNvPr id="8" name="Rectangle 7">
            <a:extLst>
              <a:ext uri="{FF2B5EF4-FFF2-40B4-BE49-F238E27FC236}">
                <a16:creationId xmlns:a16="http://schemas.microsoft.com/office/drawing/2014/main" id="{589A2805-F874-4D6B-B546-659C16C182B4}"/>
              </a:ext>
            </a:extLst>
          </p:cNvPr>
          <p:cNvSpPr>
            <a:spLocks noGrp="1"/>
          </p:cNvSpPr>
          <p:nvPr/>
        </p:nvSpPr>
        <p:spPr>
          <a:xfrm>
            <a:off x="800100" y="230505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Brett, J.M., Gunia, B.C. and Teucher, B.M. (2017) ‘Culture and negotiation strategy: A framework for future research’, Academy of Management Perspectives, 31(4), pp. 288–308. </a:t>
            </a:r>
            <a:r>
              <a:rPr sz="1125" b="0" u="sng">
                <a:solidFill>
                  <a:srgbClr val="17242B"/>
                </a:solidFill>
                <a:latin typeface="Arial"/>
                <a:ea typeface="Arial"/>
                <a:cs typeface="Arial"/>
                <a:hlinkClick r:id="rId4"/>
              </a:rPr>
              <a:t>https://doi.org/10.5465/amp.2015.0195</a:t>
            </a:r>
          </a:p>
        </p:txBody>
      </p:sp>
      <p:sp>
        <p:nvSpPr>
          <p:cNvPr id="9" name="Rectangle 8">
            <a:extLst>
              <a:ext uri="{FF2B5EF4-FFF2-40B4-BE49-F238E27FC236}">
                <a16:creationId xmlns:a16="http://schemas.microsoft.com/office/drawing/2014/main" id="{211B17E8-817E-4F4A-AD76-F370EA776803}"/>
              </a:ext>
            </a:extLst>
          </p:cNvPr>
          <p:cNvSpPr>
            <a:spLocks noGrp="1"/>
          </p:cNvSpPr>
          <p:nvPr/>
        </p:nvSpPr>
        <p:spPr>
          <a:xfrm>
            <a:off x="800100" y="29337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BYD (n.d.) Batteries. Available at: </a:t>
            </a:r>
            <a:r>
              <a:rPr sz="1125" b="0" u="sng">
                <a:solidFill>
                  <a:srgbClr val="17242B"/>
                </a:solidFill>
                <a:latin typeface="Arial"/>
                <a:ea typeface="Arial"/>
                <a:cs typeface="Arial"/>
                <a:hlinkClick r:id="rId5"/>
              </a:rPr>
              <a:t>https://www.bydglobal.com/cn/en/BYD_ENProductAndSolutions/NewEnergy_mob.html</a:t>
            </a:r>
          </a:p>
        </p:txBody>
      </p:sp>
      <p:sp>
        <p:nvSpPr>
          <p:cNvPr id="10" name="Rectangle 9">
            <a:extLst>
              <a:ext uri="{FF2B5EF4-FFF2-40B4-BE49-F238E27FC236}">
                <a16:creationId xmlns:a16="http://schemas.microsoft.com/office/drawing/2014/main" id="{3300CA91-4D1A-41B2-AE17-76E77F237274}"/>
              </a:ext>
            </a:extLst>
          </p:cNvPr>
          <p:cNvSpPr>
            <a:spLocks noGrp="1"/>
          </p:cNvSpPr>
          <p:nvPr/>
        </p:nvSpPr>
        <p:spPr>
          <a:xfrm>
            <a:off x="800100" y="356235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Department for Business and Trade (2026) Exporting from the UK to China: A market guide. Available at: </a:t>
            </a:r>
            <a:r>
              <a:rPr sz="1125" b="0" u="sng">
                <a:solidFill>
                  <a:srgbClr val="17242B"/>
                </a:solidFill>
                <a:latin typeface="Arial"/>
                <a:ea typeface="Arial"/>
                <a:cs typeface="Arial"/>
                <a:hlinkClick r:id="rId6"/>
              </a:rPr>
              <a:t>https://www.business.gov.uk/export-from-uk/markets/china/</a:t>
            </a:r>
          </a:p>
        </p:txBody>
      </p:sp>
      <p:sp>
        <p:nvSpPr>
          <p:cNvPr id="11" name="Rectangle 10">
            <a:extLst>
              <a:ext uri="{FF2B5EF4-FFF2-40B4-BE49-F238E27FC236}">
                <a16:creationId xmlns:a16="http://schemas.microsoft.com/office/drawing/2014/main" id="{5A8B6FFF-799A-4F01-8A6A-6BB500CD597E}"/>
              </a:ext>
            </a:extLst>
          </p:cNvPr>
          <p:cNvSpPr>
            <a:spLocks noGrp="1"/>
          </p:cNvSpPr>
          <p:nvPr/>
        </p:nvSpPr>
        <p:spPr>
          <a:xfrm>
            <a:off x="800100" y="41910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Geert Hofstede (2025) Country comparison bar charts. Available at: </a:t>
            </a:r>
            <a:r>
              <a:rPr sz="1125" b="0" u="sng">
                <a:solidFill>
                  <a:srgbClr val="17242B"/>
                </a:solidFill>
                <a:latin typeface="Arial"/>
                <a:ea typeface="Arial"/>
                <a:cs typeface="Arial"/>
                <a:hlinkClick r:id="rId7"/>
              </a:rPr>
              <a:t>https://geerthofstede.com/country-comparison-bar-charts/</a:t>
            </a:r>
          </a:p>
        </p:txBody>
      </p:sp>
      <p:sp>
        <p:nvSpPr>
          <p:cNvPr id="12" name="Rectangle 11">
            <a:extLst>
              <a:ext uri="{FF2B5EF4-FFF2-40B4-BE49-F238E27FC236}">
                <a16:creationId xmlns:a16="http://schemas.microsoft.com/office/drawing/2014/main" id="{10CA45E4-48C2-4F35-96EF-DC8434B11711}"/>
              </a:ext>
            </a:extLst>
          </p:cNvPr>
          <p:cNvSpPr>
            <a:spLocks noGrp="1"/>
          </p:cNvSpPr>
          <p:nvPr/>
        </p:nvSpPr>
        <p:spPr>
          <a:xfrm>
            <a:off x="800100" y="481965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Graham, J.L. and Lam, N.M. (2003) ‘The Chinese negotiation’, Harvard Business Review, 81(10), pp. 82–91. Available at: </a:t>
            </a:r>
            <a:r>
              <a:rPr sz="1125" b="0" u="sng">
                <a:solidFill>
                  <a:srgbClr val="17242B"/>
                </a:solidFill>
                <a:latin typeface="Arial"/>
                <a:ea typeface="Arial"/>
                <a:cs typeface="Arial"/>
                <a:hlinkClick r:id="rId8"/>
              </a:rPr>
              <a:t>https://hbr.org/2003/10/the-chinese-negotiation</a:t>
            </a:r>
          </a:p>
        </p:txBody>
      </p:sp>
      <p:sp>
        <p:nvSpPr>
          <p:cNvPr id="13" name="Rectangle 12">
            <a:extLst>
              <a:ext uri="{FF2B5EF4-FFF2-40B4-BE49-F238E27FC236}">
                <a16:creationId xmlns:a16="http://schemas.microsoft.com/office/drawing/2014/main" id="{744FC052-4B23-43CE-8787-841DE286F0B8}"/>
              </a:ext>
            </a:extLst>
          </p:cNvPr>
          <p:cNvSpPr>
            <a:spLocks noGrp="1"/>
          </p:cNvSpPr>
          <p:nvPr/>
        </p:nvSpPr>
        <p:spPr>
          <a:xfrm>
            <a:off x="800100" y="54483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Hall, E.T. (1976) Beyond Culture. New York: Anchor Books. Book record available at: </a:t>
            </a:r>
            <a:r>
              <a:rPr sz="1125" b="0" u="sng">
                <a:solidFill>
                  <a:srgbClr val="17242B"/>
                </a:solidFill>
                <a:latin typeface="Arial"/>
                <a:ea typeface="Arial"/>
                <a:cs typeface="Arial"/>
                <a:hlinkClick r:id="rId9"/>
              </a:rPr>
              <a:t>https://books.google.com/books/about/Beyond_Culture.html?id=reByw3FWVWsC</a:t>
            </a:r>
          </a:p>
        </p:txBody>
      </p:sp>
    </p:spTree>
    <p:extLst>
      <p:ext uri="{BB962C8B-B14F-4D97-AF65-F5344CB8AC3E}">
        <p14:creationId xmlns:p14="http://schemas.microsoft.com/office/powerpoint/2010/main" val="837975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4AB54ED-AF8D-49AD-8D06-AAA1C95DC7B9}"/>
              </a:ext>
            </a:extLst>
          </p:cNvPr>
          <p:cNvSpPr>
            <a:spLocks noGrp="1"/>
          </p:cNvSpPr>
          <p:nvPr/>
        </p:nvSpPr>
        <p:spPr>
          <a:xfrm>
            <a:off x="685800" y="361950"/>
            <a:ext cx="5715000" cy="190500"/>
          </a:xfrm>
          <a:prstGeom prst="rect">
            <a:avLst/>
          </a:prstGeom>
          <a:noFill/>
          <a:ln w="0">
            <a:noFill/>
            <a:prstDash val="solid"/>
          </a:ln>
        </p:spPr>
        <p:txBody>
          <a:bodyPr wrap="square" lIns="0" tIns="0" rIns="0" bIns="0" anchor="t">
            <a:noAutofit/>
          </a:bodyPr>
          <a:lstStyle/>
          <a:p>
            <a:pPr algn="l">
              <a:lnSpc>
                <a:spcPct val="105000"/>
              </a:lnSpc>
              <a:buNone/>
              <a:defRPr sz="975" b="1" i="0">
                <a:solidFill>
                  <a:srgbClr val="176B82"/>
                </a:solidFill>
                <a:latin typeface="Arial"/>
                <a:ea typeface="Arial"/>
                <a:cs typeface="Arial"/>
              </a:defRPr>
            </a:pPr>
            <a:r>
              <a:rPr sz="975" b="1" i="0">
                <a:solidFill>
                  <a:srgbClr val="176B82"/>
                </a:solidFill>
                <a:latin typeface="Arial"/>
                <a:ea typeface="Arial"/>
                <a:cs typeface="Arial"/>
              </a:rPr>
              <a:t>HARVARD REFERENCE LIST</a:t>
            </a:r>
          </a:p>
        </p:txBody>
      </p:sp>
      <p:sp>
        <p:nvSpPr>
          <p:cNvPr id="2" name="Rectangle 1">
            <a:extLst>
              <a:ext uri="{FF2B5EF4-FFF2-40B4-BE49-F238E27FC236}">
                <a16:creationId xmlns:a16="http://schemas.microsoft.com/office/drawing/2014/main" id="{EF2DF55B-4DEF-43E9-8ADF-CFCA8DFFA041}"/>
              </a:ext>
            </a:extLst>
          </p:cNvPr>
          <p:cNvSpPr>
            <a:spLocks noGrp="1"/>
          </p:cNvSpPr>
          <p:nvPr/>
        </p:nvSpPr>
        <p:spPr>
          <a:xfrm>
            <a:off x="685800" y="666750"/>
            <a:ext cx="10572750" cy="838200"/>
          </a:xfrm>
          <a:prstGeom prst="rect">
            <a:avLst/>
          </a:prstGeom>
          <a:noFill/>
          <a:ln w="0">
            <a:noFill/>
            <a:prstDash val="solid"/>
          </a:ln>
        </p:spPr>
        <p:txBody>
          <a:bodyPr wrap="square" lIns="0" tIns="0" rIns="0" bIns="0" anchor="t">
            <a:noAutofit/>
          </a:bodyPr>
          <a:lstStyle/>
          <a:p>
            <a:pPr algn="l">
              <a:lnSpc>
                <a:spcPct val="92000"/>
              </a:lnSpc>
              <a:buNone/>
              <a:defRPr sz="2850" b="1" i="0">
                <a:solidFill>
                  <a:srgbClr val="17242B"/>
                </a:solidFill>
                <a:latin typeface="Arial"/>
                <a:ea typeface="Arial"/>
                <a:cs typeface="Arial"/>
              </a:defRPr>
            </a:pPr>
            <a:r>
              <a:rPr sz="2850" b="1" i="0">
                <a:solidFill>
                  <a:srgbClr val="17242B"/>
                </a:solidFill>
                <a:latin typeface="Arial"/>
                <a:ea typeface="Arial"/>
                <a:cs typeface="Arial"/>
              </a:rPr>
              <a:t>References (continued)</a:t>
            </a:r>
          </a:p>
        </p:txBody>
      </p:sp>
      <p:sp>
        <p:nvSpPr>
          <p:cNvPr id="3" name="Rectangle 2">
            <a:extLst>
              <a:ext uri="{FF2B5EF4-FFF2-40B4-BE49-F238E27FC236}">
                <a16:creationId xmlns:a16="http://schemas.microsoft.com/office/drawing/2014/main" id="{527B8C75-DAEE-4580-85D2-A649EF4DFB6A}"/>
              </a:ext>
            </a:extLst>
          </p:cNvPr>
          <p:cNvSpPr>
            <a:spLocks noGrp="1"/>
          </p:cNvSpPr>
          <p:nvPr/>
        </p:nvSpPr>
        <p:spPr>
          <a:xfrm>
            <a:off x="685800" y="1495425"/>
            <a:ext cx="762000" cy="47625"/>
          </a:xfrm>
          <a:prstGeom prst="rect">
            <a:avLst/>
          </a:prstGeom>
          <a:solidFill>
            <a:srgbClr val="F47A38"/>
          </a:solidFill>
          <a:ln w="0">
            <a:noFill/>
            <a:prstDash val="solid"/>
          </a:ln>
        </p:spPr>
        <p:txBody>
          <a:bodyPr/>
          <a:lstStyle/>
          <a:p>
            <a:endParaRPr lang="en-GB"/>
          </a:p>
        </p:txBody>
      </p:sp>
      <p:sp>
        <p:nvSpPr>
          <p:cNvPr id="4" name="Rectangle 3">
            <a:extLst>
              <a:ext uri="{FF2B5EF4-FFF2-40B4-BE49-F238E27FC236}">
                <a16:creationId xmlns:a16="http://schemas.microsoft.com/office/drawing/2014/main" id="{415DA7EA-384B-4376-A9BC-EA02D172FA8F}"/>
              </a:ext>
            </a:extLst>
          </p:cNvPr>
          <p:cNvSpPr>
            <a:spLocks noGrp="1"/>
          </p:cNvSpPr>
          <p:nvPr/>
        </p:nvSpPr>
        <p:spPr>
          <a:xfrm>
            <a:off x="685800" y="6438900"/>
            <a:ext cx="10820400" cy="9525"/>
          </a:xfrm>
          <a:prstGeom prst="rect">
            <a:avLst/>
          </a:prstGeom>
          <a:solidFill>
            <a:srgbClr val="D5E0E3"/>
          </a:solidFill>
          <a:ln w="0">
            <a:noFill/>
            <a:prstDash val="solid"/>
          </a:ln>
        </p:spPr>
        <p:txBody>
          <a:bodyPr/>
          <a:lstStyle/>
          <a:p>
            <a:endParaRPr lang="en-GB"/>
          </a:p>
        </p:txBody>
      </p:sp>
      <p:sp>
        <p:nvSpPr>
          <p:cNvPr id="5" name="Rectangle 4">
            <a:extLst>
              <a:ext uri="{FF2B5EF4-FFF2-40B4-BE49-F238E27FC236}">
                <a16:creationId xmlns:a16="http://schemas.microsoft.com/office/drawing/2014/main" id="{77524830-04C8-405C-9D36-2B8388EC7001}"/>
              </a:ext>
            </a:extLst>
          </p:cNvPr>
          <p:cNvSpPr>
            <a:spLocks noGrp="1"/>
          </p:cNvSpPr>
          <p:nvPr/>
        </p:nvSpPr>
        <p:spPr>
          <a:xfrm>
            <a:off x="685800" y="6534150"/>
            <a:ext cx="3429000" cy="171450"/>
          </a:xfrm>
          <a:prstGeom prst="rect">
            <a:avLst/>
          </a:prstGeom>
          <a:noFill/>
          <a:ln w="0">
            <a:noFill/>
            <a:prstDash val="solid"/>
          </a:ln>
        </p:spPr>
        <p:txBody>
          <a:bodyPr wrap="square" lIns="0" tIns="0" rIns="0" bIns="0" anchor="t">
            <a:noAutofit/>
          </a:bodyPr>
          <a:lstStyle/>
          <a:p>
            <a:pPr algn="l">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Angel Marinov  •  LCBB6023</a:t>
            </a:r>
          </a:p>
        </p:txBody>
      </p:sp>
      <p:sp>
        <p:nvSpPr>
          <p:cNvPr id="6" name="Rectangle 5">
            <a:extLst>
              <a:ext uri="{FF2B5EF4-FFF2-40B4-BE49-F238E27FC236}">
                <a16:creationId xmlns:a16="http://schemas.microsoft.com/office/drawing/2014/main" id="{AA7813CE-228E-4749-8690-12938F20931D}"/>
              </a:ext>
            </a:extLst>
          </p:cNvPr>
          <p:cNvSpPr>
            <a:spLocks noGrp="1"/>
          </p:cNvSpPr>
          <p:nvPr/>
        </p:nvSpPr>
        <p:spPr>
          <a:xfrm>
            <a:off x="11049000" y="6534150"/>
            <a:ext cx="457200" cy="171450"/>
          </a:xfrm>
          <a:prstGeom prst="rect">
            <a:avLst/>
          </a:prstGeom>
          <a:noFill/>
          <a:ln w="0">
            <a:noFill/>
            <a:prstDash val="solid"/>
          </a:ln>
        </p:spPr>
        <p:txBody>
          <a:bodyPr wrap="square" lIns="0" tIns="0" rIns="0" bIns="0" anchor="t">
            <a:noAutofit/>
          </a:bodyPr>
          <a:lstStyle/>
          <a:p>
            <a:pPr algn="r">
              <a:lnSpc>
                <a:spcPct val="105000"/>
              </a:lnSpc>
              <a:buNone/>
              <a:defRPr sz="900" b="0" i="0">
                <a:solidFill>
                  <a:srgbClr val="5B6B73"/>
                </a:solidFill>
                <a:latin typeface="Arial"/>
                <a:ea typeface="Arial"/>
                <a:cs typeface="Arial"/>
              </a:defRPr>
            </a:pPr>
            <a:r>
              <a:rPr sz="900" b="0" i="0">
                <a:solidFill>
                  <a:srgbClr val="5B6B73"/>
                </a:solidFill>
                <a:latin typeface="Arial"/>
                <a:ea typeface="Arial"/>
                <a:cs typeface="Arial"/>
              </a:rPr>
              <a:t>16</a:t>
            </a:r>
          </a:p>
        </p:txBody>
      </p:sp>
      <p:sp>
        <p:nvSpPr>
          <p:cNvPr id="7" name="Rectangle 6">
            <a:extLst>
              <a:ext uri="{FF2B5EF4-FFF2-40B4-BE49-F238E27FC236}">
                <a16:creationId xmlns:a16="http://schemas.microsoft.com/office/drawing/2014/main" id="{6889851C-D0B2-4AF3-80E3-D03AC5CC24C4}"/>
              </a:ext>
            </a:extLst>
          </p:cNvPr>
          <p:cNvSpPr>
            <a:spLocks noGrp="1"/>
          </p:cNvSpPr>
          <p:nvPr/>
        </p:nvSpPr>
        <p:spPr>
          <a:xfrm>
            <a:off x="800100" y="16764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Hofstede, G., Hofstede, G.J. and Minkov, M. (2010) Cultures and Organizations: Software of the Mind. 3rd edn. New York: McGraw-Hill. Model overview available at: </a:t>
            </a:r>
            <a:r>
              <a:rPr sz="1125" b="0" u="sng">
                <a:solidFill>
                  <a:srgbClr val="17242B"/>
                </a:solidFill>
                <a:latin typeface="Arial"/>
                <a:ea typeface="Arial"/>
                <a:cs typeface="Arial"/>
                <a:hlinkClick r:id="rId3"/>
              </a:rPr>
              <a:t>https://geerthofstede.com/culture-geert-hofstede-gert-jan-hofstede/6d-model-of-national-culture/</a:t>
            </a:r>
          </a:p>
        </p:txBody>
      </p:sp>
      <p:sp>
        <p:nvSpPr>
          <p:cNvPr id="8" name="Rectangle 7">
            <a:extLst>
              <a:ext uri="{FF2B5EF4-FFF2-40B4-BE49-F238E27FC236}">
                <a16:creationId xmlns:a16="http://schemas.microsoft.com/office/drawing/2014/main" id="{34323300-4763-47C1-910D-F64957F53D8E}"/>
              </a:ext>
            </a:extLst>
          </p:cNvPr>
          <p:cNvSpPr>
            <a:spLocks noGrp="1"/>
          </p:cNvSpPr>
          <p:nvPr/>
        </p:nvSpPr>
        <p:spPr>
          <a:xfrm>
            <a:off x="800100" y="230505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JLR (2023) JLR to invest £15 billion over next five years in its modern luxury electric-first future. Available at: </a:t>
            </a:r>
            <a:r>
              <a:rPr sz="1125" b="0" u="sng">
                <a:solidFill>
                  <a:srgbClr val="17242B"/>
                </a:solidFill>
                <a:latin typeface="Arial"/>
                <a:ea typeface="Arial"/>
                <a:cs typeface="Arial"/>
                <a:hlinkClick r:id="rId4"/>
              </a:rPr>
              <a:t>https://www.jlr.com/news/2023/04/jlr-invest-ps15-billion-over-next-five-years-its-modern-luxury-electric-first-future</a:t>
            </a:r>
          </a:p>
        </p:txBody>
      </p:sp>
      <p:sp>
        <p:nvSpPr>
          <p:cNvPr id="9" name="Rectangle 8">
            <a:extLst>
              <a:ext uri="{FF2B5EF4-FFF2-40B4-BE49-F238E27FC236}">
                <a16:creationId xmlns:a16="http://schemas.microsoft.com/office/drawing/2014/main" id="{C9B369B0-1C98-4F87-961E-171AF33C8B9D}"/>
              </a:ext>
            </a:extLst>
          </p:cNvPr>
          <p:cNvSpPr>
            <a:spLocks noGrp="1"/>
          </p:cNvSpPr>
          <p:nvPr/>
        </p:nvSpPr>
        <p:spPr>
          <a:xfrm>
            <a:off x="800100" y="29337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JLR (2025) Annual Report 2025. Available at: </a:t>
            </a:r>
            <a:r>
              <a:rPr sz="1125" b="0" u="sng">
                <a:solidFill>
                  <a:srgbClr val="17242B"/>
                </a:solidFill>
                <a:latin typeface="Arial"/>
                <a:ea typeface="Arial"/>
                <a:cs typeface="Arial"/>
                <a:hlinkClick r:id="rId5"/>
              </a:rPr>
              <a:t>https://www.jlr.com/annual-report-2025</a:t>
            </a:r>
          </a:p>
        </p:txBody>
      </p:sp>
      <p:sp>
        <p:nvSpPr>
          <p:cNvPr id="10" name="Rectangle 9">
            <a:extLst>
              <a:ext uri="{FF2B5EF4-FFF2-40B4-BE49-F238E27FC236}">
                <a16:creationId xmlns:a16="http://schemas.microsoft.com/office/drawing/2014/main" id="{7E46DEDF-99F5-4EC1-847F-41983846D85C}"/>
              </a:ext>
            </a:extLst>
          </p:cNvPr>
          <p:cNvSpPr>
            <a:spLocks noGrp="1"/>
          </p:cNvSpPr>
          <p:nvPr/>
        </p:nvSpPr>
        <p:spPr>
          <a:xfrm>
            <a:off x="800100" y="356235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Leung, T.K.P., Chan, R.Y.K., Lai, K.H. and Ngai, E.W.T. (2011) ‘An examination of the influence of guanxi and xinyong on negotiation outcome in China’, Industrial Marketing Management, 40(7), pp. 1193–1205. </a:t>
            </a:r>
            <a:r>
              <a:rPr sz="1125" b="0" u="sng">
                <a:solidFill>
                  <a:srgbClr val="17242B"/>
                </a:solidFill>
                <a:latin typeface="Arial"/>
                <a:ea typeface="Arial"/>
                <a:cs typeface="Arial"/>
                <a:hlinkClick r:id="rId6"/>
              </a:rPr>
              <a:t>https://doi.org/10.1016/j.indmarman.2010.12.020</a:t>
            </a:r>
          </a:p>
        </p:txBody>
      </p:sp>
      <p:sp>
        <p:nvSpPr>
          <p:cNvPr id="11" name="Rectangle 10">
            <a:extLst>
              <a:ext uri="{FF2B5EF4-FFF2-40B4-BE49-F238E27FC236}">
                <a16:creationId xmlns:a16="http://schemas.microsoft.com/office/drawing/2014/main" id="{920AF8B5-D812-4ECB-870C-8187D7C5F730}"/>
              </a:ext>
            </a:extLst>
          </p:cNvPr>
          <p:cNvSpPr>
            <a:spLocks noGrp="1"/>
          </p:cNvSpPr>
          <p:nvPr/>
        </p:nvSpPr>
        <p:spPr>
          <a:xfrm>
            <a:off x="800100" y="41910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Ministry of Justice (2025) Bribery Act 2010 guidance. Available at: </a:t>
            </a:r>
            <a:r>
              <a:rPr sz="1125" b="0" u="sng">
                <a:solidFill>
                  <a:srgbClr val="17242B"/>
                </a:solidFill>
                <a:latin typeface="Arial"/>
                <a:ea typeface="Arial"/>
                <a:cs typeface="Arial"/>
                <a:hlinkClick r:id="rId7"/>
              </a:rPr>
              <a:t>https://www.gov.uk/government/publications/bribery-act-2010-guidance</a:t>
            </a:r>
          </a:p>
        </p:txBody>
      </p:sp>
      <p:sp>
        <p:nvSpPr>
          <p:cNvPr id="12" name="Rectangle 11">
            <a:extLst>
              <a:ext uri="{FF2B5EF4-FFF2-40B4-BE49-F238E27FC236}">
                <a16:creationId xmlns:a16="http://schemas.microsoft.com/office/drawing/2014/main" id="{0C3CD297-DAB3-4FD2-9325-193352AEEBD6}"/>
              </a:ext>
            </a:extLst>
          </p:cNvPr>
          <p:cNvSpPr>
            <a:spLocks noGrp="1"/>
          </p:cNvSpPr>
          <p:nvPr/>
        </p:nvSpPr>
        <p:spPr>
          <a:xfrm>
            <a:off x="800100" y="481965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Sebenius, J.K. and Qian, C. (2008) Cultural Notes on Chinese Negotiating Behavior. Harvard Business School Working Paper 09-076. Available at: </a:t>
            </a:r>
            <a:r>
              <a:rPr sz="1125" b="0" u="sng">
                <a:solidFill>
                  <a:srgbClr val="17242B"/>
                </a:solidFill>
                <a:latin typeface="Arial"/>
                <a:ea typeface="Arial"/>
                <a:cs typeface="Arial"/>
                <a:hlinkClick r:id="rId8"/>
              </a:rPr>
              <a:t>https://www.hbs.edu/ris/Publication%20Files/09-076.pdf</a:t>
            </a:r>
          </a:p>
        </p:txBody>
      </p:sp>
      <p:sp>
        <p:nvSpPr>
          <p:cNvPr id="13" name="Rectangle 12">
            <a:extLst>
              <a:ext uri="{FF2B5EF4-FFF2-40B4-BE49-F238E27FC236}">
                <a16:creationId xmlns:a16="http://schemas.microsoft.com/office/drawing/2014/main" id="{F00F3895-AA5D-4C45-BB9F-BBD061A8585C}"/>
              </a:ext>
            </a:extLst>
          </p:cNvPr>
          <p:cNvSpPr>
            <a:spLocks noGrp="1"/>
          </p:cNvSpPr>
          <p:nvPr/>
        </p:nvSpPr>
        <p:spPr>
          <a:xfrm>
            <a:off x="800100" y="5448300"/>
            <a:ext cx="10477500" cy="533400"/>
          </a:xfrm>
          <a:prstGeom prst="rect">
            <a:avLst/>
          </a:prstGeom>
          <a:noFill/>
          <a:ln w="0">
            <a:noFill/>
            <a:prstDash val="solid"/>
          </a:ln>
        </p:spPr>
        <p:txBody>
          <a:bodyPr wrap="square" lIns="0" tIns="0" rIns="0" bIns="0" anchor="t">
            <a:noAutofit/>
          </a:bodyPr>
          <a:lstStyle/>
          <a:p>
            <a:pPr algn="l">
              <a:lnSpc>
                <a:spcPct val="105000"/>
              </a:lnSpc>
              <a:buNone/>
              <a:defRPr sz="1125" b="0">
                <a:solidFill>
                  <a:srgbClr val="17242B"/>
                </a:solidFill>
                <a:latin typeface="Arial"/>
                <a:ea typeface="Arial"/>
                <a:cs typeface="Arial"/>
              </a:defRPr>
            </a:pPr>
            <a:r>
              <a:rPr sz="1125" b="0">
                <a:solidFill>
                  <a:srgbClr val="17242B"/>
                </a:solidFill>
                <a:latin typeface="Arial"/>
                <a:ea typeface="Arial"/>
                <a:cs typeface="Arial"/>
              </a:rPr>
              <a:t>Ting-Toomey, S. and Kurogi, A. (1998) ‘Facework competence in intercultural conflict: An updated face-negotiation theory’, International Journal of Intercultural Relations, 22(2), pp. 187–225. </a:t>
            </a:r>
            <a:r>
              <a:rPr sz="1125" b="0" u="sng">
                <a:solidFill>
                  <a:srgbClr val="17242B"/>
                </a:solidFill>
                <a:latin typeface="Arial"/>
                <a:ea typeface="Arial"/>
                <a:cs typeface="Arial"/>
                <a:hlinkClick r:id="rId9"/>
              </a:rPr>
              <a:t>https://doi.org/10.1016/S0147-1767(98)00004-2</a:t>
            </a:r>
          </a:p>
        </p:txBody>
      </p:sp>
    </p:spTree>
    <p:extLst>
      <p:ext uri="{BB962C8B-B14F-4D97-AF65-F5344CB8AC3E}">
        <p14:creationId xmlns:p14="http://schemas.microsoft.com/office/powerpoint/2010/main" val="339288420"/>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3185</Words>
  <Application>Microsoft Office PowerPoint</Application>
  <DocSecurity>0</DocSecurity>
  <PresentationFormat>Widescreen</PresentationFormat>
  <Paragraphs>294</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Angel Krumov Marinov (2336737)</cp:lastModifiedBy>
  <cp:revision>1</cp:revision>
  <dcterms:created xsi:type="dcterms:W3CDTF">2026-07-21T23:25:28Z</dcterms:created>
  <dcterms:modified xsi:type="dcterms:W3CDTF">2026-07-23T23:17:55Z</dcterms:modified>
</cp:coreProperties>
</file>