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58" r:id="rId4"/>
  </p:sldMasterIdLst>
  <p:notesMasterIdLst>
    <p:notesMasterId r:id="rId15"/>
  </p:notesMasterIdLst>
  <p:sldIdLst>
    <p:sldId id="256" r:id="rId5"/>
    <p:sldId id="257" r:id="rId6"/>
    <p:sldId id="258" r:id="rId7"/>
    <p:sldId id="259" r:id="rId8"/>
    <p:sldId id="260" r:id="rId9"/>
    <p:sldId id="262" r:id="rId10"/>
    <p:sldId id="268" r:id="rId11"/>
    <p:sldId id="264" r:id="rId12"/>
    <p:sldId id="265" r:id="rId13"/>
    <p:sldId id="266"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7AAB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F269F9E-1D86-4702-B64D-9D8A09FBFCBF}" v="24" dt="2025-11-08T12:31:46.08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121" autoAdjust="0"/>
    <p:restoredTop sz="94660"/>
  </p:normalViewPr>
  <p:slideViewPr>
    <p:cSldViewPr snapToGrid="0">
      <p:cViewPr varScale="1">
        <p:scale>
          <a:sx n="107" d="100"/>
          <a:sy n="107" d="100"/>
        </p:scale>
        <p:origin x="804" y="102"/>
      </p:cViewPr>
      <p:guideLst>
        <p:guide orient="horz" pos="2160"/>
        <p:guide pos="384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1A13E7-E6BF-4181-9F9D-F98164CE5C15}" type="datetimeFigureOut">
              <a:rPr lang="en-GB" smtClean="0"/>
              <a:pPr/>
              <a:t>08/11/2025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EAD5EB9-B321-4627-A96C-408748FB7616}" type="slidenum">
              <a:rPr lang="en-GB" smtClean="0"/>
              <a:pPr/>
              <a:t>‹#›</a:t>
            </a:fld>
            <a:endParaRPr lang="en-GB"/>
          </a:p>
        </p:txBody>
      </p:sp>
    </p:spTree>
    <p:extLst>
      <p:ext uri="{BB962C8B-B14F-4D97-AF65-F5344CB8AC3E}">
        <p14:creationId xmlns:p14="http://schemas.microsoft.com/office/powerpoint/2010/main" val="35713923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EAD5EB9-B321-4627-A96C-408748FB7616}" type="slidenum">
              <a:rPr lang="en-GB" smtClean="0"/>
              <a:pPr/>
              <a:t>1</a:t>
            </a:fld>
            <a:endParaRPr lang="en-GB"/>
          </a:p>
        </p:txBody>
      </p:sp>
    </p:spTree>
    <p:extLst>
      <p:ext uri="{BB962C8B-B14F-4D97-AF65-F5344CB8AC3E}">
        <p14:creationId xmlns:p14="http://schemas.microsoft.com/office/powerpoint/2010/main" val="21352847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261872" y="758952"/>
            <a:ext cx="9418320" cy="4041648"/>
          </a:xfrm>
        </p:spPr>
        <p:txBody>
          <a:bodyPr anchor="b">
            <a:normAutofit/>
          </a:bodyPr>
          <a:lstStyle>
            <a:lvl1pPr algn="l">
              <a:lnSpc>
                <a:spcPct val="85000"/>
              </a:lnSpc>
              <a:defRPr sz="7200" baseline="0">
                <a:solidFill>
                  <a:schemeClr val="tx1"/>
                </a:solidFill>
              </a:defRPr>
            </a:lvl1pPr>
          </a:lstStyle>
          <a:p>
            <a:r>
              <a:rPr lang="en-US" dirty="0"/>
              <a:t>Click to edit Master title style</a:t>
            </a:r>
          </a:p>
        </p:txBody>
      </p:sp>
      <p:sp>
        <p:nvSpPr>
          <p:cNvPr id="3" name="Subtitle 2"/>
          <p:cNvSpPr>
            <a:spLocks noGrp="1"/>
          </p:cNvSpPr>
          <p:nvPr>
            <p:ph type="subTitle" idx="1"/>
          </p:nvPr>
        </p:nvSpPr>
        <p:spPr>
          <a:xfrm>
            <a:off x="1261872" y="4800600"/>
            <a:ext cx="9418320" cy="1691640"/>
          </a:xfrm>
        </p:spPr>
        <p:txBody>
          <a:bodyPr>
            <a:normAutofit/>
          </a:bodyPr>
          <a:lstStyle>
            <a:lvl1pPr marL="0" indent="0" algn="l">
              <a:buNone/>
              <a:defRPr sz="2200" baseline="0">
                <a:solidFill>
                  <a:schemeClr val="tx1">
                    <a:lumMod val="75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dirty="0"/>
              <a:t>Click to edit Master subtitle style</a:t>
            </a:r>
          </a:p>
        </p:txBody>
      </p:sp>
      <p:sp>
        <p:nvSpPr>
          <p:cNvPr id="4" name="Date Placeholder 3"/>
          <p:cNvSpPr>
            <a:spLocks noGrp="1"/>
          </p:cNvSpPr>
          <p:nvPr>
            <p:ph type="dt" sz="half" idx="10"/>
          </p:nvPr>
        </p:nvSpPr>
        <p:spPr/>
        <p:txBody>
          <a:bodyPr/>
          <a:lstStyle>
            <a:lvl1pPr>
              <a:defRPr>
                <a:solidFill>
                  <a:schemeClr val="tx1">
                    <a:lumMod val="50000"/>
                  </a:schemeClr>
                </a:solidFill>
              </a:defRPr>
            </a:lvl1pPr>
          </a:lstStyle>
          <a:p>
            <a:fld id="{9E016143-E03C-4CFD-AFDC-14E5BDEA754C}" type="datetimeFigureOut">
              <a:rPr lang="en-US" dirty="0"/>
              <a:pPr/>
              <a:t>11/8/2025</a:t>
            </a:fld>
            <a:endParaRPr lang="en-US" dirty="0"/>
          </a:p>
        </p:txBody>
      </p:sp>
      <p:sp>
        <p:nvSpPr>
          <p:cNvPr id="5" name="Footer Placeholder 4"/>
          <p:cNvSpPr>
            <a:spLocks noGrp="1"/>
          </p:cNvSpPr>
          <p:nvPr>
            <p:ph type="ftr" sz="quarter" idx="11"/>
          </p:nvPr>
        </p:nvSpPr>
        <p:spPr/>
        <p:txBody>
          <a:bodyPr/>
          <a:lstStyle>
            <a:lvl1pPr>
              <a:defRPr>
                <a:solidFill>
                  <a:schemeClr val="tx1">
                    <a:lumMod val="65000"/>
                  </a:schemeClr>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tx1">
                    <a:lumMod val="65000"/>
                  </a:schemeClr>
                </a:solidFill>
              </a:defRPr>
            </a:lvl1pPr>
          </a:lstStyle>
          <a:p>
            <a:fld id="{4FAB73BC-B049-4115-A692-8D63A059BFB8}" type="slidenum">
              <a:rPr lang="en-US" dirty="0"/>
              <a:pPr/>
              <a:t>‹#›</a:t>
            </a:fld>
            <a:endParaRPr lang="en-US" dirty="0"/>
          </a:p>
        </p:txBody>
      </p:sp>
      <p:sp>
        <p:nvSpPr>
          <p:cNvPr id="7" name="Rectangle 6"/>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560851710"/>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78C94063-DF36-4330-A365-08DA1FA5B7D6}" type="datetimeFigureOut">
              <a:rPr lang="en-US" dirty="0"/>
              <a:pPr/>
              <a:t>11/8/2025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16182833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61872" y="758952"/>
            <a:ext cx="9418320" cy="4041648"/>
          </a:xfrm>
        </p:spPr>
        <p:txBody>
          <a:bodyPr anchor="b">
            <a:normAutofit/>
          </a:bodyPr>
          <a:lstStyle>
            <a:lvl1pPr>
              <a:lnSpc>
                <a:spcPct val="85000"/>
              </a:lnSpc>
              <a:defRPr sz="7200" b="0"/>
            </a:lvl1pPr>
          </a:lstStyle>
          <a:p>
            <a:r>
              <a:rPr lang="en-US" dirty="0"/>
              <a:t>Click to edit Master title style</a:t>
            </a:r>
          </a:p>
        </p:txBody>
      </p:sp>
      <p:sp>
        <p:nvSpPr>
          <p:cNvPr id="3" name="Text Placeholder 2"/>
          <p:cNvSpPr>
            <a:spLocks noGrp="1"/>
          </p:cNvSpPr>
          <p:nvPr>
            <p:ph type="body" idx="1"/>
          </p:nvPr>
        </p:nvSpPr>
        <p:spPr>
          <a:xfrm>
            <a:off x="1261872" y="4800600"/>
            <a:ext cx="9418320" cy="1691640"/>
          </a:xfrm>
        </p:spPr>
        <p:txBody>
          <a:bodyPr anchor="t">
            <a:normAutofit/>
          </a:bodyPr>
          <a:lstStyle>
            <a:lvl1pPr marL="0" indent="0">
              <a:buNone/>
              <a:defRPr sz="22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908A7C6C-0F39-4D70-8E8D-FE5B9C95FA73}" type="datetimeFigureOut">
              <a:rPr lang="en-US" dirty="0"/>
              <a:pPr/>
              <a:t>11/8/2025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
        <p:nvSpPr>
          <p:cNvPr id="7" name="Rectangle 6"/>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0382875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1261872" y="1828800"/>
            <a:ext cx="4480560" cy="4351337"/>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26480" y="1828800"/>
            <a:ext cx="4480560" cy="4351337"/>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DFCFA4AC-08CC-42CE-BD01-C191750A04EC}" type="datetimeFigureOut">
              <a:rPr lang="en-US" dirty="0"/>
              <a:pPr/>
              <a:t>11/8/2025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13422641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dirty="0"/>
              <a:t>Click to edit Master title style</a:t>
            </a:r>
          </a:p>
        </p:txBody>
      </p:sp>
      <p:sp>
        <p:nvSpPr>
          <p:cNvPr id="3" name="Text Placeholder 2"/>
          <p:cNvSpPr>
            <a:spLocks noGrp="1"/>
          </p:cNvSpPr>
          <p:nvPr>
            <p:ph type="body" idx="1"/>
          </p:nvPr>
        </p:nvSpPr>
        <p:spPr>
          <a:xfrm>
            <a:off x="1261872" y="1713655"/>
            <a:ext cx="4480560" cy="731520"/>
          </a:xfrm>
        </p:spPr>
        <p:txBody>
          <a:bodyPr anchor="b">
            <a:normAutofit/>
          </a:bodyPr>
          <a:lstStyle>
            <a:lvl1pPr marL="0" indent="0">
              <a:spcBef>
                <a:spcPts val="0"/>
              </a:spcBef>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261872"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126480" y="1713655"/>
            <a:ext cx="4480560" cy="731520"/>
          </a:xfrm>
        </p:spPr>
        <p:txBody>
          <a:bodyPr anchor="b">
            <a:normAutofit/>
          </a:bodyPr>
          <a:lstStyle>
            <a:lvl1pPr marL="0" indent="0">
              <a:lnSpc>
                <a:spcPct val="95000"/>
              </a:lnSpc>
              <a:spcBef>
                <a:spcPts val="0"/>
              </a:spcBef>
              <a:buNone/>
              <a:defRPr lang="en-US" sz="2000" b="0" kern="1200" dirty="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2000"/>
              </a:spcBef>
              <a:buFontTx/>
              <a:buNone/>
            </a:pPr>
            <a:r>
              <a:rPr lang="en-US" dirty="0"/>
              <a:t>Click to edit Master text styles</a:t>
            </a:r>
          </a:p>
        </p:txBody>
      </p:sp>
      <p:sp>
        <p:nvSpPr>
          <p:cNvPr id="6" name="Content Placeholder 5"/>
          <p:cNvSpPr>
            <a:spLocks noGrp="1"/>
          </p:cNvSpPr>
          <p:nvPr>
            <p:ph sz="quarter" idx="4"/>
          </p:nvPr>
        </p:nvSpPr>
        <p:spPr>
          <a:xfrm>
            <a:off x="6126480"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1BA7A723-92A7-435B-B681-F25B092FEFEB}" type="datetimeFigureOut">
              <a:rPr lang="en-US" dirty="0"/>
              <a:pPr/>
              <a:t>11/8/2025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40415444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4F170639-886C-4FCF-9EAB-ABB5DA3F3F4A}" type="datetimeFigureOut">
              <a:rPr lang="en-US" dirty="0"/>
              <a:pPr/>
              <a:t>11/8/2025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16960547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2230651-31F4-45D2-98AE-A2108F41BC07}" type="datetimeFigureOut">
              <a:rPr lang="en-US" dirty="0"/>
              <a:pPr/>
              <a:t>11/8/2025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38889618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200400" cy="1600197"/>
          </a:xfrm>
        </p:spPr>
        <p:txBody>
          <a:bodyPr anchor="b">
            <a:normAutofit/>
          </a:bodyPr>
          <a:lstStyle>
            <a:lvl1pPr>
              <a:defRPr sz="3200" b="0" baseline="0"/>
            </a:lvl1pPr>
          </a:lstStyle>
          <a:p>
            <a:r>
              <a:rPr lang="en-US" dirty="0"/>
              <a:t>Click to edit Master title style</a:t>
            </a:r>
          </a:p>
        </p:txBody>
      </p:sp>
      <p:sp>
        <p:nvSpPr>
          <p:cNvPr id="3" name="Content Placeholder 2"/>
          <p:cNvSpPr>
            <a:spLocks noGrp="1"/>
          </p:cNvSpPr>
          <p:nvPr>
            <p:ph idx="1"/>
          </p:nvPr>
        </p:nvSpPr>
        <p:spPr>
          <a:xfrm>
            <a:off x="4504267" y="685800"/>
            <a:ext cx="6079066" cy="548640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841248" y="2099734"/>
            <a:ext cx="3200400" cy="3810001"/>
          </a:xfrm>
        </p:spPr>
        <p:txBody>
          <a:bodyPr>
            <a:normAutofit/>
          </a:bodyPr>
          <a:lstStyle>
            <a:lvl1pPr marL="0" indent="0">
              <a:lnSpc>
                <a:spcPct val="114000"/>
              </a:lnSpc>
              <a:spcBef>
                <a:spcPts val="800"/>
              </a:spcBef>
              <a:buNone/>
              <a:defRPr sz="13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6F53789A-C914-4DB1-8815-80B5EC7335C5}" type="datetimeFigureOut">
              <a:rPr lang="en-US" dirty="0"/>
              <a:pPr/>
              <a:t>11/8/2025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38952246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5105400"/>
            <a:ext cx="11292840" cy="17526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14400" y="5257800"/>
            <a:ext cx="9982200" cy="914400"/>
          </a:xfrm>
        </p:spPr>
        <p:txBody>
          <a:bodyPr anchor="b">
            <a:normAutofit/>
          </a:bodyPr>
          <a:lstStyle>
            <a:lvl1pPr>
              <a:defRPr sz="2800" b="0">
                <a:solidFill>
                  <a:schemeClr val="bg1"/>
                </a:solidFill>
              </a:defRPr>
            </a:lvl1pPr>
          </a:lstStyle>
          <a:p>
            <a:r>
              <a:rPr lang="en-US" dirty="0"/>
              <a:t>Click to edit Master title style</a:t>
            </a:r>
          </a:p>
        </p:txBody>
      </p:sp>
      <p:sp>
        <p:nvSpPr>
          <p:cNvPr id="3" name="Picture Placeholder 2"/>
          <p:cNvSpPr>
            <a:spLocks noGrp="1" noChangeAspect="1"/>
          </p:cNvSpPr>
          <p:nvPr>
            <p:ph type="pic" idx="1"/>
          </p:nvPr>
        </p:nvSpPr>
        <p:spPr>
          <a:xfrm>
            <a:off x="0" y="0"/>
            <a:ext cx="11292840" cy="5128923"/>
          </a:xfrm>
          <a:blipFill>
            <a:blip r:embed="rId2"/>
            <a:stretch>
              <a:fillRect/>
            </a:stretch>
          </a:blipFill>
        </p:spPr>
        <p:txBody>
          <a:bodyPr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914400" y="6108589"/>
            <a:ext cx="9982200" cy="597011"/>
          </a:xfrm>
        </p:spPr>
        <p:txBody>
          <a:bodyPr>
            <a:normAutofit/>
          </a:bodyPr>
          <a:lstStyle>
            <a:lvl1pPr marL="0" indent="0">
              <a:lnSpc>
                <a:spcPct val="100000"/>
              </a:lnSpc>
              <a:spcBef>
                <a:spcPts val="800"/>
              </a:spcBef>
              <a:buNone/>
              <a:defRPr sz="1300">
                <a:solidFill>
                  <a:schemeClr val="bg1">
                    <a:lumMod val="8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5E6440AA-91A0-436F-8FDB-C0F939DCAE21}" type="datetimeFigureOut">
              <a:rPr lang="en-US" dirty="0"/>
              <a:pPr/>
              <a:t>11/8/2025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38416125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033E54A-A8CA-48C1-9504-691B58049D29}" type="datetimeFigureOut">
              <a:rPr lang="en-US" dirty="0"/>
              <a:pPr/>
              <a:t>11/8/2025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1646386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48700" y="381000"/>
            <a:ext cx="2476500" cy="5897562"/>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762000" y="381000"/>
            <a:ext cx="7734300" cy="5897562"/>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5F6C806-BBF7-471C-9527-881CE2266695}" type="datetimeFigureOut">
              <a:rPr lang="en-US" dirty="0"/>
              <a:pPr/>
              <a:t>11/8/2025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19444507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1292840" y="0"/>
            <a:ext cx="914400"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61872" y="365760"/>
            <a:ext cx="9692640" cy="1325562"/>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p:cNvSpPr>
            <a:spLocks noGrp="1"/>
          </p:cNvSpPr>
          <p:nvPr>
            <p:ph type="body" idx="1"/>
          </p:nvPr>
        </p:nvSpPr>
        <p:spPr>
          <a:xfrm>
            <a:off x="1261872" y="1828800"/>
            <a:ext cx="8595360" cy="4351337"/>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rot="16200000">
            <a:off x="10797542" y="998537"/>
            <a:ext cx="1904999" cy="365125"/>
          </a:xfrm>
          <a:prstGeom prst="rect">
            <a:avLst/>
          </a:prstGeom>
        </p:spPr>
        <p:txBody>
          <a:bodyPr vert="horz" lIns="91440" tIns="45720" rIns="91440" bIns="45720" rtlCol="0" anchor="ctr"/>
          <a:lstStyle>
            <a:lvl1pPr algn="r">
              <a:defRPr sz="1050" b="0">
                <a:solidFill>
                  <a:schemeClr val="tx2">
                    <a:lumMod val="20000"/>
                    <a:lumOff val="80000"/>
                  </a:schemeClr>
                </a:solidFill>
              </a:defRPr>
            </a:lvl1pPr>
          </a:lstStyle>
          <a:p>
            <a:fld id="{0E59FD0C-5451-4CA0-86AF-E70AE3279989}" type="datetimeFigureOut">
              <a:rPr lang="en-US" dirty="0"/>
              <a:pPr/>
              <a:t>11/8/2025</a:t>
            </a:fld>
            <a:endParaRPr lang="en-US" dirty="0"/>
          </a:p>
        </p:txBody>
      </p:sp>
      <p:sp>
        <p:nvSpPr>
          <p:cNvPr id="5" name="Footer Placeholder 4"/>
          <p:cNvSpPr>
            <a:spLocks noGrp="1"/>
          </p:cNvSpPr>
          <p:nvPr>
            <p:ph type="ftr" sz="quarter" idx="3"/>
          </p:nvPr>
        </p:nvSpPr>
        <p:spPr>
          <a:xfrm rot="16200000">
            <a:off x="9959341" y="4046537"/>
            <a:ext cx="3581400" cy="365125"/>
          </a:xfrm>
          <a:prstGeom prst="rect">
            <a:avLst/>
          </a:prstGeom>
        </p:spPr>
        <p:txBody>
          <a:bodyPr vert="horz" lIns="91440" tIns="45720" rIns="91440" bIns="45720" rtlCol="0" anchor="ctr"/>
          <a:lstStyle>
            <a:lvl1pPr algn="l">
              <a:defRPr sz="1050">
                <a:solidFill>
                  <a:schemeClr val="tx2">
                    <a:lumMod val="20000"/>
                    <a:lumOff val="80000"/>
                  </a:schemeClr>
                </a:solidFill>
              </a:defRPr>
            </a:lvl1pPr>
          </a:lstStyle>
          <a:p>
            <a:endParaRPr lang="en-US" dirty="0"/>
          </a:p>
        </p:txBody>
      </p:sp>
      <p:sp>
        <p:nvSpPr>
          <p:cNvPr id="6" name="Slide Number Placeholder 5"/>
          <p:cNvSpPr>
            <a:spLocks noGrp="1"/>
          </p:cNvSpPr>
          <p:nvPr>
            <p:ph type="sldNum" sz="quarter" idx="4"/>
          </p:nvPr>
        </p:nvSpPr>
        <p:spPr>
          <a:xfrm>
            <a:off x="11292840" y="6172200"/>
            <a:ext cx="914400" cy="593725"/>
          </a:xfrm>
          <a:prstGeom prst="rect">
            <a:avLst/>
          </a:prstGeom>
        </p:spPr>
        <p:txBody>
          <a:bodyPr vert="horz" lIns="45720" tIns="45720" rIns="45720" bIns="45720" rtlCol="0" anchor="ctr">
            <a:normAutofit/>
          </a:bodyPr>
          <a:lstStyle>
            <a:lvl1pPr algn="ctr">
              <a:defRPr sz="3600">
                <a:solidFill>
                  <a:schemeClr val="tx2">
                    <a:lumMod val="60000"/>
                    <a:lumOff val="40000"/>
                  </a:schemeClr>
                </a:solidFill>
              </a:defRPr>
            </a:lvl1pPr>
          </a:lstStyle>
          <a:p>
            <a:fld id="{4FAB73BC-B049-4115-A692-8D63A059BFB8}" type="slidenum">
              <a:rPr lang="en-US" dirty="0"/>
              <a:pPr/>
              <a:t>‹#›</a:t>
            </a:fld>
            <a:endParaRPr lang="en-US" dirty="0"/>
          </a:p>
        </p:txBody>
      </p:sp>
    </p:spTree>
    <p:extLst>
      <p:ext uri="{BB962C8B-B14F-4D97-AF65-F5344CB8AC3E}">
        <p14:creationId xmlns:p14="http://schemas.microsoft.com/office/powerpoint/2010/main" val="1448342446"/>
      </p:ext>
    </p:extLst>
  </p:cSld>
  <p:clrMap bg1="lt1" tx1="dk1" bg2="lt2" tx2="dk2" accent1="accent1" accent2="accent2" accent3="accent3" accent4="accent4" accent5="accent5" accent6="accent6" hlink="hlink" folHlink="folHlink"/>
  <p:sldLayoutIdLst>
    <p:sldLayoutId id="2147484059" r:id="rId1"/>
    <p:sldLayoutId id="2147484060" r:id="rId2"/>
    <p:sldLayoutId id="2147484061" r:id="rId3"/>
    <p:sldLayoutId id="2147484062" r:id="rId4"/>
    <p:sldLayoutId id="2147484063" r:id="rId5"/>
    <p:sldLayoutId id="2147484064" r:id="rId6"/>
    <p:sldLayoutId id="2147484065" r:id="rId7"/>
    <p:sldLayoutId id="2147484066" r:id="rId8"/>
    <p:sldLayoutId id="2147484067" r:id="rId9"/>
    <p:sldLayoutId id="2147484068" r:id="rId10"/>
    <p:sldLayoutId id="2147484069" r:id="rId11"/>
  </p:sldLayoutIdLst>
  <p:hf sldNum="0" hdr="0" ftr="0" dt="0"/>
  <p:txStyles>
    <p:titleStyle>
      <a:lvl1pPr algn="l" defTabSz="914400" rtl="0" eaLnBrk="1" latinLnBrk="0" hangingPunct="1">
        <a:lnSpc>
          <a:spcPct val="90000"/>
        </a:lnSpc>
        <a:spcBef>
          <a:spcPct val="0"/>
        </a:spcBef>
        <a:buNone/>
        <a:defRPr sz="4400" kern="1200" spc="-50" baseline="0">
          <a:solidFill>
            <a:schemeClr val="tx1"/>
          </a:solidFill>
          <a:latin typeface="+mj-lt"/>
          <a:ea typeface="+mj-ea"/>
          <a:cs typeface="+mj-cs"/>
        </a:defRPr>
      </a:lvl1pPr>
    </p:titleStyle>
    <p:body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1800" kern="1200" spc="10" baseline="0">
          <a:solidFill>
            <a:schemeClr val="tx1"/>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85000"/>
              <a:lumOff val="1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3.xml"/><Relationship Id="rId5" Type="http://schemas.openxmlformats.org/officeDocument/2006/relationships/image" Target="../media/image6.sv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hyperlink" Target="https://creately.com/guides/pestel-analysis-tool/" TargetMode="External"/><Relationship Id="rId2" Type="http://schemas.openxmlformats.org/officeDocument/2006/relationships/hyperlink" Target="https://medium.com/design-bootcamp/5w2h-framework-a-powerful-tool-for-product-discovery-in-design-7c10743efee7" TargetMode="External"/><Relationship Id="rId1" Type="http://schemas.openxmlformats.org/officeDocument/2006/relationships/slideLayout" Target="../slideLayouts/slideLayout3.xml"/><Relationship Id="rId4" Type="http://schemas.openxmlformats.org/officeDocument/2006/relationships/hyperlink" Target="https://www.learnleansigma.com/guides/fishbone-diagram/" TargetMode="Externa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877589-7B87-1810-7D1A-B5A2048E3490}"/>
              </a:ext>
            </a:extLst>
          </p:cNvPr>
          <p:cNvSpPr>
            <a:spLocks noGrp="1"/>
          </p:cNvSpPr>
          <p:nvPr>
            <p:ph type="ctrTitle"/>
          </p:nvPr>
        </p:nvSpPr>
        <p:spPr>
          <a:xfrm>
            <a:off x="961787" y="758952"/>
            <a:ext cx="5134214" cy="4041648"/>
          </a:xfrm>
        </p:spPr>
        <p:txBody>
          <a:bodyPr>
            <a:normAutofit/>
          </a:bodyPr>
          <a:lstStyle/>
          <a:p>
            <a:r>
              <a:rPr lang="en-GB" sz="2800" dirty="0">
                <a:latin typeface="A"/>
              </a:rPr>
              <a:t>MODULE NAME</a:t>
            </a:r>
            <a:r>
              <a:rPr lang="en-GB" sz="3100" dirty="0">
                <a:latin typeface="A"/>
              </a:rPr>
              <a:t>:</a:t>
            </a:r>
            <a:r>
              <a:rPr lang="en-GB" sz="3100" dirty="0">
                <a:latin typeface="A"/>
                <a:ea typeface="+mj-lt"/>
                <a:cs typeface="+mj-lt"/>
              </a:rPr>
              <a:t> </a:t>
            </a:r>
            <a:r>
              <a:rPr lang="en-GB" sz="3100" dirty="0">
                <a:ea typeface="+mj-lt"/>
                <a:cs typeface="+mj-lt"/>
              </a:rPr>
              <a:t>Problem Solving and Decision Making</a:t>
            </a:r>
            <a:br>
              <a:rPr lang="en-GB" sz="3100" dirty="0">
                <a:latin typeface="A"/>
              </a:rPr>
            </a:br>
            <a:r>
              <a:rPr lang="en-GB" sz="2800" dirty="0">
                <a:latin typeface="A"/>
              </a:rPr>
              <a:t>MODULE CODE</a:t>
            </a:r>
            <a:r>
              <a:rPr lang="en-GB" sz="3100" dirty="0">
                <a:latin typeface="A"/>
              </a:rPr>
              <a:t>:</a:t>
            </a:r>
            <a:r>
              <a:rPr lang="en-GB" sz="3100" dirty="0">
                <a:ea typeface="+mj-lt"/>
                <a:cs typeface="+mj-lt"/>
              </a:rPr>
              <a:t>LCLM4004</a:t>
            </a:r>
            <a:br>
              <a:rPr lang="en-GB" sz="3100" dirty="0">
                <a:latin typeface="A"/>
              </a:rPr>
            </a:br>
            <a:r>
              <a:rPr lang="en-GB" sz="2800" dirty="0">
                <a:latin typeface="A"/>
              </a:rPr>
              <a:t>STUDENT NAME</a:t>
            </a:r>
            <a:r>
              <a:rPr lang="en-GB" sz="3100" dirty="0">
                <a:latin typeface="A"/>
              </a:rPr>
              <a:t>:</a:t>
            </a:r>
            <a:r>
              <a:rPr lang="en-GB" sz="3200" dirty="0">
                <a:latin typeface="A"/>
              </a:rPr>
              <a:t> Sadika Akter Sabrin</a:t>
            </a:r>
            <a:br>
              <a:rPr lang="en-GB" sz="3100" dirty="0">
                <a:latin typeface="A"/>
              </a:rPr>
            </a:br>
            <a:r>
              <a:rPr lang="en-GB" sz="2800" dirty="0">
                <a:latin typeface="A"/>
              </a:rPr>
              <a:t>STUDENT ID </a:t>
            </a:r>
            <a:r>
              <a:rPr lang="en-GB" sz="3100" dirty="0">
                <a:latin typeface="A"/>
              </a:rPr>
              <a:t>:2441838</a:t>
            </a:r>
            <a:br>
              <a:rPr lang="en-GB" sz="3100" dirty="0">
                <a:latin typeface="A"/>
              </a:rPr>
            </a:br>
            <a:r>
              <a:rPr lang="en-GB" sz="2800" dirty="0">
                <a:latin typeface="A"/>
              </a:rPr>
              <a:t>LECTURER</a:t>
            </a:r>
            <a:r>
              <a:rPr lang="en-GB" sz="3100" dirty="0">
                <a:latin typeface="A"/>
              </a:rPr>
              <a:t>: Toyin </a:t>
            </a:r>
            <a:r>
              <a:rPr lang="en-GB" sz="3100" dirty="0" err="1">
                <a:latin typeface="A"/>
              </a:rPr>
              <a:t>Adisa</a:t>
            </a:r>
            <a:br>
              <a:rPr lang="en-GB" sz="3100" dirty="0">
                <a:latin typeface="A"/>
              </a:rPr>
            </a:br>
            <a:r>
              <a:rPr lang="en-GB" sz="2800" dirty="0">
                <a:latin typeface="A"/>
              </a:rPr>
              <a:t>Assignment 1</a:t>
            </a:r>
            <a:r>
              <a:rPr lang="en-GB" sz="3100" dirty="0">
                <a:latin typeface="A"/>
              </a:rPr>
              <a:t>: Presentation</a:t>
            </a:r>
          </a:p>
        </p:txBody>
      </p:sp>
      <p:pic>
        <p:nvPicPr>
          <p:cNvPr id="3" name="Picture 2" descr="UWTSD London Employees, Location, Alumni | LinkedIn">
            <a:extLst>
              <a:ext uri="{FF2B5EF4-FFF2-40B4-BE49-F238E27FC236}">
                <a16:creationId xmlns:a16="http://schemas.microsoft.com/office/drawing/2014/main" id="{3C1B0865-E8AF-9619-D43E-FAE8EBA2F259}"/>
              </a:ext>
            </a:extLst>
          </p:cNvPr>
          <p:cNvPicPr>
            <a:picLocks noChangeAspect="1"/>
          </p:cNvPicPr>
          <p:nvPr/>
        </p:nvPicPr>
        <p:blipFill>
          <a:blip r:embed="rId3"/>
          <a:stretch>
            <a:fillRect/>
          </a:stretch>
        </p:blipFill>
        <p:spPr>
          <a:xfrm>
            <a:off x="6735484" y="1387839"/>
            <a:ext cx="4077295" cy="4077295"/>
          </a:xfrm>
          <a:prstGeom prst="rect">
            <a:avLst/>
          </a:prstGeom>
        </p:spPr>
      </p:pic>
    </p:spTree>
    <p:extLst>
      <p:ext uri="{BB962C8B-B14F-4D97-AF65-F5344CB8AC3E}">
        <p14:creationId xmlns:p14="http://schemas.microsoft.com/office/powerpoint/2010/main" val="25636277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E262C7-2C0D-83A7-4B68-88CCFBE724BB}"/>
              </a:ext>
            </a:extLst>
          </p:cNvPr>
          <p:cNvSpPr>
            <a:spLocks noGrp="1"/>
          </p:cNvSpPr>
          <p:nvPr>
            <p:ph type="title"/>
          </p:nvPr>
        </p:nvSpPr>
        <p:spPr>
          <a:xfrm>
            <a:off x="684213" y="650530"/>
            <a:ext cx="8534401" cy="868680"/>
          </a:xfrm>
        </p:spPr>
        <p:txBody>
          <a:bodyPr>
            <a:noAutofit/>
          </a:bodyPr>
          <a:lstStyle/>
          <a:p>
            <a:pPr algn="ctr"/>
            <a:r>
              <a:rPr lang="en-GB" sz="4400" b="1" dirty="0"/>
              <a:t>OVERVIEW</a:t>
            </a:r>
          </a:p>
        </p:txBody>
      </p:sp>
      <p:sp>
        <p:nvSpPr>
          <p:cNvPr id="3" name="Text Placeholder 2">
            <a:extLst>
              <a:ext uri="{FF2B5EF4-FFF2-40B4-BE49-F238E27FC236}">
                <a16:creationId xmlns:a16="http://schemas.microsoft.com/office/drawing/2014/main" id="{3986ECFC-4802-880F-CAC4-59F9E04E17F0}"/>
              </a:ext>
            </a:extLst>
          </p:cNvPr>
          <p:cNvSpPr>
            <a:spLocks noGrp="1"/>
          </p:cNvSpPr>
          <p:nvPr>
            <p:ph type="body" idx="1"/>
          </p:nvPr>
        </p:nvSpPr>
        <p:spPr>
          <a:xfrm>
            <a:off x="1029265" y="1802561"/>
            <a:ext cx="8531696" cy="4092448"/>
          </a:xfrm>
        </p:spPr>
        <p:txBody>
          <a:bodyPr vert="horz" lIns="91440" tIns="45720" rIns="91440" bIns="45720" rtlCol="0" anchor="t">
            <a:noAutofit/>
          </a:bodyPr>
          <a:lstStyle/>
          <a:p>
            <a:r>
              <a:rPr lang="en-GB" sz="2800" b="1" dirty="0">
                <a:solidFill>
                  <a:schemeClr val="tx1"/>
                </a:solidFill>
              </a:rPr>
              <a:t>Introduction </a:t>
            </a:r>
          </a:p>
          <a:p>
            <a:r>
              <a:rPr lang="en-GB" sz="2800" b="1" dirty="0">
                <a:solidFill>
                  <a:schemeClr val="tx1"/>
                </a:solidFill>
              </a:rPr>
              <a:t>Company background</a:t>
            </a:r>
          </a:p>
          <a:p>
            <a:r>
              <a:rPr lang="en-GB" sz="2800" b="1" dirty="0">
                <a:solidFill>
                  <a:schemeClr val="tx1"/>
                </a:solidFill>
              </a:rPr>
              <a:t>Problem: nature and scope</a:t>
            </a:r>
          </a:p>
          <a:p>
            <a:r>
              <a:rPr lang="en-GB" sz="2800" b="1" dirty="0">
                <a:solidFill>
                  <a:schemeClr val="tx1"/>
                </a:solidFill>
              </a:rPr>
              <a:t>PESTLE ANALYSIS: Green Haven Florists</a:t>
            </a:r>
          </a:p>
          <a:p>
            <a:r>
              <a:rPr lang="en-GB" sz="2800" b="1" dirty="0">
                <a:solidFill>
                  <a:schemeClr val="tx1"/>
                </a:solidFill>
              </a:rPr>
              <a:t>Cause and effect analysis: Fishbone diagram</a:t>
            </a:r>
          </a:p>
          <a:p>
            <a:r>
              <a:rPr lang="en-GB" sz="2800" b="1" dirty="0">
                <a:solidFill>
                  <a:schemeClr val="tx1"/>
                </a:solidFill>
              </a:rPr>
              <a:t>Conclusion</a:t>
            </a:r>
          </a:p>
          <a:p>
            <a:r>
              <a:rPr lang="en-GB" sz="2800" b="1" dirty="0">
                <a:solidFill>
                  <a:schemeClr val="tx1"/>
                </a:solidFill>
              </a:rPr>
              <a:t>References</a:t>
            </a:r>
          </a:p>
          <a:p>
            <a:endParaRPr lang="en-GB" sz="2400" dirty="0"/>
          </a:p>
        </p:txBody>
      </p:sp>
    </p:spTree>
    <p:extLst>
      <p:ext uri="{BB962C8B-B14F-4D97-AF65-F5344CB8AC3E}">
        <p14:creationId xmlns:p14="http://schemas.microsoft.com/office/powerpoint/2010/main" val="27158060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51C092-CB50-5179-72FB-94CBECED5425}"/>
              </a:ext>
            </a:extLst>
          </p:cNvPr>
          <p:cNvSpPr>
            <a:spLocks noGrp="1"/>
          </p:cNvSpPr>
          <p:nvPr>
            <p:ph type="title"/>
          </p:nvPr>
        </p:nvSpPr>
        <p:spPr>
          <a:xfrm>
            <a:off x="2589212" y="484632"/>
            <a:ext cx="8915399" cy="557784"/>
          </a:xfrm>
        </p:spPr>
        <p:txBody>
          <a:bodyPr>
            <a:noAutofit/>
          </a:bodyPr>
          <a:lstStyle/>
          <a:p>
            <a:r>
              <a:rPr lang="en-GB" sz="4400" b="1" dirty="0"/>
              <a:t>Introduction</a:t>
            </a:r>
          </a:p>
        </p:txBody>
      </p:sp>
      <p:sp>
        <p:nvSpPr>
          <p:cNvPr id="3" name="Text Placeholder 2">
            <a:extLst>
              <a:ext uri="{FF2B5EF4-FFF2-40B4-BE49-F238E27FC236}">
                <a16:creationId xmlns:a16="http://schemas.microsoft.com/office/drawing/2014/main" id="{028A8359-438A-7EDF-F235-AE5BAE7FB208}"/>
              </a:ext>
            </a:extLst>
          </p:cNvPr>
          <p:cNvSpPr>
            <a:spLocks noGrp="1"/>
          </p:cNvSpPr>
          <p:nvPr>
            <p:ph type="body" idx="1"/>
          </p:nvPr>
        </p:nvSpPr>
        <p:spPr>
          <a:xfrm>
            <a:off x="608468" y="1357931"/>
            <a:ext cx="10255475" cy="4868697"/>
          </a:xfrm>
        </p:spPr>
        <p:txBody>
          <a:bodyPr>
            <a:normAutofit fontScale="85000" lnSpcReduction="10000"/>
          </a:bodyPr>
          <a:lstStyle/>
          <a:p>
            <a:pPr marL="285750" indent="-285750">
              <a:buChar char="•"/>
            </a:pPr>
            <a:r>
              <a:rPr lang="en-GB" sz="3300" b="1" dirty="0">
                <a:solidFill>
                  <a:srgbClr val="111111"/>
                </a:solidFill>
                <a:latin typeface="Roboto"/>
                <a:ea typeface="Roboto"/>
                <a:cs typeface="Roboto"/>
              </a:rPr>
              <a:t>Green haven florists is a small flower shop in Norwich, UK</a:t>
            </a:r>
            <a:endParaRPr lang="en-US" sz="3300" dirty="0"/>
          </a:p>
          <a:p>
            <a:pPr marL="285750" indent="-285750">
              <a:buChar char="•"/>
            </a:pPr>
            <a:r>
              <a:rPr lang="en-GB" sz="3300" b="1" dirty="0">
                <a:solidFill>
                  <a:srgbClr val="111111"/>
                </a:solidFill>
                <a:latin typeface="Roboto"/>
                <a:ea typeface="Roboto"/>
                <a:cs typeface="Roboto"/>
              </a:rPr>
              <a:t>It was started in 2016 by Liam and Priya Patel.</a:t>
            </a:r>
          </a:p>
          <a:p>
            <a:pPr marL="285750" indent="-285750">
              <a:buChar char="•"/>
            </a:pPr>
            <a:r>
              <a:rPr lang="en-GB" sz="3300" b="1" dirty="0">
                <a:solidFill>
                  <a:srgbClr val="111111"/>
                </a:solidFill>
                <a:latin typeface="Roboto"/>
                <a:ea typeface="Roboto"/>
                <a:cs typeface="Roboto"/>
              </a:rPr>
              <a:t>The shop is known for its eco-friendly packaging, creative floral designs and strong community ties.</a:t>
            </a:r>
          </a:p>
          <a:p>
            <a:pPr marL="285750" indent="-285750">
              <a:buChar char="•"/>
            </a:pPr>
            <a:r>
              <a:rPr lang="en-GB" sz="3300" b="1" dirty="0">
                <a:solidFill>
                  <a:srgbClr val="111111"/>
                </a:solidFill>
                <a:latin typeface="Roboto"/>
                <a:ea typeface="Roboto"/>
                <a:cs typeface="Roboto"/>
              </a:rPr>
              <a:t>Recently, the shop has been experiencing lower sales and fewer customers in the shop.</a:t>
            </a:r>
          </a:p>
          <a:p>
            <a:pPr marL="285750" indent="-285750">
              <a:buChar char="•"/>
            </a:pPr>
            <a:r>
              <a:rPr lang="en-GB" sz="3300" b="1" dirty="0">
                <a:solidFill>
                  <a:srgbClr val="111111"/>
                </a:solidFill>
                <a:latin typeface="Roboto"/>
                <a:ea typeface="Roboto"/>
                <a:cs typeface="Roboto"/>
              </a:rPr>
              <a:t>There is more competition from online flower delivery companies.</a:t>
            </a:r>
          </a:p>
          <a:p>
            <a:pPr marL="285750" indent="-285750">
              <a:buChar char="•"/>
            </a:pPr>
            <a:r>
              <a:rPr lang="en-GB" sz="3300" b="1" dirty="0">
                <a:solidFill>
                  <a:srgbClr val="111111"/>
                </a:solidFill>
                <a:latin typeface="Roboto"/>
                <a:ea typeface="Roboto"/>
                <a:cs typeface="Roboto"/>
              </a:rPr>
              <a:t>The owners are finding it difficult to keep the business profitable.</a:t>
            </a:r>
          </a:p>
          <a:p>
            <a:endParaRPr lang="en-GB" sz="1500" b="1" dirty="0">
              <a:solidFill>
                <a:srgbClr val="111111"/>
              </a:solidFill>
              <a:latin typeface="Roboto"/>
              <a:ea typeface="Roboto"/>
              <a:cs typeface="Roboto"/>
            </a:endParaRPr>
          </a:p>
          <a:p>
            <a:endParaRPr lang="en-GB" sz="1500" b="1" dirty="0">
              <a:solidFill>
                <a:srgbClr val="111111"/>
              </a:solidFill>
              <a:latin typeface="Roboto"/>
              <a:ea typeface="Roboto"/>
              <a:cs typeface="Roboto"/>
            </a:endParaRPr>
          </a:p>
          <a:p>
            <a:endParaRPr lang="en-GB" sz="1500" b="1" dirty="0">
              <a:solidFill>
                <a:srgbClr val="111111"/>
              </a:solidFill>
              <a:latin typeface="Roboto"/>
              <a:ea typeface="Roboto"/>
              <a:cs typeface="Roboto"/>
            </a:endParaRPr>
          </a:p>
          <a:p>
            <a:endParaRPr lang="en-GB" sz="1500" b="1" dirty="0">
              <a:solidFill>
                <a:srgbClr val="111111"/>
              </a:solidFill>
              <a:latin typeface="Roboto"/>
              <a:ea typeface="Roboto"/>
              <a:cs typeface="Roboto"/>
            </a:endParaRPr>
          </a:p>
          <a:p>
            <a:endParaRPr lang="en-GB" sz="1500" b="1" dirty="0">
              <a:solidFill>
                <a:srgbClr val="111111"/>
              </a:solidFill>
              <a:latin typeface="Roboto"/>
              <a:ea typeface="Roboto"/>
              <a:cs typeface="Roboto"/>
            </a:endParaRPr>
          </a:p>
        </p:txBody>
      </p:sp>
    </p:spTree>
    <p:extLst>
      <p:ext uri="{BB962C8B-B14F-4D97-AF65-F5344CB8AC3E}">
        <p14:creationId xmlns:p14="http://schemas.microsoft.com/office/powerpoint/2010/main" val="28979575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C7DAA2-C26F-4546-8B0F-C81CFB47F842}"/>
              </a:ext>
            </a:extLst>
          </p:cNvPr>
          <p:cNvSpPr>
            <a:spLocks noGrp="1"/>
          </p:cNvSpPr>
          <p:nvPr>
            <p:ph type="title"/>
          </p:nvPr>
        </p:nvSpPr>
        <p:spPr>
          <a:xfrm>
            <a:off x="1781308" y="173148"/>
            <a:ext cx="8915399" cy="756339"/>
          </a:xfrm>
        </p:spPr>
        <p:txBody>
          <a:bodyPr>
            <a:noAutofit/>
          </a:bodyPr>
          <a:lstStyle/>
          <a:p>
            <a:r>
              <a:rPr lang="en-GB" sz="4400" b="1" dirty="0"/>
              <a:t>Company background</a:t>
            </a:r>
          </a:p>
        </p:txBody>
      </p:sp>
      <p:sp>
        <p:nvSpPr>
          <p:cNvPr id="3" name="Text Placeholder 2">
            <a:extLst>
              <a:ext uri="{FF2B5EF4-FFF2-40B4-BE49-F238E27FC236}">
                <a16:creationId xmlns:a16="http://schemas.microsoft.com/office/drawing/2014/main" id="{F9C1CCB3-874D-5E4A-629C-E7AA4A8AB46C}"/>
              </a:ext>
            </a:extLst>
          </p:cNvPr>
          <p:cNvSpPr>
            <a:spLocks noGrp="1"/>
          </p:cNvSpPr>
          <p:nvPr>
            <p:ph type="body" idx="1"/>
          </p:nvPr>
        </p:nvSpPr>
        <p:spPr>
          <a:xfrm>
            <a:off x="1358233" y="1387868"/>
            <a:ext cx="9090595" cy="4078224"/>
          </a:xfrm>
        </p:spPr>
        <p:txBody>
          <a:bodyPr vert="horz" lIns="91440" tIns="45720" rIns="91440" bIns="45720" rtlCol="0" anchor="t">
            <a:normAutofit/>
          </a:bodyPr>
          <a:lstStyle/>
          <a:p>
            <a:r>
              <a:rPr lang="en-GB" sz="3200" b="1" dirty="0">
                <a:solidFill>
                  <a:schemeClr val="tx1"/>
                </a:solidFill>
              </a:rPr>
              <a:t>Green Haven Florists</a:t>
            </a:r>
            <a:endParaRPr lang="en-GB" sz="3200" dirty="0">
              <a:solidFill>
                <a:schemeClr val="tx1"/>
              </a:solidFill>
            </a:endParaRPr>
          </a:p>
          <a:p>
            <a:pPr marL="342900" indent="-342900">
              <a:buChar char="•"/>
            </a:pPr>
            <a:r>
              <a:rPr lang="en-GB" sz="2800" b="1" dirty="0">
                <a:solidFill>
                  <a:schemeClr val="tx1"/>
                </a:solidFill>
              </a:rPr>
              <a:t>Small independence florist in Norwich, Uk</a:t>
            </a:r>
          </a:p>
          <a:p>
            <a:pPr marL="342900" indent="-342900">
              <a:buChar char="•"/>
            </a:pPr>
            <a:r>
              <a:rPr lang="en-GB" sz="2800" b="1" dirty="0">
                <a:solidFill>
                  <a:schemeClr val="tx1"/>
                </a:solidFill>
              </a:rPr>
              <a:t>Founded by Liam and Priya Patel in 2016</a:t>
            </a:r>
          </a:p>
          <a:p>
            <a:pPr marL="342900" indent="-342900">
              <a:buChar char="•"/>
            </a:pPr>
            <a:r>
              <a:rPr lang="en-GB" sz="2800" b="1" dirty="0">
                <a:solidFill>
                  <a:schemeClr val="tx1"/>
                </a:solidFill>
              </a:rPr>
              <a:t>Known for free Floral arrangements and eco-friendly packaging </a:t>
            </a:r>
          </a:p>
          <a:p>
            <a:pPr marL="342900" indent="-342900">
              <a:buChar char="•"/>
            </a:pPr>
            <a:r>
              <a:rPr lang="en-GB" sz="2800" b="1" dirty="0">
                <a:solidFill>
                  <a:schemeClr val="tx1"/>
                </a:solidFill>
              </a:rPr>
              <a:t>Focused on strong community ties and personal customer service.</a:t>
            </a:r>
          </a:p>
          <a:p>
            <a:endParaRPr lang="en-GB" b="1" dirty="0">
              <a:solidFill>
                <a:schemeClr val="tx1"/>
              </a:solidFill>
            </a:endParaRPr>
          </a:p>
          <a:p>
            <a:endParaRPr lang="en-GB" b="1" dirty="0">
              <a:solidFill>
                <a:schemeClr val="tx1"/>
              </a:solidFill>
            </a:endParaRPr>
          </a:p>
        </p:txBody>
      </p:sp>
    </p:spTree>
    <p:extLst>
      <p:ext uri="{BB962C8B-B14F-4D97-AF65-F5344CB8AC3E}">
        <p14:creationId xmlns:p14="http://schemas.microsoft.com/office/powerpoint/2010/main" val="17484990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839E5-539A-6BA2-F020-0AEF28846AB2}"/>
              </a:ext>
            </a:extLst>
          </p:cNvPr>
          <p:cNvSpPr>
            <a:spLocks noGrp="1"/>
          </p:cNvSpPr>
          <p:nvPr>
            <p:ph type="title"/>
          </p:nvPr>
        </p:nvSpPr>
        <p:spPr>
          <a:xfrm>
            <a:off x="1414080" y="343369"/>
            <a:ext cx="9720085" cy="713232"/>
          </a:xfrm>
        </p:spPr>
        <p:txBody>
          <a:bodyPr>
            <a:noAutofit/>
          </a:bodyPr>
          <a:lstStyle/>
          <a:p>
            <a:r>
              <a:rPr lang="en-GB" sz="4400" b="1" dirty="0"/>
              <a:t>Problem: nature and scope </a:t>
            </a:r>
            <a:r>
              <a:rPr lang="en-GB" sz="1100" b="1" dirty="0">
                <a:latin typeface="Arial" panose="020B0604020202020204" pitchFamily="34" charset="0"/>
                <a:cs typeface="Arial" panose="020B0604020202020204" pitchFamily="34" charset="0"/>
              </a:rPr>
              <a:t>(medium, 2025)</a:t>
            </a:r>
            <a:endParaRPr lang="en-GB" sz="4400" b="1" dirty="0">
              <a:latin typeface="Arial" panose="020B0604020202020204" pitchFamily="34" charset="0"/>
              <a:cs typeface="Arial" panose="020B0604020202020204" pitchFamily="34" charset="0"/>
            </a:endParaRPr>
          </a:p>
        </p:txBody>
      </p:sp>
      <p:sp>
        <p:nvSpPr>
          <p:cNvPr id="3" name="Text Placeholder 2">
            <a:extLst>
              <a:ext uri="{FF2B5EF4-FFF2-40B4-BE49-F238E27FC236}">
                <a16:creationId xmlns:a16="http://schemas.microsoft.com/office/drawing/2014/main" id="{E73EC453-8E6E-AAA5-639A-7F2EB8FCDBC5}"/>
              </a:ext>
            </a:extLst>
          </p:cNvPr>
          <p:cNvSpPr>
            <a:spLocks noGrp="1"/>
          </p:cNvSpPr>
          <p:nvPr>
            <p:ph type="body" idx="1"/>
          </p:nvPr>
        </p:nvSpPr>
        <p:spPr>
          <a:xfrm>
            <a:off x="1694329" y="1488141"/>
            <a:ext cx="10065503" cy="4509247"/>
          </a:xfrm>
        </p:spPr>
        <p:txBody>
          <a:bodyPr>
            <a:normAutofit lnSpcReduction="10000"/>
          </a:bodyPr>
          <a:lstStyle/>
          <a:p>
            <a:r>
              <a:rPr lang="en-GB" sz="2800" b="1" dirty="0">
                <a:solidFill>
                  <a:srgbClr val="FF0000"/>
                </a:solidFill>
              </a:rPr>
              <a:t>5W2H</a:t>
            </a:r>
          </a:p>
          <a:p>
            <a:r>
              <a:rPr lang="en-GB" sz="2800" dirty="0">
                <a:solidFill>
                  <a:schemeClr val="tx1"/>
                </a:solidFill>
              </a:rPr>
              <a:t>Who: </a:t>
            </a:r>
            <a:r>
              <a:rPr lang="en-GB" sz="2800" dirty="0">
                <a:solidFill>
                  <a:schemeClr val="tx1"/>
                </a:solidFill>
                <a:ea typeface="+mn-lt"/>
                <a:cs typeface="+mn-lt"/>
              </a:rPr>
              <a:t>Liam and Priya Patel</a:t>
            </a:r>
          </a:p>
          <a:p>
            <a:r>
              <a:rPr lang="en-GB" sz="2800" dirty="0">
                <a:solidFill>
                  <a:schemeClr val="tx1"/>
                </a:solidFill>
              </a:rPr>
              <a:t>What: decline in sales and profitability</a:t>
            </a:r>
          </a:p>
          <a:p>
            <a:r>
              <a:rPr lang="en-GB" sz="2800" dirty="0">
                <a:solidFill>
                  <a:schemeClr val="tx1"/>
                </a:solidFill>
              </a:rPr>
              <a:t>Where: Norwich high street and online markets</a:t>
            </a:r>
          </a:p>
          <a:p>
            <a:r>
              <a:rPr lang="en-GB" sz="2800" dirty="0">
                <a:solidFill>
                  <a:schemeClr val="tx1"/>
                </a:solidFill>
              </a:rPr>
              <a:t>Why: increased competition, weak online presence.</a:t>
            </a:r>
          </a:p>
          <a:p>
            <a:r>
              <a:rPr lang="en-GB" sz="2800" dirty="0">
                <a:solidFill>
                  <a:schemeClr val="tx1"/>
                </a:solidFill>
              </a:rPr>
              <a:t>When: past 12 months</a:t>
            </a:r>
          </a:p>
          <a:p>
            <a:r>
              <a:rPr lang="en-GB" sz="2800" dirty="0">
                <a:solidFill>
                  <a:schemeClr val="tx1"/>
                </a:solidFill>
              </a:rPr>
              <a:t>How: losing customers to digital-savvy competitors</a:t>
            </a:r>
          </a:p>
          <a:p>
            <a:r>
              <a:rPr lang="en-GB" sz="2800" dirty="0">
                <a:solidFill>
                  <a:schemeClr val="tx1"/>
                </a:solidFill>
              </a:rPr>
              <a:t>How much: 30% in-store sales decline</a:t>
            </a:r>
          </a:p>
        </p:txBody>
      </p:sp>
    </p:spTree>
    <p:extLst>
      <p:ext uri="{BB962C8B-B14F-4D97-AF65-F5344CB8AC3E}">
        <p14:creationId xmlns:p14="http://schemas.microsoft.com/office/powerpoint/2010/main" val="14240872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6300BE-D96C-22F6-553D-690EEFFC5D51}"/>
              </a:ext>
            </a:extLst>
          </p:cNvPr>
          <p:cNvSpPr>
            <a:spLocks noGrp="1"/>
          </p:cNvSpPr>
          <p:nvPr>
            <p:ph type="title"/>
          </p:nvPr>
        </p:nvSpPr>
        <p:spPr>
          <a:xfrm>
            <a:off x="1029814" y="0"/>
            <a:ext cx="9988449" cy="1874869"/>
          </a:xfrm>
        </p:spPr>
        <p:txBody>
          <a:bodyPr>
            <a:normAutofit/>
          </a:bodyPr>
          <a:lstStyle/>
          <a:p>
            <a:r>
              <a:rPr lang="en-GB" sz="2800" b="1" dirty="0"/>
              <a:t>PESTLE ANALYSIS: Green Haven Florists </a:t>
            </a:r>
            <a:r>
              <a:rPr lang="en-GB" sz="1000" b="1" dirty="0">
                <a:latin typeface="Arial" panose="020B0604020202020204" pitchFamily="34" charset="0"/>
                <a:cs typeface="Arial" panose="020B0604020202020204" pitchFamily="34" charset="0"/>
              </a:rPr>
              <a:t>(</a:t>
            </a:r>
            <a:r>
              <a:rPr lang="en-GB" sz="1000" dirty="0">
                <a:latin typeface="Arial" panose="020B0604020202020204" pitchFamily="34" charset="0"/>
                <a:cs typeface="Arial" panose="020B0604020202020204" pitchFamily="34" charset="0"/>
              </a:rPr>
              <a:t>creately</a:t>
            </a:r>
            <a:r>
              <a:rPr lang="en-GB" sz="1000" b="1" dirty="0">
                <a:latin typeface="Arial" panose="020B0604020202020204" pitchFamily="34" charset="0"/>
                <a:cs typeface="Arial" panose="020B0604020202020204" pitchFamily="34" charset="0"/>
              </a:rPr>
              <a:t>, </a:t>
            </a:r>
            <a:r>
              <a:rPr lang="en-GB" sz="1000" b="0" i="0" dirty="0">
                <a:effectLst/>
                <a:latin typeface="Arial" panose="020B0604020202020204" pitchFamily="34" charset="0"/>
                <a:cs typeface="Arial" panose="020B0604020202020204" pitchFamily="34" charset="0"/>
              </a:rPr>
              <a:t>2008-2025)</a:t>
            </a:r>
            <a:br>
              <a:rPr lang="en-GB" dirty="0"/>
            </a:br>
            <a:endParaRPr lang="en-GB" b="1" dirty="0"/>
          </a:p>
        </p:txBody>
      </p:sp>
      <p:graphicFrame>
        <p:nvGraphicFramePr>
          <p:cNvPr id="5" name="Table 4">
            <a:extLst>
              <a:ext uri="{FF2B5EF4-FFF2-40B4-BE49-F238E27FC236}">
                <a16:creationId xmlns:a16="http://schemas.microsoft.com/office/drawing/2014/main" id="{EBB7B99F-B2A2-B154-76E1-8762D187668C}"/>
              </a:ext>
            </a:extLst>
          </p:cNvPr>
          <p:cNvGraphicFramePr>
            <a:graphicFrameLocks noGrp="1"/>
          </p:cNvGraphicFramePr>
          <p:nvPr>
            <p:extLst>
              <p:ext uri="{D42A27DB-BD31-4B8C-83A1-F6EECF244321}">
                <p14:modId xmlns:p14="http://schemas.microsoft.com/office/powerpoint/2010/main" val="3527547692"/>
              </p:ext>
            </p:extLst>
          </p:nvPr>
        </p:nvGraphicFramePr>
        <p:xfrm>
          <a:off x="1230085" y="1273629"/>
          <a:ext cx="8240487" cy="4738643"/>
        </p:xfrm>
        <a:graphic>
          <a:graphicData uri="http://schemas.openxmlformats.org/drawingml/2006/table">
            <a:tbl>
              <a:tblPr firstRow="1" bandRow="1">
                <a:tableStyleId>{5C22544A-7EE6-4342-B048-85BDC9FD1C3A}</a:tableStyleId>
              </a:tblPr>
              <a:tblGrid>
                <a:gridCol w="1603036">
                  <a:extLst>
                    <a:ext uri="{9D8B030D-6E8A-4147-A177-3AD203B41FA5}">
                      <a16:colId xmlns:a16="http://schemas.microsoft.com/office/drawing/2014/main" val="2832154118"/>
                    </a:ext>
                  </a:extLst>
                </a:gridCol>
                <a:gridCol w="6637451">
                  <a:extLst>
                    <a:ext uri="{9D8B030D-6E8A-4147-A177-3AD203B41FA5}">
                      <a16:colId xmlns:a16="http://schemas.microsoft.com/office/drawing/2014/main" val="1947284584"/>
                    </a:ext>
                  </a:extLst>
                </a:gridCol>
              </a:tblGrid>
              <a:tr h="776087">
                <a:tc>
                  <a:txBody>
                    <a:bodyPr/>
                    <a:lstStyle/>
                    <a:p>
                      <a:r>
                        <a:rPr lang="en-US" sz="2000" dirty="0"/>
                        <a:t>Factor </a:t>
                      </a:r>
                    </a:p>
                  </a:txBody>
                  <a:tcPr/>
                </a:tc>
                <a:tc>
                  <a:txBody>
                    <a:bodyPr/>
                    <a:lstStyle/>
                    <a:p>
                      <a:r>
                        <a:rPr lang="en-US" sz="2000" dirty="0"/>
                        <a:t>Key insights </a:t>
                      </a:r>
                    </a:p>
                  </a:txBody>
                  <a:tcPr/>
                </a:tc>
                <a:extLst>
                  <a:ext uri="{0D108BD9-81ED-4DB2-BD59-A6C34878D82A}">
                    <a16:rowId xmlns:a16="http://schemas.microsoft.com/office/drawing/2014/main" val="1425039942"/>
                  </a:ext>
                </a:extLst>
              </a:tr>
              <a:tr h="660426">
                <a:tc>
                  <a:txBody>
                    <a:bodyPr/>
                    <a:lstStyle/>
                    <a:p>
                      <a:r>
                        <a:rPr lang="en-US" dirty="0"/>
                        <a:t>Political </a:t>
                      </a:r>
                    </a:p>
                  </a:txBody>
                  <a:tcPr/>
                </a:tc>
                <a:tc>
                  <a:txBody>
                    <a:bodyPr/>
                    <a:lstStyle/>
                    <a:p>
                      <a:r>
                        <a:rPr lang="en-US" dirty="0"/>
                        <a:t> Brexit makes importing harder.</a:t>
                      </a:r>
                    </a:p>
                  </a:txBody>
                  <a:tcPr/>
                </a:tc>
                <a:extLst>
                  <a:ext uri="{0D108BD9-81ED-4DB2-BD59-A6C34878D82A}">
                    <a16:rowId xmlns:a16="http://schemas.microsoft.com/office/drawing/2014/main" val="1893956687"/>
                  </a:ext>
                </a:extLst>
              </a:tr>
              <a:tr h="660426">
                <a:tc>
                  <a:txBody>
                    <a:bodyPr/>
                    <a:lstStyle/>
                    <a:p>
                      <a:r>
                        <a:rPr lang="en-US" dirty="0"/>
                        <a:t>Economic </a:t>
                      </a:r>
                    </a:p>
                  </a:txBody>
                  <a:tcPr/>
                </a:tc>
                <a:tc>
                  <a:txBody>
                    <a:bodyPr/>
                    <a:lstStyle/>
                    <a:p>
                      <a:r>
                        <a:rPr lang="en-US" dirty="0"/>
                        <a:t>Prices and costs going up.</a:t>
                      </a:r>
                    </a:p>
                  </a:txBody>
                  <a:tcPr/>
                </a:tc>
                <a:extLst>
                  <a:ext uri="{0D108BD9-81ED-4DB2-BD59-A6C34878D82A}">
                    <a16:rowId xmlns:a16="http://schemas.microsoft.com/office/drawing/2014/main" val="3388974465"/>
                  </a:ext>
                </a:extLst>
              </a:tr>
              <a:tr h="660426">
                <a:tc>
                  <a:txBody>
                    <a:bodyPr/>
                    <a:lstStyle/>
                    <a:p>
                      <a:r>
                        <a:rPr lang="en-US" dirty="0"/>
                        <a:t>social </a:t>
                      </a:r>
                    </a:p>
                  </a:txBody>
                  <a:tcPr/>
                </a:tc>
                <a:tc>
                  <a:txBody>
                    <a:bodyPr/>
                    <a:lstStyle/>
                    <a:p>
                      <a:r>
                        <a:rPr lang="en-US" dirty="0"/>
                        <a:t>People shop online more.</a:t>
                      </a:r>
                    </a:p>
                  </a:txBody>
                  <a:tcPr/>
                </a:tc>
                <a:extLst>
                  <a:ext uri="{0D108BD9-81ED-4DB2-BD59-A6C34878D82A}">
                    <a16:rowId xmlns:a16="http://schemas.microsoft.com/office/drawing/2014/main" val="2779616136"/>
                  </a:ext>
                </a:extLst>
              </a:tr>
              <a:tr h="660426">
                <a:tc>
                  <a:txBody>
                    <a:bodyPr/>
                    <a:lstStyle/>
                    <a:p>
                      <a:r>
                        <a:rPr lang="en-US" dirty="0"/>
                        <a:t>Technology  </a:t>
                      </a:r>
                    </a:p>
                  </a:txBody>
                  <a:tcPr/>
                </a:tc>
                <a:tc>
                  <a:txBody>
                    <a:bodyPr/>
                    <a:lstStyle/>
                    <a:p>
                      <a:r>
                        <a:rPr lang="en-US" dirty="0"/>
                        <a:t>Old website and little online ads.</a:t>
                      </a:r>
                    </a:p>
                  </a:txBody>
                  <a:tcPr/>
                </a:tc>
                <a:extLst>
                  <a:ext uri="{0D108BD9-81ED-4DB2-BD59-A6C34878D82A}">
                    <a16:rowId xmlns:a16="http://schemas.microsoft.com/office/drawing/2014/main" val="2667117976"/>
                  </a:ext>
                </a:extLst>
              </a:tr>
              <a:tr h="660426">
                <a:tc>
                  <a:txBody>
                    <a:bodyPr/>
                    <a:lstStyle/>
                    <a:p>
                      <a:pPr lvl="0">
                        <a:buNone/>
                      </a:pPr>
                      <a:r>
                        <a:rPr lang="en-US" sz="1800" b="0" i="0" u="none" strike="noStrike" noProof="0" dirty="0">
                          <a:solidFill>
                            <a:srgbClr val="000000"/>
                          </a:solidFill>
                          <a:latin typeface="Century Schoolbook"/>
                        </a:rPr>
                        <a:t>Environment</a:t>
                      </a:r>
                      <a:endParaRPr lang="en-US" dirty="0"/>
                    </a:p>
                  </a:txBody>
                  <a:tcPr/>
                </a:tc>
                <a:tc>
                  <a:txBody>
                    <a:bodyPr/>
                    <a:lstStyle/>
                    <a:p>
                      <a:r>
                        <a:rPr lang="en-US" dirty="0"/>
                        <a:t>Customers want eco products.</a:t>
                      </a:r>
                    </a:p>
                  </a:txBody>
                  <a:tcPr/>
                </a:tc>
                <a:extLst>
                  <a:ext uri="{0D108BD9-81ED-4DB2-BD59-A6C34878D82A}">
                    <a16:rowId xmlns:a16="http://schemas.microsoft.com/office/drawing/2014/main" val="4225387665"/>
                  </a:ext>
                </a:extLst>
              </a:tr>
              <a:tr h="660426">
                <a:tc>
                  <a:txBody>
                    <a:bodyPr/>
                    <a:lstStyle/>
                    <a:p>
                      <a:r>
                        <a:rPr lang="en-US" dirty="0"/>
                        <a:t>Legal </a:t>
                      </a:r>
                    </a:p>
                  </a:txBody>
                  <a:tcPr/>
                </a:tc>
                <a:tc>
                  <a:txBody>
                    <a:bodyPr/>
                    <a:lstStyle/>
                    <a:p>
                      <a:r>
                        <a:rPr lang="en-US" dirty="0"/>
                        <a:t>Must follow online and data rules.</a:t>
                      </a:r>
                    </a:p>
                  </a:txBody>
                  <a:tcPr/>
                </a:tc>
                <a:extLst>
                  <a:ext uri="{0D108BD9-81ED-4DB2-BD59-A6C34878D82A}">
                    <a16:rowId xmlns:a16="http://schemas.microsoft.com/office/drawing/2014/main" val="490180497"/>
                  </a:ext>
                </a:extLst>
              </a:tr>
            </a:tbl>
          </a:graphicData>
        </a:graphic>
      </p:graphicFrame>
    </p:spTree>
    <p:extLst>
      <p:ext uri="{BB962C8B-B14F-4D97-AF65-F5344CB8AC3E}">
        <p14:creationId xmlns:p14="http://schemas.microsoft.com/office/powerpoint/2010/main" val="13827166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C915AA-9AD6-9DEC-20C0-9E11999F2E2F}"/>
              </a:ext>
            </a:extLst>
          </p:cNvPr>
          <p:cNvSpPr>
            <a:spLocks noGrp="1"/>
          </p:cNvSpPr>
          <p:nvPr>
            <p:ph type="title"/>
          </p:nvPr>
        </p:nvSpPr>
        <p:spPr>
          <a:xfrm>
            <a:off x="498832" y="1615957"/>
            <a:ext cx="10087707" cy="741969"/>
          </a:xfrm>
        </p:spPr>
        <p:txBody>
          <a:bodyPr vert="horz" lIns="91440" tIns="45720" rIns="91440" bIns="45720" rtlCol="0" anchor="b">
            <a:noAutofit/>
          </a:bodyPr>
          <a:lstStyle/>
          <a:p>
            <a:r>
              <a:rPr lang="en-GB" sz="3600" b="1" dirty="0"/>
              <a:t>Cause and effect analysis: Fishbone diagram </a:t>
            </a:r>
            <a:r>
              <a:rPr lang="en-GB" sz="1100" dirty="0">
                <a:latin typeface="Arial" panose="020B0604020202020204" pitchFamily="34" charset="0"/>
                <a:cs typeface="Arial" panose="020B0604020202020204" pitchFamily="34" charset="0"/>
              </a:rPr>
              <a:t>(learnleansigma, 2025)</a:t>
            </a:r>
            <a:endParaRPr lang="en-US" sz="1100" dirty="0">
              <a:solidFill>
                <a:srgbClr val="000000"/>
              </a:solidFill>
              <a:latin typeface="Arial" panose="020B0604020202020204" pitchFamily="34" charset="0"/>
              <a:cs typeface="Arial" panose="020B0604020202020204" pitchFamily="34" charset="0"/>
            </a:endParaRPr>
          </a:p>
          <a:p>
            <a:endParaRPr lang="en-US" dirty="0"/>
          </a:p>
        </p:txBody>
      </p:sp>
      <p:pic>
        <p:nvPicPr>
          <p:cNvPr id="4" name="Graphic 3" descr="Arrow Right outline">
            <a:extLst>
              <a:ext uri="{FF2B5EF4-FFF2-40B4-BE49-F238E27FC236}">
                <a16:creationId xmlns:a16="http://schemas.microsoft.com/office/drawing/2014/main" id="{0276F5AB-45B0-6AAF-1379-D87F439DEA8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06381" y="2711116"/>
            <a:ext cx="8033082" cy="2257926"/>
          </a:xfrm>
          <a:prstGeom prst="rect">
            <a:avLst/>
          </a:prstGeom>
        </p:spPr>
      </p:pic>
      <p:pic>
        <p:nvPicPr>
          <p:cNvPr id="5" name="Graphic 4" descr="Arrow Down outline">
            <a:extLst>
              <a:ext uri="{FF2B5EF4-FFF2-40B4-BE49-F238E27FC236}">
                <a16:creationId xmlns:a16="http://schemas.microsoft.com/office/drawing/2014/main" id="{65FF1297-425D-38E1-E2E8-CF01F96D360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rot="18952179">
            <a:off x="1396246" y="2503401"/>
            <a:ext cx="914400" cy="1503808"/>
          </a:xfrm>
          <a:prstGeom prst="rect">
            <a:avLst/>
          </a:prstGeom>
        </p:spPr>
      </p:pic>
      <p:pic>
        <p:nvPicPr>
          <p:cNvPr id="6" name="Graphic 5" descr="Arrow Down outline">
            <a:extLst>
              <a:ext uri="{FF2B5EF4-FFF2-40B4-BE49-F238E27FC236}">
                <a16:creationId xmlns:a16="http://schemas.microsoft.com/office/drawing/2014/main" id="{51F74DE6-66C3-D480-9E9F-4961C828A1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rot="13860000">
            <a:off x="5811693" y="3614387"/>
            <a:ext cx="914400" cy="1405689"/>
          </a:xfrm>
          <a:prstGeom prst="rect">
            <a:avLst/>
          </a:prstGeom>
        </p:spPr>
      </p:pic>
      <p:pic>
        <p:nvPicPr>
          <p:cNvPr id="7" name="Graphic 6" descr="Arrow Down outline">
            <a:extLst>
              <a:ext uri="{FF2B5EF4-FFF2-40B4-BE49-F238E27FC236}">
                <a16:creationId xmlns:a16="http://schemas.microsoft.com/office/drawing/2014/main" id="{B5E8F292-8556-955E-2DB6-A5F36A4572D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rot="13860000">
            <a:off x="2190515" y="3661974"/>
            <a:ext cx="833173" cy="1447137"/>
          </a:xfrm>
          <a:prstGeom prst="rect">
            <a:avLst/>
          </a:prstGeom>
        </p:spPr>
      </p:pic>
      <p:pic>
        <p:nvPicPr>
          <p:cNvPr id="8" name="Graphic 7" descr="Arrow Down outline">
            <a:extLst>
              <a:ext uri="{FF2B5EF4-FFF2-40B4-BE49-F238E27FC236}">
                <a16:creationId xmlns:a16="http://schemas.microsoft.com/office/drawing/2014/main" id="{3CDF7C78-652A-2EE0-B5E4-1DEF0AB9125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rot="19210478">
            <a:off x="5532450" y="2556695"/>
            <a:ext cx="914400" cy="1405689"/>
          </a:xfrm>
          <a:prstGeom prst="rect">
            <a:avLst/>
          </a:prstGeom>
        </p:spPr>
      </p:pic>
      <p:sp>
        <p:nvSpPr>
          <p:cNvPr id="9" name="Rectangle: Rounded Corners 8">
            <a:extLst>
              <a:ext uri="{FF2B5EF4-FFF2-40B4-BE49-F238E27FC236}">
                <a16:creationId xmlns:a16="http://schemas.microsoft.com/office/drawing/2014/main" id="{FEFE7F2E-2761-3BF4-F330-4BB5ABF1F5E4}"/>
              </a:ext>
            </a:extLst>
          </p:cNvPr>
          <p:cNvSpPr/>
          <p:nvPr/>
        </p:nvSpPr>
        <p:spPr>
          <a:xfrm>
            <a:off x="8840926" y="3253549"/>
            <a:ext cx="2230782" cy="1201496"/>
          </a:xfrm>
          <a:prstGeom prst="roundRect">
            <a:avLst/>
          </a:prstGeom>
          <a:scene3d>
            <a:camera prst="orthographicFront"/>
            <a:lightRig rig="threePt" dir="t"/>
          </a:scene3d>
          <a:sp3d>
            <a:bevelT w="165100" prst="coolSlan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2000" b="1" dirty="0">
                <a:solidFill>
                  <a:schemeClr val="bg1"/>
                </a:solidFill>
              </a:rPr>
              <a:t>Falling sales and reduced profits</a:t>
            </a:r>
            <a:endParaRPr lang="en-US" sz="2000" dirty="0">
              <a:solidFill>
                <a:schemeClr val="bg1"/>
              </a:solidFill>
            </a:endParaRPr>
          </a:p>
          <a:p>
            <a:pPr algn="ctr"/>
            <a:endParaRPr lang="en-US" dirty="0"/>
          </a:p>
        </p:txBody>
      </p:sp>
      <p:sp>
        <p:nvSpPr>
          <p:cNvPr id="10" name="Rectangle: Rounded Corners 9">
            <a:extLst>
              <a:ext uri="{FF2B5EF4-FFF2-40B4-BE49-F238E27FC236}">
                <a16:creationId xmlns:a16="http://schemas.microsoft.com/office/drawing/2014/main" id="{129ED159-2FA7-80A0-5E50-F0BCAEC9C29E}"/>
              </a:ext>
            </a:extLst>
          </p:cNvPr>
          <p:cNvSpPr/>
          <p:nvPr/>
        </p:nvSpPr>
        <p:spPr>
          <a:xfrm>
            <a:off x="656436" y="1758994"/>
            <a:ext cx="1654342" cy="932447"/>
          </a:xfrm>
          <a:prstGeom prst="roundRect">
            <a:avLst/>
          </a:prstGeom>
          <a:effectLst>
            <a:glow rad="101600">
              <a:schemeClr val="accent1">
                <a:satMod val="175000"/>
                <a:alpha val="40000"/>
              </a:schemeClr>
            </a:glo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competition</a:t>
            </a:r>
          </a:p>
        </p:txBody>
      </p:sp>
      <p:sp>
        <p:nvSpPr>
          <p:cNvPr id="11" name="Rectangle: Rounded Corners 10">
            <a:extLst>
              <a:ext uri="{FF2B5EF4-FFF2-40B4-BE49-F238E27FC236}">
                <a16:creationId xmlns:a16="http://schemas.microsoft.com/office/drawing/2014/main" id="{AA067E46-BD33-35CE-C14F-209C0E501610}"/>
              </a:ext>
            </a:extLst>
          </p:cNvPr>
          <p:cNvSpPr/>
          <p:nvPr/>
        </p:nvSpPr>
        <p:spPr>
          <a:xfrm>
            <a:off x="5154833" y="4751310"/>
            <a:ext cx="1654342" cy="932447"/>
          </a:xfrm>
          <a:prstGeom prst="roundRect">
            <a:avLst/>
          </a:prstGeom>
          <a:effectLst>
            <a:glow rad="101600">
              <a:schemeClr val="accent1">
                <a:satMod val="175000"/>
                <a:alpha val="40000"/>
              </a:schemeClr>
            </a:glow>
          </a:effectLst>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dirty="0"/>
              <a:t>costs</a:t>
            </a:r>
          </a:p>
        </p:txBody>
      </p:sp>
      <p:sp>
        <p:nvSpPr>
          <p:cNvPr id="12" name="Rectangle: Rounded Corners 11">
            <a:extLst>
              <a:ext uri="{FF2B5EF4-FFF2-40B4-BE49-F238E27FC236}">
                <a16:creationId xmlns:a16="http://schemas.microsoft.com/office/drawing/2014/main" id="{DA7BD5D4-18BD-99EF-2FEC-EAD294A68A9F}"/>
              </a:ext>
            </a:extLst>
          </p:cNvPr>
          <p:cNvSpPr/>
          <p:nvPr/>
        </p:nvSpPr>
        <p:spPr>
          <a:xfrm>
            <a:off x="960797" y="4943478"/>
            <a:ext cx="1654342" cy="932447"/>
          </a:xfrm>
          <a:prstGeom prst="roundRect">
            <a:avLst/>
          </a:prstGeom>
          <a:effectLst>
            <a:glow rad="101600">
              <a:schemeClr val="accent1">
                <a:satMod val="175000"/>
                <a:alpha val="40000"/>
              </a:schemeClr>
            </a:glow>
          </a:effectLst>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dirty="0"/>
              <a:t>technology</a:t>
            </a:r>
          </a:p>
        </p:txBody>
      </p:sp>
      <p:sp>
        <p:nvSpPr>
          <p:cNvPr id="13" name="Rectangle: Rounded Corners 12">
            <a:extLst>
              <a:ext uri="{FF2B5EF4-FFF2-40B4-BE49-F238E27FC236}">
                <a16:creationId xmlns:a16="http://schemas.microsoft.com/office/drawing/2014/main" id="{E22F7FBB-F670-9EB0-EA6F-B287BBFDC860}"/>
              </a:ext>
            </a:extLst>
          </p:cNvPr>
          <p:cNvSpPr/>
          <p:nvPr/>
        </p:nvSpPr>
        <p:spPr>
          <a:xfrm>
            <a:off x="4367695" y="1485774"/>
            <a:ext cx="1654342" cy="932447"/>
          </a:xfrm>
          <a:prstGeom prst="roundRect">
            <a:avLst/>
          </a:prstGeom>
          <a:effectLst>
            <a:glow rad="101600">
              <a:schemeClr val="accent1">
                <a:satMod val="175000"/>
                <a:alpha val="40000"/>
              </a:schemeClr>
            </a:glow>
          </a:effectLst>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dirty="0"/>
              <a:t>customer</a:t>
            </a:r>
          </a:p>
        </p:txBody>
      </p:sp>
      <p:sp>
        <p:nvSpPr>
          <p:cNvPr id="15" name="TextBox 14">
            <a:extLst>
              <a:ext uri="{FF2B5EF4-FFF2-40B4-BE49-F238E27FC236}">
                <a16:creationId xmlns:a16="http://schemas.microsoft.com/office/drawing/2014/main" id="{939D7D21-5AEF-A18E-B78D-1704E157FBAB}"/>
              </a:ext>
            </a:extLst>
          </p:cNvPr>
          <p:cNvSpPr txBox="1"/>
          <p:nvPr/>
        </p:nvSpPr>
        <p:spPr>
          <a:xfrm>
            <a:off x="2310778" y="2379700"/>
            <a:ext cx="2884088" cy="13849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Wingdings" panose="05000000000000000000" pitchFamily="2" charset="2"/>
              <a:buChar char="§"/>
            </a:pPr>
            <a:r>
              <a:rPr lang="en-US" sz="1400" dirty="0"/>
              <a:t>New boutique florist with strong social media.</a:t>
            </a:r>
          </a:p>
          <a:p>
            <a:pPr marL="285750" indent="-285750">
              <a:buFont typeface="Wingdings" panose="05000000000000000000" pitchFamily="2" charset="2"/>
              <a:buChar char="§"/>
            </a:pPr>
            <a:r>
              <a:rPr lang="en-US" sz="1400" dirty="0"/>
              <a:t>National chain with lower prices and wide delivery.</a:t>
            </a:r>
          </a:p>
          <a:p>
            <a:pPr marL="285750" indent="-285750">
              <a:buFont typeface="Wingdings" panose="05000000000000000000" pitchFamily="2" charset="2"/>
              <a:buChar char="§"/>
            </a:pPr>
            <a:r>
              <a:rPr lang="en-US" sz="1400" dirty="0"/>
              <a:t>Difficult for green haven to stand out. </a:t>
            </a:r>
          </a:p>
        </p:txBody>
      </p:sp>
      <p:sp>
        <p:nvSpPr>
          <p:cNvPr id="16" name="TextBox 15">
            <a:extLst>
              <a:ext uri="{FF2B5EF4-FFF2-40B4-BE49-F238E27FC236}">
                <a16:creationId xmlns:a16="http://schemas.microsoft.com/office/drawing/2014/main" id="{C02F6750-5E26-860B-C980-B6C63429EAA6}"/>
              </a:ext>
            </a:extLst>
          </p:cNvPr>
          <p:cNvSpPr txBox="1"/>
          <p:nvPr/>
        </p:nvSpPr>
        <p:spPr>
          <a:xfrm>
            <a:off x="5944449" y="2103440"/>
            <a:ext cx="2798127"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Wingdings" panose="05000000000000000000" pitchFamily="2" charset="2"/>
              <a:buChar char="§"/>
            </a:pPr>
            <a:r>
              <a:rPr lang="en-US" sz="1400" dirty="0"/>
              <a:t>Shifting to online shopping.</a:t>
            </a:r>
          </a:p>
          <a:p>
            <a:pPr marL="285750" indent="-285750">
              <a:buFont typeface="Wingdings" panose="05000000000000000000" pitchFamily="2" charset="2"/>
              <a:buChar char="§"/>
            </a:pPr>
            <a:r>
              <a:rPr lang="en-US" sz="1400" dirty="0"/>
              <a:t>Want easier delivery and subscriptions.</a:t>
            </a:r>
          </a:p>
          <a:p>
            <a:pPr marL="285750" indent="-285750">
              <a:buFont typeface="Wingdings" panose="05000000000000000000" pitchFamily="2" charset="2"/>
              <a:buChar char="§"/>
            </a:pPr>
            <a:r>
              <a:rPr lang="en-US" sz="1400" dirty="0"/>
              <a:t>Less loyal to local shops.</a:t>
            </a:r>
          </a:p>
        </p:txBody>
      </p:sp>
      <p:sp>
        <p:nvSpPr>
          <p:cNvPr id="17" name="TextBox 16">
            <a:extLst>
              <a:ext uri="{FF2B5EF4-FFF2-40B4-BE49-F238E27FC236}">
                <a16:creationId xmlns:a16="http://schemas.microsoft.com/office/drawing/2014/main" id="{FC72ABE2-6946-8A75-1AA7-D4DEED6E1EE1}"/>
              </a:ext>
            </a:extLst>
          </p:cNvPr>
          <p:cNvSpPr txBox="1"/>
          <p:nvPr/>
        </p:nvSpPr>
        <p:spPr>
          <a:xfrm>
            <a:off x="2676544" y="4434712"/>
            <a:ext cx="2518322"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Wingdings" panose="05000000000000000000" pitchFamily="2" charset="2"/>
              <a:buChar char="§"/>
            </a:pPr>
            <a:r>
              <a:rPr lang="en-US" sz="1400" dirty="0"/>
              <a:t>Old , hard-to-use website.</a:t>
            </a:r>
          </a:p>
          <a:p>
            <a:pPr marL="285750" indent="-285750">
              <a:buFont typeface="Wingdings" panose="05000000000000000000" pitchFamily="2" charset="2"/>
              <a:buChar char="§"/>
            </a:pPr>
            <a:r>
              <a:rPr lang="en-US" sz="1400" dirty="0"/>
              <a:t>Weak online marketing and social media.</a:t>
            </a:r>
          </a:p>
          <a:p>
            <a:pPr marL="285750" indent="-285750">
              <a:buFont typeface="Wingdings" panose="05000000000000000000" pitchFamily="2" charset="2"/>
              <a:buChar char="§"/>
            </a:pPr>
            <a:r>
              <a:rPr lang="en-US" sz="1400" dirty="0"/>
              <a:t>No e-commerce or digital ads.</a:t>
            </a:r>
          </a:p>
          <a:p>
            <a:endParaRPr lang="en-US" dirty="0"/>
          </a:p>
          <a:p>
            <a:pPr marL="285750" indent="-285750">
              <a:buFont typeface="Arial"/>
              <a:buChar char="•"/>
            </a:pPr>
            <a:endParaRPr lang="en-US" dirty="0"/>
          </a:p>
        </p:txBody>
      </p:sp>
      <p:sp>
        <p:nvSpPr>
          <p:cNvPr id="18" name="TextBox 17">
            <a:extLst>
              <a:ext uri="{FF2B5EF4-FFF2-40B4-BE49-F238E27FC236}">
                <a16:creationId xmlns:a16="http://schemas.microsoft.com/office/drawing/2014/main" id="{00B45C7F-03F1-E14F-FD5E-DD5307AA1125}"/>
              </a:ext>
            </a:extLst>
          </p:cNvPr>
          <p:cNvSpPr txBox="1"/>
          <p:nvPr/>
        </p:nvSpPr>
        <p:spPr>
          <a:xfrm>
            <a:off x="6905757" y="4579872"/>
            <a:ext cx="2230782" cy="116955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Wingdings" panose="05000000000000000000" pitchFamily="2" charset="2"/>
              <a:buChar char="§"/>
            </a:pPr>
            <a:r>
              <a:rPr lang="en-US" sz="1400" dirty="0"/>
              <a:t>Higher flower prices.</a:t>
            </a:r>
          </a:p>
          <a:p>
            <a:pPr marL="285750" indent="-285750">
              <a:buFont typeface="Wingdings" panose="05000000000000000000" pitchFamily="2" charset="2"/>
              <a:buChar char="§"/>
            </a:pPr>
            <a:r>
              <a:rPr lang="en-US" sz="1400" dirty="0"/>
              <a:t>Eco packaging more expensive.</a:t>
            </a:r>
          </a:p>
          <a:p>
            <a:pPr marL="285750" indent="-285750">
              <a:buFont typeface="Wingdings" panose="05000000000000000000" pitchFamily="2" charset="2"/>
              <a:buChar char="§"/>
            </a:pPr>
            <a:r>
              <a:rPr lang="en-US" sz="1400" dirty="0"/>
              <a:t>Rising business expenses</a:t>
            </a:r>
          </a:p>
        </p:txBody>
      </p:sp>
    </p:spTree>
    <p:extLst>
      <p:ext uri="{BB962C8B-B14F-4D97-AF65-F5344CB8AC3E}">
        <p14:creationId xmlns:p14="http://schemas.microsoft.com/office/powerpoint/2010/main" val="36454786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99987-98D1-706D-2E63-5B8DDBF317C6}"/>
              </a:ext>
            </a:extLst>
          </p:cNvPr>
          <p:cNvSpPr>
            <a:spLocks noGrp="1"/>
          </p:cNvSpPr>
          <p:nvPr>
            <p:ph type="title"/>
          </p:nvPr>
        </p:nvSpPr>
        <p:spPr>
          <a:xfrm>
            <a:off x="734706" y="338328"/>
            <a:ext cx="8915399" cy="932688"/>
          </a:xfrm>
        </p:spPr>
        <p:txBody>
          <a:bodyPr>
            <a:noAutofit/>
          </a:bodyPr>
          <a:lstStyle/>
          <a:p>
            <a:r>
              <a:rPr lang="en-GB" sz="4400" b="1" dirty="0"/>
              <a:t>Conclusion</a:t>
            </a:r>
          </a:p>
        </p:txBody>
      </p:sp>
      <p:sp>
        <p:nvSpPr>
          <p:cNvPr id="3" name="Text Placeholder 2">
            <a:extLst>
              <a:ext uri="{FF2B5EF4-FFF2-40B4-BE49-F238E27FC236}">
                <a16:creationId xmlns:a16="http://schemas.microsoft.com/office/drawing/2014/main" id="{4A53051C-8483-F6FD-7AB5-FC885653EC99}"/>
              </a:ext>
            </a:extLst>
          </p:cNvPr>
          <p:cNvSpPr>
            <a:spLocks noGrp="1"/>
          </p:cNvSpPr>
          <p:nvPr>
            <p:ph type="body" idx="1"/>
          </p:nvPr>
        </p:nvSpPr>
        <p:spPr>
          <a:xfrm>
            <a:off x="1129553" y="1892955"/>
            <a:ext cx="7817224" cy="4160520"/>
          </a:xfrm>
        </p:spPr>
        <p:txBody>
          <a:bodyPr/>
          <a:lstStyle/>
          <a:p>
            <a:r>
              <a:rPr lang="en-GB" dirty="0">
                <a:solidFill>
                  <a:schemeClr val="tx1"/>
                </a:solidFill>
              </a:rPr>
              <a:t>Green haven florists is struggling due to internal issues and marketing pressures. To become profitable again, they need to improve their online presence, offer delivery and subscription options, and use social media for marketing. Maintaining eco-friendly values while reducing costs will help them stay competitive.</a:t>
            </a:r>
          </a:p>
        </p:txBody>
      </p:sp>
    </p:spTree>
    <p:extLst>
      <p:ext uri="{BB962C8B-B14F-4D97-AF65-F5344CB8AC3E}">
        <p14:creationId xmlns:p14="http://schemas.microsoft.com/office/powerpoint/2010/main" val="39704733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7B30E9-9073-E60E-A7A9-048C6F3D6925}"/>
              </a:ext>
            </a:extLst>
          </p:cNvPr>
          <p:cNvSpPr>
            <a:spLocks noGrp="1"/>
          </p:cNvSpPr>
          <p:nvPr>
            <p:ph type="title"/>
          </p:nvPr>
        </p:nvSpPr>
        <p:spPr>
          <a:xfrm>
            <a:off x="1000947" y="502847"/>
            <a:ext cx="8915399" cy="860400"/>
          </a:xfrm>
        </p:spPr>
        <p:txBody>
          <a:bodyPr>
            <a:normAutofit fontScale="90000"/>
          </a:bodyPr>
          <a:lstStyle/>
          <a:p>
            <a:r>
              <a:rPr lang="en-GB" sz="4900" b="1" dirty="0"/>
              <a:t>References</a:t>
            </a:r>
            <a:r>
              <a:rPr lang="en-GB" b="1" dirty="0"/>
              <a:t> </a:t>
            </a:r>
          </a:p>
        </p:txBody>
      </p:sp>
      <p:sp>
        <p:nvSpPr>
          <p:cNvPr id="3" name="Text Placeholder 2">
            <a:extLst>
              <a:ext uri="{FF2B5EF4-FFF2-40B4-BE49-F238E27FC236}">
                <a16:creationId xmlns:a16="http://schemas.microsoft.com/office/drawing/2014/main" id="{5F8D0C3B-0DFC-3E5A-28D7-AC7CD95B6A10}"/>
              </a:ext>
            </a:extLst>
          </p:cNvPr>
          <p:cNvSpPr>
            <a:spLocks noGrp="1"/>
          </p:cNvSpPr>
          <p:nvPr>
            <p:ph type="body" idx="1"/>
          </p:nvPr>
        </p:nvSpPr>
        <p:spPr>
          <a:xfrm>
            <a:off x="811922" y="1510553"/>
            <a:ext cx="9293447" cy="4517136"/>
          </a:xfrm>
        </p:spPr>
        <p:txBody>
          <a:bodyPr/>
          <a:lstStyle/>
          <a:p>
            <a:pPr marL="342900" indent="-342900">
              <a:buFont typeface="Arial" panose="020B0604020202020204" pitchFamily="34" charset="0"/>
              <a:buChar char="•"/>
            </a:pPr>
            <a:r>
              <a:rPr lang="en-GB" b="1" dirty="0">
                <a:solidFill>
                  <a:srgbClr val="1D4ED8"/>
                </a:solidFill>
                <a:latin typeface="Arial"/>
                <a:ea typeface="Roboto"/>
                <a:cs typeface="Roboto"/>
              </a:rPr>
              <a:t>Available at:</a:t>
            </a:r>
            <a:r>
              <a:rPr lang="en-GB" sz="2400" b="1" dirty="0">
                <a:solidFill>
                  <a:srgbClr val="242424"/>
                </a:solidFill>
                <a:latin typeface="sohne"/>
                <a:hlinkClick r:id="rId2"/>
              </a:rPr>
              <a:t> </a:t>
            </a:r>
            <a:r>
              <a:rPr lang="en-GB" sz="2400" b="1" i="0" dirty="0">
                <a:solidFill>
                  <a:srgbClr val="242424"/>
                </a:solidFill>
                <a:effectLst/>
                <a:latin typeface="sohne"/>
                <a:hlinkClick r:id="rId2"/>
              </a:rPr>
              <a:t>5W2H Framework: A powerful tool for product discovery in design</a:t>
            </a:r>
            <a:r>
              <a:rPr lang="en-GB" sz="2400" b="1" i="0" dirty="0">
                <a:solidFill>
                  <a:srgbClr val="242424"/>
                </a:solidFill>
                <a:effectLst/>
                <a:latin typeface="sohne"/>
              </a:rPr>
              <a:t>  </a:t>
            </a:r>
            <a:r>
              <a:rPr lang="en-GB" sz="2400" b="1" dirty="0">
                <a:solidFill>
                  <a:schemeClr val="tx1"/>
                </a:solidFill>
                <a:latin typeface="Arial"/>
                <a:ea typeface="Roboto"/>
                <a:cs typeface="Roboto"/>
              </a:rPr>
              <a:t>( Accessed on 08/11/2025)</a:t>
            </a:r>
          </a:p>
          <a:p>
            <a:endParaRPr lang="en-GB" sz="2400" b="1" i="0" dirty="0">
              <a:solidFill>
                <a:schemeClr val="tx1"/>
              </a:solidFill>
              <a:effectLst/>
              <a:latin typeface="sohne"/>
            </a:endParaRPr>
          </a:p>
          <a:p>
            <a:pPr marL="342900" indent="-342900" algn="l">
              <a:buFont typeface="Arial" panose="020B0604020202020204" pitchFamily="34" charset="0"/>
              <a:buChar char="•"/>
            </a:pPr>
            <a:r>
              <a:rPr lang="en-GB" sz="2000" b="1" dirty="0">
                <a:solidFill>
                  <a:srgbClr val="1D4ED8"/>
                </a:solidFill>
                <a:latin typeface="Roboto"/>
                <a:ea typeface="Roboto"/>
                <a:cs typeface="Roboto"/>
              </a:rPr>
              <a:t>Available at</a:t>
            </a:r>
            <a:r>
              <a:rPr lang="en-GB" sz="2400" b="1" dirty="0">
                <a:solidFill>
                  <a:srgbClr val="1D4ED8"/>
                </a:solidFill>
                <a:latin typeface="Roboto"/>
                <a:ea typeface="Roboto"/>
                <a:cs typeface="Roboto"/>
              </a:rPr>
              <a:t>: </a:t>
            </a:r>
            <a:r>
              <a:rPr lang="en-GB" sz="2400" b="1" i="0" dirty="0">
                <a:solidFill>
                  <a:srgbClr val="67AABF"/>
                </a:solidFill>
                <a:effectLst/>
                <a:latin typeface="Clancy"/>
                <a:hlinkClick r:id="rId3">
                  <a:extLst>
                    <a:ext uri="{A12FA001-AC4F-418D-AE19-62706E023703}">
                      <ahyp:hlinkClr xmlns:ahyp="http://schemas.microsoft.com/office/drawing/2018/hyperlinkcolor" val="tx"/>
                    </a:ext>
                  </a:extLst>
                </a:hlinkClick>
              </a:rPr>
              <a:t>Searching in Business PESTLE analysis </a:t>
            </a:r>
            <a:endParaRPr lang="en-GB" sz="2400" b="1" i="0" dirty="0">
              <a:solidFill>
                <a:srgbClr val="67AABF"/>
              </a:solidFill>
              <a:effectLst/>
              <a:latin typeface="Clancy"/>
            </a:endParaRPr>
          </a:p>
          <a:p>
            <a:pPr algn="l"/>
            <a:r>
              <a:rPr lang="en-GB" sz="2400" b="1" i="0" dirty="0">
                <a:solidFill>
                  <a:schemeClr val="tx1"/>
                </a:solidFill>
                <a:effectLst/>
                <a:latin typeface="Clancy"/>
              </a:rPr>
              <a:t>( </a:t>
            </a:r>
            <a:r>
              <a:rPr lang="en-GB" sz="2400" b="1" dirty="0">
                <a:solidFill>
                  <a:schemeClr val="tx1"/>
                </a:solidFill>
                <a:latin typeface="Clancy"/>
              </a:rPr>
              <a:t>A</a:t>
            </a:r>
            <a:r>
              <a:rPr lang="en-GB" sz="2400" b="1" i="0" dirty="0">
                <a:solidFill>
                  <a:schemeClr val="tx1"/>
                </a:solidFill>
                <a:effectLst/>
                <a:latin typeface="Clancy"/>
              </a:rPr>
              <a:t>ccessed on 08/11/2025)</a:t>
            </a:r>
          </a:p>
          <a:p>
            <a:pPr marL="285750" indent="-285750">
              <a:buFont typeface="Arial" panose="020B0604020202020204" pitchFamily="34" charset="0"/>
              <a:buChar char="•"/>
            </a:pPr>
            <a:r>
              <a:rPr lang="en-GB" sz="1800" b="1" dirty="0">
                <a:solidFill>
                  <a:schemeClr val="tx1"/>
                </a:solidFill>
                <a:latin typeface="Roboto"/>
                <a:ea typeface="Roboto"/>
                <a:cs typeface="Roboto"/>
              </a:rPr>
              <a:t>Fishbone diagram</a:t>
            </a:r>
            <a:r>
              <a:rPr lang="en-GB" sz="1800" b="1" dirty="0">
                <a:solidFill>
                  <a:srgbClr val="1D4ED8"/>
                </a:solidFill>
                <a:latin typeface="Roboto"/>
                <a:ea typeface="Roboto"/>
                <a:cs typeface="Roboto"/>
              </a:rPr>
              <a:t>, Available at</a:t>
            </a:r>
            <a:r>
              <a:rPr lang="en-GB" sz="2000" b="1" dirty="0">
                <a:solidFill>
                  <a:srgbClr val="1D4ED8"/>
                </a:solidFill>
                <a:latin typeface="Roboto"/>
                <a:ea typeface="Roboto"/>
                <a:cs typeface="Roboto"/>
              </a:rPr>
              <a:t>: </a:t>
            </a:r>
            <a:r>
              <a:rPr lang="en-GB" sz="1400" b="1" u="none" strike="noStrike" dirty="0">
                <a:solidFill>
                  <a:srgbClr val="2B2B2B"/>
                </a:solidFill>
                <a:effectLst/>
                <a:latin typeface="Nunito Sans" panose="020B0604020202020204" pitchFamily="2" charset="0"/>
                <a:hlinkClick r:id="rId4"/>
              </a:rPr>
              <a:t>Guide: Fishbone Diagram</a:t>
            </a:r>
            <a:r>
              <a:rPr lang="en-GB" sz="1400" b="1" u="none" strike="noStrike" dirty="0">
                <a:solidFill>
                  <a:srgbClr val="2B2B2B"/>
                </a:solidFill>
                <a:effectLst/>
                <a:latin typeface="Nunito Sans" panose="020B0604020202020204" pitchFamily="2" charset="0"/>
              </a:rPr>
              <a:t> (accessed 08/11/2025)</a:t>
            </a:r>
          </a:p>
          <a:p>
            <a:pPr marL="285750" indent="-285750" algn="l">
              <a:buFont typeface="Arial" panose="020B0604020202020204" pitchFamily="34" charset="0"/>
              <a:buChar char="•"/>
            </a:pPr>
            <a:endParaRPr lang="en-GB" sz="1800" b="1" i="0" dirty="0">
              <a:solidFill>
                <a:srgbClr val="333333"/>
              </a:solidFill>
              <a:effectLst/>
              <a:latin typeface="Clancy"/>
            </a:endParaRPr>
          </a:p>
          <a:p>
            <a:endParaRPr lang="en-GB" sz="1800" b="1" dirty="0">
              <a:solidFill>
                <a:srgbClr val="1D4ED8"/>
              </a:solidFill>
              <a:latin typeface="Roboto"/>
              <a:ea typeface="Roboto"/>
              <a:cs typeface="Roboto"/>
            </a:endParaRPr>
          </a:p>
        </p:txBody>
      </p:sp>
    </p:spTree>
    <p:extLst>
      <p:ext uri="{BB962C8B-B14F-4D97-AF65-F5344CB8AC3E}">
        <p14:creationId xmlns:p14="http://schemas.microsoft.com/office/powerpoint/2010/main" val="3591259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107DF-28D1-AECE-299A-375E6A01AF85}"/>
              </a:ext>
            </a:extLst>
          </p:cNvPr>
          <p:cNvSpPr>
            <a:spLocks noGrp="1"/>
          </p:cNvSpPr>
          <p:nvPr>
            <p:ph type="title"/>
          </p:nvPr>
        </p:nvSpPr>
        <p:spPr>
          <a:xfrm>
            <a:off x="5635544" y="1719733"/>
            <a:ext cx="4914891" cy="2188289"/>
          </a:xfrm>
        </p:spPr>
        <p:txBody>
          <a:bodyPr vert="horz" lIns="91440" tIns="45720" rIns="91440" bIns="45720" rtlCol="0" anchor="b">
            <a:normAutofit/>
          </a:bodyPr>
          <a:lstStyle/>
          <a:p>
            <a:r>
              <a:rPr lang="en-US" sz="4100" dirty="0"/>
              <a:t>Do you have any question?</a:t>
            </a:r>
            <a:endParaRPr lang="en-US" sz="5400" dirty="0"/>
          </a:p>
        </p:txBody>
      </p:sp>
      <p:pic>
        <p:nvPicPr>
          <p:cNvPr id="1030" name="Picture 6" descr="Thank You Images - Free Download on Freepik">
            <a:extLst>
              <a:ext uri="{FF2B5EF4-FFF2-40B4-BE49-F238E27FC236}">
                <a16:creationId xmlns:a16="http://schemas.microsoft.com/office/drawing/2014/main" id="{4E528340-6F23-E58F-AD00-71C55AF8F10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443" r="174" b="3"/>
          <a:stretch/>
        </p:blipFill>
        <p:spPr bwMode="auto">
          <a:xfrm>
            <a:off x="929675" y="1250067"/>
            <a:ext cx="4213521" cy="43265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0782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View">
  <a:themeElements>
    <a:clrScheme name="View">
      <a:dk1>
        <a:srgbClr val="000000"/>
      </a:dk1>
      <a:lt1>
        <a:srgbClr val="FFFFFF"/>
      </a:lt1>
      <a:dk2>
        <a:srgbClr val="46464A"/>
      </a:dk2>
      <a:lt2>
        <a:srgbClr val="D6D3CC"/>
      </a:lt2>
      <a:accent1>
        <a:srgbClr val="6F6F74"/>
      </a:accent1>
      <a:accent2>
        <a:srgbClr val="92A9B9"/>
      </a:accent2>
      <a:accent3>
        <a:srgbClr val="A7B789"/>
      </a:accent3>
      <a:accent4>
        <a:srgbClr val="B9A489"/>
      </a:accent4>
      <a:accent5>
        <a:srgbClr val="8D6374"/>
      </a:accent5>
      <a:accent6>
        <a:srgbClr val="9B7362"/>
      </a:accent6>
      <a:hlink>
        <a:srgbClr val="67AABF"/>
      </a:hlink>
      <a:folHlink>
        <a:srgbClr val="ABAFA5"/>
      </a:folHlink>
    </a:clrScheme>
    <a:fontScheme name="View">
      <a:majorFont>
        <a:latin typeface="Century Schoolbook"/>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Schoolbook"/>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iew">
      <a:fillStyleLst>
        <a:solidFill>
          <a:schemeClr val="phClr"/>
        </a:solidFill>
        <a:solidFill>
          <a:schemeClr val="phClr">
            <a:tint val="60000"/>
            <a:satMod val="120000"/>
          </a:schemeClr>
        </a:solidFill>
        <a:solidFill>
          <a:schemeClr val="phClr">
            <a:shade val="75000"/>
            <a:satMod val="160000"/>
          </a:schemeClr>
        </a:solidFill>
      </a:fillStyleLst>
      <a:lnStyleLst>
        <a:ln w="9525" cap="flat" cmpd="sng" algn="ctr">
          <a:solidFill>
            <a:schemeClr val="phClr"/>
          </a:solidFill>
          <a:prstDash val="solid"/>
        </a:ln>
        <a:ln w="13970" cap="flat" cmpd="sng" algn="ctr">
          <a:solidFill>
            <a:schemeClr val="phClr"/>
          </a:solidFill>
          <a:prstDash val="solid"/>
        </a:ln>
        <a:ln w="17145" cap="flat" cmpd="sng" algn="ctr">
          <a:solidFill>
            <a:schemeClr val="phClr">
              <a:shade val="95000"/>
              <a:alpha val="95000"/>
              <a:satMod val="150000"/>
            </a:schemeClr>
          </a:solidFill>
          <a:prstDash val="solid"/>
        </a:ln>
      </a:lnStyleLst>
      <a:effectStyleLst>
        <a:effectStyle>
          <a:effectLst/>
        </a:effectStyle>
        <a:effectStyle>
          <a:effectLst>
            <a:outerShdw blurRad="50800" dist="15240" dir="5400000" algn="tl" rotWithShape="0">
              <a:srgbClr val="000000">
                <a:alpha val="75000"/>
              </a:srgbClr>
            </a:outerShdw>
          </a:effectLst>
          <a:scene3d>
            <a:camera prst="orthographicFront">
              <a:rot lat="0" lon="0" rev="0"/>
            </a:camera>
            <a:lightRig rig="brightRoom" dir="tl"/>
          </a:scene3d>
          <a:sp3d contourW="9525" prstMaterial="flat">
            <a:bevelT w="0" h="0" prst="coolSlant"/>
            <a:contourClr>
              <a:schemeClr val="phClr">
                <a:shade val="35000"/>
                <a:satMod val="130000"/>
              </a:schemeClr>
            </a:contourClr>
          </a:sp3d>
        </a:effectStyle>
        <a:effectStyle>
          <a:effectLst>
            <a:outerShdw blurRad="76200" dist="25400" dir="5400000" algn="tl" rotWithShape="0">
              <a:srgbClr val="000000">
                <a:alpha val="55000"/>
              </a:srgbClr>
            </a:outerShdw>
          </a:effectLst>
          <a:scene3d>
            <a:camera prst="orthographicFront">
              <a:rot lat="0" lon="0" rev="0"/>
            </a:camera>
            <a:lightRig rig="brightRoom" dir="tl"/>
          </a:scene3d>
          <a:sp3d contourW="19050" prstMaterial="flat">
            <a:bevelT w="0" h="0" prst="coolSlant"/>
            <a:contourClr>
              <a:schemeClr val="phClr">
                <a:shade val="25000"/>
                <a:satMod val="140000"/>
              </a:schemeClr>
            </a:contourClr>
          </a:sp3d>
        </a:effectStyle>
      </a:effectStyleLst>
      <a:bgFillStyleLst>
        <a:solidFill>
          <a:schemeClr val="phClr"/>
        </a:solidFill>
        <a:solidFill>
          <a:schemeClr val="phClr">
            <a:tint val="95000"/>
            <a:satMod val="170000"/>
          </a:schemeClr>
        </a:solidFill>
        <a:gradFill rotWithShape="1">
          <a:gsLst>
            <a:gs pos="0">
              <a:schemeClr val="phClr">
                <a:tint val="94000"/>
                <a:shade val="98000"/>
                <a:satMod val="130000"/>
                <a:lumMod val="102000"/>
              </a:schemeClr>
            </a:gs>
            <a:gs pos="100000">
              <a:schemeClr val="phClr">
                <a:tint val="98000"/>
                <a:shade val="78000"/>
                <a:satMod val="140000"/>
              </a:schemeClr>
            </a:gs>
          </a:gsLst>
          <a:path path="circle">
            <a:fillToRect l="100000" t="100000" r="100000" b="100000"/>
          </a:path>
        </a:gradFill>
      </a:bgFillStyleLst>
    </a:fmtScheme>
  </a:themeElements>
  <a:objectDefaults/>
  <a:extraClrSchemeLst/>
  <a:extLst>
    <a:ext uri="{05A4C25C-085E-4340-85A3-A5531E510DB2}">
      <thm15:themeFamily xmlns:thm15="http://schemas.microsoft.com/office/thememl/2012/main" name="View" id="{BA0EB5A6-F2D4-4F82-977B-64ADEE4A2A69}" vid="{3969A8A2-35DB-4E3B-8885-16FD2056867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04d956d8-1ffd-4dba-87ce-03f615e16f58"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946ACECEF3D0D045B19B01E5B03389C8" ma:contentTypeVersion="9" ma:contentTypeDescription="Create a new document." ma:contentTypeScope="" ma:versionID="775111a233f76e3bc22cc961df419eef">
  <xsd:schema xmlns:xsd="http://www.w3.org/2001/XMLSchema" xmlns:xs="http://www.w3.org/2001/XMLSchema" xmlns:p="http://schemas.microsoft.com/office/2006/metadata/properties" xmlns:ns3="04d956d8-1ffd-4dba-87ce-03f615e16f58" targetNamespace="http://schemas.microsoft.com/office/2006/metadata/properties" ma:root="true" ma:fieldsID="dfd45d88461588453d6efc90476c77c7" ns3:_="">
    <xsd:import namespace="04d956d8-1ffd-4dba-87ce-03f615e16f58"/>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_activity" minOccurs="0"/>
                <xsd:element ref="ns3:MediaServiceSystemTags" minOccurs="0"/>
                <xsd:element ref="ns3:MediaServiceGenerationTime" minOccurs="0"/>
                <xsd:element ref="ns3:MediaServiceEventHashCode"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4d956d8-1ffd-4dba-87ce-03f615e16f58"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_activity" ma:index="12" nillable="true" ma:displayName="_activity" ma:hidden="true" ma:internalName="_activity">
      <xsd:simpleType>
        <xsd:restriction base="dms:Note"/>
      </xsd:simpleType>
    </xsd:element>
    <xsd:element name="MediaServiceSystemTags" ma:index="13" nillable="true" ma:displayName="MediaServiceSystemTags" ma:hidden="true" ma:internalName="MediaServiceSystemTags" ma:readOnly="true">
      <xsd:simpleType>
        <xsd:restriction base="dms:Note"/>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4E55522-B258-43CD-AB61-C072DDAA24EB}">
  <ds:schemaRefs>
    <ds:schemaRef ds:uri="http://schemas.microsoft.com/sharepoint/v3/contenttype/forms"/>
  </ds:schemaRefs>
</ds:datastoreItem>
</file>

<file path=customXml/itemProps2.xml><?xml version="1.0" encoding="utf-8"?>
<ds:datastoreItem xmlns:ds="http://schemas.openxmlformats.org/officeDocument/2006/customXml" ds:itemID="{1C7E3BEA-C044-40DA-9577-46389AF59335}">
  <ds:schemaRefs>
    <ds:schemaRef ds:uri="http://purl.org/dc/terms/"/>
    <ds:schemaRef ds:uri="http://purl.org/dc/dcmitype/"/>
    <ds:schemaRef ds:uri="http://purl.org/dc/elements/1.1/"/>
    <ds:schemaRef ds:uri="http://www.w3.org/XML/1998/namespace"/>
    <ds:schemaRef ds:uri="http://schemas.microsoft.com/office/infopath/2007/PartnerControls"/>
    <ds:schemaRef ds:uri="http://schemas.microsoft.com/office/2006/documentManagement/types"/>
    <ds:schemaRef ds:uri="http://schemas.openxmlformats.org/package/2006/metadata/core-properties"/>
    <ds:schemaRef ds:uri="04d956d8-1ffd-4dba-87ce-03f615e16f58"/>
    <ds:schemaRef ds:uri="http://schemas.microsoft.com/office/2006/metadata/properties"/>
  </ds:schemaRefs>
</ds:datastoreItem>
</file>

<file path=customXml/itemProps3.xml><?xml version="1.0" encoding="utf-8"?>
<ds:datastoreItem xmlns:ds="http://schemas.openxmlformats.org/officeDocument/2006/customXml" ds:itemID="{9AB9E113-B767-433D-B872-7E4A9026B30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4d956d8-1ffd-4dba-87ce-03f615e16f5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Wisp</Template>
  <TotalTime>436</TotalTime>
  <Words>493</Words>
  <Application>Microsoft Office PowerPoint</Application>
  <PresentationFormat>Widescreen</PresentationFormat>
  <Paragraphs>77</Paragraphs>
  <Slides>10</Slides>
  <Notes>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10</vt:i4>
      </vt:variant>
    </vt:vector>
  </HeadingPairs>
  <TitlesOfParts>
    <vt:vector size="21" baseType="lpstr">
      <vt:lpstr>A</vt:lpstr>
      <vt:lpstr>Aptos</vt:lpstr>
      <vt:lpstr>Arial</vt:lpstr>
      <vt:lpstr>Century Schoolbook</vt:lpstr>
      <vt:lpstr>Clancy</vt:lpstr>
      <vt:lpstr>Nunito Sans</vt:lpstr>
      <vt:lpstr>Roboto</vt:lpstr>
      <vt:lpstr>sohne</vt:lpstr>
      <vt:lpstr>Wingdings</vt:lpstr>
      <vt:lpstr>Wingdings 2</vt:lpstr>
      <vt:lpstr>View</vt:lpstr>
      <vt:lpstr>MODULE NAME: Problem Solving and Decision Making MODULE CODE:LCLM4004 STUDENT NAME: Sadika Akter Sabrin STUDENT ID :2441838 LECTURER: Toyin Adisa Assignment 1: Presentation</vt:lpstr>
      <vt:lpstr>OVERVIEW</vt:lpstr>
      <vt:lpstr>Introduction</vt:lpstr>
      <vt:lpstr>Company background</vt:lpstr>
      <vt:lpstr>Problem: nature and scope (medium, 2025)</vt:lpstr>
      <vt:lpstr>PESTLE ANALYSIS: Green Haven Florists (creately, 2008-2025) </vt:lpstr>
      <vt:lpstr>Cause and effect analysis: Fishbone diagram (learnleansigma, 2025) </vt:lpstr>
      <vt:lpstr>Conclusion</vt:lpstr>
      <vt:lpstr>References </vt:lpstr>
      <vt:lpstr>Do you have any question?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MODULE NAME  MODULE CODE  STUDENT NAME  STUDENT ID  LECTURER Assignment 1: Presentation</dc:title>
  <dc:creator>Anita Nan</dc:creator>
  <cp:lastModifiedBy>Sadika Akter</cp:lastModifiedBy>
  <cp:revision>439</cp:revision>
  <dcterms:created xsi:type="dcterms:W3CDTF">2024-10-08T15:58:04Z</dcterms:created>
  <dcterms:modified xsi:type="dcterms:W3CDTF">2025-11-08T12:34:12Z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0x010100946ACECEF3D0D045B19B01E5B03389C8</vt:lpwstr>
  </property>
</Properties>
</file>