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732" r:id="rId5"/>
    <p:sldMasterId id="2147483756" r:id="rId6"/>
  </p:sldMasterIdLst>
  <p:notesMasterIdLst>
    <p:notesMasterId r:id="rId33"/>
  </p:notesMasterIdLst>
  <p:sldIdLst>
    <p:sldId id="256" r:id="rId7"/>
    <p:sldId id="311" r:id="rId8"/>
    <p:sldId id="307" r:id="rId9"/>
    <p:sldId id="274" r:id="rId10"/>
    <p:sldId id="258" r:id="rId11"/>
    <p:sldId id="279" r:id="rId12"/>
    <p:sldId id="312" r:id="rId13"/>
    <p:sldId id="291" r:id="rId14"/>
    <p:sldId id="278" r:id="rId15"/>
    <p:sldId id="261" r:id="rId16"/>
    <p:sldId id="263" r:id="rId17"/>
    <p:sldId id="264" r:id="rId18"/>
    <p:sldId id="265" r:id="rId19"/>
    <p:sldId id="301" r:id="rId20"/>
    <p:sldId id="268" r:id="rId21"/>
    <p:sldId id="277" r:id="rId22"/>
    <p:sldId id="284" r:id="rId23"/>
    <p:sldId id="260" r:id="rId24"/>
    <p:sldId id="294" r:id="rId25"/>
    <p:sldId id="295" r:id="rId26"/>
    <p:sldId id="292" r:id="rId27"/>
    <p:sldId id="271" r:id="rId28"/>
    <p:sldId id="290" r:id="rId29"/>
    <p:sldId id="306" r:id="rId30"/>
    <p:sldId id="310" r:id="rId31"/>
    <p:sldId id="304"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p15="http://schemas.microsoft.com/office/powerpoint/2012/main" userId="S::s.khan@uwtsd.ac.uk::31fdc09e-257a-40db-a3a4-361c0cb0bee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7841A-8D83-0D55-8538-247C8AC20303}" v="15" dt="2019-09-20T09:36:23.710"/>
    <p1510:client id="{1C8C8CAE-988A-F25D-6DDF-286A6DAEBC82}" v="2" dt="2020-09-23T12:10:47.966"/>
    <p1510:client id="{29F5FBAD-6F12-A203-F424-12101824530A}" v="2" dt="2020-09-14T12:13:27.339"/>
    <p1510:client id="{52A46F13-6462-D8D7-5EB4-1A2918751096}" v="1564" dt="2021-01-04T16:22:13.510"/>
    <p1510:client id="{7984E8D1-3AFE-BF45-35A0-8A1C733EA157}" v="543" dt="2020-09-29T11:48:54.383"/>
    <p1510:client id="{831A337B-6870-A538-582A-681BF9BCAD5A}" v="3" dt="2020-04-28T10:07:49.762"/>
    <p1510:client id="{BF938A90-B056-4168-BF59-F9EEC9A3EF4F}" v="2" dt="2019-09-24T10:46:05.560"/>
    <p1510:client id="{CC48396A-6F86-67FF-E8D5-0758EA9B3648}" v="559" dt="2020-04-27T10:39:04.629"/>
    <p1510:client id="{ECBB7E35-AB9A-0D68-0D59-3F17D18CD7F2}" v="3" dt="2020-09-14T10:53:15.992"/>
    <p1510:client id="{FAA7B175-002F-FD02-2349-169A88F0F6BF}" v="2079" dt="2020-04-16T10:11:22.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56" autoAdjust="0"/>
  </p:normalViewPr>
  <p:slideViewPr>
    <p:cSldViewPr>
      <p:cViewPr varScale="1">
        <p:scale>
          <a:sx n="93" d="100"/>
          <a:sy n="93" d="100"/>
        </p:scale>
        <p:origin x="735" y="3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6/11/relationships/changesInfo" Target="changesInfos/changesInfo1.xml"/><Relationship Id="rId21" Type="http://schemas.openxmlformats.org/officeDocument/2006/relationships/slide" Target="slides/slide15.xml"/><Relationship Id="rId34" Type="http://schemas.openxmlformats.org/officeDocument/2006/relationships/commentAuthors" Target="commentAuthor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52A46F13-6462-D8D7-5EB4-1A2918751096}"/>
    <pc:docChg chg="addSld delSld modSld">
      <pc:chgData name="Laura James" userId="S::laura.james@uwtsd.ac.uk::e815814b-f5ab-4367-85bb-abbbaf16d579" providerId="AD" clId="Web-{52A46F13-6462-D8D7-5EB4-1A2918751096}" dt="2021-01-04T16:22:13.510" v="1549" actId="20577"/>
      <pc:docMkLst>
        <pc:docMk/>
      </pc:docMkLst>
      <pc:sldChg chg="modSp">
        <pc:chgData name="Laura James" userId="S::laura.james@uwtsd.ac.uk::e815814b-f5ab-4367-85bb-abbbaf16d579" providerId="AD" clId="Web-{52A46F13-6462-D8D7-5EB4-1A2918751096}" dt="2021-01-04T16:05:22.579" v="1" actId="20577"/>
        <pc:sldMkLst>
          <pc:docMk/>
          <pc:sldMk cId="3693911789" sldId="258"/>
        </pc:sldMkLst>
        <pc:spChg chg="mod">
          <ac:chgData name="Laura James" userId="S::laura.james@uwtsd.ac.uk::e815814b-f5ab-4367-85bb-abbbaf16d579" providerId="AD" clId="Web-{52A46F13-6462-D8D7-5EB4-1A2918751096}" dt="2021-01-04T16:05:22.579" v="1" actId="20577"/>
          <ac:spMkLst>
            <pc:docMk/>
            <pc:sldMk cId="3693911789" sldId="258"/>
            <ac:spMk id="3" creationId="{00000000-0000-0000-0000-000000000000}"/>
          </ac:spMkLst>
        </pc:spChg>
      </pc:sldChg>
      <pc:sldChg chg="modSp">
        <pc:chgData name="Laura James" userId="S::laura.james@uwtsd.ac.uk::e815814b-f5ab-4367-85bb-abbbaf16d579" providerId="AD" clId="Web-{52A46F13-6462-D8D7-5EB4-1A2918751096}" dt="2021-01-04T16:10:52.561" v="401" actId="20577"/>
        <pc:sldMkLst>
          <pc:docMk/>
          <pc:sldMk cId="1992305551" sldId="260"/>
        </pc:sldMkLst>
        <pc:spChg chg="mod">
          <ac:chgData name="Laura James" userId="S::laura.james@uwtsd.ac.uk::e815814b-f5ab-4367-85bb-abbbaf16d579" providerId="AD" clId="Web-{52A46F13-6462-D8D7-5EB4-1A2918751096}" dt="2021-01-04T16:10:52.561" v="401" actId="20577"/>
          <ac:spMkLst>
            <pc:docMk/>
            <pc:sldMk cId="1992305551" sldId="260"/>
            <ac:spMk id="3" creationId="{00000000-0000-0000-0000-000000000000}"/>
          </ac:spMkLst>
        </pc:spChg>
      </pc:sldChg>
      <pc:sldChg chg="modSp">
        <pc:chgData name="Laura James" userId="S::laura.james@uwtsd.ac.uk::e815814b-f5ab-4367-85bb-abbbaf16d579" providerId="AD" clId="Web-{52A46F13-6462-D8D7-5EB4-1A2918751096}" dt="2021-01-04T16:11:36.310" v="423" actId="20577"/>
        <pc:sldMkLst>
          <pc:docMk/>
          <pc:sldMk cId="1413653378" sldId="268"/>
        </pc:sldMkLst>
        <pc:spChg chg="mod">
          <ac:chgData name="Laura James" userId="S::laura.james@uwtsd.ac.uk::e815814b-f5ab-4367-85bb-abbbaf16d579" providerId="AD" clId="Web-{52A46F13-6462-D8D7-5EB4-1A2918751096}" dt="2021-01-04T16:11:36.310" v="423" actId="20577"/>
          <ac:spMkLst>
            <pc:docMk/>
            <pc:sldMk cId="1413653378" sldId="268"/>
            <ac:spMk id="3" creationId="{00000000-0000-0000-0000-000000000000}"/>
          </ac:spMkLst>
        </pc:spChg>
      </pc:sldChg>
      <pc:sldChg chg="delSp modSp">
        <pc:chgData name="Laura James" userId="S::laura.james@uwtsd.ac.uk::e815814b-f5ab-4367-85bb-abbbaf16d579" providerId="AD" clId="Web-{52A46F13-6462-D8D7-5EB4-1A2918751096}" dt="2021-01-04T16:10:37.030" v="398" actId="1076"/>
        <pc:sldMkLst>
          <pc:docMk/>
          <pc:sldMk cId="3120111470" sldId="278"/>
        </pc:sldMkLst>
        <pc:spChg chg="del mod">
          <ac:chgData name="Laura James" userId="S::laura.james@uwtsd.ac.uk::e815814b-f5ab-4367-85bb-abbbaf16d579" providerId="AD" clId="Web-{52A46F13-6462-D8D7-5EB4-1A2918751096}" dt="2021-01-04T16:10:24.139" v="394"/>
          <ac:spMkLst>
            <pc:docMk/>
            <pc:sldMk cId="3120111470" sldId="278"/>
            <ac:spMk id="2" creationId="{B9BAD7DB-BF38-47B5-890D-E0179D03A39B}"/>
          </ac:spMkLst>
        </pc:spChg>
        <pc:spChg chg="mod">
          <ac:chgData name="Laura James" userId="S::laura.james@uwtsd.ac.uk::e815814b-f5ab-4367-85bb-abbbaf16d579" providerId="AD" clId="Web-{52A46F13-6462-D8D7-5EB4-1A2918751096}" dt="2021-01-04T16:10:37.030" v="398" actId="1076"/>
          <ac:spMkLst>
            <pc:docMk/>
            <pc:sldMk cId="3120111470" sldId="278"/>
            <ac:spMk id="3" creationId="{2E7D15C4-B601-4F10-B28C-A4797C8A5E93}"/>
          </ac:spMkLst>
        </pc:spChg>
      </pc:sldChg>
      <pc:sldChg chg="modSp">
        <pc:chgData name="Laura James" userId="S::laura.james@uwtsd.ac.uk::e815814b-f5ab-4367-85bb-abbbaf16d579" providerId="AD" clId="Web-{52A46F13-6462-D8D7-5EB4-1A2918751096}" dt="2021-01-04T16:12:12.576" v="425" actId="20577"/>
        <pc:sldMkLst>
          <pc:docMk/>
          <pc:sldMk cId="4227293696" sldId="285"/>
        </pc:sldMkLst>
        <pc:spChg chg="mod">
          <ac:chgData name="Laura James" userId="S::laura.james@uwtsd.ac.uk::e815814b-f5ab-4367-85bb-abbbaf16d579" providerId="AD" clId="Web-{52A46F13-6462-D8D7-5EB4-1A2918751096}" dt="2021-01-04T16:12:12.576" v="425" actId="20577"/>
          <ac:spMkLst>
            <pc:docMk/>
            <pc:sldMk cId="4227293696" sldId="285"/>
            <ac:spMk id="3" creationId="{C898C9D8-8A85-440C-8910-71E942B22882}"/>
          </ac:spMkLst>
        </pc:spChg>
      </pc:sldChg>
      <pc:sldChg chg="modSp del">
        <pc:chgData name="Laura James" userId="S::laura.james@uwtsd.ac.uk::e815814b-f5ab-4367-85bb-abbbaf16d579" providerId="AD" clId="Web-{52A46F13-6462-D8D7-5EB4-1A2918751096}" dt="2021-01-04T16:17:03.450" v="1078"/>
        <pc:sldMkLst>
          <pc:docMk/>
          <pc:sldMk cId="456096676" sldId="286"/>
        </pc:sldMkLst>
        <pc:spChg chg="mod">
          <ac:chgData name="Laura James" userId="S::laura.james@uwtsd.ac.uk::e815814b-f5ab-4367-85bb-abbbaf16d579" providerId="AD" clId="Web-{52A46F13-6462-D8D7-5EB4-1A2918751096}" dt="2021-01-04T16:16:48.356" v="1057" actId="20577"/>
          <ac:spMkLst>
            <pc:docMk/>
            <pc:sldMk cId="456096676" sldId="286"/>
            <ac:spMk id="2" creationId="{561C863B-404A-4607-9A48-7D57CE6B139D}"/>
          </ac:spMkLst>
        </pc:spChg>
        <pc:spChg chg="mod">
          <ac:chgData name="Laura James" userId="S::laura.james@uwtsd.ac.uk::e815814b-f5ab-4367-85bb-abbbaf16d579" providerId="AD" clId="Web-{52A46F13-6462-D8D7-5EB4-1A2918751096}" dt="2021-01-04T16:16:56.669" v="1075" actId="20577"/>
          <ac:spMkLst>
            <pc:docMk/>
            <pc:sldMk cId="456096676" sldId="286"/>
            <ac:spMk id="3" creationId="{025FC2D3-96DD-44DF-83E5-012870716569}"/>
          </ac:spMkLst>
        </pc:spChg>
      </pc:sldChg>
      <pc:sldChg chg="modSp">
        <pc:chgData name="Laura James" userId="S::laura.james@uwtsd.ac.uk::e815814b-f5ab-4367-85bb-abbbaf16d579" providerId="AD" clId="Web-{52A46F13-6462-D8D7-5EB4-1A2918751096}" dt="2021-01-04T16:22:13.056" v="1547" actId="20577"/>
        <pc:sldMkLst>
          <pc:docMk/>
          <pc:sldMk cId="2876855648" sldId="290"/>
        </pc:sldMkLst>
        <pc:spChg chg="mod">
          <ac:chgData name="Laura James" userId="S::laura.james@uwtsd.ac.uk::e815814b-f5ab-4367-85bb-abbbaf16d579" providerId="AD" clId="Web-{52A46F13-6462-D8D7-5EB4-1A2918751096}" dt="2021-01-04T16:22:13.056" v="1547" actId="20577"/>
          <ac:spMkLst>
            <pc:docMk/>
            <pc:sldMk cId="2876855648" sldId="290"/>
            <ac:spMk id="3" creationId="{A77095BC-485C-4D93-B4C1-9ACE4D95F9D8}"/>
          </ac:spMkLst>
        </pc:spChg>
      </pc:sldChg>
      <pc:sldChg chg="addSp modSp new">
        <pc:chgData name="Laura James" userId="S::laura.james@uwtsd.ac.uk::e815814b-f5ab-4367-85bb-abbbaf16d579" providerId="AD" clId="Web-{52A46F13-6462-D8D7-5EB4-1A2918751096}" dt="2021-01-04T16:09:19.671" v="289" actId="1076"/>
        <pc:sldMkLst>
          <pc:docMk/>
          <pc:sldMk cId="978613359" sldId="291"/>
        </pc:sldMkLst>
        <pc:spChg chg="add mod">
          <ac:chgData name="Laura James" userId="S::laura.james@uwtsd.ac.uk::e815814b-f5ab-4367-85bb-abbbaf16d579" providerId="AD" clId="Web-{52A46F13-6462-D8D7-5EB4-1A2918751096}" dt="2021-01-04T16:09:19.671" v="289" actId="1076"/>
          <ac:spMkLst>
            <pc:docMk/>
            <pc:sldMk cId="978613359" sldId="291"/>
            <ac:spMk id="4" creationId="{21A5DB1B-A077-4D8F-8E1C-82FA5935C350}"/>
          </ac:spMkLst>
        </pc:spChg>
        <pc:spChg chg="add mod">
          <ac:chgData name="Laura James" userId="S::laura.james@uwtsd.ac.uk::e815814b-f5ab-4367-85bb-abbbaf16d579" providerId="AD" clId="Web-{52A46F13-6462-D8D7-5EB4-1A2918751096}" dt="2021-01-04T16:09:16.984" v="288" actId="1076"/>
          <ac:spMkLst>
            <pc:docMk/>
            <pc:sldMk cId="978613359" sldId="291"/>
            <ac:spMk id="5" creationId="{D7E4869D-E834-47F9-8AB4-A162CCC711FB}"/>
          </ac:spMkLst>
        </pc:spChg>
        <pc:picChg chg="add mod">
          <ac:chgData name="Laura James" userId="S::laura.james@uwtsd.ac.uk::e815814b-f5ab-4367-85bb-abbbaf16d579" providerId="AD" clId="Web-{52A46F13-6462-D8D7-5EB4-1A2918751096}" dt="2021-01-04T16:06:46.859" v="5" actId="1076"/>
          <ac:picMkLst>
            <pc:docMk/>
            <pc:sldMk cId="978613359" sldId="291"/>
            <ac:picMk id="3" creationId="{4F7188CB-6949-4F3D-94EE-E848483CD574}"/>
          </ac:picMkLst>
        </pc:picChg>
      </pc:sldChg>
      <pc:sldChg chg="addSp modSp new">
        <pc:chgData name="Laura James" userId="S::laura.james@uwtsd.ac.uk::e815814b-f5ab-4367-85bb-abbbaf16d579" providerId="AD" clId="Web-{52A46F13-6462-D8D7-5EB4-1A2918751096}" dt="2021-01-04T16:16:32.575" v="1031" actId="20577"/>
        <pc:sldMkLst>
          <pc:docMk/>
          <pc:sldMk cId="2645267703" sldId="292"/>
        </pc:sldMkLst>
        <pc:spChg chg="mod">
          <ac:chgData name="Laura James" userId="S::laura.james@uwtsd.ac.uk::e815814b-f5ab-4367-85bb-abbbaf16d579" providerId="AD" clId="Web-{52A46F13-6462-D8D7-5EB4-1A2918751096}" dt="2021-01-04T16:12:39.779" v="474" actId="20577"/>
          <ac:spMkLst>
            <pc:docMk/>
            <pc:sldMk cId="2645267703" sldId="292"/>
            <ac:spMk id="2" creationId="{5BFAC558-910A-4CCB-A140-0006BC073273}"/>
          </ac:spMkLst>
        </pc:spChg>
        <pc:spChg chg="add mod">
          <ac:chgData name="Laura James" userId="S::laura.james@uwtsd.ac.uk::e815814b-f5ab-4367-85bb-abbbaf16d579" providerId="AD" clId="Web-{52A46F13-6462-D8D7-5EB4-1A2918751096}" dt="2021-01-04T16:16:32.575" v="1031" actId="20577"/>
          <ac:spMkLst>
            <pc:docMk/>
            <pc:sldMk cId="2645267703" sldId="292"/>
            <ac:spMk id="3" creationId="{A7C3FC5C-154F-4D96-8410-F60F3E1F5064}"/>
          </ac:spMkLst>
        </pc:spChg>
      </pc:sldChg>
      <pc:sldChg chg="addSp modSp new">
        <pc:chgData name="Laura James" userId="S::laura.james@uwtsd.ac.uk::e815814b-f5ab-4367-85bb-abbbaf16d579" providerId="AD" clId="Web-{52A46F13-6462-D8D7-5EB4-1A2918751096}" dt="2021-01-04T16:20:21.479" v="1397" actId="20577"/>
        <pc:sldMkLst>
          <pc:docMk/>
          <pc:sldMk cId="4185099544" sldId="293"/>
        </pc:sldMkLst>
        <pc:spChg chg="mod">
          <ac:chgData name="Laura James" userId="S::laura.james@uwtsd.ac.uk::e815814b-f5ab-4367-85bb-abbbaf16d579" providerId="AD" clId="Web-{52A46F13-6462-D8D7-5EB4-1A2918751096}" dt="2021-01-04T16:17:40.434" v="1100" actId="20577"/>
          <ac:spMkLst>
            <pc:docMk/>
            <pc:sldMk cId="4185099544" sldId="293"/>
            <ac:spMk id="2" creationId="{22E43F3F-06C4-4766-BFEF-480B01DD217C}"/>
          </ac:spMkLst>
        </pc:spChg>
        <pc:spChg chg="add mod">
          <ac:chgData name="Laura James" userId="S::laura.james@uwtsd.ac.uk::e815814b-f5ab-4367-85bb-abbbaf16d579" providerId="AD" clId="Web-{52A46F13-6462-D8D7-5EB4-1A2918751096}" dt="2021-01-04T16:20:21.479" v="1397" actId="20577"/>
          <ac:spMkLst>
            <pc:docMk/>
            <pc:sldMk cId="4185099544" sldId="293"/>
            <ac:spMk id="3" creationId="{AF8B51ED-6820-456F-8B1E-99092523AC47}"/>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9-27T11:27:59.316" idx="1">
    <p:pos x="4428" y="935"/>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65B8FC-0653-4A22-B7F0-C6B592BAAD6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87846A94-6528-4C5A-A6FD-5404B3F11380}">
      <dgm:prSet phldrT="[Text]"/>
      <dgm:spPr/>
      <dgm:t>
        <a:bodyPr/>
        <a:lstStyle/>
        <a:p>
          <a:r>
            <a:rPr lang="en-GB" dirty="0"/>
            <a:t>Submission &amp;  feedback on your assessments</a:t>
          </a:r>
        </a:p>
      </dgm:t>
    </dgm:pt>
    <dgm:pt modelId="{7DC658C9-9C7F-47D6-A3BD-36341263C308}" type="parTrans" cxnId="{81903E0D-ACCC-480E-8BB8-1D3628BAA5CD}">
      <dgm:prSet/>
      <dgm:spPr/>
      <dgm:t>
        <a:bodyPr/>
        <a:lstStyle/>
        <a:p>
          <a:endParaRPr lang="en-GB"/>
        </a:p>
      </dgm:t>
    </dgm:pt>
    <dgm:pt modelId="{0CE673D5-F602-44B0-B380-CDC2C80576AF}" type="sibTrans" cxnId="{81903E0D-ACCC-480E-8BB8-1D3628BAA5CD}">
      <dgm:prSet/>
      <dgm:spPr/>
      <dgm:t>
        <a:bodyPr/>
        <a:lstStyle/>
        <a:p>
          <a:endParaRPr lang="en-GB"/>
        </a:p>
      </dgm:t>
    </dgm:pt>
    <dgm:pt modelId="{7266F1C4-3D5D-485A-9D1B-F92EFDD6B16D}">
      <dgm:prSet phldrT="[Text]"/>
      <dgm:spPr/>
      <dgm:t>
        <a:bodyPr/>
        <a:lstStyle/>
        <a:p>
          <a:r>
            <a:rPr lang="en-GB" dirty="0"/>
            <a:t>Reading Materials</a:t>
          </a:r>
        </a:p>
      </dgm:t>
    </dgm:pt>
    <dgm:pt modelId="{7A1EC348-5130-4ADA-9D38-E4DFC01481B4}" type="parTrans" cxnId="{3616CFEC-C340-4190-8C82-34DC58B909D4}">
      <dgm:prSet/>
      <dgm:spPr/>
      <dgm:t>
        <a:bodyPr/>
        <a:lstStyle/>
        <a:p>
          <a:endParaRPr lang="en-GB"/>
        </a:p>
      </dgm:t>
    </dgm:pt>
    <dgm:pt modelId="{8013C088-05EA-400B-824E-F3EEDC933D29}" type="sibTrans" cxnId="{3616CFEC-C340-4190-8C82-34DC58B909D4}">
      <dgm:prSet/>
      <dgm:spPr/>
      <dgm:t>
        <a:bodyPr/>
        <a:lstStyle/>
        <a:p>
          <a:endParaRPr lang="en-GB"/>
        </a:p>
      </dgm:t>
    </dgm:pt>
    <dgm:pt modelId="{5EB41741-0D28-44A0-9120-8A64CC5240F1}">
      <dgm:prSet/>
      <dgm:spPr/>
      <dgm:t>
        <a:bodyPr/>
        <a:lstStyle/>
        <a:p>
          <a:r>
            <a:rPr lang="en-GB"/>
            <a:t>Lecture Notes and slides</a:t>
          </a:r>
        </a:p>
      </dgm:t>
    </dgm:pt>
    <dgm:pt modelId="{4BF44043-9F33-460A-A805-4F666B60262E}" type="parTrans" cxnId="{F85597CD-4EB4-47AA-9655-13F435DF84D4}">
      <dgm:prSet/>
      <dgm:spPr/>
      <dgm:t>
        <a:bodyPr/>
        <a:lstStyle/>
        <a:p>
          <a:endParaRPr lang="en-GB"/>
        </a:p>
      </dgm:t>
    </dgm:pt>
    <dgm:pt modelId="{281E759E-6D2E-4765-ACBB-07298F66C9C2}" type="sibTrans" cxnId="{F85597CD-4EB4-47AA-9655-13F435DF84D4}">
      <dgm:prSet/>
      <dgm:spPr/>
      <dgm:t>
        <a:bodyPr/>
        <a:lstStyle/>
        <a:p>
          <a:endParaRPr lang="en-GB"/>
        </a:p>
      </dgm:t>
    </dgm:pt>
    <dgm:pt modelId="{C3718A85-1E43-49CC-99E6-74183691736F}">
      <dgm:prSet/>
      <dgm:spPr/>
      <dgm:t>
        <a:bodyPr/>
        <a:lstStyle/>
        <a:p>
          <a:r>
            <a:rPr lang="en-GB" dirty="0"/>
            <a:t>Video and Podcasts</a:t>
          </a:r>
        </a:p>
      </dgm:t>
    </dgm:pt>
    <dgm:pt modelId="{568873BF-705F-4080-923C-33B61A7F9A78}" type="parTrans" cxnId="{7B57199B-37BE-4C13-BFEF-59EC65A3D063}">
      <dgm:prSet/>
      <dgm:spPr/>
      <dgm:t>
        <a:bodyPr/>
        <a:lstStyle/>
        <a:p>
          <a:endParaRPr lang="en-GB"/>
        </a:p>
      </dgm:t>
    </dgm:pt>
    <dgm:pt modelId="{89005704-5A89-49B4-95E0-9C516CDA7F8A}" type="sibTrans" cxnId="{7B57199B-37BE-4C13-BFEF-59EC65A3D063}">
      <dgm:prSet/>
      <dgm:spPr/>
      <dgm:t>
        <a:bodyPr/>
        <a:lstStyle/>
        <a:p>
          <a:endParaRPr lang="en-GB"/>
        </a:p>
      </dgm:t>
    </dgm:pt>
    <dgm:pt modelId="{9A278701-6903-4C36-A8F9-C3FE7B13C387}">
      <dgm:prSet/>
      <dgm:spPr/>
      <dgm:t>
        <a:bodyPr/>
        <a:lstStyle/>
        <a:p>
          <a:r>
            <a:rPr lang="en-GB" b="1"/>
            <a:t>Discussion Forums</a:t>
          </a:r>
          <a:endParaRPr lang="en-GB" b="1" dirty="0"/>
        </a:p>
      </dgm:t>
    </dgm:pt>
    <dgm:pt modelId="{CE19CBE0-780B-4C27-805C-7E725540F151}" type="parTrans" cxnId="{40E83655-DE59-46A8-B40D-87FC8E637045}">
      <dgm:prSet/>
      <dgm:spPr/>
      <dgm:t>
        <a:bodyPr/>
        <a:lstStyle/>
        <a:p>
          <a:endParaRPr lang="en-GB"/>
        </a:p>
      </dgm:t>
    </dgm:pt>
    <dgm:pt modelId="{329F7160-C992-4DE4-94AF-8D810C63F8BF}" type="sibTrans" cxnId="{40E83655-DE59-46A8-B40D-87FC8E637045}">
      <dgm:prSet/>
      <dgm:spPr/>
      <dgm:t>
        <a:bodyPr/>
        <a:lstStyle/>
        <a:p>
          <a:endParaRPr lang="en-GB"/>
        </a:p>
      </dgm:t>
    </dgm:pt>
    <dgm:pt modelId="{2B412B31-624F-4451-96B6-72ACF9FCF4B7}" type="pres">
      <dgm:prSet presAssocID="{7865B8FC-0653-4A22-B7F0-C6B592BAAD6C}" presName="diagram" presStyleCnt="0">
        <dgm:presLayoutVars>
          <dgm:dir/>
          <dgm:resizeHandles val="exact"/>
        </dgm:presLayoutVars>
      </dgm:prSet>
      <dgm:spPr/>
    </dgm:pt>
    <dgm:pt modelId="{21758896-5872-4DD7-A804-82639AF134A2}" type="pres">
      <dgm:prSet presAssocID="{C3718A85-1E43-49CC-99E6-74183691736F}" presName="node" presStyleLbl="node1" presStyleIdx="0" presStyleCnt="5">
        <dgm:presLayoutVars>
          <dgm:bulletEnabled val="1"/>
        </dgm:presLayoutVars>
      </dgm:prSet>
      <dgm:spPr/>
    </dgm:pt>
    <dgm:pt modelId="{D3AEF7D0-A6D0-4724-B568-635F2B52E7E9}" type="pres">
      <dgm:prSet presAssocID="{89005704-5A89-49B4-95E0-9C516CDA7F8A}" presName="sibTrans" presStyleCnt="0"/>
      <dgm:spPr/>
    </dgm:pt>
    <dgm:pt modelId="{A2506420-E970-460F-93EB-F0B16CBDBA26}" type="pres">
      <dgm:prSet presAssocID="{5EB41741-0D28-44A0-9120-8A64CC5240F1}" presName="node" presStyleLbl="node1" presStyleIdx="1" presStyleCnt="5">
        <dgm:presLayoutVars>
          <dgm:bulletEnabled val="1"/>
        </dgm:presLayoutVars>
      </dgm:prSet>
      <dgm:spPr/>
    </dgm:pt>
    <dgm:pt modelId="{E130EEA2-379F-4863-B92C-FA63EC7C8C47}" type="pres">
      <dgm:prSet presAssocID="{281E759E-6D2E-4765-ACBB-07298F66C9C2}" presName="sibTrans" presStyleCnt="0"/>
      <dgm:spPr/>
    </dgm:pt>
    <dgm:pt modelId="{91DA66B7-CB4C-459A-B57F-7D96736E4EBF}" type="pres">
      <dgm:prSet presAssocID="{87846A94-6528-4C5A-A6FD-5404B3F11380}" presName="node" presStyleLbl="node1" presStyleIdx="2" presStyleCnt="5">
        <dgm:presLayoutVars>
          <dgm:bulletEnabled val="1"/>
        </dgm:presLayoutVars>
      </dgm:prSet>
      <dgm:spPr/>
    </dgm:pt>
    <dgm:pt modelId="{83D3FEB9-1351-4A5B-ACFA-83B463E8A1FF}" type="pres">
      <dgm:prSet presAssocID="{0CE673D5-F602-44B0-B380-CDC2C80576AF}" presName="sibTrans" presStyleCnt="0"/>
      <dgm:spPr/>
    </dgm:pt>
    <dgm:pt modelId="{54F4CEE9-D7B8-48C5-8D32-7AB723D817A7}" type="pres">
      <dgm:prSet presAssocID="{9A278701-6903-4C36-A8F9-C3FE7B13C387}" presName="node" presStyleLbl="node1" presStyleIdx="3" presStyleCnt="5">
        <dgm:presLayoutVars>
          <dgm:bulletEnabled val="1"/>
        </dgm:presLayoutVars>
      </dgm:prSet>
      <dgm:spPr/>
    </dgm:pt>
    <dgm:pt modelId="{EFD2C662-4B3C-4D53-98A9-7CA64F980920}" type="pres">
      <dgm:prSet presAssocID="{329F7160-C992-4DE4-94AF-8D810C63F8BF}" presName="sibTrans" presStyleCnt="0"/>
      <dgm:spPr/>
    </dgm:pt>
    <dgm:pt modelId="{B5B8A825-79F2-415A-9B43-B8813B08706C}" type="pres">
      <dgm:prSet presAssocID="{7266F1C4-3D5D-485A-9D1B-F92EFDD6B16D}" presName="node" presStyleLbl="node1" presStyleIdx="4" presStyleCnt="5">
        <dgm:presLayoutVars>
          <dgm:bulletEnabled val="1"/>
        </dgm:presLayoutVars>
      </dgm:prSet>
      <dgm:spPr/>
    </dgm:pt>
  </dgm:ptLst>
  <dgm:cxnLst>
    <dgm:cxn modelId="{81903E0D-ACCC-480E-8BB8-1D3628BAA5CD}" srcId="{7865B8FC-0653-4A22-B7F0-C6B592BAAD6C}" destId="{87846A94-6528-4C5A-A6FD-5404B3F11380}" srcOrd="2" destOrd="0" parTransId="{7DC658C9-9C7F-47D6-A3BD-36341263C308}" sibTransId="{0CE673D5-F602-44B0-B380-CDC2C80576AF}"/>
    <dgm:cxn modelId="{92E6D62F-F436-41A9-813B-9CDDB064F1D0}" type="presOf" srcId="{87846A94-6528-4C5A-A6FD-5404B3F11380}" destId="{91DA66B7-CB4C-459A-B57F-7D96736E4EBF}" srcOrd="0" destOrd="0" presId="urn:microsoft.com/office/officeart/2005/8/layout/default"/>
    <dgm:cxn modelId="{70ED9451-9D64-4C6E-99EB-23A09644770E}" type="presOf" srcId="{7266F1C4-3D5D-485A-9D1B-F92EFDD6B16D}" destId="{B5B8A825-79F2-415A-9B43-B8813B08706C}" srcOrd="0" destOrd="0" presId="urn:microsoft.com/office/officeart/2005/8/layout/default"/>
    <dgm:cxn modelId="{40E83655-DE59-46A8-B40D-87FC8E637045}" srcId="{7865B8FC-0653-4A22-B7F0-C6B592BAAD6C}" destId="{9A278701-6903-4C36-A8F9-C3FE7B13C387}" srcOrd="3" destOrd="0" parTransId="{CE19CBE0-780B-4C27-805C-7E725540F151}" sibTransId="{329F7160-C992-4DE4-94AF-8D810C63F8BF}"/>
    <dgm:cxn modelId="{B516638B-B263-42A2-A3F8-9A5F4B4CC3B9}" type="presOf" srcId="{7865B8FC-0653-4A22-B7F0-C6B592BAAD6C}" destId="{2B412B31-624F-4451-96B6-72ACF9FCF4B7}" srcOrd="0" destOrd="0" presId="urn:microsoft.com/office/officeart/2005/8/layout/default"/>
    <dgm:cxn modelId="{C1A55F9A-CEB4-4468-A47E-1FB0C2300EA5}" type="presOf" srcId="{9A278701-6903-4C36-A8F9-C3FE7B13C387}" destId="{54F4CEE9-D7B8-48C5-8D32-7AB723D817A7}" srcOrd="0" destOrd="0" presId="urn:microsoft.com/office/officeart/2005/8/layout/default"/>
    <dgm:cxn modelId="{7B57199B-37BE-4C13-BFEF-59EC65A3D063}" srcId="{7865B8FC-0653-4A22-B7F0-C6B592BAAD6C}" destId="{C3718A85-1E43-49CC-99E6-74183691736F}" srcOrd="0" destOrd="0" parTransId="{568873BF-705F-4080-923C-33B61A7F9A78}" sibTransId="{89005704-5A89-49B4-95E0-9C516CDA7F8A}"/>
    <dgm:cxn modelId="{4B0839A3-6595-464C-87A9-3FB2FA2E278B}" type="presOf" srcId="{5EB41741-0D28-44A0-9120-8A64CC5240F1}" destId="{A2506420-E970-460F-93EB-F0B16CBDBA26}" srcOrd="0" destOrd="0" presId="urn:microsoft.com/office/officeart/2005/8/layout/default"/>
    <dgm:cxn modelId="{F85597CD-4EB4-47AA-9655-13F435DF84D4}" srcId="{7865B8FC-0653-4A22-B7F0-C6B592BAAD6C}" destId="{5EB41741-0D28-44A0-9120-8A64CC5240F1}" srcOrd="1" destOrd="0" parTransId="{4BF44043-9F33-460A-A805-4F666B60262E}" sibTransId="{281E759E-6D2E-4765-ACBB-07298F66C9C2}"/>
    <dgm:cxn modelId="{F66AF7EB-5B51-49E0-BC14-ED9D9F06533A}" type="presOf" srcId="{C3718A85-1E43-49CC-99E6-74183691736F}" destId="{21758896-5872-4DD7-A804-82639AF134A2}" srcOrd="0" destOrd="0" presId="urn:microsoft.com/office/officeart/2005/8/layout/default"/>
    <dgm:cxn modelId="{3616CFEC-C340-4190-8C82-34DC58B909D4}" srcId="{7865B8FC-0653-4A22-B7F0-C6B592BAAD6C}" destId="{7266F1C4-3D5D-485A-9D1B-F92EFDD6B16D}" srcOrd="4" destOrd="0" parTransId="{7A1EC348-5130-4ADA-9D38-E4DFC01481B4}" sibTransId="{8013C088-05EA-400B-824E-F3EEDC933D29}"/>
    <dgm:cxn modelId="{F1771D95-6C9C-49CE-8544-555FCDAAF896}" type="presParOf" srcId="{2B412B31-624F-4451-96B6-72ACF9FCF4B7}" destId="{21758896-5872-4DD7-A804-82639AF134A2}" srcOrd="0" destOrd="0" presId="urn:microsoft.com/office/officeart/2005/8/layout/default"/>
    <dgm:cxn modelId="{DB18EF24-BA00-4723-823B-0C7B5243B000}" type="presParOf" srcId="{2B412B31-624F-4451-96B6-72ACF9FCF4B7}" destId="{D3AEF7D0-A6D0-4724-B568-635F2B52E7E9}" srcOrd="1" destOrd="0" presId="urn:microsoft.com/office/officeart/2005/8/layout/default"/>
    <dgm:cxn modelId="{A17C2545-9797-4240-943D-12F955737903}" type="presParOf" srcId="{2B412B31-624F-4451-96B6-72ACF9FCF4B7}" destId="{A2506420-E970-460F-93EB-F0B16CBDBA26}" srcOrd="2" destOrd="0" presId="urn:microsoft.com/office/officeart/2005/8/layout/default"/>
    <dgm:cxn modelId="{8583BC25-8BA3-4FC4-B520-F9036359430C}" type="presParOf" srcId="{2B412B31-624F-4451-96B6-72ACF9FCF4B7}" destId="{E130EEA2-379F-4863-B92C-FA63EC7C8C47}" srcOrd="3" destOrd="0" presId="urn:microsoft.com/office/officeart/2005/8/layout/default"/>
    <dgm:cxn modelId="{9990FB6F-AD4C-4A09-9780-075A9B54DFCB}" type="presParOf" srcId="{2B412B31-624F-4451-96B6-72ACF9FCF4B7}" destId="{91DA66B7-CB4C-459A-B57F-7D96736E4EBF}" srcOrd="4" destOrd="0" presId="urn:microsoft.com/office/officeart/2005/8/layout/default"/>
    <dgm:cxn modelId="{D9742B82-D713-4DA2-A61F-0BF1E9A32CD5}" type="presParOf" srcId="{2B412B31-624F-4451-96B6-72ACF9FCF4B7}" destId="{83D3FEB9-1351-4A5B-ACFA-83B463E8A1FF}" srcOrd="5" destOrd="0" presId="urn:microsoft.com/office/officeart/2005/8/layout/default"/>
    <dgm:cxn modelId="{ECA0830D-DF4E-46B6-810C-0932679FBA49}" type="presParOf" srcId="{2B412B31-624F-4451-96B6-72ACF9FCF4B7}" destId="{54F4CEE9-D7B8-48C5-8D32-7AB723D817A7}" srcOrd="6" destOrd="0" presId="urn:microsoft.com/office/officeart/2005/8/layout/default"/>
    <dgm:cxn modelId="{B3EB5C14-7140-4674-9965-8C230D54DA05}" type="presParOf" srcId="{2B412B31-624F-4451-96B6-72ACF9FCF4B7}" destId="{EFD2C662-4B3C-4D53-98A9-7CA64F980920}" srcOrd="7" destOrd="0" presId="urn:microsoft.com/office/officeart/2005/8/layout/default"/>
    <dgm:cxn modelId="{71324B6F-A480-4430-A923-C51083A57D74}" type="presParOf" srcId="{2B412B31-624F-4451-96B6-72ACF9FCF4B7}" destId="{B5B8A825-79F2-415A-9B43-B8813B08706C}"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92F2D5-2540-48C4-8D8C-85E9C4B4F0FF}"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D5A54D0C-61D8-4C3F-88BE-214E55B8CA4C}">
      <dgm:prSet/>
      <dgm:spPr/>
      <dgm:t>
        <a:bodyPr/>
        <a:lstStyle/>
        <a:p>
          <a:r>
            <a:rPr lang="en-GB" dirty="0"/>
            <a:t>You must email your lecturer before the lecture to let them know if and </a:t>
          </a:r>
          <a:r>
            <a:rPr lang="en-GB" b="1" dirty="0"/>
            <a:t>why </a:t>
          </a:r>
          <a:r>
            <a:rPr lang="en-GB" dirty="0"/>
            <a:t>you are unable to attend.</a:t>
          </a:r>
          <a:endParaRPr lang="en-US" dirty="0"/>
        </a:p>
      </dgm:t>
    </dgm:pt>
    <dgm:pt modelId="{82C48ED7-F42B-4828-8946-E21E0E176A00}" type="parTrans" cxnId="{1D3ACB91-CF51-430B-ABD6-5860F4FFF5E6}">
      <dgm:prSet/>
      <dgm:spPr/>
      <dgm:t>
        <a:bodyPr/>
        <a:lstStyle/>
        <a:p>
          <a:endParaRPr lang="en-US"/>
        </a:p>
      </dgm:t>
    </dgm:pt>
    <dgm:pt modelId="{57959E39-54A5-4BE8-BD6B-866BC0527637}" type="sibTrans" cxnId="{1D3ACB91-CF51-430B-ABD6-5860F4FFF5E6}">
      <dgm:prSet/>
      <dgm:spPr/>
      <dgm:t>
        <a:bodyPr/>
        <a:lstStyle/>
        <a:p>
          <a:endParaRPr lang="en-US"/>
        </a:p>
      </dgm:t>
    </dgm:pt>
    <dgm:pt modelId="{FE19E788-2D45-4CF1-8318-7F6F57D37D96}">
      <dgm:prSet/>
      <dgm:spPr/>
      <dgm:t>
        <a:bodyPr/>
        <a:lstStyle/>
        <a:p>
          <a:r>
            <a:rPr lang="en-GB" dirty="0"/>
            <a:t>Should you not attend 3 lectures in a row then you will be asked to attend an attendance meeting where you will discuss your attendance issues.</a:t>
          </a:r>
          <a:endParaRPr lang="en-US" dirty="0"/>
        </a:p>
      </dgm:t>
    </dgm:pt>
    <dgm:pt modelId="{5A2ED365-BD49-4280-9F25-6D8ECD260C86}" type="parTrans" cxnId="{0E275E1A-998B-4BE5-BC3E-0E267B56E2CA}">
      <dgm:prSet/>
      <dgm:spPr/>
      <dgm:t>
        <a:bodyPr/>
        <a:lstStyle/>
        <a:p>
          <a:endParaRPr lang="en-US"/>
        </a:p>
      </dgm:t>
    </dgm:pt>
    <dgm:pt modelId="{0414C7D8-5CC3-4069-9B87-980A233AAF48}" type="sibTrans" cxnId="{0E275E1A-998B-4BE5-BC3E-0E267B56E2CA}">
      <dgm:prSet/>
      <dgm:spPr/>
      <dgm:t>
        <a:bodyPr/>
        <a:lstStyle/>
        <a:p>
          <a:endParaRPr lang="en-US"/>
        </a:p>
      </dgm:t>
    </dgm:pt>
    <dgm:pt modelId="{1724F758-2DCA-4AE5-8351-7045FC565FE5}">
      <dgm:prSet/>
      <dgm:spPr/>
      <dgm:t>
        <a:bodyPr/>
        <a:lstStyle/>
        <a:p>
          <a:r>
            <a:rPr lang="en-GB"/>
            <a:t>You will be required to provide evidence of why you were absent at this meeting. </a:t>
          </a:r>
          <a:endParaRPr lang="en-US"/>
        </a:p>
      </dgm:t>
    </dgm:pt>
    <dgm:pt modelId="{229892DA-2D80-46FC-9F32-6C33AF05FCA9}" type="parTrans" cxnId="{CF848A74-C9D0-4545-A8EE-0074839B7175}">
      <dgm:prSet/>
      <dgm:spPr/>
      <dgm:t>
        <a:bodyPr/>
        <a:lstStyle/>
        <a:p>
          <a:endParaRPr lang="en-US"/>
        </a:p>
      </dgm:t>
    </dgm:pt>
    <dgm:pt modelId="{8C075E78-FBA7-4B15-99E9-4BD64330961F}" type="sibTrans" cxnId="{CF848A74-C9D0-4545-A8EE-0074839B7175}">
      <dgm:prSet/>
      <dgm:spPr/>
      <dgm:t>
        <a:bodyPr/>
        <a:lstStyle/>
        <a:p>
          <a:endParaRPr lang="en-US"/>
        </a:p>
      </dgm:t>
    </dgm:pt>
    <dgm:pt modelId="{86AC22C7-994A-47DE-971F-B4381B1C4BE1}" type="pres">
      <dgm:prSet presAssocID="{1F92F2D5-2540-48C4-8D8C-85E9C4B4F0FF}" presName="Name0" presStyleCnt="0">
        <dgm:presLayoutVars>
          <dgm:dir/>
          <dgm:animLvl val="lvl"/>
          <dgm:resizeHandles val="exact"/>
        </dgm:presLayoutVars>
      </dgm:prSet>
      <dgm:spPr/>
    </dgm:pt>
    <dgm:pt modelId="{B82B4DC9-73ED-49E6-A030-52F6E1733A1F}" type="pres">
      <dgm:prSet presAssocID="{1724F758-2DCA-4AE5-8351-7045FC565FE5}" presName="boxAndChildren" presStyleCnt="0"/>
      <dgm:spPr/>
    </dgm:pt>
    <dgm:pt modelId="{AA09F2C9-C1B5-461B-837D-05C915A12BAF}" type="pres">
      <dgm:prSet presAssocID="{1724F758-2DCA-4AE5-8351-7045FC565FE5}" presName="parentTextBox" presStyleLbl="node1" presStyleIdx="0" presStyleCnt="3"/>
      <dgm:spPr/>
    </dgm:pt>
    <dgm:pt modelId="{6143BFDF-39B4-498B-96B3-2FA89AD3EADA}" type="pres">
      <dgm:prSet presAssocID="{0414C7D8-5CC3-4069-9B87-980A233AAF48}" presName="sp" presStyleCnt="0"/>
      <dgm:spPr/>
    </dgm:pt>
    <dgm:pt modelId="{725FEB39-D24E-400B-A757-BB14C535D39C}" type="pres">
      <dgm:prSet presAssocID="{FE19E788-2D45-4CF1-8318-7F6F57D37D96}" presName="arrowAndChildren" presStyleCnt="0"/>
      <dgm:spPr/>
    </dgm:pt>
    <dgm:pt modelId="{9771B8C4-785F-491C-B8C9-21F2FCD7F6E7}" type="pres">
      <dgm:prSet presAssocID="{FE19E788-2D45-4CF1-8318-7F6F57D37D96}" presName="parentTextArrow" presStyleLbl="node1" presStyleIdx="1" presStyleCnt="3"/>
      <dgm:spPr/>
    </dgm:pt>
    <dgm:pt modelId="{6CC3C4ED-1F09-4CA4-A74F-9B4FE7D17085}" type="pres">
      <dgm:prSet presAssocID="{57959E39-54A5-4BE8-BD6B-866BC0527637}" presName="sp" presStyleCnt="0"/>
      <dgm:spPr/>
    </dgm:pt>
    <dgm:pt modelId="{59B777C4-3829-46BB-A838-4A5D869470ED}" type="pres">
      <dgm:prSet presAssocID="{D5A54D0C-61D8-4C3F-88BE-214E55B8CA4C}" presName="arrowAndChildren" presStyleCnt="0"/>
      <dgm:spPr/>
    </dgm:pt>
    <dgm:pt modelId="{26A57F83-37A3-4611-BDDD-FF822EB5D918}" type="pres">
      <dgm:prSet presAssocID="{D5A54D0C-61D8-4C3F-88BE-214E55B8CA4C}" presName="parentTextArrow" presStyleLbl="node1" presStyleIdx="2" presStyleCnt="3"/>
      <dgm:spPr/>
    </dgm:pt>
  </dgm:ptLst>
  <dgm:cxnLst>
    <dgm:cxn modelId="{0E275E1A-998B-4BE5-BC3E-0E267B56E2CA}" srcId="{1F92F2D5-2540-48C4-8D8C-85E9C4B4F0FF}" destId="{FE19E788-2D45-4CF1-8318-7F6F57D37D96}" srcOrd="1" destOrd="0" parTransId="{5A2ED365-BD49-4280-9F25-6D8ECD260C86}" sibTransId="{0414C7D8-5CC3-4069-9B87-980A233AAF48}"/>
    <dgm:cxn modelId="{87A14548-D8C9-45C9-A43E-F11C3EFB6B40}" type="presOf" srcId="{FE19E788-2D45-4CF1-8318-7F6F57D37D96}" destId="{9771B8C4-785F-491C-B8C9-21F2FCD7F6E7}" srcOrd="0" destOrd="0" presId="urn:microsoft.com/office/officeart/2005/8/layout/process4"/>
    <dgm:cxn modelId="{4CBC146A-FF5B-4449-B7A5-F0A069FC7854}" type="presOf" srcId="{D5A54D0C-61D8-4C3F-88BE-214E55B8CA4C}" destId="{26A57F83-37A3-4611-BDDD-FF822EB5D918}" srcOrd="0" destOrd="0" presId="urn:microsoft.com/office/officeart/2005/8/layout/process4"/>
    <dgm:cxn modelId="{CF848A74-C9D0-4545-A8EE-0074839B7175}" srcId="{1F92F2D5-2540-48C4-8D8C-85E9C4B4F0FF}" destId="{1724F758-2DCA-4AE5-8351-7045FC565FE5}" srcOrd="2" destOrd="0" parTransId="{229892DA-2D80-46FC-9F32-6C33AF05FCA9}" sibTransId="{8C075E78-FBA7-4B15-99E9-4BD64330961F}"/>
    <dgm:cxn modelId="{1D3ACB91-CF51-430B-ABD6-5860F4FFF5E6}" srcId="{1F92F2D5-2540-48C4-8D8C-85E9C4B4F0FF}" destId="{D5A54D0C-61D8-4C3F-88BE-214E55B8CA4C}" srcOrd="0" destOrd="0" parTransId="{82C48ED7-F42B-4828-8946-E21E0E176A00}" sibTransId="{57959E39-54A5-4BE8-BD6B-866BC0527637}"/>
    <dgm:cxn modelId="{4D6D00EB-AB64-4452-98E6-6CCED1F9B850}" type="presOf" srcId="{1F92F2D5-2540-48C4-8D8C-85E9C4B4F0FF}" destId="{86AC22C7-994A-47DE-971F-B4381B1C4BE1}" srcOrd="0" destOrd="0" presId="urn:microsoft.com/office/officeart/2005/8/layout/process4"/>
    <dgm:cxn modelId="{DF63E3F0-1889-464A-A79E-F9DBADBC1BC5}" type="presOf" srcId="{1724F758-2DCA-4AE5-8351-7045FC565FE5}" destId="{AA09F2C9-C1B5-461B-837D-05C915A12BAF}" srcOrd="0" destOrd="0" presId="urn:microsoft.com/office/officeart/2005/8/layout/process4"/>
    <dgm:cxn modelId="{2BF57D8D-8B96-4173-A0DD-D62F290B9F90}" type="presParOf" srcId="{86AC22C7-994A-47DE-971F-B4381B1C4BE1}" destId="{B82B4DC9-73ED-49E6-A030-52F6E1733A1F}" srcOrd="0" destOrd="0" presId="urn:microsoft.com/office/officeart/2005/8/layout/process4"/>
    <dgm:cxn modelId="{B3F16478-B421-4C52-B291-DE57F940AB17}" type="presParOf" srcId="{B82B4DC9-73ED-49E6-A030-52F6E1733A1F}" destId="{AA09F2C9-C1B5-461B-837D-05C915A12BAF}" srcOrd="0" destOrd="0" presId="urn:microsoft.com/office/officeart/2005/8/layout/process4"/>
    <dgm:cxn modelId="{DD78E868-C5A7-48BB-B219-74E2D6E3D8B9}" type="presParOf" srcId="{86AC22C7-994A-47DE-971F-B4381B1C4BE1}" destId="{6143BFDF-39B4-498B-96B3-2FA89AD3EADA}" srcOrd="1" destOrd="0" presId="urn:microsoft.com/office/officeart/2005/8/layout/process4"/>
    <dgm:cxn modelId="{A73CB558-B0F7-4552-AD7F-7B9B36435C55}" type="presParOf" srcId="{86AC22C7-994A-47DE-971F-B4381B1C4BE1}" destId="{725FEB39-D24E-400B-A757-BB14C535D39C}" srcOrd="2" destOrd="0" presId="urn:microsoft.com/office/officeart/2005/8/layout/process4"/>
    <dgm:cxn modelId="{AF7F1C12-788E-466E-BD82-F7CA2A755441}" type="presParOf" srcId="{725FEB39-D24E-400B-A757-BB14C535D39C}" destId="{9771B8C4-785F-491C-B8C9-21F2FCD7F6E7}" srcOrd="0" destOrd="0" presId="urn:microsoft.com/office/officeart/2005/8/layout/process4"/>
    <dgm:cxn modelId="{EFD0E3EE-4B96-4B05-B155-10F1A36FFA79}" type="presParOf" srcId="{86AC22C7-994A-47DE-971F-B4381B1C4BE1}" destId="{6CC3C4ED-1F09-4CA4-A74F-9B4FE7D17085}" srcOrd="3" destOrd="0" presId="urn:microsoft.com/office/officeart/2005/8/layout/process4"/>
    <dgm:cxn modelId="{71BDBBAC-D6CA-4799-9914-6B618515D74C}" type="presParOf" srcId="{86AC22C7-994A-47DE-971F-B4381B1C4BE1}" destId="{59B777C4-3829-46BB-A838-4A5D869470ED}" srcOrd="4" destOrd="0" presId="urn:microsoft.com/office/officeart/2005/8/layout/process4"/>
    <dgm:cxn modelId="{5168D52A-D7D9-4663-930D-BE2072368FFF}" type="presParOf" srcId="{59B777C4-3829-46BB-A838-4A5D869470ED}" destId="{26A57F83-37A3-4611-BDDD-FF822EB5D91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58896-5872-4DD7-A804-82639AF134A2}">
      <dsp:nvSpPr>
        <dsp:cNvPr id="0" name=""/>
        <dsp:cNvSpPr/>
      </dsp:nvSpPr>
      <dsp:spPr>
        <a:xfrm>
          <a:off x="0" y="562287"/>
          <a:ext cx="1904999" cy="1143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Video and Podcasts</a:t>
          </a:r>
        </a:p>
      </dsp:txBody>
      <dsp:txXfrm>
        <a:off x="0" y="562287"/>
        <a:ext cx="1904999" cy="1143000"/>
      </dsp:txXfrm>
    </dsp:sp>
    <dsp:sp modelId="{A2506420-E970-460F-93EB-F0B16CBDBA26}">
      <dsp:nvSpPr>
        <dsp:cNvPr id="0" name=""/>
        <dsp:cNvSpPr/>
      </dsp:nvSpPr>
      <dsp:spPr>
        <a:xfrm>
          <a:off x="2095500" y="562287"/>
          <a:ext cx="1904999" cy="11430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Lecture Notes and slides</a:t>
          </a:r>
        </a:p>
      </dsp:txBody>
      <dsp:txXfrm>
        <a:off x="2095500" y="562287"/>
        <a:ext cx="1904999" cy="1143000"/>
      </dsp:txXfrm>
    </dsp:sp>
    <dsp:sp modelId="{91DA66B7-CB4C-459A-B57F-7D96736E4EBF}">
      <dsp:nvSpPr>
        <dsp:cNvPr id="0" name=""/>
        <dsp:cNvSpPr/>
      </dsp:nvSpPr>
      <dsp:spPr>
        <a:xfrm>
          <a:off x="4191000" y="562287"/>
          <a:ext cx="1904999" cy="11430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Submission &amp;  feedback on your assessments</a:t>
          </a:r>
        </a:p>
      </dsp:txBody>
      <dsp:txXfrm>
        <a:off x="4191000" y="562287"/>
        <a:ext cx="1904999" cy="1143000"/>
      </dsp:txXfrm>
    </dsp:sp>
    <dsp:sp modelId="{54F4CEE9-D7B8-48C5-8D32-7AB723D817A7}">
      <dsp:nvSpPr>
        <dsp:cNvPr id="0" name=""/>
        <dsp:cNvSpPr/>
      </dsp:nvSpPr>
      <dsp:spPr>
        <a:xfrm>
          <a:off x="1047750" y="1895787"/>
          <a:ext cx="1904999" cy="11430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Discussion Forums</a:t>
          </a:r>
          <a:endParaRPr lang="en-GB" sz="1900" b="1" kern="1200" dirty="0"/>
        </a:p>
      </dsp:txBody>
      <dsp:txXfrm>
        <a:off x="1047750" y="1895787"/>
        <a:ext cx="1904999" cy="1143000"/>
      </dsp:txXfrm>
    </dsp:sp>
    <dsp:sp modelId="{B5B8A825-79F2-415A-9B43-B8813B08706C}">
      <dsp:nvSpPr>
        <dsp:cNvPr id="0" name=""/>
        <dsp:cNvSpPr/>
      </dsp:nvSpPr>
      <dsp:spPr>
        <a:xfrm>
          <a:off x="3143250" y="1895787"/>
          <a:ext cx="1904999" cy="11430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Reading Materials</a:t>
          </a:r>
        </a:p>
      </dsp:txBody>
      <dsp:txXfrm>
        <a:off x="3143250" y="1895787"/>
        <a:ext cx="1904999" cy="1143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9F2C9-C1B5-461B-837D-05C915A12BAF}">
      <dsp:nvSpPr>
        <dsp:cNvPr id="0" name=""/>
        <dsp:cNvSpPr/>
      </dsp:nvSpPr>
      <dsp:spPr>
        <a:xfrm>
          <a:off x="0" y="4252987"/>
          <a:ext cx="5098256" cy="139592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You will be required to provide evidence of why you were absent at this meeting. </a:t>
          </a:r>
          <a:endParaRPr lang="en-US" sz="1900" kern="1200"/>
        </a:p>
      </dsp:txBody>
      <dsp:txXfrm>
        <a:off x="0" y="4252987"/>
        <a:ext cx="5098256" cy="1395925"/>
      </dsp:txXfrm>
    </dsp:sp>
    <dsp:sp modelId="{9771B8C4-785F-491C-B8C9-21F2FCD7F6E7}">
      <dsp:nvSpPr>
        <dsp:cNvPr id="0" name=""/>
        <dsp:cNvSpPr/>
      </dsp:nvSpPr>
      <dsp:spPr>
        <a:xfrm rot="10800000">
          <a:off x="0" y="2126993"/>
          <a:ext cx="5098256" cy="2146933"/>
        </a:xfrm>
        <a:prstGeom prst="upArrowCallout">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Should you not attend 3 lectures in a row then you will be asked to attend an attendance meeting where you will discuss your attendance issues.</a:t>
          </a:r>
          <a:endParaRPr lang="en-US" sz="1900" kern="1200" dirty="0"/>
        </a:p>
      </dsp:txBody>
      <dsp:txXfrm rot="10800000">
        <a:off x="0" y="2126993"/>
        <a:ext cx="5098256" cy="1395013"/>
      </dsp:txXfrm>
    </dsp:sp>
    <dsp:sp modelId="{26A57F83-37A3-4611-BDDD-FF822EB5D918}">
      <dsp:nvSpPr>
        <dsp:cNvPr id="0" name=""/>
        <dsp:cNvSpPr/>
      </dsp:nvSpPr>
      <dsp:spPr>
        <a:xfrm rot="10800000">
          <a:off x="0" y="998"/>
          <a:ext cx="5098256" cy="2146933"/>
        </a:xfrm>
        <a:prstGeom prst="upArrowCallou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You must email your lecturer before the lecture to let them know if and </a:t>
          </a:r>
          <a:r>
            <a:rPr lang="en-GB" sz="1900" b="1" kern="1200" dirty="0"/>
            <a:t>why </a:t>
          </a:r>
          <a:r>
            <a:rPr lang="en-GB" sz="1900" kern="1200" dirty="0"/>
            <a:t>you are unable to attend.</a:t>
          </a:r>
          <a:endParaRPr lang="en-US" sz="1900" kern="1200" dirty="0"/>
        </a:p>
      </dsp:txBody>
      <dsp:txXfrm rot="10800000">
        <a:off x="0" y="998"/>
        <a:ext cx="5098256" cy="139501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690B0D-7131-446A-B5BF-C8671A2D5E9E}" type="datetimeFigureOut">
              <a:rPr lang="en-GB" smtClean="0"/>
              <a:t>28/09/2021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8EA047-BDC4-4AB2-95D6-72F432D4172E}" type="slidenum">
              <a:rPr lang="en-GB" smtClean="0"/>
              <a:t>‹#›</a:t>
            </a:fld>
            <a:endParaRPr lang="en-GB"/>
          </a:p>
        </p:txBody>
      </p:sp>
    </p:spTree>
    <p:extLst>
      <p:ext uri="{BB962C8B-B14F-4D97-AF65-F5344CB8AC3E}">
        <p14:creationId xmlns:p14="http://schemas.microsoft.com/office/powerpoint/2010/main" val="3352200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from different parts of the University may need to contact you for a variety of reasons.</a:t>
            </a:r>
          </a:p>
          <a:p>
            <a:r>
              <a:rPr lang="en-GB" dirty="0"/>
              <a:t>For example, the Registry may need to pass on a message from one of your tutors.</a:t>
            </a:r>
          </a:p>
          <a:p>
            <a:endParaRPr lang="en-GB" dirty="0"/>
          </a:p>
          <a:p>
            <a:r>
              <a:rPr lang="en-GB" dirty="0"/>
              <a:t>Your student email is the main method the University will use to contact you and you must</a:t>
            </a:r>
          </a:p>
          <a:p>
            <a:r>
              <a:rPr lang="en-GB" dirty="0"/>
              <a:t>check your student email at least twice a week. You can access your email at</a:t>
            </a:r>
          </a:p>
          <a:p>
            <a:r>
              <a:rPr lang="en-GB" dirty="0"/>
              <a:t>www.outlook.com/uwtsd.ac.uk and via </a:t>
            </a:r>
            <a:r>
              <a:rPr lang="en-GB" dirty="0" err="1"/>
              <a:t>MyDay</a:t>
            </a:r>
            <a:r>
              <a:rPr lang="en-GB" dirty="0"/>
              <a:t>, the University’s intranet. You will receive</a:t>
            </a:r>
          </a:p>
          <a:p>
            <a:r>
              <a:rPr lang="en-GB" dirty="0"/>
              <a:t>a monthly Student Bulletin outlining any major changes to regulations and University-wide</a:t>
            </a:r>
          </a:p>
          <a:p>
            <a:r>
              <a:rPr lang="en-GB" dirty="0"/>
              <a:t>news.</a:t>
            </a:r>
          </a:p>
          <a:p>
            <a:endParaRPr lang="en-GB" dirty="0"/>
          </a:p>
          <a:p>
            <a:r>
              <a:rPr lang="en-GB" dirty="0"/>
              <a:t>Failure to read electronic mail sent to you, and/or failure to manage your mailbox</a:t>
            </a:r>
          </a:p>
          <a:p>
            <a:r>
              <a:rPr lang="en-GB" dirty="0"/>
              <a:t>properly, will be regarded as your responsibility.</a:t>
            </a:r>
          </a:p>
          <a:p>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5</a:t>
            </a:fld>
            <a:endParaRPr lang="en-GB"/>
          </a:p>
        </p:txBody>
      </p:sp>
    </p:spTree>
    <p:extLst>
      <p:ext uri="{BB962C8B-B14F-4D97-AF65-F5344CB8AC3E}">
        <p14:creationId xmlns:p14="http://schemas.microsoft.com/office/powerpoint/2010/main" val="842019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 and M. Teams are still the platforms that we will be using to teach. Remember the How To videos!</a:t>
            </a:r>
            <a:endParaRPr lang="en-US" dirty="0"/>
          </a:p>
        </p:txBody>
      </p:sp>
      <p:sp>
        <p:nvSpPr>
          <p:cNvPr id="4" name="Slide Number Placeholder 3"/>
          <p:cNvSpPr>
            <a:spLocks noGrp="1"/>
          </p:cNvSpPr>
          <p:nvPr>
            <p:ph type="sldNum" sz="quarter" idx="10"/>
          </p:nvPr>
        </p:nvSpPr>
        <p:spPr/>
        <p:txBody>
          <a:bodyPr/>
          <a:lstStyle/>
          <a:p>
            <a:fld id="{998EA047-BDC4-4AB2-95D6-72F432D4172E}" type="slidenum">
              <a:rPr lang="en-GB" smtClean="0"/>
              <a:t>6</a:t>
            </a:fld>
            <a:endParaRPr lang="en-GB"/>
          </a:p>
        </p:txBody>
      </p:sp>
    </p:spTree>
    <p:extLst>
      <p:ext uri="{BB962C8B-B14F-4D97-AF65-F5344CB8AC3E}">
        <p14:creationId xmlns:p14="http://schemas.microsoft.com/office/powerpoint/2010/main" val="510594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 the University’s Virtual Learning Environment, will also be used to communicate</a:t>
            </a:r>
          </a:p>
          <a:p>
            <a:r>
              <a:rPr lang="en-GB" dirty="0"/>
              <a:t>with you and will be the primary method of communicating information about your course.</a:t>
            </a:r>
          </a:p>
          <a:p>
            <a:endParaRPr lang="en-GB" dirty="0"/>
          </a:p>
          <a:p>
            <a:r>
              <a:rPr lang="en-GB" dirty="0"/>
              <a:t>Announcements about changes to services, such as IT outages and changes to opening</a:t>
            </a:r>
          </a:p>
          <a:p>
            <a:r>
              <a:rPr lang="en-GB" dirty="0"/>
              <a:t>times, will be made via the announcement section on </a:t>
            </a:r>
            <a:r>
              <a:rPr lang="en-GB" dirty="0" err="1"/>
              <a:t>MyDay</a:t>
            </a:r>
            <a:r>
              <a:rPr lang="en-GB" dirty="0"/>
              <a:t>.</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98EA047-BDC4-4AB2-95D6-72F432D4172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10889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a:latin typeface="Helvetica"/>
              </a:rPr>
              <a:t>All the University’s degree programmes of study are modular. They consist of modules,</a:t>
            </a:r>
          </a:p>
          <a:p>
            <a:pPr algn="l"/>
            <a:r>
              <a:rPr lang="en-GB" sz="1200" b="0" i="0" u="none" strike="noStrike" baseline="0" dirty="0">
                <a:latin typeface="Helvetica"/>
              </a:rPr>
              <a:t>which are units of study, each with its own level, credit rating and assessment</a:t>
            </a:r>
          </a:p>
          <a:p>
            <a:pPr algn="l"/>
            <a:r>
              <a:rPr lang="en-GB" sz="1200" b="0" i="0" u="none" strike="noStrike" baseline="0" dirty="0">
                <a:latin typeface="Helvetica"/>
              </a:rPr>
              <a:t>requirements.</a:t>
            </a:r>
          </a:p>
          <a:p>
            <a:pPr algn="l"/>
            <a:r>
              <a:rPr lang="en-GB" sz="1200" b="0" i="0" u="none" strike="noStrike" baseline="0" dirty="0">
                <a:latin typeface="Helvetica"/>
              </a:rPr>
              <a:t>For full-time students enrolled on an Honours degree:</a:t>
            </a:r>
          </a:p>
          <a:p>
            <a:pPr algn="l"/>
            <a:r>
              <a:rPr lang="en-GB" sz="1200" b="0" i="0" u="none" strike="noStrike" baseline="0" dirty="0">
                <a:latin typeface="Helvetica"/>
              </a:rPr>
              <a:t>(</a:t>
            </a:r>
            <a:r>
              <a:rPr lang="en-GB" sz="1200" b="0" i="0" u="none" strike="noStrike" baseline="0" dirty="0" err="1">
                <a:latin typeface="Helvetica"/>
              </a:rPr>
              <a:t>i</a:t>
            </a:r>
            <a:r>
              <a:rPr lang="en-GB" sz="1200" b="0" i="0" u="none" strike="noStrike" baseline="0" dirty="0">
                <a:latin typeface="Helvetica"/>
              </a:rPr>
              <a:t>) Your Programme of Study consists of three academic levels, with Level 4 as the first</a:t>
            </a:r>
          </a:p>
          <a:p>
            <a:pPr algn="l"/>
            <a:r>
              <a:rPr lang="en-GB" sz="1200" b="0" i="0" u="none" strike="noStrike" baseline="0" dirty="0">
                <a:latin typeface="Helvetica"/>
              </a:rPr>
              <a:t>year of study and so on.</a:t>
            </a:r>
          </a:p>
          <a:p>
            <a:pPr algn="l"/>
            <a:r>
              <a:rPr lang="en-GB" sz="1200" b="0" i="0" u="none" strike="noStrike" baseline="0" dirty="0">
                <a:latin typeface="Helvetica"/>
              </a:rPr>
              <a:t>(ii) At each academic level you study modules appropriate to that level and, if you</a:t>
            </a:r>
          </a:p>
          <a:p>
            <a:pPr algn="l"/>
            <a:r>
              <a:rPr lang="en-GB" sz="1200" b="0" i="0" u="none" strike="noStrike" baseline="0" dirty="0">
                <a:latin typeface="Helvetica"/>
              </a:rPr>
              <a:t>successfully complete the module, you will be awarded credits.</a:t>
            </a:r>
          </a:p>
          <a:p>
            <a:pPr algn="l"/>
            <a:endParaRPr lang="en-GB" sz="1200" b="0" i="0" u="none" strike="noStrike" baseline="0" dirty="0">
              <a:latin typeface="Helvetica"/>
            </a:endParaRPr>
          </a:p>
          <a:p>
            <a:pPr algn="l"/>
            <a:r>
              <a:rPr lang="en-GB" sz="1200" b="1" i="0" u="none" strike="noStrike" baseline="0" dirty="0">
                <a:latin typeface="Helvetica"/>
              </a:rPr>
              <a:t>To pass a module y</a:t>
            </a:r>
            <a:r>
              <a:rPr lang="en-GB" sz="1200" b="0" i="0" u="none" strike="noStrike" baseline="0" dirty="0">
                <a:latin typeface="Helvetica"/>
              </a:rPr>
              <a:t>ou must gain a mark of at least 40%. You are required to attempt</a:t>
            </a:r>
          </a:p>
          <a:p>
            <a:pPr algn="l"/>
            <a:r>
              <a:rPr lang="en-GB" sz="1200" b="0" i="0" u="none" strike="noStrike" baseline="0" dirty="0">
                <a:latin typeface="Helvetica"/>
              </a:rPr>
              <a:t>each component of the assessment associated with a module, and cannot pass a</a:t>
            </a:r>
          </a:p>
          <a:p>
            <a:pPr algn="l"/>
            <a:r>
              <a:rPr lang="en-GB" sz="1200" b="0" i="0" u="none" strike="noStrike" baseline="0" dirty="0">
                <a:latin typeface="Helvetica"/>
              </a:rPr>
              <a:t>module without attempting every component of the assessment associated with the</a:t>
            </a:r>
          </a:p>
          <a:p>
            <a:pPr algn="l"/>
            <a:r>
              <a:rPr lang="en-GB" sz="1200" b="0" i="0" u="none" strike="noStrike" baseline="0" dirty="0">
                <a:latin typeface="Helvetica"/>
              </a:rPr>
              <a:t>module.</a:t>
            </a:r>
          </a:p>
          <a:p>
            <a:pPr algn="l"/>
            <a:endParaRPr lang="en-GB" sz="1200" b="1" i="0" u="none" strike="noStrike" baseline="0" dirty="0">
              <a:latin typeface="Helvetica"/>
            </a:endParaRPr>
          </a:p>
          <a:p>
            <a:pPr algn="l"/>
            <a:r>
              <a:rPr lang="en-GB" sz="1200" b="1" i="0" u="none" strike="noStrike" baseline="0" dirty="0">
                <a:latin typeface="Helvetica"/>
              </a:rPr>
              <a:t>Midway through the academic year a Mid-sessional Examining Board will review</a:t>
            </a:r>
          </a:p>
          <a:p>
            <a:pPr algn="l"/>
            <a:r>
              <a:rPr lang="en-GB" sz="1200" b="0" i="0" u="none" strike="noStrike" baseline="0" dirty="0">
                <a:latin typeface="Helvetica"/>
              </a:rPr>
              <a:t>your progress as a student and may make decisions on failed modules. You will</a:t>
            </a:r>
          </a:p>
          <a:p>
            <a:pPr algn="l"/>
            <a:r>
              <a:rPr lang="en-GB" sz="1200" b="0" i="0" u="none" strike="noStrike" baseline="0" dirty="0">
                <a:latin typeface="Helvetica"/>
              </a:rPr>
              <a:t>receive a transcript of your marks from the University Registry. If the Mid-sessional</a:t>
            </a:r>
          </a:p>
          <a:p>
            <a:pPr algn="l"/>
            <a:r>
              <a:rPr lang="en-GB" sz="1200" b="0" i="0" u="none" strike="noStrike" baseline="0" dirty="0">
                <a:latin typeface="Helvetica"/>
              </a:rPr>
              <a:t>Examining Board considers that you are not making satisfactory progress, you may</a:t>
            </a:r>
          </a:p>
          <a:p>
            <a:pPr algn="l"/>
            <a:r>
              <a:rPr lang="en-GB" sz="1200" b="0" i="0" u="none" strike="noStrike" baseline="0" dirty="0">
                <a:latin typeface="Helvetica"/>
              </a:rPr>
              <a:t>be required to leave.</a:t>
            </a:r>
          </a:p>
          <a:p>
            <a:pPr algn="l"/>
            <a:endParaRPr lang="en-GB" sz="1200" b="0" i="0" u="none" strike="noStrike" baseline="0" dirty="0">
              <a:latin typeface="Helvetica"/>
            </a:endParaRPr>
          </a:p>
          <a:p>
            <a:pPr algn="l"/>
            <a:r>
              <a:rPr lang="en-GB" sz="1200" b="1" i="0" u="none" strike="noStrike" baseline="0" dirty="0">
                <a:latin typeface="Helvetica"/>
              </a:rPr>
              <a:t>(ix) At the end of the academic year a Progression/Award Board </a:t>
            </a:r>
            <a:r>
              <a:rPr lang="en-GB" sz="1200" b="0" i="0" u="none" strike="noStrike" baseline="0" dirty="0">
                <a:latin typeface="Helvetica"/>
              </a:rPr>
              <a:t>meets to consider all</a:t>
            </a:r>
          </a:p>
          <a:p>
            <a:pPr algn="l"/>
            <a:r>
              <a:rPr lang="en-GB" sz="1200" b="0" i="0" u="none" strike="noStrike" baseline="0" dirty="0">
                <a:latin typeface="Helvetica"/>
              </a:rPr>
              <a:t>your marks from both semesters. You will receive a transcript of these marks from</a:t>
            </a:r>
          </a:p>
          <a:p>
            <a:pPr algn="l"/>
            <a:r>
              <a:rPr lang="en-GB" sz="1200" b="0" i="0" u="none" strike="noStrike" baseline="0" dirty="0">
                <a:latin typeface="Helvetica"/>
              </a:rPr>
              <a:t>the University Registry. This Examining Board is called a Progression/Award Board</a:t>
            </a:r>
          </a:p>
          <a:p>
            <a:pPr algn="l"/>
            <a:r>
              <a:rPr lang="en-GB" sz="1200" b="0" i="0" u="none" strike="noStrike" baseline="0" dirty="0">
                <a:latin typeface="Helvetica"/>
              </a:rPr>
              <a:t>because it decides on your ‘progression’ as a student from one level of study to the</a:t>
            </a:r>
          </a:p>
          <a:p>
            <a:pPr algn="l"/>
            <a:r>
              <a:rPr lang="en-GB" sz="1200" b="0" i="0" u="none" strike="noStrike" baseline="0" dirty="0">
                <a:latin typeface="Helvetica"/>
              </a:rPr>
              <a:t>next, or, if you are studying at Level 6, decides your degree award.</a:t>
            </a:r>
          </a:p>
          <a:p>
            <a:pPr algn="l"/>
            <a:endParaRPr lang="en-GB" sz="1200" b="0" i="0" u="none" strike="noStrike" baseline="0" dirty="0">
              <a:latin typeface="Helvetica"/>
            </a:endParaRPr>
          </a:p>
          <a:p>
            <a:pPr algn="l"/>
            <a:r>
              <a:rPr lang="en-GB" sz="1200" b="1" i="0" u="none" strike="noStrike" baseline="0" dirty="0">
                <a:latin typeface="Helvetica-Bold"/>
              </a:rPr>
              <a:t>All of your marks/grades are </a:t>
            </a:r>
            <a:r>
              <a:rPr lang="en-GB" sz="1200" b="1" i="1" u="none" strike="noStrike" baseline="0" dirty="0">
                <a:latin typeface="Helvetica-BoldOblique"/>
              </a:rPr>
              <a:t>provisional </a:t>
            </a:r>
            <a:r>
              <a:rPr lang="en-GB" sz="1200" b="1" i="0" u="none" strike="noStrike" baseline="0" dirty="0">
                <a:latin typeface="Helvetica-Bold"/>
              </a:rPr>
              <a:t>marks until they are approved by a</a:t>
            </a:r>
          </a:p>
          <a:p>
            <a:pPr algn="l"/>
            <a:r>
              <a:rPr lang="en-GB" sz="1200" b="1" i="0" u="none" strike="noStrike" baseline="0" dirty="0">
                <a:latin typeface="Helvetica-Bold"/>
              </a:rPr>
              <a:t>Progression/Award Examining Board.</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10</a:t>
            </a:fld>
            <a:endParaRPr lang="en-GB"/>
          </a:p>
        </p:txBody>
      </p:sp>
    </p:spTree>
    <p:extLst>
      <p:ext uri="{BB962C8B-B14F-4D97-AF65-F5344CB8AC3E}">
        <p14:creationId xmlns:p14="http://schemas.microsoft.com/office/powerpoint/2010/main" val="3980849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cannot pass a module without attempting every assessment component</a:t>
            </a:r>
          </a:p>
          <a:p>
            <a:r>
              <a:rPr lang="en-GB" dirty="0"/>
              <a:t>associated with the module.</a:t>
            </a:r>
          </a:p>
          <a:p>
            <a:endParaRPr lang="en-GB" dirty="0"/>
          </a:p>
          <a:p>
            <a:r>
              <a:rPr lang="en-GB" dirty="0"/>
              <a:t>Assessment is designed to:</a:t>
            </a:r>
          </a:p>
          <a:p>
            <a:r>
              <a:rPr lang="en-GB" dirty="0"/>
              <a:t>(1) Establish whether the knowledge, understanding, skills and techniques that are</a:t>
            </a:r>
          </a:p>
          <a:p>
            <a:r>
              <a:rPr lang="en-GB" dirty="0"/>
              <a:t>the designated learning outcomes of the module have been acquired.</a:t>
            </a:r>
          </a:p>
          <a:p>
            <a:r>
              <a:rPr lang="en-GB" dirty="0"/>
              <a:t>(2) Measure your success in mastering the content of the module and achieving</a:t>
            </a:r>
          </a:p>
          <a:p>
            <a:r>
              <a:rPr lang="en-GB" dirty="0"/>
              <a:t>those learning outcomes.</a:t>
            </a:r>
          </a:p>
          <a:p>
            <a:r>
              <a:rPr lang="en-GB" dirty="0"/>
              <a:t>• Assessment may take several forms, including coursework (e.g. an essay, book</a:t>
            </a:r>
          </a:p>
          <a:p>
            <a:r>
              <a:rPr lang="en-GB" dirty="0"/>
              <a:t>review, oral presentation) and / or examinations.</a:t>
            </a:r>
          </a:p>
          <a:p>
            <a:r>
              <a:rPr lang="en-GB" dirty="0"/>
              <a:t>• Tutors deliberately adopt a wide range of methods of assessment. These vary</a:t>
            </a:r>
          </a:p>
          <a:p>
            <a:r>
              <a:rPr lang="en-GB" dirty="0"/>
              <a:t>according to the learning and teaching techniques appropriate for each module.</a:t>
            </a:r>
          </a:p>
          <a:p>
            <a:r>
              <a:rPr lang="en-GB" dirty="0"/>
              <a:t>• Modules that combine assessment by coursework with assessment by examination</a:t>
            </a:r>
          </a:p>
          <a:p>
            <a:r>
              <a:rPr lang="en-GB" dirty="0"/>
              <a:t>do not necessarily have the same proportion of marks allocated to the two elements.</a:t>
            </a:r>
          </a:p>
          <a:p>
            <a:endParaRPr lang="en-GB" dirty="0"/>
          </a:p>
          <a:p>
            <a:r>
              <a:rPr lang="en-GB" dirty="0"/>
              <a:t>• Normally, your coursework is assessed by your module tutor and he or she will be</a:t>
            </a:r>
          </a:p>
          <a:p>
            <a:r>
              <a:rPr lang="en-GB" dirty="0"/>
              <a:t>available to discuss the result if you so wish.</a:t>
            </a:r>
          </a:p>
          <a:p>
            <a:r>
              <a:rPr lang="en-GB" dirty="0"/>
              <a:t>• In certain circumstances your work will also be assessed by a second tutor. Work is</a:t>
            </a:r>
          </a:p>
          <a:p>
            <a:r>
              <a:rPr lang="en-GB" dirty="0"/>
              <a:t>also moderated by External Examiners (these are usually academics from other</a:t>
            </a:r>
          </a:p>
          <a:p>
            <a:r>
              <a:rPr lang="en-GB" dirty="0"/>
              <a:t>universities) to ensure consistency and fairness.</a:t>
            </a:r>
          </a:p>
          <a:p>
            <a:endParaRPr lang="en-GB" dirty="0"/>
          </a:p>
          <a:p>
            <a:r>
              <a:rPr lang="en-GB" dirty="0"/>
              <a:t>• If you fail a module or assessment component, the Examining Board may permit you</a:t>
            </a:r>
          </a:p>
          <a:p>
            <a:r>
              <a:rPr lang="en-GB" dirty="0"/>
              <a:t>to be re-assessed. The maximum number of re-assessment attempts that can be</a:t>
            </a:r>
          </a:p>
          <a:p>
            <a:r>
              <a:rPr lang="en-GB" dirty="0"/>
              <a:t>allowed for a particular module will be two, but in some cases you may not be allowed</a:t>
            </a:r>
          </a:p>
          <a:p>
            <a:r>
              <a:rPr lang="en-GB" dirty="0"/>
              <a:t>to use the maximum number of re-assessment attempts (for example if you fail all</a:t>
            </a:r>
          </a:p>
          <a:p>
            <a:r>
              <a:rPr lang="en-GB" dirty="0"/>
              <a:t>modules in a level or if you have not made a genuine effort to engage with programme</a:t>
            </a:r>
          </a:p>
          <a:p>
            <a:r>
              <a:rPr lang="en-GB" dirty="0"/>
              <a:t>of study).</a:t>
            </a:r>
          </a:p>
          <a:p>
            <a:r>
              <a:rPr lang="en-GB" dirty="0"/>
              <a:t>• In the event that you are re-assessed in a timed examination or any assessment where</a:t>
            </a:r>
          </a:p>
          <a:p>
            <a:r>
              <a:rPr lang="en-GB" dirty="0"/>
              <a:t>the original attempt gained a mark of 0%, you will sit a new examination or be set a</a:t>
            </a:r>
          </a:p>
          <a:p>
            <a:r>
              <a:rPr lang="en-GB" dirty="0"/>
              <a:t>new topic. In all other cases you will normally be given the opportunity to re-work and</a:t>
            </a:r>
          </a:p>
          <a:p>
            <a:r>
              <a:rPr lang="en-GB" dirty="0"/>
              <a:t>re-present the original assignment.</a:t>
            </a:r>
          </a:p>
          <a:p>
            <a:r>
              <a:rPr lang="en-GB" dirty="0"/>
              <a:t>• In the event that you are re-assessed in a failed module in which there is only one</a:t>
            </a:r>
          </a:p>
          <a:p>
            <a:r>
              <a:rPr lang="en-GB" dirty="0"/>
              <a:t>assessment component, the maximum mark that you can be awarded for that module</a:t>
            </a:r>
          </a:p>
          <a:p>
            <a:r>
              <a:rPr lang="en-GB" dirty="0"/>
              <a:t>is 40%.</a:t>
            </a:r>
          </a:p>
          <a:p>
            <a:endParaRPr lang="en-GB" dirty="0"/>
          </a:p>
          <a:p>
            <a:r>
              <a:rPr lang="en-GB" dirty="0"/>
              <a:t>• For all undergraduate Programmes of Study, in the event that you are re-assessed in</a:t>
            </a:r>
          </a:p>
          <a:p>
            <a:r>
              <a:rPr lang="en-GB" dirty="0"/>
              <a:t>a failed module in which there is more than one assessment component, the maximum</a:t>
            </a:r>
          </a:p>
          <a:p>
            <a:r>
              <a:rPr lang="en-GB" dirty="0"/>
              <a:t>University Regulations – Undergraduate Student Guide 14 September 2017</a:t>
            </a:r>
          </a:p>
          <a:p>
            <a:r>
              <a:rPr lang="en-GB" dirty="0"/>
              <a:t>mark that you can be awarded for the component(s) in which you are reassessed is</a:t>
            </a:r>
          </a:p>
          <a:p>
            <a:r>
              <a:rPr lang="en-GB" dirty="0"/>
              <a:t>40%.</a:t>
            </a:r>
          </a:p>
        </p:txBody>
      </p:sp>
      <p:sp>
        <p:nvSpPr>
          <p:cNvPr id="4" name="Slide Number Placeholder 3"/>
          <p:cNvSpPr>
            <a:spLocks noGrp="1"/>
          </p:cNvSpPr>
          <p:nvPr>
            <p:ph type="sldNum" sz="quarter" idx="10"/>
          </p:nvPr>
        </p:nvSpPr>
        <p:spPr/>
        <p:txBody>
          <a:bodyPr/>
          <a:lstStyle/>
          <a:p>
            <a:fld id="{998EA047-BDC4-4AB2-95D6-72F432D4172E}" type="slidenum">
              <a:rPr lang="en-GB" smtClean="0"/>
              <a:t>11</a:t>
            </a:fld>
            <a:endParaRPr lang="en-GB"/>
          </a:p>
        </p:txBody>
      </p:sp>
    </p:spTree>
    <p:extLst>
      <p:ext uri="{BB962C8B-B14F-4D97-AF65-F5344CB8AC3E}">
        <p14:creationId xmlns:p14="http://schemas.microsoft.com/office/powerpoint/2010/main" val="1022808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about submission deadlines?</a:t>
            </a:r>
          </a:p>
          <a:p>
            <a:r>
              <a:rPr lang="en-GB" dirty="0"/>
              <a:t>All essays and other written work for assessment purposes must be handed in to meet</a:t>
            </a:r>
          </a:p>
          <a:p>
            <a:r>
              <a:rPr lang="en-GB" dirty="0"/>
              <a:t>deadlines. You will be informed of these deadlines by your module tutor. Differentiated</a:t>
            </a:r>
          </a:p>
          <a:p>
            <a:r>
              <a:rPr lang="en-GB" dirty="0"/>
              <a:t>deadlines may be set for students with long-term impairments, where this is specified in</a:t>
            </a:r>
          </a:p>
          <a:p>
            <a:r>
              <a:rPr lang="en-GB" dirty="0"/>
              <a:t>the relevant Statement of Compensatory Measures (see section 9.3). Your work must</a:t>
            </a:r>
          </a:p>
          <a:p>
            <a:r>
              <a:rPr lang="en-GB" dirty="0"/>
              <a:t>normally be submitted using the combined plagiarism/assignment submission pro-forma</a:t>
            </a:r>
          </a:p>
          <a:p>
            <a:r>
              <a:rPr lang="en-GB" dirty="0"/>
              <a:t>provided by each Faculty, and submitted according to the procedures established by each</a:t>
            </a:r>
          </a:p>
          <a:p>
            <a:r>
              <a:rPr lang="en-GB" dirty="0"/>
              <a:t>Faculty or School.</a:t>
            </a:r>
          </a:p>
          <a:p>
            <a:endParaRPr lang="en-GB" dirty="0"/>
          </a:p>
          <a:p>
            <a:r>
              <a:rPr lang="en-GB" dirty="0"/>
              <a:t>If you do not hand in your work within the stipulated deadline, you will be penalised. The</a:t>
            </a:r>
          </a:p>
          <a:p>
            <a:r>
              <a:rPr lang="en-GB" dirty="0"/>
              <a:t>maximum mark that can be awarded for work that is submitted up to 1 week late is 40%.</a:t>
            </a:r>
          </a:p>
          <a:p>
            <a:r>
              <a:rPr lang="en-GB" dirty="0"/>
              <a:t>Work cannot be accepted more than 1 week after the submission deadline and will be</a:t>
            </a:r>
          </a:p>
          <a:p>
            <a:r>
              <a:rPr lang="en-GB" dirty="0"/>
              <a:t>recorded as a non-submission.</a:t>
            </a:r>
          </a:p>
          <a:p>
            <a:endParaRPr lang="en-GB" dirty="0"/>
          </a:p>
          <a:p>
            <a:r>
              <a:rPr lang="en-GB" b="1" dirty="0"/>
              <a:t>But what if I have extenuating circumstances?</a:t>
            </a:r>
          </a:p>
          <a:p>
            <a:r>
              <a:rPr lang="en-GB" dirty="0"/>
              <a:t>The University recognises that, on occasion, exceptional or ‘extenuating’ circumstances</a:t>
            </a:r>
          </a:p>
          <a:p>
            <a:r>
              <a:rPr lang="en-GB" dirty="0"/>
              <a:t>such as illness or bereavement may affect a student’s ability to meet deadlines.</a:t>
            </a:r>
          </a:p>
          <a:p>
            <a:r>
              <a:rPr lang="en-GB" dirty="0"/>
              <a:t>Arrangements are in place to ensure that, where such circumstances exist, the student is</a:t>
            </a:r>
          </a:p>
          <a:p>
            <a:r>
              <a:rPr lang="en-GB" dirty="0"/>
              <a:t>not unfairly penalised. The arrangements are designed to ensure that students across the</a:t>
            </a:r>
          </a:p>
          <a:p>
            <a:r>
              <a:rPr lang="en-GB" dirty="0"/>
              <a:t>University are treated equally, regardless of their Programme of Study or Faculty</a:t>
            </a:r>
          </a:p>
          <a:p>
            <a:r>
              <a:rPr lang="en-GB" dirty="0"/>
              <a:t>It is essential that you familiarise yourself with the University’s regulations relating to</a:t>
            </a:r>
          </a:p>
          <a:p>
            <a:r>
              <a:rPr lang="en-GB" dirty="0"/>
              <a:t>extenuating circumstances and the accompanying guidance, which are set out in Chapter</a:t>
            </a:r>
          </a:p>
          <a:p>
            <a:r>
              <a:rPr lang="en-GB" dirty="0"/>
              <a:t>13 of the AQH and supporting documents published on the University website. You should</a:t>
            </a:r>
          </a:p>
          <a:p>
            <a:r>
              <a:rPr lang="en-GB" dirty="0"/>
              <a:t>note in particular the sorts of events that are not normally accepted as being extenuating</a:t>
            </a:r>
          </a:p>
          <a:p>
            <a:r>
              <a:rPr lang="en-GB" dirty="0"/>
              <a:t>circumstances, such as minor, non-immobilising health problems with a duration of less</a:t>
            </a:r>
          </a:p>
          <a:p>
            <a:r>
              <a:rPr lang="en-GB" dirty="0"/>
              <a:t>than one week, loss of work as a result of mislaying the work, theft or computer</a:t>
            </a:r>
          </a:p>
          <a:p>
            <a:r>
              <a:rPr lang="en-GB" dirty="0"/>
              <a:t>breakdown, difficulty in gaining access to available materials, non-serious domestic or</a:t>
            </a:r>
          </a:p>
          <a:p>
            <a:r>
              <a:rPr lang="en-GB" dirty="0"/>
              <a:t>personal disruptions, and normal financial difficulties which may be experienced by</a:t>
            </a:r>
          </a:p>
          <a:p>
            <a:r>
              <a:rPr lang="en-GB" dirty="0"/>
              <a:t>students. You should take the necessary steps to protect against such circumstances</a:t>
            </a:r>
          </a:p>
          <a:p>
            <a:r>
              <a:rPr lang="en-GB" dirty="0"/>
              <a:t>affecting your assessments.</a:t>
            </a:r>
          </a:p>
          <a:p>
            <a:endParaRPr lang="en-GB" dirty="0"/>
          </a:p>
          <a:p>
            <a:r>
              <a:rPr lang="en-GB" dirty="0"/>
              <a:t>Please note that Programme Directors and module tutors are not permitted to extend</a:t>
            </a:r>
          </a:p>
          <a:p>
            <a:r>
              <a:rPr lang="en-GB" dirty="0"/>
              <a:t>deadlines for individual students – if you believe that you have extenuating circumstances,</a:t>
            </a:r>
          </a:p>
          <a:p>
            <a:r>
              <a:rPr lang="en-GB" dirty="0"/>
              <a:t>you must follow the procedure set out in the regulations. Further advice is available from</a:t>
            </a:r>
          </a:p>
          <a:p>
            <a:r>
              <a:rPr lang="en-GB" dirty="0"/>
              <a:t>Academic Office or Student Services.</a:t>
            </a:r>
          </a:p>
          <a:p>
            <a:endParaRPr lang="en-GB" dirty="0"/>
          </a:p>
          <a:p>
            <a:r>
              <a:rPr lang="en-GB" dirty="0"/>
              <a:t>The University does not consider disabilities or long-term impairments to be extenuating</a:t>
            </a:r>
          </a:p>
          <a:p>
            <a:r>
              <a:rPr lang="en-GB" dirty="0"/>
              <a:t>circumstances but has instead established a system of compensatory measures to</a:t>
            </a:r>
          </a:p>
          <a:p>
            <a:r>
              <a:rPr lang="en-GB" dirty="0"/>
              <a:t>support the assessment process. If you have a disability or long-term impairment, it</a:t>
            </a:r>
          </a:p>
          <a:p>
            <a:r>
              <a:rPr lang="en-GB" dirty="0"/>
              <a:t>is essential that you refer to the information provided in sections 9.2-9.4 about the</a:t>
            </a:r>
          </a:p>
          <a:p>
            <a:r>
              <a:rPr lang="en-GB" dirty="0"/>
              <a:t>support available to you in relation to assessment.</a:t>
            </a:r>
          </a:p>
          <a:p>
            <a:endParaRPr lang="en-GB" dirty="0"/>
          </a:p>
          <a:p>
            <a:pPr algn="l"/>
            <a:r>
              <a:rPr lang="en-GB" sz="1200" b="1" i="0" u="none" strike="noStrike" baseline="0" dirty="0">
                <a:latin typeface="Helvetica-Bold"/>
              </a:rPr>
              <a:t>What marking criteria are used to assess my work?</a:t>
            </a:r>
          </a:p>
          <a:p>
            <a:pPr algn="l"/>
            <a:r>
              <a:rPr lang="en-GB" sz="1200" b="0" i="0" u="none" strike="noStrike" baseline="0" dirty="0">
                <a:latin typeface="Helvetica"/>
              </a:rPr>
              <a:t>It is not possible to compile a </a:t>
            </a:r>
            <a:r>
              <a:rPr lang="en-GB" sz="1200" b="0" i="1" u="none" strike="noStrike" baseline="0" dirty="0">
                <a:latin typeface="Helvetica-Oblique"/>
              </a:rPr>
              <a:t>single </a:t>
            </a:r>
            <a:r>
              <a:rPr lang="en-GB" sz="1200" b="0" i="0" u="none" strike="noStrike" baseline="0" dirty="0">
                <a:latin typeface="Helvetica"/>
              </a:rPr>
              <a:t>set of marking criteria that can be applied to various</a:t>
            </a:r>
          </a:p>
          <a:p>
            <a:pPr algn="l"/>
            <a:r>
              <a:rPr lang="en-GB" sz="1200" b="0" i="0" u="none" strike="noStrike" baseline="0" dirty="0">
                <a:latin typeface="Helvetica"/>
              </a:rPr>
              <a:t>modes of assessment at every level in every subject. As a result, subject and task-specific</a:t>
            </a:r>
          </a:p>
          <a:p>
            <a:pPr algn="l"/>
            <a:r>
              <a:rPr lang="en-GB" sz="1200" b="0" i="0" u="none" strike="noStrike" baseline="0" dirty="0">
                <a:latin typeface="Helvetica"/>
              </a:rPr>
              <a:t>marking criteria will be available from your module tutors for every module that you study.</a:t>
            </a:r>
          </a:p>
          <a:p>
            <a:pPr algn="l"/>
            <a:r>
              <a:rPr lang="en-GB" sz="1200" b="0" i="0" u="none" strike="noStrike" baseline="0" dirty="0">
                <a:latin typeface="Helvetica"/>
              </a:rPr>
              <a:t>If you have not received the assessment criteria for a module, you should contact your</a:t>
            </a:r>
          </a:p>
          <a:p>
            <a:pPr algn="l"/>
            <a:r>
              <a:rPr lang="en-GB" sz="1200" b="0" i="0" u="none" strike="noStrike" baseline="0" dirty="0">
                <a:latin typeface="Helvetica"/>
              </a:rPr>
              <a:t>Programme Director.</a:t>
            </a:r>
          </a:p>
          <a:p>
            <a:pPr algn="l"/>
            <a:endParaRPr lang="en-GB" sz="1200" b="0" i="0" u="none" strike="noStrike" baseline="0" dirty="0">
              <a:latin typeface="Helvetica"/>
            </a:endParaRPr>
          </a:p>
          <a:p>
            <a:pPr algn="l"/>
            <a:r>
              <a:rPr lang="en-GB" sz="1200" b="1" i="0" u="none" strike="noStrike" baseline="0" dirty="0">
                <a:latin typeface="Helvetica-Bold"/>
              </a:rPr>
              <a:t>How do I get feedback?</a:t>
            </a:r>
          </a:p>
          <a:p>
            <a:pPr algn="l"/>
            <a:r>
              <a:rPr lang="en-GB" sz="1200" b="0" i="0" u="none" strike="noStrike" baseline="0" dirty="0">
                <a:latin typeface="Helvetica"/>
              </a:rPr>
              <a:t>Your tutors may provide feedback on your assessment in a variety of forms. Depending</a:t>
            </a:r>
          </a:p>
          <a:p>
            <a:pPr algn="l"/>
            <a:r>
              <a:rPr lang="en-GB" sz="1200" b="0" i="0" u="none" strike="noStrike" baseline="0" dirty="0">
                <a:latin typeface="Helvetica"/>
              </a:rPr>
              <a:t>on the nature of the assessment task, these may include formative feedback while you</a:t>
            </a:r>
          </a:p>
          <a:p>
            <a:pPr algn="l"/>
            <a:r>
              <a:rPr lang="en-GB" sz="1200" b="0" i="0" u="none" strike="noStrike" baseline="0" dirty="0">
                <a:latin typeface="Helvetica"/>
              </a:rPr>
              <a:t>are developing work for submission, oral feedback after your work has been marked or a</a:t>
            </a:r>
          </a:p>
          <a:p>
            <a:pPr algn="l"/>
            <a:r>
              <a:rPr lang="en-GB" sz="1200" b="0" i="0" u="none" strike="noStrike" baseline="0" dirty="0">
                <a:latin typeface="Helvetica"/>
              </a:rPr>
              <a:t>debriefing session following a performance or presentation. Feedback may also be</a:t>
            </a:r>
          </a:p>
          <a:p>
            <a:pPr algn="l"/>
            <a:r>
              <a:rPr lang="en-GB" sz="1200" b="0" i="0" u="none" strike="noStrike" baseline="0" dirty="0">
                <a:latin typeface="Helvetica"/>
              </a:rPr>
              <a:t>provided to all the students that completed an assessment task as a group.</a:t>
            </a:r>
          </a:p>
          <a:p>
            <a:pPr algn="l"/>
            <a:r>
              <a:rPr lang="en-GB" sz="1200" b="0" i="0" u="none" strike="noStrike" baseline="0" dirty="0">
                <a:latin typeface="Helvetica"/>
              </a:rPr>
              <a:t>You should always receive formal written feedback that includes a provisional mark, an</a:t>
            </a:r>
          </a:p>
          <a:p>
            <a:pPr algn="l"/>
            <a:r>
              <a:rPr lang="en-GB" sz="1200" b="0" i="0" u="none" strike="noStrike" baseline="0" dirty="0">
                <a:latin typeface="Helvetica"/>
              </a:rPr>
              <a:t>indication of how it was determined and guidance on areas for development to help you</a:t>
            </a:r>
          </a:p>
          <a:p>
            <a:pPr algn="l"/>
            <a:r>
              <a:rPr lang="en-GB" sz="1200" b="0" i="0" u="none" strike="noStrike" baseline="0" dirty="0">
                <a:latin typeface="Helvetica"/>
              </a:rPr>
              <a:t>improve your performance the next time you are assessed.</a:t>
            </a:r>
          </a:p>
          <a:p>
            <a:pPr algn="l"/>
            <a:endParaRPr lang="en-GB" sz="1200" b="0" i="0" u="none" strike="noStrike" baseline="0" dirty="0">
              <a:latin typeface="Helvetica"/>
            </a:endParaRPr>
          </a:p>
          <a:p>
            <a:pPr algn="l"/>
            <a:r>
              <a:rPr lang="en-GB" sz="1200" b="0" i="0" u="none" strike="noStrike" baseline="0" dirty="0">
                <a:latin typeface="Helvetica"/>
              </a:rPr>
              <a:t>You will normally be given provisional marks and formal written feedback or its equivalent</a:t>
            </a:r>
          </a:p>
          <a:p>
            <a:pPr algn="l"/>
            <a:r>
              <a:rPr lang="en-GB" sz="1200" b="0" i="0" u="none" strike="noStrike" baseline="0" dirty="0">
                <a:latin typeface="Helvetica"/>
              </a:rPr>
              <a:t>on your assessment within 20 working, term-time days of the final submission date. For</a:t>
            </a:r>
          </a:p>
          <a:p>
            <a:pPr algn="l"/>
            <a:r>
              <a:rPr lang="en-GB" sz="1200" b="0" i="0" u="none" strike="noStrike" baseline="0" dirty="0">
                <a:latin typeface="Helvetica"/>
              </a:rPr>
              <a:t>each module, your tutors should provide you with details of the dates on which you can</a:t>
            </a:r>
          </a:p>
          <a:p>
            <a:pPr algn="l"/>
            <a:r>
              <a:rPr lang="en-GB" sz="1200" b="0" i="0" u="none" strike="noStrike" baseline="0" dirty="0">
                <a:latin typeface="Helvetica"/>
              </a:rPr>
              <a:t>expect to receive assessment feedback. Instances sometimes occur where it is not</a:t>
            </a:r>
          </a:p>
          <a:p>
            <a:pPr algn="l"/>
            <a:r>
              <a:rPr lang="en-GB" sz="1200" b="0" i="0" u="none" strike="noStrike" baseline="0" dirty="0">
                <a:latin typeface="Helvetica"/>
              </a:rPr>
              <a:t>appropriate or not possible to do so within this timescale. In such cases, Schools are</a:t>
            </a:r>
          </a:p>
          <a:p>
            <a:pPr algn="l"/>
            <a:r>
              <a:rPr lang="en-GB" sz="1200" b="0" i="0" u="none" strike="noStrike" baseline="0" dirty="0">
                <a:latin typeface="Helvetica"/>
              </a:rPr>
              <a:t>required to discuss and negotiate an appropriate timescale for providing you with formal</a:t>
            </a:r>
          </a:p>
          <a:p>
            <a:pPr algn="l"/>
            <a:r>
              <a:rPr lang="en-GB" sz="1200" b="0" i="0" u="none" strike="noStrike" baseline="0" dirty="0">
                <a:latin typeface="Helvetica"/>
              </a:rPr>
              <a:t>feedback. In the event that you do not receive your assessment feedback by that date</a:t>
            </a:r>
          </a:p>
          <a:p>
            <a:pPr algn="l"/>
            <a:r>
              <a:rPr lang="en-GB" sz="1200" b="0" i="0" u="none" strike="noStrike" baseline="0" dirty="0">
                <a:latin typeface="Helvetica"/>
              </a:rPr>
              <a:t>without an acceptable explanation, you should inform your Programme Director and/or</a:t>
            </a:r>
          </a:p>
          <a:p>
            <a:pPr algn="l"/>
            <a:r>
              <a:rPr lang="en-GB" sz="1200" b="0" i="0" u="none" strike="noStrike" baseline="0" dirty="0">
                <a:latin typeface="Helvetica"/>
              </a:rPr>
              <a:t>Dean of Faculty.</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12</a:t>
            </a:fld>
            <a:endParaRPr lang="en-GB"/>
          </a:p>
        </p:txBody>
      </p:sp>
    </p:spTree>
    <p:extLst>
      <p:ext uri="{BB962C8B-B14F-4D97-AF65-F5344CB8AC3E}">
        <p14:creationId xmlns:p14="http://schemas.microsoft.com/office/powerpoint/2010/main" val="3574273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defines unfair practice as ‘any act, intentional or otherwise, whereby a</a:t>
            </a:r>
          </a:p>
          <a:p>
            <a:r>
              <a:rPr lang="en-GB" dirty="0"/>
              <a:t>person may obtain for himself/herself or for another, an unpermitted advantage…’.</a:t>
            </a:r>
          </a:p>
          <a:p>
            <a:r>
              <a:rPr lang="en-GB" dirty="0"/>
              <a:t>Committing unfair practice in assessment is one of the most serious offences in academic</a:t>
            </a:r>
          </a:p>
          <a:p>
            <a:r>
              <a:rPr lang="en-GB" dirty="0"/>
              <a:t>life, and its consequences can be severe. It undermines the integrity of scholarship,</a:t>
            </a:r>
          </a:p>
          <a:p>
            <a:r>
              <a:rPr lang="en-GB" dirty="0"/>
              <a:t>research, and of the examination and assessment process.</a:t>
            </a:r>
          </a:p>
          <a:p>
            <a:endParaRPr lang="en-GB" dirty="0"/>
          </a:p>
          <a:p>
            <a:r>
              <a:rPr lang="en-GB" dirty="0"/>
              <a:t>Plagiarism is one type of unfair practice. Plagiarism is passing off, or attempting to pass</a:t>
            </a:r>
          </a:p>
          <a:p>
            <a:r>
              <a:rPr lang="en-GB" dirty="0"/>
              <a:t>off, another’s work as your own. It includes copying the words, ideas, images or research</a:t>
            </a:r>
          </a:p>
          <a:p>
            <a:r>
              <a:rPr lang="en-GB" dirty="0"/>
              <a:t>results of another without acknowledgement, whether those words etc. are published or</a:t>
            </a:r>
          </a:p>
          <a:p>
            <a:r>
              <a:rPr lang="en-GB" dirty="0"/>
              <a:t>unpublished. It is plagiarism, for example, to copy the work of another student, of a</a:t>
            </a:r>
          </a:p>
          <a:p>
            <a:r>
              <a:rPr lang="en-GB" dirty="0"/>
              <a:t>member of staff or a published article without crediting the author. Persons who allow their</a:t>
            </a:r>
          </a:p>
          <a:p>
            <a:r>
              <a:rPr lang="en-GB" dirty="0"/>
              <a:t>work to be plagiarised are also guilty. Plagiarism is also submitting work for an assignment</a:t>
            </a:r>
          </a:p>
          <a:p>
            <a:r>
              <a:rPr lang="en-GB" dirty="0"/>
              <a:t>that has previously been submitted to the University in any form without acknowledging</a:t>
            </a:r>
          </a:p>
          <a:p>
            <a:r>
              <a:rPr lang="en-GB" dirty="0"/>
              <a:t>that this is the case (unless such re-use has been explicitly authorised under the</a:t>
            </a:r>
          </a:p>
          <a:p>
            <a:r>
              <a:rPr lang="en-GB" dirty="0"/>
              <a:t>regulations) – this is self-plagiarism.</a:t>
            </a:r>
          </a:p>
          <a:p>
            <a:endParaRPr lang="en-GB" dirty="0"/>
          </a:p>
          <a:p>
            <a:r>
              <a:rPr lang="en-GB" dirty="0"/>
              <a:t>The guidance that follows explains what is meant by plagiarism, describes the University’s</a:t>
            </a:r>
          </a:p>
          <a:p>
            <a:r>
              <a:rPr lang="en-GB" dirty="0"/>
              <a:t>regulations for dealing with it, and provides help in avoiding it.</a:t>
            </a:r>
          </a:p>
          <a:p>
            <a:r>
              <a:rPr lang="en-GB" dirty="0"/>
              <a:t>The normal expectation is that all students will submit an electronic copy of their work</a:t>
            </a:r>
          </a:p>
          <a:p>
            <a:r>
              <a:rPr lang="en-GB" dirty="0"/>
              <a:t>wherever possible. This is so that the work can be checked against the database of the UK Higher Education Plagiarism Detection Service, </a:t>
            </a:r>
            <a:r>
              <a:rPr lang="en-GB" dirty="0" err="1"/>
              <a:t>Turnitin</a:t>
            </a:r>
            <a:r>
              <a:rPr lang="en-GB" dirty="0"/>
              <a:t>. Your tutors have the right to</a:t>
            </a:r>
          </a:p>
          <a:p>
            <a:r>
              <a:rPr lang="en-GB" dirty="0"/>
              <a:t>do so since, in enrolling as a student at the University you have consented to the</a:t>
            </a:r>
          </a:p>
          <a:p>
            <a:r>
              <a:rPr lang="en-GB" dirty="0"/>
              <a:t>submission of your work, if necessary, to the </a:t>
            </a:r>
            <a:r>
              <a:rPr lang="en-GB" dirty="0" err="1"/>
              <a:t>Turnitin</a:t>
            </a:r>
            <a:r>
              <a:rPr lang="en-GB" dirty="0"/>
              <a:t> service.</a:t>
            </a:r>
          </a:p>
          <a:p>
            <a:endParaRPr lang="en-GB" dirty="0"/>
          </a:p>
          <a:p>
            <a:pPr algn="l"/>
            <a:r>
              <a:rPr lang="en-GB" sz="1200" b="1" i="0" u="none" strike="noStrike" baseline="0" dirty="0">
                <a:latin typeface="Helvetica-Bold"/>
              </a:rPr>
              <a:t>How can I avoid plagiarism?</a:t>
            </a:r>
          </a:p>
          <a:p>
            <a:pPr algn="l"/>
            <a:r>
              <a:rPr lang="en-GB" sz="1200" b="0" i="0" u="none" strike="noStrike" baseline="0" dirty="0">
                <a:latin typeface="Helvetica"/>
              </a:rPr>
              <a:t>Coursework, dissertations, or creative work are meant to be your own original work.</a:t>
            </a:r>
          </a:p>
          <a:p>
            <a:pPr algn="l"/>
            <a:r>
              <a:rPr lang="en-GB" sz="1200" b="0" i="0" u="none" strike="noStrike" baseline="0" dirty="0">
                <a:latin typeface="Helvetica"/>
              </a:rPr>
              <a:t>Obviously you will use the work of others. Not only is this inevitable, it is expected. All</a:t>
            </a:r>
          </a:p>
          <a:p>
            <a:pPr algn="l"/>
            <a:r>
              <a:rPr lang="en-GB" sz="1200" b="0" i="0" u="none" strike="noStrike" baseline="0" dirty="0">
                <a:latin typeface="Helvetica"/>
              </a:rPr>
              <a:t>scholarship builds on the work of others. However, you must acknowledge all sources</a:t>
            </a:r>
          </a:p>
          <a:p>
            <a:pPr algn="l"/>
            <a:r>
              <a:rPr lang="en-GB" sz="1200" b="0" i="0" u="none" strike="noStrike" baseline="0" dirty="0">
                <a:latin typeface="Helvetica"/>
              </a:rPr>
              <a:t>of information from which you have drawn in the preparation of your work. Referencing</a:t>
            </a:r>
          </a:p>
          <a:p>
            <a:pPr algn="l"/>
            <a:r>
              <a:rPr lang="en-GB" sz="1200" b="0" i="0" u="none" strike="noStrike" baseline="0" dirty="0">
                <a:latin typeface="Helvetica"/>
              </a:rPr>
              <a:t>(or citing) such sources is one of the most important skills you need to learn in your</a:t>
            </a:r>
          </a:p>
          <a:p>
            <a:pPr algn="l"/>
            <a:r>
              <a:rPr lang="en-GB" sz="1200" b="0" i="0" u="none" strike="noStrike" baseline="0" dirty="0">
                <a:latin typeface="Helvetica"/>
              </a:rPr>
              <a:t>academic career. Referencing means you have acknowledged your sources for the</a:t>
            </a:r>
          </a:p>
          <a:p>
            <a:pPr algn="l"/>
            <a:r>
              <a:rPr lang="en-GB" sz="1200" b="0" i="0" u="none" strike="noStrike" baseline="0" dirty="0">
                <a:latin typeface="Helvetica"/>
              </a:rPr>
              <a:t>ideas, concepts, and information that you evaluate in your assessed coursework.</a:t>
            </a:r>
          </a:p>
          <a:p>
            <a:pPr algn="l"/>
            <a:r>
              <a:rPr lang="en-GB" sz="1200" b="0" i="0" u="none" strike="noStrike" baseline="0" dirty="0">
                <a:latin typeface="Helvetica"/>
              </a:rPr>
              <a:t>Usually your sources will be an article or book; however, it is important that you</a:t>
            </a:r>
          </a:p>
          <a:p>
            <a:pPr algn="l"/>
            <a:r>
              <a:rPr lang="en-GB" sz="1200" b="0" i="0" u="none" strike="noStrike" baseline="0" dirty="0">
                <a:latin typeface="Helvetica"/>
              </a:rPr>
              <a:t>acknowledge other sources such as CDs, DVDs, the internet, personal communication</a:t>
            </a:r>
          </a:p>
          <a:p>
            <a:pPr algn="l"/>
            <a:r>
              <a:rPr lang="en-GB" sz="1200" b="0" i="0" u="none" strike="noStrike" baseline="0" dirty="0">
                <a:latin typeface="Helvetica"/>
              </a:rPr>
              <a:t>from colleagues etc. It is essential that any information you have used is referenced</a:t>
            </a:r>
          </a:p>
          <a:p>
            <a:pPr algn="l"/>
            <a:r>
              <a:rPr lang="en-GB" sz="1200" b="0" i="0" u="none" strike="noStrike" baseline="0" dirty="0">
                <a:latin typeface="Helvetica"/>
              </a:rPr>
              <a:t>correctly. Failure to reference means your work could be considered to be plagiarised.</a:t>
            </a:r>
          </a:p>
          <a:p>
            <a:pPr algn="l"/>
            <a:r>
              <a:rPr lang="en-GB" sz="1200" b="0" i="0" u="none" strike="noStrike" baseline="0" dirty="0">
                <a:latin typeface="Helvetica"/>
              </a:rPr>
              <a:t>Referencing provides the evidence that you have undertaken your own research enabling</a:t>
            </a:r>
          </a:p>
          <a:p>
            <a:pPr algn="l"/>
            <a:r>
              <a:rPr lang="en-GB" sz="1200" b="0" i="0" u="none" strike="noStrike" baseline="0" dirty="0">
                <a:latin typeface="Helvetica"/>
              </a:rPr>
              <a:t>you to find the information necessary for in-depth learning. It allows you to gain a broad</a:t>
            </a:r>
          </a:p>
          <a:p>
            <a:pPr algn="l"/>
            <a:r>
              <a:rPr lang="en-GB" sz="1200" b="0" i="0" u="none" strike="noStrike" baseline="0" dirty="0">
                <a:latin typeface="Helvetica"/>
              </a:rPr>
              <a:t>perspective on different issues and to consider different aspects and points of view in the</a:t>
            </a:r>
          </a:p>
          <a:p>
            <a:pPr algn="l"/>
            <a:r>
              <a:rPr lang="en-GB" sz="1200" b="0" i="0" u="none" strike="noStrike" baseline="0" dirty="0">
                <a:latin typeface="Helvetica"/>
              </a:rPr>
              <a:t>subjects you study. For full guidance on correct referencing please consult your School/Faculty or Programme Referencing Handbook. Support is also available from the Library.</a:t>
            </a:r>
          </a:p>
          <a:p>
            <a:pPr algn="l"/>
            <a:endParaRPr lang="en-GB" sz="1200" b="0" i="0" u="none" strike="noStrike" baseline="0" dirty="0">
              <a:latin typeface="Helvetica"/>
            </a:endParaRPr>
          </a:p>
          <a:p>
            <a:pPr algn="l"/>
            <a:r>
              <a:rPr lang="en-GB" dirty="0"/>
              <a:t>The golden rule is; 'if in doubt, provide references'. Consult your tutors if you have any</a:t>
            </a:r>
            <a:r>
              <a:rPr lang="en-GB" baseline="0" dirty="0"/>
              <a:t> </a:t>
            </a:r>
            <a:r>
              <a:rPr lang="en-GB" dirty="0"/>
              <a:t>problems, in particular with the method of citing books and articles, which may differ from</a:t>
            </a:r>
            <a:r>
              <a:rPr lang="en-GB" baseline="0" dirty="0"/>
              <a:t> </a:t>
            </a:r>
            <a:r>
              <a:rPr lang="en-GB" dirty="0"/>
              <a:t>subject to subject. There are no penalties for asking for advice and guidance; there are</a:t>
            </a:r>
          </a:p>
          <a:p>
            <a:pPr algn="l"/>
            <a:r>
              <a:rPr lang="en-GB" dirty="0"/>
              <a:t>severe penalties for plagiarism!</a:t>
            </a:r>
          </a:p>
          <a:p>
            <a:pPr algn="l"/>
            <a:endParaRPr lang="en-GB" dirty="0"/>
          </a:p>
          <a:p>
            <a:pPr algn="l"/>
            <a:r>
              <a:rPr lang="en-GB" b="1" dirty="0"/>
              <a:t>What are the penalties?</a:t>
            </a:r>
          </a:p>
          <a:p>
            <a:pPr algn="l"/>
            <a:r>
              <a:rPr lang="en-GB" dirty="0"/>
              <a:t>Plagiarism by students in coursework, other forms of continuous assessment,</a:t>
            </a:r>
            <a:r>
              <a:rPr lang="en-GB" baseline="0" dirty="0"/>
              <a:t> </a:t>
            </a:r>
            <a:r>
              <a:rPr lang="en-GB" dirty="0"/>
              <a:t>examinations, dissertations or theses will be dealt with according to the Unfair Practice</a:t>
            </a:r>
            <a:r>
              <a:rPr lang="en-GB" baseline="0" dirty="0"/>
              <a:t> </a:t>
            </a:r>
            <a:r>
              <a:rPr lang="en-GB" dirty="0"/>
              <a:t>Procedure and regulations. The same regulations apply to any other form of unfair</a:t>
            </a:r>
            <a:r>
              <a:rPr lang="en-GB" baseline="0" dirty="0"/>
              <a:t> </a:t>
            </a:r>
            <a:r>
              <a:rPr lang="en-GB" dirty="0"/>
              <a:t>practice. These regulations can be found in Chapter 13 of the AQH. The University</a:t>
            </a:r>
            <a:r>
              <a:rPr lang="en-GB" baseline="0" dirty="0"/>
              <a:t> </a:t>
            </a:r>
            <a:r>
              <a:rPr lang="en-GB" dirty="0"/>
              <a:t>applies a range of penalties, varying in severity, where unfair practice is confirmed.</a:t>
            </a:r>
          </a:p>
          <a:p>
            <a:pPr algn="l"/>
            <a:r>
              <a:rPr lang="en-GB" dirty="0"/>
              <a:t>All tutors are required to be vigilant in the detection of plagiarism and are required to take</a:t>
            </a:r>
            <a:r>
              <a:rPr lang="en-GB" baseline="0" dirty="0"/>
              <a:t> </a:t>
            </a:r>
            <a:r>
              <a:rPr lang="en-GB" dirty="0"/>
              <a:t>action in all cases where it is suspected.</a:t>
            </a:r>
          </a:p>
          <a:p>
            <a:pPr algn="l"/>
            <a:endParaRPr lang="en-GB" dirty="0"/>
          </a:p>
          <a:p>
            <a:pPr algn="l"/>
            <a:r>
              <a:rPr lang="en-GB" sz="1200" b="1" i="0" u="none" strike="noStrike" baseline="0" dirty="0">
                <a:latin typeface="Helvetica-Bold"/>
              </a:rPr>
              <a:t>Other forms of unfair practice including cheating in exams</a:t>
            </a:r>
          </a:p>
          <a:p>
            <a:pPr algn="l"/>
            <a:r>
              <a:rPr lang="en-GB" sz="1200" b="0" i="0" u="none" strike="noStrike" baseline="0" dirty="0">
                <a:latin typeface="Helvetica"/>
              </a:rPr>
              <a:t>Plagiarism is just one form of unfair practice. Unauthorised co-operation between two or more students (termed ‘collusion’), submitting work completed by someone-else, falsifying</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13</a:t>
            </a:fld>
            <a:endParaRPr lang="en-GB"/>
          </a:p>
        </p:txBody>
      </p:sp>
    </p:spTree>
    <p:extLst>
      <p:ext uri="{BB962C8B-B14F-4D97-AF65-F5344CB8AC3E}">
        <p14:creationId xmlns:p14="http://schemas.microsoft.com/office/powerpoint/2010/main" val="968517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baseline="0" dirty="0">
                <a:latin typeface="Helvetica-Bold"/>
              </a:rPr>
              <a:t>General regulations</a:t>
            </a:r>
          </a:p>
          <a:p>
            <a:pPr algn="l"/>
            <a:r>
              <a:rPr lang="en-GB" sz="1200" b="0" i="0" u="none" strike="noStrike" baseline="0" dirty="0">
                <a:latin typeface="Helvetica"/>
              </a:rPr>
              <a:t>In order to make your time at University a safe and pleasant experience, the University has a framework of regulations. It’s important that they are clear to all and so they need to be quite formal.</a:t>
            </a:r>
          </a:p>
          <a:p>
            <a:pPr algn="l"/>
            <a:endParaRPr lang="en-GB" sz="1200" b="0" i="0" u="none" strike="noStrike" baseline="0" dirty="0">
              <a:latin typeface="Helvetica"/>
            </a:endParaRPr>
          </a:p>
          <a:p>
            <a:pPr algn="l"/>
            <a:r>
              <a:rPr lang="en-GB" sz="1200" b="0" i="0" u="none" strike="noStrike" baseline="0" dirty="0">
                <a:latin typeface="Helvetica"/>
              </a:rPr>
              <a:t>Students must observe all regulations that govern the effective organisation and management of specific areas of activity within the University. These include those relating to financial requirements, health and safety, the use of learning, computing, child care, refreshment, sport and recreational facilities, any professional codes of practice pertaining to any element of the Programme of Study and residential accommodation. There are also</a:t>
            </a:r>
          </a:p>
          <a:p>
            <a:pPr algn="l"/>
            <a:r>
              <a:rPr lang="en-GB" sz="1200" b="0" i="0" u="none" strike="noStrike" baseline="0" dirty="0">
                <a:latin typeface="Helvetica"/>
              </a:rPr>
              <a:t>separate regulations pertaining to student use of Students' Union facilities.</a:t>
            </a:r>
          </a:p>
          <a:p>
            <a:pPr algn="l"/>
            <a:endParaRPr lang="en-GB" sz="1200" b="0" i="0" u="none" strike="noStrike" baseline="0" dirty="0">
              <a:latin typeface="Helvetica"/>
            </a:endParaRPr>
          </a:p>
          <a:p>
            <a:pPr algn="l"/>
            <a:r>
              <a:rPr lang="en-GB" sz="1200" b="1" i="0" u="none" strike="noStrike" baseline="0" dirty="0">
                <a:latin typeface="Helvetica-Bold"/>
              </a:rPr>
              <a:t>How you should behave</a:t>
            </a:r>
          </a:p>
          <a:p>
            <a:pPr algn="l"/>
            <a:r>
              <a:rPr lang="en-GB" sz="1200" b="0" i="0" u="none" strike="noStrike" baseline="0" dirty="0">
                <a:latin typeface="Helvetica"/>
              </a:rPr>
              <a:t>All members of the University are expected to behave in a mature, responsible and reasonable manner, with due regard to fellow students, staff and members of the local community.</a:t>
            </a:r>
          </a:p>
          <a:p>
            <a:pPr algn="l"/>
            <a:r>
              <a:rPr lang="en-GB" sz="1200" b="0" i="0" u="none" strike="noStrike" baseline="0" dirty="0">
                <a:latin typeface="Helvetica"/>
              </a:rPr>
              <a:t>Whilst you are on the University campus, in University premises off campus or engaged in University activities, you must </a:t>
            </a:r>
            <a:r>
              <a:rPr lang="en-GB" sz="1200" b="1" i="0" u="none" strike="noStrike" baseline="0" dirty="0">
                <a:latin typeface="Helvetica-Bold"/>
              </a:rPr>
              <a:t>not</a:t>
            </a:r>
            <a:r>
              <a:rPr lang="en-GB" sz="1200" b="0" i="0" u="none" strike="noStrike" baseline="0" dirty="0">
                <a:latin typeface="Helvetica"/>
              </a:rPr>
              <a:t>:</a:t>
            </a:r>
          </a:p>
          <a:p>
            <a:pPr algn="l"/>
            <a:r>
              <a:rPr lang="en-GB" sz="1200" b="0" i="0" u="none" strike="noStrike" baseline="0" dirty="0">
                <a:latin typeface="Helvetica"/>
              </a:rPr>
              <a:t>(a) commit physical assault, behave threateningly or engage in oral or written abuse to other students, staff or visitors to the University via any means of communication including social media;</a:t>
            </a:r>
          </a:p>
          <a:p>
            <a:pPr algn="l"/>
            <a:r>
              <a:rPr lang="en-GB" sz="1200" b="0" i="0" u="none" strike="noStrike" baseline="0" dirty="0">
                <a:latin typeface="Helvetica"/>
              </a:rPr>
              <a:t>(b) make malicious allegations against other members of the University via any means of communication including social media;</a:t>
            </a:r>
          </a:p>
          <a:p>
            <a:pPr algn="l"/>
            <a:r>
              <a:rPr lang="en-GB" sz="1200" b="0" i="0" u="none" strike="noStrike" baseline="0" dirty="0">
                <a:latin typeface="Helvetica"/>
              </a:rPr>
              <a:t>(c) damage University property or property of other students, staff or visitors;</a:t>
            </a:r>
          </a:p>
          <a:p>
            <a:pPr algn="l"/>
            <a:r>
              <a:rPr lang="en-GB" sz="1200" b="0" i="0" u="none" strike="noStrike" baseline="0" dirty="0">
                <a:latin typeface="Helvetica"/>
              </a:rPr>
              <a:t>(d) misappropriate any University property, funds or assets;</a:t>
            </a:r>
          </a:p>
          <a:p>
            <a:pPr algn="l"/>
            <a:r>
              <a:rPr lang="en-GB" sz="1200" b="0" i="0" u="none" strike="noStrike" baseline="0" dirty="0">
                <a:latin typeface="Helvetica"/>
              </a:rPr>
              <a:t>(e) act in any way which is likely to cause injury to any other person within the University community, including impairing the safety of premises or equipment and interfering with anything provided in the interests of Health and Safety at Work;</a:t>
            </a:r>
          </a:p>
          <a:p>
            <a:pPr algn="l"/>
            <a:r>
              <a:rPr lang="en-GB" sz="1200" b="0" i="0" u="none" strike="noStrike" baseline="0" dirty="0">
                <a:latin typeface="Helvetica"/>
              </a:rPr>
              <a:t>(f) engage in any activity or behaviour which contravenes the University's Equality and Diversity policies, which are available on the University intranet;</a:t>
            </a:r>
          </a:p>
          <a:p>
            <a:pPr algn="l"/>
            <a:r>
              <a:rPr lang="en-GB" sz="1200" b="0" i="0" u="none" strike="noStrike" baseline="0" dirty="0">
                <a:latin typeface="Helvetica"/>
              </a:rPr>
              <a:t>(g) behave in any way which unreasonably interferes with the legitimate freedoms of any other student, member of staff, or visitor, or which disrupts or interferes with activities properly carried out by the University;</a:t>
            </a:r>
          </a:p>
          <a:p>
            <a:pPr algn="l"/>
            <a:r>
              <a:rPr lang="en-GB" sz="1200" b="0" i="0" u="none" strike="noStrike" baseline="0" dirty="0">
                <a:latin typeface="Helvetica"/>
              </a:rPr>
              <a:t>(h) commit any criminal act on or off of the University premises;</a:t>
            </a:r>
          </a:p>
          <a:p>
            <a:pPr algn="l"/>
            <a:r>
              <a:rPr lang="en-GB" sz="1200" b="0" i="0" u="none" strike="noStrike" baseline="0" dirty="0">
                <a:latin typeface="Helvetica"/>
              </a:rPr>
              <a:t>(</a:t>
            </a:r>
            <a:r>
              <a:rPr lang="en-GB" sz="1200" b="0" i="0" u="none" strike="noStrike" baseline="0" dirty="0" err="1">
                <a:latin typeface="Helvetica"/>
              </a:rPr>
              <a:t>i</a:t>
            </a:r>
            <a:r>
              <a:rPr lang="en-GB" sz="1200" b="0" i="0" u="none" strike="noStrike" baseline="0" dirty="0">
                <a:latin typeface="Helvetica"/>
              </a:rPr>
              <a:t>) behave in such a way as may be reasonably deemed to harm or in any way undermine the reputation of the University or its relationship with the local</a:t>
            </a:r>
          </a:p>
          <a:p>
            <a:pPr algn="l"/>
            <a:r>
              <a:rPr lang="en-GB" sz="1200" b="0" i="0" u="none" strike="noStrike" baseline="0" dirty="0">
                <a:latin typeface="Helvetica"/>
              </a:rPr>
              <a:t>community.</a:t>
            </a:r>
          </a:p>
          <a:p>
            <a:pPr algn="l"/>
            <a:endParaRPr lang="en-GB" sz="1200" b="0" i="0" u="none" strike="noStrike" baseline="0" dirty="0">
              <a:latin typeface="Helvetica"/>
            </a:endParaRPr>
          </a:p>
          <a:p>
            <a:pPr algn="l"/>
            <a:r>
              <a:rPr lang="en-GB" sz="1200" b="1" i="0" u="none" strike="noStrike" baseline="0" dirty="0">
                <a:latin typeface="Helvetica-Bold"/>
              </a:rPr>
              <a:t>What if I have a good reason for not attending classes?</a:t>
            </a:r>
          </a:p>
          <a:p>
            <a:pPr algn="l"/>
            <a:r>
              <a:rPr lang="en-GB" sz="1200" b="0" i="0" u="none" strike="noStrike" baseline="0" dirty="0">
                <a:latin typeface="Helvetica"/>
              </a:rPr>
              <a:t>Certain procedures will come into play if you cannot attend classes at the required time.</a:t>
            </a:r>
          </a:p>
          <a:p>
            <a:pPr algn="l"/>
            <a:r>
              <a:rPr lang="en-GB" sz="1200" b="0" i="0" u="none" strike="noStrike" baseline="0" dirty="0">
                <a:latin typeface="Helvetica"/>
              </a:rPr>
              <a:t>If you have an interview, an appointment or if you are required to represent the University at a sport of some other </a:t>
            </a:r>
            <a:r>
              <a:rPr lang="en-GB" sz="1200" b="1" i="0" u="none" strike="noStrike" baseline="0" dirty="0">
                <a:latin typeface="Helvetica-Bold"/>
              </a:rPr>
              <a:t>approved </a:t>
            </a:r>
            <a:r>
              <a:rPr lang="en-GB" sz="1200" b="0" i="0" u="none" strike="noStrike" baseline="0" dirty="0">
                <a:latin typeface="Helvetica"/>
              </a:rPr>
              <a:t>official activity, you must notify the Programme Director </a:t>
            </a:r>
            <a:r>
              <a:rPr lang="en-GB" sz="1200" b="1" i="0" u="none" strike="noStrike" baseline="0" dirty="0">
                <a:latin typeface="Helvetica-Bold"/>
              </a:rPr>
              <a:t>in writing </a:t>
            </a:r>
            <a:r>
              <a:rPr lang="en-GB" sz="1200" b="0" i="0" u="none" strike="noStrike" baseline="0" dirty="0">
                <a:latin typeface="Helvetica"/>
              </a:rPr>
              <a:t>and in good time, so that alternative arrangements can be made for you.</a:t>
            </a:r>
          </a:p>
          <a:p>
            <a:pPr algn="l"/>
            <a:r>
              <a:rPr lang="en-GB" sz="1200" b="1" i="0" u="none" strike="noStrike" baseline="0" dirty="0">
                <a:latin typeface="Helvetica-Bold"/>
              </a:rPr>
              <a:t>If you are absent as result of illness, an accident </a:t>
            </a:r>
            <a:r>
              <a:rPr lang="en-GB" sz="1200" b="0" i="0" u="none" strike="noStrike" baseline="0" dirty="0">
                <a:latin typeface="Helvetica"/>
              </a:rPr>
              <a:t>or a major domestic problem, you</a:t>
            </a:r>
          </a:p>
          <a:p>
            <a:pPr algn="l"/>
            <a:r>
              <a:rPr lang="en-GB" sz="1200" b="0" i="0" u="none" strike="noStrike" baseline="0" dirty="0">
                <a:latin typeface="Helvetica"/>
              </a:rPr>
              <a:t>must inform your Programme Director without delay. A medical certificate or other</a:t>
            </a:r>
          </a:p>
          <a:p>
            <a:pPr algn="l"/>
            <a:r>
              <a:rPr lang="en-GB" sz="1200" b="0" i="0" u="none" strike="noStrike" baseline="0" dirty="0">
                <a:latin typeface="Helvetica"/>
              </a:rPr>
              <a:t>appropriate evidence must be provided if you are absent from your studies for seven days or more. You must take responsibility for submitting the original medical certificate(s) to</a:t>
            </a:r>
          </a:p>
          <a:p>
            <a:pPr algn="l"/>
            <a:r>
              <a:rPr lang="en-GB" sz="1200" b="0" i="0" u="none" strike="noStrike" baseline="0" dirty="0">
                <a:latin typeface="Helvetica"/>
              </a:rPr>
              <a:t>the Registry and for providing a copy for the Programme Director, which may be kept until</a:t>
            </a:r>
          </a:p>
          <a:p>
            <a:pPr algn="l"/>
            <a:r>
              <a:rPr lang="en-GB" sz="1200" b="0" i="0" u="none" strike="noStrike" baseline="0" dirty="0">
                <a:latin typeface="Helvetica"/>
              </a:rPr>
              <a:t>the appropriate Progression/Award Board has met.</a:t>
            </a:r>
          </a:p>
          <a:p>
            <a:pPr algn="l"/>
            <a:endParaRPr lang="en-GB" sz="1200" b="0" i="0" u="none" strike="noStrike" baseline="0" dirty="0">
              <a:latin typeface="Helvetica"/>
            </a:endParaRPr>
          </a:p>
          <a:p>
            <a:pPr algn="l"/>
            <a:r>
              <a:rPr lang="en-GB" sz="1200" b="0" i="0" u="none" strike="noStrike" baseline="0" dirty="0">
                <a:latin typeface="Helvetica"/>
              </a:rPr>
              <a:t>Your Programme Director will give sympathetic consideration to all </a:t>
            </a:r>
            <a:r>
              <a:rPr lang="en-GB" sz="1200" b="1" i="0" u="none" strike="noStrike" baseline="0" dirty="0">
                <a:latin typeface="Helvetica-Bold"/>
              </a:rPr>
              <a:t>genuine </a:t>
            </a:r>
            <a:r>
              <a:rPr lang="en-GB" sz="1200" b="0" i="0" u="none" strike="noStrike" baseline="0" dirty="0">
                <a:latin typeface="Helvetica"/>
              </a:rPr>
              <a:t>requests to</a:t>
            </a:r>
          </a:p>
          <a:p>
            <a:pPr algn="l"/>
            <a:r>
              <a:rPr lang="en-GB" sz="1200" b="0" i="0" u="none" strike="noStrike" baseline="0" dirty="0">
                <a:latin typeface="Helvetica"/>
              </a:rPr>
              <a:t>miss classes, but as a result of long experience, he/she is familiar with a very wide range</a:t>
            </a:r>
          </a:p>
          <a:p>
            <a:pPr algn="l"/>
            <a:r>
              <a:rPr lang="en-GB" sz="1200" b="0" i="0" u="none" strike="noStrike" baseline="0" dirty="0">
                <a:latin typeface="Helvetica"/>
              </a:rPr>
              <a:t>of excuses, and is at liberty either to check the information</a:t>
            </a:r>
          </a:p>
          <a:p>
            <a:pPr algn="l"/>
            <a:endParaRPr lang="en-GB" sz="1200" b="0" i="0" u="none" strike="noStrike" baseline="0" dirty="0">
              <a:latin typeface="Helvetica"/>
            </a:endParaRPr>
          </a:p>
          <a:p>
            <a:pPr algn="l"/>
            <a:r>
              <a:rPr lang="en-GB" sz="1200" b="1" i="0" u="none" strike="noStrike" baseline="0" dirty="0">
                <a:latin typeface="Helvetica-Bold"/>
              </a:rPr>
              <a:t>What if I need an extension to a coursework submission date?</a:t>
            </a:r>
          </a:p>
          <a:p>
            <a:pPr algn="l"/>
            <a:r>
              <a:rPr lang="en-GB" sz="1200" b="0" i="0" u="none" strike="noStrike" baseline="0" dirty="0">
                <a:latin typeface="Helvetica"/>
              </a:rPr>
              <a:t>The University does not allow students to apply for extensions. Instead it has established systems for ensuring that students who have long-term impairment or experience extenuating circumstances are not advantaged or disadvantaged when being assessed.</a:t>
            </a:r>
          </a:p>
          <a:p>
            <a:pPr algn="l"/>
            <a:r>
              <a:rPr lang="en-GB" sz="1200" b="0" i="0" u="none" strike="noStrike" baseline="0" dirty="0">
                <a:latin typeface="Helvetica"/>
              </a:rPr>
              <a:t>Please see the information provided in sections 6.3 and 9.3.</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15</a:t>
            </a:fld>
            <a:endParaRPr lang="en-GB"/>
          </a:p>
        </p:txBody>
      </p:sp>
    </p:spTree>
    <p:extLst>
      <p:ext uri="{BB962C8B-B14F-4D97-AF65-F5344CB8AC3E}">
        <p14:creationId xmlns:p14="http://schemas.microsoft.com/office/powerpoint/2010/main" val="72886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Academic representation system</a:t>
            </a:r>
          </a:p>
          <a:p>
            <a:r>
              <a:rPr lang="en-GB" dirty="0"/>
              <a:t>The Students’ Union runs the academic representation system with support from the</a:t>
            </a:r>
          </a:p>
          <a:p>
            <a:r>
              <a:rPr lang="en-GB" dirty="0"/>
              <a:t>University. The University recognises that the course representative system is an essential</a:t>
            </a:r>
          </a:p>
          <a:p>
            <a:r>
              <a:rPr lang="en-GB" dirty="0"/>
              <a:t>part of its decision making process.</a:t>
            </a:r>
          </a:p>
          <a:p>
            <a:endParaRPr lang="en-GB" dirty="0"/>
          </a:p>
          <a:p>
            <a:r>
              <a:rPr lang="en-GB" dirty="0"/>
              <a:t>At a course level you will have an opportunity to elect a course representative who</a:t>
            </a:r>
          </a:p>
          <a:p>
            <a:r>
              <a:rPr lang="en-GB" dirty="0"/>
              <a:t>represents you in regular School or Cluster level Staff Student Committees which discuss</a:t>
            </a:r>
          </a:p>
          <a:p>
            <a:r>
              <a:rPr lang="en-GB" dirty="0"/>
              <a:t>issues within your School of study including learning resources and curriculum. These</a:t>
            </a:r>
          </a:p>
          <a:p>
            <a:r>
              <a:rPr lang="en-GB" dirty="0"/>
              <a:t>representatives also take part in other formal School or Cluster meetings, such as reviews</a:t>
            </a:r>
          </a:p>
          <a:p>
            <a:r>
              <a:rPr lang="en-GB" dirty="0"/>
              <a:t>of courses and in informal meetings with School staff to ensure student issues are solved</a:t>
            </a:r>
          </a:p>
          <a:p>
            <a:r>
              <a:rPr lang="en-GB" dirty="0"/>
              <a:t>effectively. Course representatives are expected to regularly gather feedback from fellow</a:t>
            </a:r>
          </a:p>
          <a:p>
            <a:r>
              <a:rPr lang="en-GB" dirty="0"/>
              <a:t>students to inform their contribution.</a:t>
            </a:r>
          </a:p>
          <a:p>
            <a:endParaRPr lang="en-GB" dirty="0"/>
          </a:p>
          <a:p>
            <a:r>
              <a:rPr lang="en-GB" dirty="0"/>
              <a:t>There are also student representatives, appointed by the Students’ Union, known as</a:t>
            </a:r>
          </a:p>
          <a:p>
            <a:r>
              <a:rPr lang="en-GB" dirty="0"/>
              <a:t>Faculty Representatives. The Faculty Representatives act as coordinators of the Course</a:t>
            </a:r>
          </a:p>
          <a:p>
            <a:r>
              <a:rPr lang="en-GB" dirty="0"/>
              <a:t>Representatives within a Faculty, they capture the views of this group and make their</a:t>
            </a:r>
          </a:p>
          <a:p>
            <a:r>
              <a:rPr lang="en-GB" dirty="0"/>
              <a:t>views known at a Faculty level; they will primarily attend Faculty-level events, such as</a:t>
            </a:r>
          </a:p>
          <a:p>
            <a:r>
              <a:rPr lang="en-GB" dirty="0"/>
              <a:t>Faculty Board and its sub-committees</a:t>
            </a:r>
          </a:p>
          <a:p>
            <a:endParaRPr lang="en-GB" dirty="0"/>
          </a:p>
          <a:p>
            <a:pPr algn="l"/>
            <a:r>
              <a:rPr lang="en-GB" sz="1200" b="1" i="0" u="none" strike="noStrike" baseline="0" dirty="0">
                <a:latin typeface="Helvetica-Bold"/>
              </a:rPr>
              <a:t>Surveys</a:t>
            </a:r>
          </a:p>
          <a:p>
            <a:pPr algn="l"/>
            <a:r>
              <a:rPr lang="en-GB" sz="1200" b="0" i="0" u="none" strike="noStrike" baseline="0" dirty="0">
                <a:latin typeface="Helvetica"/>
              </a:rPr>
              <a:t>At the end of each module, you will be asked to complete a module questionnaire outlining</a:t>
            </a:r>
          </a:p>
          <a:p>
            <a:pPr algn="l"/>
            <a:r>
              <a:rPr lang="en-GB" sz="1200" b="0" i="0" u="none" strike="noStrike" baseline="0" dirty="0">
                <a:latin typeface="Helvetica"/>
              </a:rPr>
              <a:t>your experience of the module.</a:t>
            </a:r>
          </a:p>
          <a:p>
            <a:pPr algn="l"/>
            <a:endParaRPr lang="en-GB" sz="1200" b="0" i="0" u="none" strike="noStrike" baseline="0" dirty="0">
              <a:latin typeface="Helvetica"/>
            </a:endParaRPr>
          </a:p>
          <a:p>
            <a:pPr algn="l"/>
            <a:r>
              <a:rPr lang="en-GB" sz="1200" b="0" i="0" u="none" strike="noStrike" baseline="0" dirty="0">
                <a:latin typeface="Helvetica"/>
              </a:rPr>
              <a:t>You will also be asked to complete various other more general questionnaires at different</a:t>
            </a:r>
          </a:p>
          <a:p>
            <a:pPr algn="l"/>
            <a:r>
              <a:rPr lang="en-GB" sz="1200" b="0" i="0" u="none" strike="noStrike" baseline="0" dirty="0">
                <a:latin typeface="Helvetica"/>
              </a:rPr>
              <a:t>stages during your studies. The University takes part in a number of surveys to enable us</a:t>
            </a:r>
          </a:p>
          <a:p>
            <a:pPr algn="l"/>
            <a:r>
              <a:rPr lang="en-GB" sz="1200" b="0" i="0" u="none" strike="noStrike" baseline="0" dirty="0">
                <a:latin typeface="Helvetica"/>
              </a:rPr>
              <a:t>to measure our performance both nationally and internationally as well as gathering your</a:t>
            </a:r>
          </a:p>
          <a:p>
            <a:pPr algn="l"/>
            <a:r>
              <a:rPr lang="en-GB" sz="1200" b="0" i="0" u="none" strike="noStrike" baseline="0" dirty="0">
                <a:latin typeface="Helvetica"/>
              </a:rPr>
              <a:t>feedback on a wide range of issues relating to your academic experience and student</a:t>
            </a:r>
          </a:p>
          <a:p>
            <a:pPr algn="l"/>
            <a:r>
              <a:rPr lang="en-GB" sz="1200" b="0" i="0" u="none" strike="noStrike" baseline="0" dirty="0">
                <a:latin typeface="Helvetica"/>
              </a:rPr>
              <a:t>experience more broadly (e.g. induction, accommodation, facilities, learning environment).</a:t>
            </a:r>
          </a:p>
          <a:p>
            <a:pPr algn="l"/>
            <a:r>
              <a:rPr lang="en-GB" sz="1200" b="0" i="0" u="none" strike="noStrike" baseline="0" dirty="0">
                <a:latin typeface="Helvetica"/>
              </a:rPr>
              <a:t>For example, final year undergraduate students are invited to complete the National</a:t>
            </a:r>
          </a:p>
          <a:p>
            <a:pPr algn="l"/>
            <a:r>
              <a:rPr lang="en-GB" sz="1200" b="0" i="0" u="none" strike="noStrike" baseline="0" dirty="0">
                <a:latin typeface="Helvetica"/>
              </a:rPr>
              <a:t>Student Survey (the NSS), a UK-wide survey, in the final months of study. All</a:t>
            </a:r>
          </a:p>
          <a:p>
            <a:pPr algn="l"/>
            <a:r>
              <a:rPr lang="en-GB" sz="1200" b="0" i="0" u="none" strike="noStrike" baseline="0" dirty="0">
                <a:latin typeface="Helvetica"/>
              </a:rPr>
              <a:t>undergraduate students that are not enrolled in the NSS are asked to participate in the</a:t>
            </a:r>
          </a:p>
          <a:p>
            <a:pPr algn="l"/>
            <a:r>
              <a:rPr lang="en-GB" sz="1200" b="0" i="0" u="none" strike="noStrike" baseline="0" dirty="0">
                <a:latin typeface="Helvetica"/>
              </a:rPr>
              <a:t>UK Engagement Survey, UKES, a national survey monitoring your experience of your</a:t>
            </a:r>
          </a:p>
          <a:p>
            <a:pPr algn="l"/>
            <a:r>
              <a:rPr lang="en-GB" sz="1200" b="0" i="0" u="none" strike="noStrike" baseline="0" dirty="0">
                <a:latin typeface="Helvetica"/>
              </a:rPr>
              <a:t>course. The feedback that you give will be used to enhance and further develop your</a:t>
            </a:r>
          </a:p>
          <a:p>
            <a:pPr algn="l"/>
            <a:r>
              <a:rPr lang="en-GB" sz="1200" b="0" i="0" u="none" strike="noStrike" baseline="0" dirty="0">
                <a:latin typeface="Helvetica"/>
              </a:rPr>
              <a:t>course and overall student experience. You will be told by your Faculty and University</a:t>
            </a:r>
          </a:p>
          <a:p>
            <a:pPr algn="l"/>
            <a:r>
              <a:rPr lang="en-GB" sz="1200" b="0" i="0" u="none" strike="noStrike" baseline="0" dirty="0">
                <a:latin typeface="Helvetica"/>
              </a:rPr>
              <a:t>what has been done as a result of your feedback.</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18</a:t>
            </a:fld>
            <a:endParaRPr lang="en-GB"/>
          </a:p>
        </p:txBody>
      </p:sp>
    </p:spTree>
    <p:extLst>
      <p:ext uri="{BB962C8B-B14F-4D97-AF65-F5344CB8AC3E}">
        <p14:creationId xmlns:p14="http://schemas.microsoft.com/office/powerpoint/2010/main" val="3044109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1E16499-65D4-463E-BFA8-B6BB58B920A7}" type="datetimeFigureOut">
              <a:rPr lang="en-GB" smtClean="0"/>
              <a:t>28/09/2021</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26C69B8-ED0F-4E6B-9CF8-D1D047833DB8}" type="slidenum">
              <a:rPr lang="en-GB" smtClean="0"/>
              <a:t>‹#›</a:t>
            </a:fld>
            <a:endParaRPr lang="en-GB"/>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9788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2830742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69B8-ED0F-4E6B-9CF8-D1D047833DB8}" type="slidenum">
              <a:rPr lang="en-GB" smtClean="0"/>
              <a:t>‹#›</a:t>
            </a:fld>
            <a:endParaRPr lang="en-GB"/>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3635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408648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E16499-65D4-463E-BFA8-B6BB58B920A7}" type="datetimeFigureOut">
              <a:rPr lang="en-GB" smtClean="0"/>
              <a:t>28/09/2021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255287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E16499-65D4-463E-BFA8-B6BB58B920A7}" type="datetimeFigureOut">
              <a:rPr lang="en-GB" smtClean="0"/>
              <a:t>28/09/2021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2897619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E16499-65D4-463E-BFA8-B6BB58B920A7}" type="datetimeFigureOut">
              <a:rPr lang="en-GB" smtClean="0"/>
              <a:t>28/09/2021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95228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2638730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857779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62335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959827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784E-AF1B-469E-8BE7-37B026642F8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0A3A763-E4E9-4324-8A12-932D11F657B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CCAAC5-B164-433C-BFA1-CC542653638A}"/>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1BF5C81B-B9D8-4150-9FC5-FE24437A6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9DDB5-6C60-4019-8DA9-D20896C0D7AF}"/>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197029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363D-C752-49F0-8B67-04A33CB0BC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808BB-666A-4BAC-83E9-E88FEDA25A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029C65-E74E-47AC-BCC9-18C1A01E6A0F}"/>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46576635-9D56-42D0-A859-7D0C6A90F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910EC-C1BF-4735-A161-B1BE132322DA}"/>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997666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C3D23-3F7A-4B27-BBFE-842568C453FF}"/>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925BA6-F8C4-4C28-82A8-88A7413BC9DB}"/>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F1138B-5D79-496A-90BD-14F70F944F1F}"/>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B8FBED67-E7E1-406E-A288-64C7F6A3F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37B00-1491-4238-8343-04A783CA9AD4}"/>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882163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8428-A8D2-475D-B5D6-FC7F5276A5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9D77BD-BA3C-406E-8009-F9C0B4BF29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A0D9F8-E9FD-47AD-B205-DE6E4CDC067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FF07E1-CAB9-4E92-93AE-A999619F0499}"/>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7E84F913-3ECA-4771-9917-36E281E766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012D73-0C25-45D8-B148-619A72A465E0}"/>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554935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CE39C-D693-4AD6-888C-4430727C953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3B9B5-75E3-4FA6-BBF2-FCE11AEBDEF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FD07AD7-F452-41A3-AA08-2C550078FA9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E7EE98-49AF-46B9-8C1E-CEF43698DFC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EC5315A-0F0F-4AD5-B316-A889141AAEE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83A8A3-0258-4FB7-A6A5-6DCFC4090706}"/>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8" name="Footer Placeholder 7">
            <a:extLst>
              <a:ext uri="{FF2B5EF4-FFF2-40B4-BE49-F238E27FC236}">
                <a16:creationId xmlns:a16="http://schemas.microsoft.com/office/drawing/2014/main" id="{DC216E45-061B-450D-94FA-A423D7DB3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8DBC12-45F8-4586-BDAB-77555D7BF61B}"/>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6379248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D103-5859-48D4-A771-69464497CB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3A4866-297F-41AE-959A-8DE9F786B541}"/>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4" name="Footer Placeholder 3">
            <a:extLst>
              <a:ext uri="{FF2B5EF4-FFF2-40B4-BE49-F238E27FC236}">
                <a16:creationId xmlns:a16="http://schemas.microsoft.com/office/drawing/2014/main" id="{8E5C9DEA-BFCD-497D-A4BA-DF0B1E1FC6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061424-B02C-444D-A523-8A6712110BA6}"/>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3683309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7AA83-8DFC-42A5-8E73-CF5F37A45CEC}"/>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3" name="Footer Placeholder 2">
            <a:extLst>
              <a:ext uri="{FF2B5EF4-FFF2-40B4-BE49-F238E27FC236}">
                <a16:creationId xmlns:a16="http://schemas.microsoft.com/office/drawing/2014/main" id="{60D45781-0E57-4214-93F4-201D4BC583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69F888-5391-4778-B383-3893DC5DEEE6}"/>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4241569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3F981-0973-4930-A26E-C2372070A2D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BD704E-1338-4C07-B63C-E3E2B21F04D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B3BFC3-27B5-4566-9E58-0196BE4F533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D6404E1-7AA6-4199-8340-D9D1218D4977}"/>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862E5273-9FCB-49D1-8D85-03CA48A381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2DFE6-2BD4-4CFB-82AF-4F31E851736A}"/>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8648101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1042-190E-4BB0-AAA1-6B0FDE7C5E6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DFADCA-41FC-473E-84EF-AB1C727A661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06689C9-5884-4B8B-8117-A5F07E2B151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4B6E889-45B0-4DC6-B926-BF3C1D9E1887}"/>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C7D5E983-670A-47E4-B735-D49ACECD76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E73EF3-9B29-415D-A81F-55BEC09262BE}"/>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292519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BCEF-49ED-4ADB-9916-135C34A8FC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C93D30-DCD7-4D90-A113-E70037C470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2B18E7-2E83-4DD6-8944-DDC7FFF0CEDC}"/>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A9C639C7-08CC-4B55-89D4-9A1803F90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36C00-2DA7-42A7-BD86-5B0F8BC6FD75}"/>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3706565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B2DAE2-8743-467E-884E-129F9FE1214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C37159-6DDE-4CF3-ABB2-972642BF61AB}"/>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6CA6C-C1EC-445A-B10B-9CE378BFFFDD}"/>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807E3B7E-C510-4CF9-8094-81BFE6F97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39051-FB7B-4C7F-8BAF-EA150EF2C790}"/>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7109423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784E-AF1B-469E-8BE7-37B026642F8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0A3A763-E4E9-4324-8A12-932D11F657B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CCAAC5-B164-433C-BFA1-CC542653638A}"/>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1BF5C81B-B9D8-4150-9FC5-FE24437A6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9DDB5-6C60-4019-8DA9-D20896C0D7AF}"/>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1698857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363D-C752-49F0-8B67-04A33CB0BC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808BB-666A-4BAC-83E9-E88FEDA25A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029C65-E74E-47AC-BCC9-18C1A01E6A0F}"/>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46576635-9D56-42D0-A859-7D0C6A90F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910EC-C1BF-4735-A161-B1BE132322DA}"/>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453225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C3D23-3F7A-4B27-BBFE-842568C453FF}"/>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925BA6-F8C4-4C28-82A8-88A7413BC9DB}"/>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F1138B-5D79-496A-90BD-14F70F944F1F}"/>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B8FBED67-E7E1-406E-A288-64C7F6A3F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37B00-1491-4238-8343-04A783CA9AD4}"/>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1511488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8428-A8D2-475D-B5D6-FC7F5276A5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9D77BD-BA3C-406E-8009-F9C0B4BF29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A0D9F8-E9FD-47AD-B205-DE6E4CDC067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FF07E1-CAB9-4E92-93AE-A999619F0499}"/>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7E84F913-3ECA-4771-9917-36E281E766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012D73-0C25-45D8-B148-619A72A465E0}"/>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79649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CE39C-D693-4AD6-888C-4430727C953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3B9B5-75E3-4FA6-BBF2-FCE11AEBDEF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FD07AD7-F452-41A3-AA08-2C550078FA9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E7EE98-49AF-46B9-8C1E-CEF43698DFC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EC5315A-0F0F-4AD5-B316-A889141AAEE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83A8A3-0258-4FB7-A6A5-6DCFC4090706}"/>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8" name="Footer Placeholder 7">
            <a:extLst>
              <a:ext uri="{FF2B5EF4-FFF2-40B4-BE49-F238E27FC236}">
                <a16:creationId xmlns:a16="http://schemas.microsoft.com/office/drawing/2014/main" id="{DC216E45-061B-450D-94FA-A423D7DB3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8DBC12-45F8-4586-BDAB-77555D7BF61B}"/>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5792767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2D103-5859-48D4-A771-69464497CB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3A4866-297F-41AE-959A-8DE9F786B541}"/>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4" name="Footer Placeholder 3">
            <a:extLst>
              <a:ext uri="{FF2B5EF4-FFF2-40B4-BE49-F238E27FC236}">
                <a16:creationId xmlns:a16="http://schemas.microsoft.com/office/drawing/2014/main" id="{8E5C9DEA-BFCD-497D-A4BA-DF0B1E1FC6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061424-B02C-444D-A523-8A6712110BA6}"/>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6549525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7AA83-8DFC-42A5-8E73-CF5F37A45CEC}"/>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3" name="Footer Placeholder 2">
            <a:extLst>
              <a:ext uri="{FF2B5EF4-FFF2-40B4-BE49-F238E27FC236}">
                <a16:creationId xmlns:a16="http://schemas.microsoft.com/office/drawing/2014/main" id="{60D45781-0E57-4214-93F4-201D4BC583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69F888-5391-4778-B383-3893DC5DEEE6}"/>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4657558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3F981-0973-4930-A26E-C2372070A2D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BD704E-1338-4C07-B63C-E3E2B21F04D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B3BFC3-27B5-4566-9E58-0196BE4F533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6D6404E1-7AA6-4199-8340-D9D1218D4977}"/>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862E5273-9FCB-49D1-8D85-03CA48A381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2DFE6-2BD4-4CFB-82AF-4F31E851736A}"/>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3679583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1042-190E-4BB0-AAA1-6B0FDE7C5E6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DFADCA-41FC-473E-84EF-AB1C727A661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06689C9-5884-4B8B-8117-A5F07E2B151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4B6E889-45B0-4DC6-B926-BF3C1D9E1887}"/>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6" name="Footer Placeholder 5">
            <a:extLst>
              <a:ext uri="{FF2B5EF4-FFF2-40B4-BE49-F238E27FC236}">
                <a16:creationId xmlns:a16="http://schemas.microsoft.com/office/drawing/2014/main" id="{C7D5E983-670A-47E4-B735-D49ACECD76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E73EF3-9B29-415D-A81F-55BEC09262BE}"/>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31118907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BCEF-49ED-4ADB-9916-135C34A8FC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C93D30-DCD7-4D90-A113-E70037C470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2B18E7-2E83-4DD6-8944-DDC7FFF0CEDC}"/>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A9C639C7-08CC-4B55-89D4-9A1803F90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36C00-2DA7-42A7-BD86-5B0F8BC6FD75}"/>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5488872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B2DAE2-8743-467E-884E-129F9FE1214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C37159-6DDE-4CF3-ABB2-972642BF61AB}"/>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6CA6C-C1EC-445A-B10B-9CE378BFFFDD}"/>
              </a:ext>
            </a:extLst>
          </p:cNvPr>
          <p:cNvSpPr>
            <a:spLocks noGrp="1"/>
          </p:cNvSpPr>
          <p:nvPr>
            <p:ph type="dt" sz="half" idx="10"/>
          </p:nvPr>
        </p:nvSpPr>
        <p:spPr/>
        <p:txBody>
          <a:body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807E3B7E-C510-4CF9-8094-81BFE6F97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39051-FB7B-4C7F-8BAF-EA150EF2C790}"/>
              </a:ext>
            </a:extLst>
          </p:cNvPr>
          <p:cNvSpPr>
            <a:spLocks noGrp="1"/>
          </p:cNvSpPr>
          <p:nvPr>
            <p:ph type="sldNum" sz="quarter" idx="12"/>
          </p:nvPr>
        </p:nvSpPr>
        <p:spPr/>
        <p:txBody>
          <a:bodyPr/>
          <a:lstStyle/>
          <a:p>
            <a:fld id="{426C69B8-ED0F-4E6B-9CF8-D1D047833DB8}" type="slidenum">
              <a:rPr lang="en-GB" smtClean="0"/>
              <a:t>‹#›</a:t>
            </a:fld>
            <a:endParaRPr lang="en-GB"/>
          </a:p>
        </p:txBody>
      </p:sp>
    </p:spTree>
    <p:extLst>
      <p:ext uri="{BB962C8B-B14F-4D97-AF65-F5344CB8AC3E}">
        <p14:creationId xmlns:p14="http://schemas.microsoft.com/office/powerpoint/2010/main" val="194060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91E16499-65D4-463E-BFA8-B6BB58B920A7}" type="datetimeFigureOut">
              <a:rPr lang="en-GB" smtClean="0"/>
              <a:t>28/09/2021</a:t>
            </a:fld>
            <a:endParaRPr lang="en-GB"/>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GB"/>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205246717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27348B-F56D-4DDD-A759-3FFA59E9DA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9ACF33-644D-4E7C-BF35-3CC67C2527F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BA7AC-4E78-4666-8988-2CBDCF53FE5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AC44CE8D-69B6-416B-AE7C-31A1F658AC3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1377B1-0236-4F57-B779-95A6B6FA8A7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99291579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27348B-F56D-4DDD-A759-3FFA59E9DA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9ACF33-644D-4E7C-BF35-3CC67C2527F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BA7AC-4E78-4666-8988-2CBDCF53FE5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1E16499-65D4-463E-BFA8-B6BB58B920A7}" type="datetimeFigureOut">
              <a:rPr lang="en-GB" smtClean="0"/>
              <a:t>28/09/2021</a:t>
            </a:fld>
            <a:endParaRPr lang="en-GB"/>
          </a:p>
        </p:txBody>
      </p:sp>
      <p:sp>
        <p:nvSpPr>
          <p:cNvPr id="5" name="Footer Placeholder 4">
            <a:extLst>
              <a:ext uri="{FF2B5EF4-FFF2-40B4-BE49-F238E27FC236}">
                <a16:creationId xmlns:a16="http://schemas.microsoft.com/office/drawing/2014/main" id="{AC44CE8D-69B6-416B-AE7C-31A1F658AC3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1377B1-0236-4F57-B779-95A6B6FA8A7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114917806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mailto:s.khan@uwtsd.ac.uk" TargetMode="External"/><Relationship Id="rId7" Type="http://schemas.openxmlformats.org/officeDocument/2006/relationships/image" Target="../media/image3.png"/><Relationship Id="rId2" Type="http://schemas.openxmlformats.org/officeDocument/2006/relationships/hyperlink" Target="mailto:brynach.heffernan@uwtsd.ac.uk" TargetMode="External"/><Relationship Id="rId1" Type="http://schemas.openxmlformats.org/officeDocument/2006/relationships/slideLayout" Target="../slideLayouts/slideLayout17.xml"/><Relationship Id="rId6" Type="http://schemas.openxmlformats.org/officeDocument/2006/relationships/image" Target="../media/image2.png"/><Relationship Id="rId5" Type="http://schemas.openxmlformats.org/officeDocument/2006/relationships/hyperlink" Target="mailto:beth.downing@uwtsd.ac.uk" TargetMode="External"/><Relationship Id="rId4" Type="http://schemas.openxmlformats.org/officeDocument/2006/relationships/hyperlink" Target="mailto:laura.james@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3.xml"/><Relationship Id="rId1" Type="http://schemas.openxmlformats.org/officeDocument/2006/relationships/video" Target="https://www.youtube.com/embed/B6yM7qt8i9U?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hwb.uwtsd.ac.uk/"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comments" Target="../comments/commen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hyperlink" Target="https://uowtsd.sharepoint.com/:b:/r/teams/HWBWelcomeandInductionreources_GRP/Shared%20Documents/General/Welcome%20resources/Academic%20Office/Student%20Code%20of%20Conduct.pdf?csf=1&amp;web=1&amp;e=AHyTap"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bursaries/undergraduate/" TargetMode="Externa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mailto:student.services@uwtsd.ac.uk" TargetMode="External"/><Relationship Id="rId2" Type="http://schemas.openxmlformats.org/officeDocument/2006/relationships/hyperlink" Target="mailto:Hwb@uwtsd.ac.uk" TargetMode="External"/><Relationship Id="rId1" Type="http://schemas.openxmlformats.org/officeDocument/2006/relationships/slideLayout" Target="../slideLayouts/slideLayout7.xml"/><Relationship Id="rId5" Type="http://schemas.openxmlformats.org/officeDocument/2006/relationships/hyperlink" Target="mailto:s.khan@uwtsd.ac.uk" TargetMode="External"/><Relationship Id="rId4" Type="http://schemas.openxmlformats.org/officeDocument/2006/relationships/hyperlink" Target="mailto:laura.james@uwtsd.ac.u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3.xml"/><Relationship Id="rId1" Type="http://schemas.openxmlformats.org/officeDocument/2006/relationships/video" Target="https://www.youtube.com/embed/gtePFvYP7A0?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3046781"/>
            <a:ext cx="4392488" cy="867544"/>
          </a:xfrm>
        </p:spPr>
        <p:txBody>
          <a:bodyPr>
            <a:normAutofit fontScale="90000"/>
          </a:bodyPr>
          <a:lstStyle/>
          <a:p>
            <a:r>
              <a:rPr lang="en-GB" dirty="0"/>
              <a:t>Welcome</a:t>
            </a:r>
          </a:p>
        </p:txBody>
      </p:sp>
      <p:sp>
        <p:nvSpPr>
          <p:cNvPr id="3" name="Subtitle 2"/>
          <p:cNvSpPr>
            <a:spLocks noGrp="1"/>
          </p:cNvSpPr>
          <p:nvPr>
            <p:ph type="subTitle" idx="1"/>
          </p:nvPr>
        </p:nvSpPr>
        <p:spPr>
          <a:xfrm>
            <a:off x="946404" y="4800600"/>
            <a:ext cx="7658044" cy="788640"/>
          </a:xfrm>
        </p:spPr>
        <p:txBody>
          <a:bodyPr>
            <a:noAutofit/>
          </a:bodyPr>
          <a:lstStyle/>
          <a:p>
            <a:pPr algn="ctr"/>
            <a:r>
              <a:rPr lang="en-GB" sz="3600" dirty="0"/>
              <a:t>Cert HE Skills For The Workplace</a:t>
            </a:r>
          </a:p>
        </p:txBody>
      </p:sp>
      <p:pic>
        <p:nvPicPr>
          <p:cNvPr id="5" name="Picture 4"/>
          <p:cNvPicPr>
            <a:picLocks noChangeAspect="1"/>
          </p:cNvPicPr>
          <p:nvPr/>
        </p:nvPicPr>
        <p:blipFill>
          <a:blip r:embed="rId2"/>
          <a:stretch>
            <a:fillRect/>
          </a:stretch>
        </p:blipFill>
        <p:spPr>
          <a:xfrm>
            <a:off x="2627784" y="692696"/>
            <a:ext cx="3381375" cy="1352550"/>
          </a:xfrm>
          <a:prstGeom prst="rect">
            <a:avLst/>
          </a:prstGeom>
        </p:spPr>
      </p:pic>
    </p:spTree>
    <p:extLst>
      <p:ext uri="{BB962C8B-B14F-4D97-AF65-F5344CB8AC3E}">
        <p14:creationId xmlns:p14="http://schemas.microsoft.com/office/powerpoint/2010/main" val="3298296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43F3F-06C4-4766-BFEF-480B01DD217C}"/>
              </a:ext>
            </a:extLst>
          </p:cNvPr>
          <p:cNvSpPr>
            <a:spLocks noGrp="1"/>
          </p:cNvSpPr>
          <p:nvPr>
            <p:ph type="title"/>
          </p:nvPr>
        </p:nvSpPr>
        <p:spPr/>
        <p:txBody>
          <a:bodyPr/>
          <a:lstStyle/>
          <a:p>
            <a:r>
              <a:rPr lang="en-GB" dirty="0">
                <a:cs typeface="Calibri Light"/>
              </a:rPr>
              <a:t>Meet the Staff!</a:t>
            </a:r>
            <a:endParaRPr lang="en-GB" dirty="0"/>
          </a:p>
        </p:txBody>
      </p:sp>
      <p:sp>
        <p:nvSpPr>
          <p:cNvPr id="3" name="TextBox 2">
            <a:extLst>
              <a:ext uri="{FF2B5EF4-FFF2-40B4-BE49-F238E27FC236}">
                <a16:creationId xmlns:a16="http://schemas.microsoft.com/office/drawing/2014/main" id="{AF8B51ED-6820-456F-8B1E-99092523AC47}"/>
              </a:ext>
            </a:extLst>
          </p:cNvPr>
          <p:cNvSpPr txBox="1"/>
          <p:nvPr/>
        </p:nvSpPr>
        <p:spPr>
          <a:xfrm>
            <a:off x="827584" y="1982732"/>
            <a:ext cx="678169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Brynach Heffernan (Program Manager):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18AB3">
                    <a:lumMod val="75000"/>
                  </a:srgbClr>
                </a:solidFill>
                <a:effectLst/>
                <a:uLnTx/>
                <a:uFillTx/>
                <a:latin typeface="Calibri" panose="020F0502020204030204"/>
                <a:ea typeface="+mn-ea"/>
                <a:cs typeface="+mn-cs"/>
                <a:hlinkClick r:id="rId2"/>
              </a:rPr>
              <a:t>brynach.heffernan@uwtsd.ac.uk</a:t>
            </a:r>
            <a:endParaRPr kumimoji="0" lang="en-GB" sz="1800" b="0" i="0" u="none" strike="noStrike" kern="1200" cap="none" spc="0" normalizeH="0" baseline="0" noProof="0" dirty="0">
              <a:ln>
                <a:noFill/>
              </a:ln>
              <a:solidFill>
                <a:srgbClr val="418AB3">
                  <a:lumMod val="75000"/>
                </a:srgbClr>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A6B727"/>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Shehla Khan (Level 4 lecturer):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A6B727"/>
                </a:solidFill>
                <a:effectLst/>
                <a:uLnTx/>
                <a:uFillTx/>
                <a:latin typeface="Calibri" panose="020F0502020204030204"/>
                <a:ea typeface="+mn-ea"/>
                <a:cs typeface="+mn-cs"/>
                <a:hlinkClick r:id="rId3"/>
              </a:rPr>
              <a:t>s.khan@uwtsd.ac.uk</a:t>
            </a:r>
            <a:endParaRPr kumimoji="0" lang="en-GB" sz="1800" b="0" i="0" u="none" strike="noStrike" kern="1200" cap="none" spc="0" normalizeH="0" baseline="0" noProof="0" dirty="0">
              <a:ln>
                <a:noFill/>
              </a:ln>
              <a:solidFill>
                <a:srgbClr val="A6B727"/>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A6B727"/>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Laura James (Academic Skills Lecturer Level 4 Coordinator) </a:t>
            </a:r>
            <a:r>
              <a:rPr kumimoji="0" lang="en-GB" sz="1800" b="0" i="0" u="sng" strike="noStrike" kern="1200" cap="none" spc="0" normalizeH="0" baseline="0" noProof="0" dirty="0">
                <a:ln>
                  <a:noFill/>
                </a:ln>
                <a:solidFill>
                  <a:srgbClr val="A6B727"/>
                </a:solidFill>
                <a:effectLst/>
                <a:uLnTx/>
                <a:uFillTx/>
                <a:latin typeface="Calibri" panose="020F0502020204030204"/>
                <a:ea typeface="+mn-ea"/>
                <a:cs typeface="+mn-cs"/>
                <a:hlinkClick r:id="rId4"/>
              </a:rPr>
              <a:t>laura.james@uwtsd.ac.uk</a:t>
            </a:r>
            <a:endParaRPr kumimoji="0" lang="en-US" sz="1800" b="0" i="0" u="sng" strike="noStrike" kern="1200" cap="none" spc="0" normalizeH="0" baseline="0" noProof="0" dirty="0">
              <a:ln>
                <a:noFill/>
              </a:ln>
              <a:solidFill>
                <a:srgbClr val="A6B727"/>
              </a:solidFill>
              <a:effectLst/>
              <a:uLnTx/>
              <a:uFillTx/>
              <a:latin typeface="Calibri" panose="020F0502020204030204"/>
              <a:ea typeface="+mn-ea"/>
              <a:cs typeface="Calibri"/>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Ruth Cook  Student Support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Calibri" panose="020F0502020204030204"/>
                <a:ea typeface="+mn-ea"/>
                <a:cs typeface="+mn-cs"/>
              </a:rPr>
              <a:t>Ruth.Cook</a:t>
            </a: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hlinkClick r:id="rId5"/>
              </a:rPr>
              <a:t>@uwtsd.ac.uk</a:t>
            </a: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Calibri"/>
            </a:endParaRPr>
          </a:p>
        </p:txBody>
      </p:sp>
      <p:pic>
        <p:nvPicPr>
          <p:cNvPr id="4" name="Picture 3"/>
          <p:cNvPicPr>
            <a:picLocks noChangeAspect="1"/>
          </p:cNvPicPr>
          <p:nvPr/>
        </p:nvPicPr>
        <p:blipFill>
          <a:blip r:embed="rId6"/>
          <a:stretch>
            <a:fillRect/>
          </a:stretch>
        </p:blipFill>
        <p:spPr>
          <a:xfrm>
            <a:off x="7364264" y="3690151"/>
            <a:ext cx="883578" cy="1109476"/>
          </a:xfrm>
          <a:prstGeom prst="rect">
            <a:avLst/>
          </a:prstGeom>
        </p:spPr>
      </p:pic>
      <p:pic>
        <p:nvPicPr>
          <p:cNvPr id="6" name="Picture 5"/>
          <p:cNvPicPr>
            <a:picLocks noChangeAspect="1"/>
          </p:cNvPicPr>
          <p:nvPr/>
        </p:nvPicPr>
        <p:blipFill rotWithShape="1">
          <a:blip r:embed="rId7"/>
          <a:srcRect l="6036" t="28254" r="69223" b="9781"/>
          <a:stretch/>
        </p:blipFill>
        <p:spPr>
          <a:xfrm>
            <a:off x="7423129" y="1756322"/>
            <a:ext cx="765847" cy="1080120"/>
          </a:xfrm>
          <a:prstGeom prst="rect">
            <a:avLst/>
          </a:prstGeom>
        </p:spPr>
      </p:pic>
      <p:pic>
        <p:nvPicPr>
          <p:cNvPr id="7" name="Picture 6"/>
          <p:cNvPicPr>
            <a:picLocks noChangeAspect="1"/>
          </p:cNvPicPr>
          <p:nvPr/>
        </p:nvPicPr>
        <p:blipFill>
          <a:blip r:embed="rId8"/>
          <a:stretch>
            <a:fillRect/>
          </a:stretch>
        </p:blipFill>
        <p:spPr>
          <a:xfrm>
            <a:off x="7423129" y="2813544"/>
            <a:ext cx="765847" cy="899505"/>
          </a:xfrm>
          <a:prstGeom prst="rect">
            <a:avLst/>
          </a:prstGeom>
        </p:spPr>
      </p:pic>
    </p:spTree>
    <p:extLst>
      <p:ext uri="{BB962C8B-B14F-4D97-AF65-F5344CB8AC3E}">
        <p14:creationId xmlns:p14="http://schemas.microsoft.com/office/powerpoint/2010/main" val="726883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E072-06D5-4221-90CF-2D739C2AA5EA}"/>
              </a:ext>
            </a:extLst>
          </p:cNvPr>
          <p:cNvSpPr>
            <a:spLocks noGrp="1"/>
          </p:cNvSpPr>
          <p:nvPr>
            <p:ph type="title"/>
          </p:nvPr>
        </p:nvSpPr>
        <p:spPr>
          <a:xfrm>
            <a:off x="825777" y="188640"/>
            <a:ext cx="7543800" cy="1450757"/>
          </a:xfrm>
        </p:spPr>
        <p:txBody>
          <a:bodyPr/>
          <a:lstStyle/>
          <a:p>
            <a:pPr algn="ctr"/>
            <a:r>
              <a:rPr lang="en-GB" dirty="0"/>
              <a:t>Covid – Health and Safety</a:t>
            </a:r>
          </a:p>
        </p:txBody>
      </p:sp>
      <p:sp>
        <p:nvSpPr>
          <p:cNvPr id="3" name="Content Placeholder 2">
            <a:extLst>
              <a:ext uri="{FF2B5EF4-FFF2-40B4-BE49-F238E27FC236}">
                <a16:creationId xmlns:a16="http://schemas.microsoft.com/office/drawing/2014/main" id="{EEC00876-62F6-4062-B57D-B7E550C7A286}"/>
              </a:ext>
            </a:extLst>
          </p:cNvPr>
          <p:cNvSpPr>
            <a:spLocks noGrp="1"/>
          </p:cNvSpPr>
          <p:nvPr>
            <p:ph idx="1"/>
          </p:nvPr>
        </p:nvSpPr>
        <p:spPr>
          <a:xfrm>
            <a:off x="395536" y="1845734"/>
            <a:ext cx="8424935" cy="4023360"/>
          </a:xfrm>
        </p:spPr>
        <p:txBody>
          <a:bodyPr/>
          <a:lstStyle/>
          <a:p>
            <a:r>
              <a:rPr lang="en-GB" dirty="0"/>
              <a:t>We will now watch the video on Covid health and safety measures put in place by the university. To view this video again please visit the Hwb and click on the banner – Welcome and Induction resources. </a:t>
            </a:r>
          </a:p>
        </p:txBody>
      </p:sp>
      <p:pic>
        <p:nvPicPr>
          <p:cNvPr id="4" name="Online Media 3" title="UWTSD Covid Measures - Sept 2021">
            <a:hlinkClick r:id="" action="ppaction://media"/>
            <a:extLst>
              <a:ext uri="{FF2B5EF4-FFF2-40B4-BE49-F238E27FC236}">
                <a16:creationId xmlns:a16="http://schemas.microsoft.com/office/drawing/2014/main" id="{74657480-6820-48C6-800D-E88117EBB7E3}"/>
              </a:ext>
            </a:extLst>
          </p:cNvPr>
          <p:cNvPicPr>
            <a:picLocks noRot="1" noChangeAspect="1"/>
          </p:cNvPicPr>
          <p:nvPr>
            <a:videoFile r:link="rId1"/>
          </p:nvPr>
        </p:nvPicPr>
        <p:blipFill>
          <a:blip r:embed="rId3"/>
          <a:stretch>
            <a:fillRect/>
          </a:stretch>
        </p:blipFill>
        <p:spPr>
          <a:xfrm>
            <a:off x="2231740" y="2852936"/>
            <a:ext cx="4680520" cy="3299383"/>
          </a:xfrm>
          <a:prstGeom prst="rect">
            <a:avLst/>
          </a:prstGeom>
        </p:spPr>
      </p:pic>
    </p:spTree>
    <p:extLst>
      <p:ext uri="{BB962C8B-B14F-4D97-AF65-F5344CB8AC3E}">
        <p14:creationId xmlns:p14="http://schemas.microsoft.com/office/powerpoint/2010/main" val="44521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9632" y="1844824"/>
            <a:ext cx="6429581" cy="1569660"/>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000000"/>
                </a:solidFill>
                <a:effectLst/>
                <a:uLnTx/>
                <a:uFillTx/>
                <a:latin typeface="Calibri" panose="020F0502020204030204"/>
                <a:ea typeface="+mn-ea"/>
                <a:cs typeface="+mn-cs"/>
                <a:hlinkClick r:id="rId2"/>
              </a:rPr>
              <a:t>https://hwb.uwtsd.ac.uk</a:t>
            </a:r>
            <a:endParaRPr kumimoji="0" lang="en-GB" sz="4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err="1">
                <a:ln>
                  <a:noFill/>
                </a:ln>
                <a:solidFill>
                  <a:srgbClr val="000000"/>
                </a:solidFill>
                <a:effectLst/>
                <a:uLnTx/>
                <a:uFillTx/>
                <a:latin typeface="Calibri" panose="020F0502020204030204"/>
                <a:ea typeface="+mn-ea"/>
                <a:cs typeface="+mn-cs"/>
              </a:rPr>
              <a:t>imh.</a:t>
            </a:r>
            <a:r>
              <a:rPr kumimoji="0" lang="en-GB" sz="4800" b="0" i="0" u="none" strike="noStrike" kern="1200" cap="none" spc="0" normalizeH="0" baseline="0" noProof="0" err="1">
                <a:ln>
                  <a:noFill/>
                </a:ln>
                <a:solidFill>
                  <a:srgbClr val="000000"/>
                </a:solidFill>
                <a:effectLst/>
                <a:uLnTx/>
                <a:uFillTx/>
                <a:latin typeface="Calibri" panose="020F0502020204030204"/>
                <a:ea typeface="+mn-ea"/>
                <a:cs typeface="+mn-cs"/>
              </a:rPr>
              <a:t>admin</a:t>
            </a:r>
            <a:r>
              <a:rPr kumimoji="0" lang="en-GB" sz="4800" b="0" i="0" u="none" strike="noStrike" kern="1200" cap="none" spc="0" normalizeH="0" baseline="0" noProof="0">
                <a:ln>
                  <a:noFill/>
                </a:ln>
                <a:solidFill>
                  <a:srgbClr val="000000"/>
                </a:solidFill>
                <a:effectLst/>
                <a:uLnTx/>
                <a:uFillTx/>
                <a:latin typeface="Calibri" panose="020F0502020204030204"/>
                <a:ea typeface="+mn-ea"/>
                <a:cs typeface="+mn-cs"/>
              </a:rPr>
              <a:t>@uwtsd.ac.uk</a:t>
            </a:r>
            <a:endParaRPr kumimoji="0" lang="en-GB" sz="4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p:cNvSpPr txBox="1"/>
          <p:nvPr/>
        </p:nvSpPr>
        <p:spPr>
          <a:xfrm>
            <a:off x="827584" y="1268760"/>
            <a:ext cx="273630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Website:</a:t>
            </a:r>
          </a:p>
        </p:txBody>
      </p:sp>
      <p:sp>
        <p:nvSpPr>
          <p:cNvPr id="4" name="TextBox 3"/>
          <p:cNvSpPr txBox="1"/>
          <p:nvPr/>
        </p:nvSpPr>
        <p:spPr>
          <a:xfrm>
            <a:off x="2172027" y="3789040"/>
            <a:ext cx="5760640" cy="193899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App: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000000"/>
                </a:solidFill>
                <a:effectLst/>
                <a:uLnTx/>
                <a:uFillTx/>
                <a:latin typeface="Calibri" panose="020F0502020204030204"/>
                <a:ea typeface="+mn-ea"/>
                <a:cs typeface="+mn-cs"/>
              </a:rPr>
              <a:t>UWTSD </a:t>
            </a:r>
            <a:r>
              <a:rPr kumimoji="0" lang="en-GB" sz="4800" b="0" i="0" u="none" strike="noStrike" kern="1200" cap="none" spc="0" normalizeH="0" baseline="0" noProof="0" dirty="0" err="1">
                <a:ln>
                  <a:noFill/>
                </a:ln>
                <a:solidFill>
                  <a:srgbClr val="000000"/>
                </a:solidFill>
                <a:effectLst/>
                <a:uLnTx/>
                <a:uFillTx/>
                <a:latin typeface="Calibri" panose="020F0502020204030204"/>
                <a:ea typeface="+mn-ea"/>
                <a:cs typeface="+mn-cs"/>
              </a:rPr>
              <a:t>Hwb</a:t>
            </a:r>
            <a:endParaRPr kumimoji="0" lang="en-GB" sz="4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070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0662" y="404664"/>
            <a:ext cx="4579370" cy="4890942"/>
          </a:xfrm>
        </p:spPr>
        <p:txBody>
          <a:bodyPr vert="horz" lIns="0" tIns="45720" rIns="0" bIns="45720" rtlCol="0" anchor="t">
            <a:normAutofit/>
          </a:bodyPr>
          <a:lstStyle/>
          <a:p>
            <a:pPr marL="0" indent="0">
              <a:buNone/>
            </a:pPr>
            <a:r>
              <a:rPr lang="en-GB" sz="2800" b="1" dirty="0"/>
              <a:t>Communication – </a:t>
            </a:r>
          </a:p>
          <a:p>
            <a:pPr marL="0" indent="0">
              <a:buNone/>
            </a:pPr>
            <a:r>
              <a:rPr lang="en-GB" sz="2800" b="1" dirty="0">
                <a:solidFill>
                  <a:srgbClr val="FF0000"/>
                </a:solidFill>
              </a:rPr>
              <a:t>STUDENT EMAIL ONLY </a:t>
            </a:r>
          </a:p>
          <a:p>
            <a:pPr marL="0" indent="0">
              <a:buNone/>
            </a:pPr>
            <a:endParaRPr lang="en-GB" dirty="0"/>
          </a:p>
          <a:p>
            <a:pPr marL="0" indent="0">
              <a:buNone/>
            </a:pPr>
            <a:r>
              <a:rPr lang="en-GB" dirty="0">
                <a:solidFill>
                  <a:schemeClr val="accent2">
                    <a:lumMod val="75000"/>
                  </a:schemeClr>
                </a:solidFill>
              </a:rPr>
              <a:t>Staff from the university will need to contact you for a variety of reasons.</a:t>
            </a:r>
          </a:p>
          <a:p>
            <a:pPr marL="0" indent="0">
              <a:buNone/>
            </a:pPr>
            <a:r>
              <a:rPr lang="en-GB" b="1" u="sng" dirty="0">
                <a:solidFill>
                  <a:schemeClr val="accent2">
                    <a:lumMod val="75000"/>
                  </a:schemeClr>
                </a:solidFill>
              </a:rPr>
              <a:t>Please ensure that you check your student email outside of term time also.</a:t>
            </a:r>
          </a:p>
          <a:p>
            <a:pPr marL="0" indent="0">
              <a:buNone/>
            </a:pPr>
            <a:endParaRPr lang="en-GB" dirty="0">
              <a:solidFill>
                <a:srgbClr val="002060"/>
              </a:solidFill>
            </a:endParaRPr>
          </a:p>
          <a:p>
            <a:pPr marL="0" indent="0">
              <a:buNone/>
            </a:pPr>
            <a:r>
              <a:rPr lang="en-GB" dirty="0">
                <a:solidFill>
                  <a:srgbClr val="002060"/>
                </a:solidFill>
              </a:rPr>
              <a:t>Yourstudentnumber@student.uwtsd.ac.uk</a:t>
            </a:r>
          </a:p>
          <a:p>
            <a:pPr marL="0" indent="0">
              <a:buNone/>
            </a:pPr>
            <a:endParaRPr lang="en-GB" dirty="0"/>
          </a:p>
          <a:p>
            <a:endParaRPr lang="en-GB" dirty="0"/>
          </a:p>
          <a:p>
            <a:endParaRPr lang="en-GB" dirty="0"/>
          </a:p>
        </p:txBody>
      </p:sp>
      <p:pic>
        <p:nvPicPr>
          <p:cNvPr id="2" name="Picture 1"/>
          <p:cNvPicPr>
            <a:picLocks noChangeAspect="1"/>
          </p:cNvPicPr>
          <p:nvPr/>
        </p:nvPicPr>
        <p:blipFill>
          <a:blip r:embed="rId3"/>
          <a:stretch>
            <a:fillRect/>
          </a:stretch>
        </p:blipFill>
        <p:spPr>
          <a:xfrm>
            <a:off x="5436096" y="260648"/>
            <a:ext cx="2629310" cy="2921456"/>
          </a:xfrm>
          <a:prstGeom prst="rect">
            <a:avLst/>
          </a:prstGeom>
        </p:spPr>
      </p:pic>
      <p:pic>
        <p:nvPicPr>
          <p:cNvPr id="5" name="Picture 4"/>
          <p:cNvPicPr>
            <a:picLocks noChangeAspect="1"/>
          </p:cNvPicPr>
          <p:nvPr/>
        </p:nvPicPr>
        <p:blipFill>
          <a:blip r:embed="rId4"/>
          <a:stretch>
            <a:fillRect/>
          </a:stretch>
        </p:blipFill>
        <p:spPr>
          <a:xfrm>
            <a:off x="5580112" y="3433560"/>
            <a:ext cx="2982347" cy="2240877"/>
          </a:xfrm>
          <a:prstGeom prst="rect">
            <a:avLst/>
          </a:prstGeom>
        </p:spPr>
      </p:pic>
      <p:cxnSp>
        <p:nvCxnSpPr>
          <p:cNvPr id="7" name="Straight Arrow Connector 6"/>
          <p:cNvCxnSpPr/>
          <p:nvPr/>
        </p:nvCxnSpPr>
        <p:spPr>
          <a:xfrm>
            <a:off x="4860032" y="3789040"/>
            <a:ext cx="1368152" cy="0"/>
          </a:xfrm>
          <a:prstGeom prst="straightConnector1">
            <a:avLst/>
          </a:prstGeom>
          <a:ln>
            <a:solidFill>
              <a:srgbClr val="FF0000"/>
            </a:solidFill>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69391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F9A3FF-1198-4392-9DC2-A86A1CC3702A}"/>
              </a:ext>
            </a:extLst>
          </p:cNvPr>
          <p:cNvSpPr txBox="1"/>
          <p:nvPr/>
        </p:nvSpPr>
        <p:spPr>
          <a:xfrm>
            <a:off x="475499" y="4550229"/>
            <a:ext cx="8181805" cy="105765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85000"/>
              </a:lnSpc>
              <a:spcBef>
                <a:spcPct val="0"/>
              </a:spcBef>
              <a:spcAft>
                <a:spcPts val="600"/>
              </a:spcAft>
            </a:pPr>
            <a:r>
              <a:rPr lang="en-US" sz="5200" spc="-50">
                <a:solidFill>
                  <a:schemeClr val="tx1">
                    <a:lumMod val="85000"/>
                    <a:lumOff val="15000"/>
                  </a:schemeClr>
                </a:solidFill>
                <a:latin typeface="+mj-lt"/>
                <a:ea typeface="+mj-ea"/>
                <a:cs typeface="+mj-cs"/>
              </a:rPr>
              <a:t>Microsoft Teams and Moodle  </a:t>
            </a:r>
          </a:p>
        </p:txBody>
      </p:sp>
      <p:pic>
        <p:nvPicPr>
          <p:cNvPr id="3" name="Picture 3" descr="A picture containing drawing&#10;&#10;Description automatically generated">
            <a:extLst>
              <a:ext uri="{FF2B5EF4-FFF2-40B4-BE49-F238E27FC236}">
                <a16:creationId xmlns:a16="http://schemas.microsoft.com/office/drawing/2014/main" id="{6B3A3DB5-C8B2-4D10-B724-2D39B6666ACE}"/>
              </a:ext>
            </a:extLst>
          </p:cNvPr>
          <p:cNvPicPr>
            <a:picLocks noChangeAspect="1"/>
          </p:cNvPicPr>
          <p:nvPr/>
        </p:nvPicPr>
        <p:blipFill>
          <a:blip r:embed="rId3"/>
          <a:stretch>
            <a:fillRect/>
          </a:stretch>
        </p:blipFill>
        <p:spPr>
          <a:xfrm>
            <a:off x="476592" y="1363801"/>
            <a:ext cx="3848740" cy="2155294"/>
          </a:xfrm>
          <a:prstGeom prst="rect">
            <a:avLst/>
          </a:prstGeom>
        </p:spPr>
      </p:pic>
      <p:pic>
        <p:nvPicPr>
          <p:cNvPr id="9" name="Picture 8">
            <a:extLst>
              <a:ext uri="{FF2B5EF4-FFF2-40B4-BE49-F238E27FC236}">
                <a16:creationId xmlns:a16="http://schemas.microsoft.com/office/drawing/2014/main" id="{DEABD38C-71BD-4504-AFDC-0E9164725894}"/>
              </a:ext>
            </a:extLst>
          </p:cNvPr>
          <p:cNvPicPr>
            <a:picLocks noChangeAspect="1"/>
          </p:cNvPicPr>
          <p:nvPr/>
        </p:nvPicPr>
        <p:blipFill>
          <a:blip r:embed="rId4"/>
          <a:stretch>
            <a:fillRect/>
          </a:stretch>
        </p:blipFill>
        <p:spPr>
          <a:xfrm>
            <a:off x="4818668" y="640080"/>
            <a:ext cx="3726023" cy="3602736"/>
          </a:xfrm>
          <a:prstGeom prst="rect">
            <a:avLst/>
          </a:prstGeom>
        </p:spPr>
      </p:pic>
    </p:spTree>
    <p:extLst>
      <p:ext uri="{BB962C8B-B14F-4D97-AF65-F5344CB8AC3E}">
        <p14:creationId xmlns:p14="http://schemas.microsoft.com/office/powerpoint/2010/main" val="247549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7B6FBF8-2D88-4564-9185-BF7B9102DAE1}"/>
              </a:ext>
            </a:extLst>
          </p:cNvPr>
          <p:cNvSpPr txBox="1"/>
          <p:nvPr/>
        </p:nvSpPr>
        <p:spPr>
          <a:xfrm>
            <a:off x="2365748" y="57777"/>
            <a:ext cx="2350267"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sng" strike="noStrike" kern="1200" cap="none" spc="0" normalizeH="0" baseline="0" noProof="0" dirty="0">
                <a:ln>
                  <a:noFill/>
                </a:ln>
                <a:solidFill>
                  <a:srgbClr val="000000"/>
                </a:solidFill>
                <a:effectLst/>
                <a:uLnTx/>
                <a:uFillTx/>
                <a:latin typeface="Calibri" panose="020F0502020204030204"/>
                <a:ea typeface="+mn-ea"/>
                <a:cs typeface="+mn-cs"/>
              </a:rPr>
              <a:t>Moodle</a:t>
            </a:r>
          </a:p>
        </p:txBody>
      </p:sp>
      <p:pic>
        <p:nvPicPr>
          <p:cNvPr id="9" name="Picture 8">
            <a:extLst>
              <a:ext uri="{FF2B5EF4-FFF2-40B4-BE49-F238E27FC236}">
                <a16:creationId xmlns:a16="http://schemas.microsoft.com/office/drawing/2014/main" id="{DEABD38C-71BD-4504-AFDC-0E9164725894}"/>
              </a:ext>
            </a:extLst>
          </p:cNvPr>
          <p:cNvPicPr>
            <a:picLocks noChangeAspect="1"/>
          </p:cNvPicPr>
          <p:nvPr/>
        </p:nvPicPr>
        <p:blipFill>
          <a:blip r:embed="rId3"/>
          <a:stretch>
            <a:fillRect/>
          </a:stretch>
        </p:blipFill>
        <p:spPr>
          <a:xfrm>
            <a:off x="6732239" y="148792"/>
            <a:ext cx="2254425" cy="2179830"/>
          </a:xfrm>
          <a:prstGeom prst="rect">
            <a:avLst/>
          </a:prstGeom>
        </p:spPr>
      </p:pic>
      <p:sp>
        <p:nvSpPr>
          <p:cNvPr id="10" name="TextBox 9">
            <a:extLst>
              <a:ext uri="{FF2B5EF4-FFF2-40B4-BE49-F238E27FC236}">
                <a16:creationId xmlns:a16="http://schemas.microsoft.com/office/drawing/2014/main" id="{978120FF-C08E-4F47-AABF-400C67B954A0}"/>
              </a:ext>
            </a:extLst>
          </p:cNvPr>
          <p:cNvSpPr txBox="1"/>
          <p:nvPr/>
        </p:nvSpPr>
        <p:spPr>
          <a:xfrm>
            <a:off x="1033459" y="784199"/>
            <a:ext cx="5868143"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srgbClr val="C00000"/>
                </a:solidFill>
                <a:effectLst/>
                <a:uLnTx/>
                <a:uFillTx/>
                <a:latin typeface="Calibri" panose="020F0502020204030204"/>
                <a:ea typeface="+mn-ea"/>
                <a:cs typeface="+mn-cs"/>
              </a:rPr>
              <a:t>VLE- Visual Learning Environment</a:t>
            </a:r>
          </a:p>
        </p:txBody>
      </p:sp>
      <p:sp>
        <p:nvSpPr>
          <p:cNvPr id="2" name="TextBox 1"/>
          <p:cNvSpPr txBox="1"/>
          <p:nvPr/>
        </p:nvSpPr>
        <p:spPr>
          <a:xfrm>
            <a:off x="1475656" y="5517232"/>
            <a:ext cx="439156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**You must check Moodle at least weekly**</a:t>
            </a:r>
          </a:p>
        </p:txBody>
      </p:sp>
      <p:graphicFrame>
        <p:nvGraphicFramePr>
          <p:cNvPr id="3" name="Diagram 2">
            <a:extLst>
              <a:ext uri="{FF2B5EF4-FFF2-40B4-BE49-F238E27FC236}">
                <a16:creationId xmlns:a16="http://schemas.microsoft.com/office/drawing/2014/main" id="{3313C5B7-C987-4D50-B471-2C1EC76D4447}"/>
              </a:ext>
            </a:extLst>
          </p:cNvPr>
          <p:cNvGraphicFramePr/>
          <p:nvPr/>
        </p:nvGraphicFramePr>
        <p:xfrm>
          <a:off x="527722" y="1556792"/>
          <a:ext cx="6096000" cy="36010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4746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drawing&#10;&#10;Description automatically generated">
            <a:extLst>
              <a:ext uri="{FF2B5EF4-FFF2-40B4-BE49-F238E27FC236}">
                <a16:creationId xmlns:a16="http://schemas.microsoft.com/office/drawing/2014/main" id="{4F7188CB-6949-4F3D-94EE-E848483CD574}"/>
              </a:ext>
            </a:extLst>
          </p:cNvPr>
          <p:cNvPicPr>
            <a:picLocks noChangeAspect="1"/>
          </p:cNvPicPr>
          <p:nvPr/>
        </p:nvPicPr>
        <p:blipFill>
          <a:blip r:embed="rId2"/>
          <a:stretch>
            <a:fillRect/>
          </a:stretch>
        </p:blipFill>
        <p:spPr>
          <a:xfrm>
            <a:off x="430642" y="226545"/>
            <a:ext cx="3848740" cy="2155294"/>
          </a:xfrm>
          <a:prstGeom prst="rect">
            <a:avLst/>
          </a:prstGeom>
        </p:spPr>
      </p:pic>
      <p:sp>
        <p:nvSpPr>
          <p:cNvPr id="4" name="TextBox 3">
            <a:extLst>
              <a:ext uri="{FF2B5EF4-FFF2-40B4-BE49-F238E27FC236}">
                <a16:creationId xmlns:a16="http://schemas.microsoft.com/office/drawing/2014/main" id="{21A5DB1B-A077-4D8F-8E1C-82FA5935C350}"/>
              </a:ext>
            </a:extLst>
          </p:cNvPr>
          <p:cNvSpPr txBox="1"/>
          <p:nvPr/>
        </p:nvSpPr>
        <p:spPr>
          <a:xfrm>
            <a:off x="3993034" y="1075224"/>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Microsoft Teams</a:t>
            </a:r>
          </a:p>
        </p:txBody>
      </p:sp>
      <p:sp>
        <p:nvSpPr>
          <p:cNvPr id="5" name="TextBox 4">
            <a:extLst>
              <a:ext uri="{FF2B5EF4-FFF2-40B4-BE49-F238E27FC236}">
                <a16:creationId xmlns:a16="http://schemas.microsoft.com/office/drawing/2014/main" id="{D7E4869D-E834-47F9-8AB4-A162CCC711FB}"/>
              </a:ext>
            </a:extLst>
          </p:cNvPr>
          <p:cNvSpPr txBox="1"/>
          <p:nvPr/>
        </p:nvSpPr>
        <p:spPr>
          <a:xfrm>
            <a:off x="1045787" y="2619567"/>
            <a:ext cx="7050987"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By the end of this week you will be added to Teams- for your Academic Skills</a:t>
            </a:r>
            <a:endParaRPr lang="en-GB" sz="2400" dirty="0">
              <a:cs typeface="Calibri"/>
            </a:endParaRPr>
          </a:p>
          <a:p>
            <a:endParaRPr lang="en-GB" sz="2400" dirty="0">
              <a:cs typeface="Calibri"/>
            </a:endParaRPr>
          </a:p>
          <a:p>
            <a:r>
              <a:rPr lang="en-GB" sz="2400" dirty="0">
                <a:cs typeface="Calibri"/>
              </a:rPr>
              <a:t>You will use this Teams link to access your weekly lectures online, share thoughts etc with your fellow students etc.</a:t>
            </a:r>
          </a:p>
          <a:p>
            <a:endParaRPr lang="en-GB" sz="2400"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978613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7D15C4-B601-4F10-B28C-A4797C8A5E93}"/>
              </a:ext>
            </a:extLst>
          </p:cNvPr>
          <p:cNvSpPr txBox="1"/>
          <p:nvPr/>
        </p:nvSpPr>
        <p:spPr>
          <a:xfrm>
            <a:off x="205135" y="2420888"/>
            <a:ext cx="2664296" cy="1224136"/>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Autofit/>
          </a:bodyPr>
          <a:lstStyle/>
          <a:p>
            <a:pPr defTabSz="914400">
              <a:lnSpc>
                <a:spcPct val="90000"/>
              </a:lnSpc>
              <a:spcAft>
                <a:spcPts val="600"/>
              </a:spcAft>
              <a:buClr>
                <a:schemeClr val="accent1"/>
              </a:buClr>
              <a:buFont typeface="Calibri" panose="020F0502020204030204" pitchFamily="34" charset="0"/>
            </a:pPr>
            <a:r>
              <a:rPr lang="en-US" dirty="0">
                <a:solidFill>
                  <a:srgbClr val="7030A0"/>
                </a:solidFill>
              </a:rPr>
              <a:t>Tutorial available on :</a:t>
            </a:r>
          </a:p>
          <a:p>
            <a:pPr marL="285750" indent="-285750" defTabSz="914400">
              <a:lnSpc>
                <a:spcPct val="90000"/>
              </a:lnSpc>
              <a:spcAft>
                <a:spcPts val="600"/>
              </a:spcAft>
              <a:buClr>
                <a:schemeClr val="accent1"/>
              </a:buClr>
              <a:buFont typeface="Arial" panose="020B0604020202020204" pitchFamily="34" charset="0"/>
              <a:buChar char="•"/>
            </a:pPr>
            <a:r>
              <a:rPr lang="en-US" dirty="0">
                <a:solidFill>
                  <a:srgbClr val="7030A0"/>
                </a:solidFill>
              </a:rPr>
              <a:t>How to use Moodle </a:t>
            </a:r>
          </a:p>
          <a:p>
            <a:pPr marL="285750" indent="-285750" defTabSz="914400">
              <a:lnSpc>
                <a:spcPct val="90000"/>
              </a:lnSpc>
              <a:spcAft>
                <a:spcPts val="600"/>
              </a:spcAft>
              <a:buClr>
                <a:schemeClr val="accent1"/>
              </a:buClr>
              <a:buFont typeface="Arial" panose="020B0604020202020204" pitchFamily="34" charset="0"/>
              <a:buChar char="•"/>
            </a:pPr>
            <a:r>
              <a:rPr lang="en-US" dirty="0">
                <a:solidFill>
                  <a:srgbClr val="7030A0"/>
                </a:solidFill>
              </a:rPr>
              <a:t>How to use teams.  </a:t>
            </a:r>
            <a:endParaRPr lang="en-US" dirty="0">
              <a:solidFill>
                <a:srgbClr val="7030A0"/>
              </a:solidFill>
              <a:cs typeface="Calibri"/>
            </a:endParaRPr>
          </a:p>
          <a:p>
            <a:pPr defTabSz="914400">
              <a:lnSpc>
                <a:spcPct val="90000"/>
              </a:lnSpc>
              <a:spcAft>
                <a:spcPts val="600"/>
              </a:spcAft>
              <a:buClr>
                <a:schemeClr val="accent1"/>
              </a:buClr>
              <a:buFont typeface="Calibri" panose="020F0502020204030204" pitchFamily="34" charset="0"/>
            </a:pPr>
            <a:endParaRPr lang="en-US" dirty="0">
              <a:solidFill>
                <a:srgbClr val="7030A0"/>
              </a:solidFill>
              <a:cs typeface="Calibri"/>
            </a:endParaRPr>
          </a:p>
          <a:p>
            <a:pPr defTabSz="914400">
              <a:lnSpc>
                <a:spcPct val="90000"/>
              </a:lnSpc>
              <a:spcAft>
                <a:spcPts val="600"/>
              </a:spcAft>
              <a:buClr>
                <a:schemeClr val="accent1"/>
              </a:buClr>
              <a:buFont typeface="Calibri" panose="020F0502020204030204" pitchFamily="34" charset="0"/>
            </a:pPr>
            <a:endParaRPr lang="en-US" dirty="0">
              <a:solidFill>
                <a:srgbClr val="7030A0"/>
              </a:solidFill>
              <a:cs typeface="Calibri"/>
            </a:endParaRPr>
          </a:p>
          <a:p>
            <a:pPr defTabSz="914400">
              <a:lnSpc>
                <a:spcPct val="90000"/>
              </a:lnSpc>
              <a:spcAft>
                <a:spcPts val="600"/>
              </a:spcAft>
              <a:buClr>
                <a:schemeClr val="accent1"/>
              </a:buClr>
              <a:buFont typeface="Calibri" panose="020F0502020204030204" pitchFamily="34" charset="0"/>
            </a:pPr>
            <a:endParaRPr lang="en-US" dirty="0">
              <a:solidFill>
                <a:srgbClr val="7030A0"/>
              </a:solidFill>
              <a:cs typeface="Calibri"/>
            </a:endParaRPr>
          </a:p>
        </p:txBody>
      </p:sp>
      <p:pic>
        <p:nvPicPr>
          <p:cNvPr id="4" name="Picture 4" descr="Graphical user interface, application&#10;&#10;Description automatically generated">
            <a:extLst>
              <a:ext uri="{FF2B5EF4-FFF2-40B4-BE49-F238E27FC236}">
                <a16:creationId xmlns:a16="http://schemas.microsoft.com/office/drawing/2014/main" id="{3B2BEADF-9661-440E-9160-F35C6E7ACC77}"/>
              </a:ext>
            </a:extLst>
          </p:cNvPr>
          <p:cNvPicPr>
            <a:picLocks noChangeAspect="1"/>
          </p:cNvPicPr>
          <p:nvPr/>
        </p:nvPicPr>
        <p:blipFill rotWithShape="1">
          <a:blip r:embed="rId2"/>
          <a:srcRect l="26664" r="25879" b="1"/>
          <a:stretch/>
        </p:blipFill>
        <p:spPr>
          <a:xfrm>
            <a:off x="3056282" y="10"/>
            <a:ext cx="6083454" cy="6857990"/>
          </a:xfrm>
          <a:prstGeom prst="rect">
            <a:avLst/>
          </a:prstGeom>
        </p:spPr>
      </p:pic>
      <p:pic>
        <p:nvPicPr>
          <p:cNvPr id="2" name="Picture 1"/>
          <p:cNvPicPr>
            <a:picLocks noChangeAspect="1"/>
          </p:cNvPicPr>
          <p:nvPr/>
        </p:nvPicPr>
        <p:blipFill>
          <a:blip r:embed="rId3"/>
          <a:stretch>
            <a:fillRect/>
          </a:stretch>
        </p:blipFill>
        <p:spPr>
          <a:xfrm>
            <a:off x="539552" y="188640"/>
            <a:ext cx="1995462" cy="1965810"/>
          </a:xfrm>
          <a:prstGeom prst="rect">
            <a:avLst/>
          </a:prstGeom>
        </p:spPr>
      </p:pic>
      <p:cxnSp>
        <p:nvCxnSpPr>
          <p:cNvPr id="6" name="Straight Arrow Connector 5"/>
          <p:cNvCxnSpPr/>
          <p:nvPr/>
        </p:nvCxnSpPr>
        <p:spPr>
          <a:xfrm flipV="1">
            <a:off x="2771800" y="1412776"/>
            <a:ext cx="2592288" cy="1224136"/>
          </a:xfrm>
          <a:prstGeom prst="straightConnector1">
            <a:avLst/>
          </a:prstGeom>
          <a:ln>
            <a:solidFill>
              <a:srgbClr val="FFFF00"/>
            </a:solidFill>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011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365760"/>
            <a:ext cx="8215884" cy="542960"/>
          </a:xfrm>
        </p:spPr>
        <p:txBody>
          <a:bodyPr>
            <a:normAutofit fontScale="90000"/>
          </a:bodyPr>
          <a:lstStyle/>
          <a:p>
            <a:pPr algn="ctr"/>
            <a:r>
              <a:rPr lang="en-GB" u="sng" dirty="0"/>
              <a:t>Cert HE Skills For The Workplace</a:t>
            </a:r>
          </a:p>
        </p:txBody>
      </p:sp>
      <p:sp>
        <p:nvSpPr>
          <p:cNvPr id="3" name="Content Placeholder 2"/>
          <p:cNvSpPr>
            <a:spLocks noGrp="1"/>
          </p:cNvSpPr>
          <p:nvPr>
            <p:ph idx="1"/>
          </p:nvPr>
        </p:nvSpPr>
        <p:spPr>
          <a:xfrm>
            <a:off x="611560" y="1035097"/>
            <a:ext cx="7816293" cy="5544616"/>
          </a:xfrm>
        </p:spPr>
        <p:txBody>
          <a:bodyPr vert="horz" lIns="91440" tIns="45720" rIns="91440" bIns="45720" rtlCol="0" anchor="t">
            <a:normAutofit/>
          </a:bodyPr>
          <a:lstStyle/>
          <a:p>
            <a:r>
              <a:rPr lang="en-GB" sz="2000" dirty="0"/>
              <a:t>The CERTIFICATE is at </a:t>
            </a:r>
            <a:r>
              <a:rPr lang="en-GB" sz="2000" b="1" dirty="0"/>
              <a:t>Level 4 </a:t>
            </a:r>
          </a:p>
          <a:p>
            <a:pPr marL="0" indent="0">
              <a:buNone/>
            </a:pPr>
            <a:endParaRPr lang="en-GB" sz="2000" b="1" dirty="0"/>
          </a:p>
          <a:p>
            <a:r>
              <a:rPr lang="en-GB" sz="2000" dirty="0"/>
              <a:t>Consists of </a:t>
            </a:r>
            <a:r>
              <a:rPr lang="en-GB" sz="2000" b="1" dirty="0">
                <a:solidFill>
                  <a:srgbClr val="7030A0"/>
                </a:solidFill>
              </a:rPr>
              <a:t>6 modules</a:t>
            </a:r>
          </a:p>
          <a:p>
            <a:pPr marL="0" indent="0">
              <a:buNone/>
            </a:pPr>
            <a:endParaRPr lang="en-GB" sz="2000" b="1" dirty="0"/>
          </a:p>
          <a:p>
            <a:r>
              <a:rPr lang="en-GB" sz="2000" dirty="0"/>
              <a:t>Module pass mark </a:t>
            </a:r>
            <a:r>
              <a:rPr lang="en-GB" sz="2000" b="1" dirty="0">
                <a:solidFill>
                  <a:srgbClr val="7030A0"/>
                </a:solidFill>
              </a:rPr>
              <a:t>40%</a:t>
            </a:r>
          </a:p>
          <a:p>
            <a:pPr marL="0" indent="0">
              <a:buNone/>
            </a:pPr>
            <a:endParaRPr lang="en-GB" sz="2000" b="1" dirty="0"/>
          </a:p>
          <a:p>
            <a:r>
              <a:rPr lang="en-GB" sz="2000" dirty="0"/>
              <a:t>All marks are provisional until approved by  a Progression/Award Examining Board.</a:t>
            </a:r>
          </a:p>
          <a:p>
            <a:r>
              <a:rPr lang="en-GB" sz="2000" dirty="0"/>
              <a:t>Potential to progress onto the BA Leadership and Management Skills for The Workplace.</a:t>
            </a:r>
          </a:p>
          <a:p>
            <a:endParaRPr lang="en-GB" dirty="0"/>
          </a:p>
          <a:p>
            <a:endParaRPr lang="en-GB" dirty="0"/>
          </a:p>
        </p:txBody>
      </p:sp>
    </p:spTree>
    <p:extLst>
      <p:ext uri="{BB962C8B-B14F-4D97-AF65-F5344CB8AC3E}">
        <p14:creationId xmlns:p14="http://schemas.microsoft.com/office/powerpoint/2010/main" val="3177564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23528" y="515667"/>
            <a:ext cx="6119813" cy="4351338"/>
          </a:xfrm>
        </p:spPr>
        <p:txBody>
          <a:bodyPr vert="horz" lIns="0" tIns="45720" rIns="0" bIns="45720" rtlCol="0" anchor="t">
            <a:noAutofit/>
          </a:bodyPr>
          <a:lstStyle/>
          <a:p>
            <a:r>
              <a:rPr lang="en-GB" sz="2400" dirty="0"/>
              <a:t>You cannot pass a module without attempting every assessment component associated with the module.</a:t>
            </a:r>
            <a:endParaRPr lang="en-GB" sz="2400" dirty="0">
              <a:cs typeface="Calibri" panose="020F0502020204030204"/>
            </a:endParaRPr>
          </a:p>
          <a:p>
            <a:r>
              <a:rPr lang="en-GB" sz="2400" b="1" dirty="0"/>
              <a:t>Assessments my take many forms; Reports, Reflective writing, individual presentations.</a:t>
            </a:r>
            <a:endParaRPr lang="en-GB" sz="2400" b="1" dirty="0">
              <a:cs typeface="Calibri"/>
            </a:endParaRPr>
          </a:p>
          <a:p>
            <a:pPr marL="0" indent="0">
              <a:buNone/>
            </a:pPr>
            <a:endParaRPr lang="en-GB" sz="2400" dirty="0"/>
          </a:p>
          <a:p>
            <a:pPr marL="0" indent="0">
              <a:buNone/>
            </a:pPr>
            <a:r>
              <a:rPr lang="en-GB" sz="2400" dirty="0"/>
              <a:t>Coursework assessed by your tutor</a:t>
            </a:r>
            <a:endParaRPr lang="en-GB" sz="2400" dirty="0">
              <a:cs typeface="Calibri"/>
            </a:endParaRPr>
          </a:p>
          <a:p>
            <a:r>
              <a:rPr lang="en-GB" sz="2400" dirty="0"/>
              <a:t>If you fail a module or assessment you may be allowed to resit it</a:t>
            </a:r>
          </a:p>
          <a:p>
            <a:r>
              <a:rPr lang="en-GB" sz="2400" dirty="0"/>
              <a:t>Resits capped at 40% if no extenuating circumstances</a:t>
            </a:r>
          </a:p>
        </p:txBody>
      </p:sp>
      <p:pic>
        <p:nvPicPr>
          <p:cNvPr id="4" name="Picture 3">
            <a:extLst>
              <a:ext uri="{FF2B5EF4-FFF2-40B4-BE49-F238E27FC236}">
                <a16:creationId xmlns:a16="http://schemas.microsoft.com/office/drawing/2014/main" id="{205516AC-DFB0-4FCA-93C4-2C45CF450273}"/>
              </a:ext>
            </a:extLst>
          </p:cNvPr>
          <p:cNvPicPr>
            <a:picLocks noChangeAspect="1"/>
          </p:cNvPicPr>
          <p:nvPr/>
        </p:nvPicPr>
        <p:blipFill>
          <a:blip r:embed="rId3"/>
          <a:stretch>
            <a:fillRect/>
          </a:stretch>
        </p:blipFill>
        <p:spPr>
          <a:xfrm>
            <a:off x="6523931" y="836712"/>
            <a:ext cx="2620069" cy="2016224"/>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80874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73250" y="1628775"/>
            <a:ext cx="7270750" cy="1325563"/>
          </a:xfrm>
        </p:spPr>
        <p:txBody>
          <a:bodyPr/>
          <a:lstStyle/>
          <a:p>
            <a:r>
              <a:rPr lang="en-GB" u="sng" dirty="0"/>
              <a:t>Assessment deadlines</a:t>
            </a:r>
          </a:p>
        </p:txBody>
      </p:sp>
      <p:sp>
        <p:nvSpPr>
          <p:cNvPr id="3" name="Content Placeholder 2"/>
          <p:cNvSpPr>
            <a:spLocks noGrp="1"/>
          </p:cNvSpPr>
          <p:nvPr>
            <p:ph idx="4294967295"/>
          </p:nvPr>
        </p:nvSpPr>
        <p:spPr>
          <a:xfrm>
            <a:off x="1115616" y="2780928"/>
            <a:ext cx="6446838" cy="4351337"/>
          </a:xfrm>
        </p:spPr>
        <p:txBody>
          <a:bodyPr vert="horz" lIns="0" tIns="45720" rIns="0" bIns="45720" rtlCol="0" anchor="t">
            <a:normAutofit/>
          </a:bodyPr>
          <a:lstStyle/>
          <a:p>
            <a:r>
              <a:rPr lang="en-GB" sz="3600" dirty="0">
                <a:solidFill>
                  <a:srgbClr val="7030A0"/>
                </a:solidFill>
              </a:rPr>
              <a:t>Deadlines</a:t>
            </a:r>
          </a:p>
          <a:p>
            <a:r>
              <a:rPr lang="en-GB" sz="3600" dirty="0">
                <a:solidFill>
                  <a:srgbClr val="7030A0"/>
                </a:solidFill>
              </a:rPr>
              <a:t>Extenuating circumstances</a:t>
            </a:r>
          </a:p>
          <a:p>
            <a:r>
              <a:rPr lang="en-GB" sz="3600" dirty="0">
                <a:solidFill>
                  <a:srgbClr val="7030A0"/>
                </a:solidFill>
              </a:rPr>
              <a:t>Turnitin</a:t>
            </a:r>
          </a:p>
          <a:p>
            <a:r>
              <a:rPr lang="en-GB" sz="3600" dirty="0">
                <a:solidFill>
                  <a:srgbClr val="7030A0"/>
                </a:solidFill>
              </a:rPr>
              <a:t>Feedback – 20 working days</a:t>
            </a:r>
            <a:endParaRPr lang="en-GB" sz="3600" dirty="0">
              <a:solidFill>
                <a:srgbClr val="7030A0"/>
              </a:solidFill>
              <a:cs typeface="Calibri"/>
            </a:endParaRPr>
          </a:p>
        </p:txBody>
      </p:sp>
      <p:pic>
        <p:nvPicPr>
          <p:cNvPr id="4" name="Picture 3">
            <a:extLst>
              <a:ext uri="{FF2B5EF4-FFF2-40B4-BE49-F238E27FC236}">
                <a16:creationId xmlns:a16="http://schemas.microsoft.com/office/drawing/2014/main" id="{9B198653-535D-4B62-9E86-3B1AFDC2B901}"/>
              </a:ext>
            </a:extLst>
          </p:cNvPr>
          <p:cNvPicPr>
            <a:picLocks noChangeAspect="1"/>
          </p:cNvPicPr>
          <p:nvPr/>
        </p:nvPicPr>
        <p:blipFill>
          <a:blip r:embed="rId3"/>
          <a:stretch>
            <a:fillRect/>
          </a:stretch>
        </p:blipFill>
        <p:spPr>
          <a:xfrm>
            <a:off x="2771800" y="332656"/>
            <a:ext cx="2520238" cy="1512143"/>
          </a:xfrm>
          <a:prstGeom prst="rect">
            <a:avLst/>
          </a:prstGeom>
        </p:spPr>
      </p:pic>
    </p:spTree>
    <p:extLst>
      <p:ext uri="{BB962C8B-B14F-4D97-AF65-F5344CB8AC3E}">
        <p14:creationId xmlns:p14="http://schemas.microsoft.com/office/powerpoint/2010/main" val="11506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576" y="15082"/>
            <a:ext cx="7269480" cy="1325562"/>
          </a:xfrm>
        </p:spPr>
        <p:txBody>
          <a:bodyPr>
            <a:normAutofit/>
          </a:bodyPr>
          <a:lstStyle/>
          <a:p>
            <a:pPr algn="ctr"/>
            <a:r>
              <a:rPr lang="en-GB" b="1" u="sng" dirty="0"/>
              <a:t>Unfair practice and plagiarism</a:t>
            </a:r>
          </a:p>
        </p:txBody>
      </p:sp>
      <p:sp>
        <p:nvSpPr>
          <p:cNvPr id="3" name="Content Placeholder 2"/>
          <p:cNvSpPr>
            <a:spLocks noGrp="1"/>
          </p:cNvSpPr>
          <p:nvPr>
            <p:ph idx="1"/>
          </p:nvPr>
        </p:nvSpPr>
        <p:spPr>
          <a:xfrm>
            <a:off x="251520" y="1828800"/>
            <a:ext cx="4464496" cy="4351337"/>
          </a:xfrm>
        </p:spPr>
        <p:txBody>
          <a:bodyPr vert="horz" lIns="91440" tIns="45720" rIns="91440" bIns="45720" rtlCol="0" anchor="t">
            <a:noAutofit/>
          </a:bodyPr>
          <a:lstStyle/>
          <a:p>
            <a:r>
              <a:rPr lang="en-GB" sz="3200" dirty="0"/>
              <a:t>What is unfair practice and plagiarism?</a:t>
            </a:r>
          </a:p>
          <a:p>
            <a:r>
              <a:rPr lang="en-GB" sz="3200" dirty="0"/>
              <a:t>How can I avoid plagiarism?</a:t>
            </a:r>
          </a:p>
          <a:p>
            <a:pPr marL="342900" indent="-342900"/>
            <a:r>
              <a:rPr lang="en-GB" sz="3200" dirty="0"/>
              <a:t>Other forms of unfair practice including cheating in exams</a:t>
            </a:r>
          </a:p>
        </p:txBody>
      </p:sp>
      <p:pic>
        <p:nvPicPr>
          <p:cNvPr id="4" name="Picture 3">
            <a:extLst>
              <a:ext uri="{FF2B5EF4-FFF2-40B4-BE49-F238E27FC236}">
                <a16:creationId xmlns:a16="http://schemas.microsoft.com/office/drawing/2014/main" id="{1E848034-A273-4B81-A84F-2E8C52B129D8}"/>
              </a:ext>
            </a:extLst>
          </p:cNvPr>
          <p:cNvPicPr>
            <a:picLocks noChangeAspect="1"/>
          </p:cNvPicPr>
          <p:nvPr/>
        </p:nvPicPr>
        <p:blipFill>
          <a:blip r:embed="rId3"/>
          <a:stretch>
            <a:fillRect/>
          </a:stretch>
        </p:blipFill>
        <p:spPr>
          <a:xfrm>
            <a:off x="5292080" y="1700808"/>
            <a:ext cx="3605465" cy="3126731"/>
          </a:xfrm>
          <a:prstGeom prst="rect">
            <a:avLst/>
          </a:prstGeom>
        </p:spPr>
      </p:pic>
    </p:spTree>
    <p:extLst>
      <p:ext uri="{BB962C8B-B14F-4D97-AF65-F5344CB8AC3E}">
        <p14:creationId xmlns:p14="http://schemas.microsoft.com/office/powerpoint/2010/main" val="393096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diagram&#10;&#10;Description automatically generated">
            <a:extLst>
              <a:ext uri="{FF2B5EF4-FFF2-40B4-BE49-F238E27FC236}">
                <a16:creationId xmlns:a16="http://schemas.microsoft.com/office/drawing/2014/main" id="{F1CF86B1-87EC-4817-8E9F-431C001483B6}"/>
              </a:ext>
            </a:extLst>
          </p:cNvPr>
          <p:cNvPicPr>
            <a:picLocks noChangeAspect="1"/>
          </p:cNvPicPr>
          <p:nvPr/>
        </p:nvPicPr>
        <p:blipFill>
          <a:blip r:embed="rId2"/>
          <a:stretch>
            <a:fillRect/>
          </a:stretch>
        </p:blipFill>
        <p:spPr>
          <a:xfrm>
            <a:off x="2339752" y="162699"/>
            <a:ext cx="4706750" cy="3403461"/>
          </a:xfrm>
          <a:prstGeom prst="rect">
            <a:avLst/>
          </a:prstGeom>
        </p:spPr>
      </p:pic>
      <p:sp>
        <p:nvSpPr>
          <p:cNvPr id="2" name="Title 1">
            <a:extLst>
              <a:ext uri="{FF2B5EF4-FFF2-40B4-BE49-F238E27FC236}">
                <a16:creationId xmlns:a16="http://schemas.microsoft.com/office/drawing/2014/main" id="{FDF1E3F3-569D-442F-ADD3-C0F7C49A6459}"/>
              </a:ext>
            </a:extLst>
          </p:cNvPr>
          <p:cNvSpPr>
            <a:spLocks noGrp="1"/>
          </p:cNvSpPr>
          <p:nvPr>
            <p:ph type="title"/>
          </p:nvPr>
        </p:nvSpPr>
        <p:spPr>
          <a:xfrm>
            <a:off x="107504" y="1484784"/>
            <a:ext cx="8928992" cy="2926080"/>
          </a:xfrm>
        </p:spPr>
        <p:txBody>
          <a:bodyPr vert="horz" lIns="91440" tIns="45720" rIns="91440" bIns="45720" rtlCol="0" anchor="b">
            <a:normAutofit/>
          </a:bodyPr>
          <a:lstStyle/>
          <a:p>
            <a:pPr algn="ctr"/>
            <a:r>
              <a:rPr lang="en-US" sz="2800" dirty="0">
                <a:solidFill>
                  <a:srgbClr val="FF0000"/>
                </a:solidFill>
              </a:rPr>
              <a:t>Developing your research skills will be delivered by the library in two  tutorial sessions within your online class </a:t>
            </a:r>
            <a:r>
              <a:rPr lang="en-US" sz="2800" dirty="0">
                <a:solidFill>
                  <a:srgbClr val="FFFFFF"/>
                </a:solidFill>
              </a:rPr>
              <a:t>on a Wednesday.</a:t>
            </a:r>
          </a:p>
        </p:txBody>
      </p:sp>
      <p:pic>
        <p:nvPicPr>
          <p:cNvPr id="3" name="Picture 2">
            <a:extLst>
              <a:ext uri="{FF2B5EF4-FFF2-40B4-BE49-F238E27FC236}">
                <a16:creationId xmlns:a16="http://schemas.microsoft.com/office/drawing/2014/main" id="{4AA04244-AF3E-4AB1-8A32-423B3FFF0ECD}"/>
              </a:ext>
            </a:extLst>
          </p:cNvPr>
          <p:cNvPicPr>
            <a:picLocks noChangeAspect="1"/>
          </p:cNvPicPr>
          <p:nvPr/>
        </p:nvPicPr>
        <p:blipFill>
          <a:blip r:embed="rId3"/>
          <a:stretch>
            <a:fillRect/>
          </a:stretch>
        </p:blipFill>
        <p:spPr>
          <a:xfrm>
            <a:off x="2915816" y="4653136"/>
            <a:ext cx="4392488" cy="1622530"/>
          </a:xfrm>
          <a:prstGeom prst="rect">
            <a:avLst/>
          </a:prstGeom>
        </p:spPr>
      </p:pic>
    </p:spTree>
    <p:extLst>
      <p:ext uri="{BB962C8B-B14F-4D97-AF65-F5344CB8AC3E}">
        <p14:creationId xmlns:p14="http://schemas.microsoft.com/office/powerpoint/2010/main" val="783732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347863" y="260350"/>
            <a:ext cx="5544617" cy="5648325"/>
          </a:xfrm>
        </p:spPr>
        <p:txBody>
          <a:bodyPr vert="horz" lIns="91440" tIns="45720" rIns="91440" bIns="45720" rtlCol="0" anchor="t">
            <a:normAutofit fontScale="62500" lnSpcReduction="20000"/>
          </a:bodyPr>
          <a:lstStyle/>
          <a:p>
            <a:pPr marL="0" indent="0">
              <a:buNone/>
            </a:pPr>
            <a:endParaRPr lang="en-GB" sz="3200" b="1" dirty="0"/>
          </a:p>
          <a:p>
            <a:pPr marL="34290" indent="0" algn="ctr">
              <a:buNone/>
            </a:pPr>
            <a:r>
              <a:rPr lang="en-GB" sz="3200" b="1" dirty="0">
                <a:cs typeface="Calibri" panose="020F0502020204030204"/>
              </a:rPr>
              <a:t>Online and classroom Behaviour</a:t>
            </a:r>
          </a:p>
          <a:p>
            <a:pPr marL="34290" indent="0" algn="ctr">
              <a:buNone/>
            </a:pPr>
            <a:endParaRPr lang="en-GB" sz="3200" b="1" dirty="0">
              <a:cs typeface="Calibri" panose="020F0502020204030204"/>
            </a:endParaRPr>
          </a:p>
          <a:p>
            <a:r>
              <a:rPr lang="en-GB" sz="3200" b="1" dirty="0"/>
              <a:t> Respect each other at all times. </a:t>
            </a:r>
          </a:p>
          <a:p>
            <a:pPr marL="34290" indent="0">
              <a:buNone/>
            </a:pPr>
            <a:endParaRPr lang="en-GB" b="1" dirty="0"/>
          </a:p>
          <a:p>
            <a:r>
              <a:rPr lang="en-GB" sz="3200" b="1" dirty="0"/>
              <a:t>Attendance is </a:t>
            </a:r>
            <a:r>
              <a:rPr lang="en-GB" sz="3200" b="1" dirty="0">
                <a:solidFill>
                  <a:srgbClr val="7030A0"/>
                </a:solidFill>
              </a:rPr>
              <a:t>compulsory-</a:t>
            </a:r>
            <a:r>
              <a:rPr lang="en-GB" sz="3200" b="1" dirty="0"/>
              <a:t> You will be removed from the programme if your attendance is not consistently good.</a:t>
            </a:r>
          </a:p>
          <a:p>
            <a:endParaRPr lang="en-GB" sz="3200" b="1" dirty="0"/>
          </a:p>
          <a:p>
            <a:r>
              <a:rPr lang="en-GB" sz="3200" b="1" dirty="0"/>
              <a:t>Contact with members of staff is through student email.</a:t>
            </a:r>
            <a:endParaRPr lang="en-GB" sz="3200" b="1" dirty="0">
              <a:cs typeface="Calibri"/>
            </a:endParaRPr>
          </a:p>
          <a:p>
            <a:endParaRPr lang="en-GB" sz="3200" b="1" dirty="0">
              <a:cs typeface="Calibri"/>
            </a:endParaRPr>
          </a:p>
          <a:p>
            <a:r>
              <a:rPr lang="en-GB" sz="3200" b="1" dirty="0">
                <a:cs typeface="Calibri"/>
              </a:rPr>
              <a:t>Learning online will be a new and exciting experience</a:t>
            </a:r>
          </a:p>
          <a:p>
            <a:pPr marL="34290" indent="0">
              <a:buNone/>
            </a:pPr>
            <a:endParaRPr lang="en-GB" sz="3200" b="1" dirty="0">
              <a:cs typeface="Calibri"/>
            </a:endParaRPr>
          </a:p>
          <a:p>
            <a:r>
              <a:rPr lang="en-GB" sz="3200" b="1" dirty="0">
                <a:cs typeface="Calibri"/>
              </a:rPr>
              <a:t>Your attendance and engagement throughout the modules are crucial for your own success and these areas will be monitored by your lecturers.</a:t>
            </a:r>
          </a:p>
          <a:p>
            <a:endParaRPr lang="en-GB" sz="3200" b="1" dirty="0">
              <a:cs typeface="Calibri"/>
            </a:endParaRPr>
          </a:p>
          <a:p>
            <a:endParaRPr lang="en-GB" sz="3200" b="1" dirty="0">
              <a:cs typeface="Calibri"/>
            </a:endParaRPr>
          </a:p>
          <a:p>
            <a:endParaRPr lang="en-GB" sz="3200" b="1" dirty="0">
              <a:cs typeface="Calibri"/>
            </a:endParaRPr>
          </a:p>
          <a:p>
            <a:pPr marL="0" indent="0">
              <a:buNone/>
            </a:pPr>
            <a:endParaRPr lang="en-GB" b="1" dirty="0">
              <a:cs typeface="Calibri" panose="020F0502020204030204"/>
            </a:endParaRPr>
          </a:p>
          <a:p>
            <a:endParaRPr lang="en-GB" b="1" dirty="0">
              <a:cs typeface="Calibri" panose="020F0502020204030204"/>
            </a:endParaRPr>
          </a:p>
        </p:txBody>
      </p:sp>
      <p:pic>
        <p:nvPicPr>
          <p:cNvPr id="2" name="Picture 1"/>
          <p:cNvPicPr>
            <a:picLocks noChangeAspect="1"/>
          </p:cNvPicPr>
          <p:nvPr/>
        </p:nvPicPr>
        <p:blipFill>
          <a:blip r:embed="rId3"/>
          <a:stretch>
            <a:fillRect/>
          </a:stretch>
        </p:blipFill>
        <p:spPr>
          <a:xfrm>
            <a:off x="539552" y="3431005"/>
            <a:ext cx="1929029" cy="1978918"/>
          </a:xfrm>
          <a:prstGeom prst="rect">
            <a:avLst/>
          </a:prstGeom>
        </p:spPr>
      </p:pic>
      <p:pic>
        <p:nvPicPr>
          <p:cNvPr id="1026" name="Picture 2"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6753" y="1391486"/>
            <a:ext cx="3048273" cy="1718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365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fade">
                                      <p:cBhvr>
                                        <p:cTn id="42" dur="1000"/>
                                        <p:tgtEl>
                                          <p:spTgt spid="3">
                                            <p:txEl>
                                              <p:pRg st="11" end="11"/>
                                            </p:txEl>
                                          </p:spTgt>
                                        </p:tgtEl>
                                      </p:cBhvr>
                                    </p:animEffect>
                                    <p:anim calcmode="lin" valueType="num">
                                      <p:cBhvr>
                                        <p:cTn id="4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03453"/>
            <a:ext cx="2313633" cy="5772840"/>
          </a:xfrm>
        </p:spPr>
        <p:txBody>
          <a:bodyPr vert="horz" lIns="91440" tIns="45720" rIns="91440" bIns="45720" rtlCol="0" anchor="ctr">
            <a:normAutofit/>
          </a:bodyPr>
          <a:lstStyle/>
          <a:p>
            <a:pPr algn="ctr"/>
            <a:r>
              <a:rPr lang="en-US" sz="3100">
                <a:solidFill>
                  <a:srgbClr val="C00000"/>
                </a:solidFill>
              </a:rPr>
              <a:t>Attendance Policy</a:t>
            </a:r>
          </a:p>
        </p:txBody>
      </p:sp>
      <p:graphicFrame>
        <p:nvGraphicFramePr>
          <p:cNvPr id="5" name="TextBox 2">
            <a:extLst>
              <a:ext uri="{FF2B5EF4-FFF2-40B4-BE49-F238E27FC236}">
                <a16:creationId xmlns:a16="http://schemas.microsoft.com/office/drawing/2014/main" id="{FE2AC7FA-3EF4-4F82-B151-A6C1B3C35A83}"/>
              </a:ext>
            </a:extLst>
          </p:cNvPr>
          <p:cNvGraphicFramePr/>
          <p:nvPr>
            <p:extLst>
              <p:ext uri="{D42A27DB-BD31-4B8C-83A1-F6EECF244321}">
                <p14:modId xmlns:p14="http://schemas.microsoft.com/office/powerpoint/2010/main" val="429350407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40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A282-69D6-4D49-9892-EF2F519ED81C}"/>
              </a:ext>
            </a:extLst>
          </p:cNvPr>
          <p:cNvSpPr>
            <a:spLocks noGrp="1"/>
          </p:cNvSpPr>
          <p:nvPr>
            <p:ph type="title"/>
          </p:nvPr>
        </p:nvSpPr>
        <p:spPr>
          <a:xfrm>
            <a:off x="822960" y="286604"/>
            <a:ext cx="7543800" cy="853411"/>
          </a:xfrm>
        </p:spPr>
        <p:txBody>
          <a:bodyPr/>
          <a:lstStyle/>
          <a:p>
            <a:r>
              <a:rPr lang="en-GB" dirty="0">
                <a:cs typeface="Calibri Light"/>
              </a:rPr>
              <a:t>Student Code of Conduct</a:t>
            </a:r>
            <a:endParaRPr lang="en-GB" dirty="0"/>
          </a:p>
        </p:txBody>
      </p:sp>
      <p:sp>
        <p:nvSpPr>
          <p:cNvPr id="3" name="TextBox 2">
            <a:extLst>
              <a:ext uri="{FF2B5EF4-FFF2-40B4-BE49-F238E27FC236}">
                <a16:creationId xmlns:a16="http://schemas.microsoft.com/office/drawing/2014/main" id="{62C41DBE-D63D-49D5-B623-42A726201BB3}"/>
              </a:ext>
            </a:extLst>
          </p:cNvPr>
          <p:cNvSpPr txBox="1"/>
          <p:nvPr/>
        </p:nvSpPr>
        <p:spPr>
          <a:xfrm>
            <a:off x="615727" y="2614541"/>
            <a:ext cx="802741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Below is a link to a copy of the Universities Student Code of Conduct. Please read through during your induction week:</a:t>
            </a:r>
            <a:endParaRPr lang="en-GB" dirty="0">
              <a:cs typeface="Calibri"/>
            </a:endParaRPr>
          </a:p>
          <a:p>
            <a:endParaRPr lang="en-GB" dirty="0">
              <a:cs typeface="Calibri"/>
            </a:endParaRPr>
          </a:p>
          <a:p>
            <a:r>
              <a:rPr lang="en-GB" dirty="0">
                <a:ea typeface="+mn-lt"/>
                <a:cs typeface="+mn-lt"/>
              </a:rPr>
              <a:t>Click </a:t>
            </a:r>
            <a:r>
              <a:rPr lang="en-GB" dirty="0">
                <a:ea typeface="+mn-lt"/>
                <a:cs typeface="+mn-lt"/>
                <a:hlinkClick r:id="rId2"/>
              </a:rPr>
              <a:t>HERE</a:t>
            </a:r>
            <a:r>
              <a:rPr lang="en-GB" dirty="0">
                <a:ea typeface="+mn-lt"/>
                <a:cs typeface="+mn-lt"/>
              </a:rPr>
              <a:t> for the Student Code of Conduct</a:t>
            </a:r>
            <a:endParaRPr lang="en-GB" dirty="0">
              <a:cs typeface="Calibri"/>
            </a:endParaRPr>
          </a:p>
        </p:txBody>
      </p:sp>
    </p:spTree>
    <p:extLst>
      <p:ext uri="{BB962C8B-B14F-4D97-AF65-F5344CB8AC3E}">
        <p14:creationId xmlns:p14="http://schemas.microsoft.com/office/powerpoint/2010/main" val="3175192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304864"/>
            <a:ext cx="7992888" cy="2248271"/>
          </a:xfrm>
        </p:spPr>
        <p:txBody>
          <a:bodyPr vert="horz" lIns="91440" tIns="45720" rIns="91440" bIns="45720" rtlCol="0" anchor="t">
            <a:noAutofit/>
          </a:bodyPr>
          <a:lstStyle/>
          <a:p>
            <a:pPr marL="0" indent="0" algn="ctr">
              <a:buNone/>
            </a:pPr>
            <a:r>
              <a:rPr lang="en-GB" sz="3200" b="1" dirty="0">
                <a:solidFill>
                  <a:srgbClr val="7030A0"/>
                </a:solidFill>
              </a:rPr>
              <a:t>Academic representation system</a:t>
            </a:r>
          </a:p>
          <a:p>
            <a:pPr marL="514350" indent="-514350">
              <a:buAutoNum type="arabicPeriod"/>
            </a:pPr>
            <a:r>
              <a:rPr lang="en-GB" sz="3200" dirty="0">
                <a:solidFill>
                  <a:srgbClr val="7030A0"/>
                </a:solidFill>
              </a:rPr>
              <a:t>Staff Student Committees</a:t>
            </a:r>
            <a:endParaRPr lang="en-GB" sz="3200" dirty="0">
              <a:solidFill>
                <a:srgbClr val="7030A0"/>
              </a:solidFill>
              <a:cs typeface="Calibri" panose="020F0502020204030204"/>
            </a:endParaRPr>
          </a:p>
          <a:p>
            <a:pPr marL="514350" indent="-514350">
              <a:buAutoNum type="arabicPeriod"/>
            </a:pPr>
            <a:r>
              <a:rPr lang="en-GB" sz="3200" dirty="0">
                <a:solidFill>
                  <a:srgbClr val="7030A0"/>
                </a:solidFill>
              </a:rPr>
              <a:t>You will be asked to elect two class representatives- 1 Male and 1 Female</a:t>
            </a:r>
            <a:endParaRPr lang="en-GB" sz="3200" dirty="0">
              <a:solidFill>
                <a:srgbClr val="7030A0"/>
              </a:solidFill>
              <a:cs typeface="Calibri" panose="020F0502020204030204"/>
            </a:endParaRPr>
          </a:p>
          <a:p>
            <a:pPr marL="514350" indent="-514350">
              <a:buAutoNum type="arabicPeriod"/>
            </a:pPr>
            <a:r>
              <a:rPr lang="en-GB" sz="3200" dirty="0">
                <a:solidFill>
                  <a:srgbClr val="7030A0"/>
                </a:solidFill>
              </a:rPr>
              <a:t>Module Feedback forms</a:t>
            </a:r>
            <a:endParaRPr lang="en-GB" sz="3200" dirty="0">
              <a:solidFill>
                <a:srgbClr val="7030A0"/>
              </a:solidFill>
              <a:cs typeface="Calibri" panose="020F0502020204030204"/>
            </a:endParaRPr>
          </a:p>
        </p:txBody>
      </p:sp>
      <p:pic>
        <p:nvPicPr>
          <p:cNvPr id="4" name="Picture 3">
            <a:extLst>
              <a:ext uri="{FF2B5EF4-FFF2-40B4-BE49-F238E27FC236}">
                <a16:creationId xmlns:a16="http://schemas.microsoft.com/office/drawing/2014/main" id="{B893E417-00B8-466D-B806-5E99B42999CB}"/>
              </a:ext>
            </a:extLst>
          </p:cNvPr>
          <p:cNvPicPr>
            <a:picLocks noChangeAspect="1"/>
          </p:cNvPicPr>
          <p:nvPr/>
        </p:nvPicPr>
        <p:blipFill>
          <a:blip r:embed="rId3"/>
          <a:stretch>
            <a:fillRect/>
          </a:stretch>
        </p:blipFill>
        <p:spPr>
          <a:xfrm>
            <a:off x="3275856" y="332656"/>
            <a:ext cx="2455898" cy="1914440"/>
          </a:xfrm>
          <a:prstGeom prst="rect">
            <a:avLst/>
          </a:prstGeom>
        </p:spPr>
      </p:pic>
    </p:spTree>
    <p:extLst>
      <p:ext uri="{BB962C8B-B14F-4D97-AF65-F5344CB8AC3E}">
        <p14:creationId xmlns:p14="http://schemas.microsoft.com/office/powerpoint/2010/main" val="199230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832" y="3463725"/>
            <a:ext cx="5760640" cy="1376731"/>
          </a:xfrm>
        </p:spPr>
        <p:txBody>
          <a:bodyPr/>
          <a:lstStyle/>
          <a:p>
            <a:pPr algn="ctr"/>
            <a:r>
              <a:rPr lang="en-GB" dirty="0"/>
              <a:t>Progression to BA Leadership</a:t>
            </a:r>
          </a:p>
        </p:txBody>
      </p:sp>
      <p:pic>
        <p:nvPicPr>
          <p:cNvPr id="4" name="Picture 3"/>
          <p:cNvPicPr>
            <a:picLocks noChangeAspect="1"/>
          </p:cNvPicPr>
          <p:nvPr/>
        </p:nvPicPr>
        <p:blipFill>
          <a:blip r:embed="rId2"/>
          <a:stretch>
            <a:fillRect/>
          </a:stretch>
        </p:blipFill>
        <p:spPr>
          <a:xfrm>
            <a:off x="398130" y="540655"/>
            <a:ext cx="2448272" cy="1636380"/>
          </a:xfrm>
          <a:prstGeom prst="rect">
            <a:avLst/>
          </a:prstGeom>
        </p:spPr>
      </p:pic>
      <p:pic>
        <p:nvPicPr>
          <p:cNvPr id="5" name="Picture 4"/>
          <p:cNvPicPr>
            <a:picLocks noChangeAspect="1"/>
          </p:cNvPicPr>
          <p:nvPr/>
        </p:nvPicPr>
        <p:blipFill>
          <a:blip r:embed="rId3"/>
          <a:stretch>
            <a:fillRect/>
          </a:stretch>
        </p:blipFill>
        <p:spPr>
          <a:xfrm>
            <a:off x="450702" y="4716687"/>
            <a:ext cx="1728192" cy="1728192"/>
          </a:xfrm>
          <a:prstGeom prst="rect">
            <a:avLst/>
          </a:prstGeom>
        </p:spPr>
      </p:pic>
      <p:pic>
        <p:nvPicPr>
          <p:cNvPr id="6" name="Picture 5"/>
          <p:cNvPicPr>
            <a:picLocks noChangeAspect="1"/>
          </p:cNvPicPr>
          <p:nvPr/>
        </p:nvPicPr>
        <p:blipFill>
          <a:blip r:embed="rId4"/>
          <a:stretch>
            <a:fillRect/>
          </a:stretch>
        </p:blipFill>
        <p:spPr>
          <a:xfrm>
            <a:off x="2953254" y="540654"/>
            <a:ext cx="2736304" cy="2672321"/>
          </a:xfrm>
          <a:prstGeom prst="rect">
            <a:avLst/>
          </a:prstGeom>
        </p:spPr>
      </p:pic>
      <p:pic>
        <p:nvPicPr>
          <p:cNvPr id="7" name="Picture 6"/>
          <p:cNvPicPr>
            <a:picLocks noChangeAspect="1"/>
          </p:cNvPicPr>
          <p:nvPr/>
        </p:nvPicPr>
        <p:blipFill>
          <a:blip r:embed="rId5"/>
          <a:stretch>
            <a:fillRect/>
          </a:stretch>
        </p:blipFill>
        <p:spPr>
          <a:xfrm>
            <a:off x="359804" y="2607270"/>
            <a:ext cx="2448271" cy="1643459"/>
          </a:xfrm>
          <a:prstGeom prst="rect">
            <a:avLst/>
          </a:prstGeom>
        </p:spPr>
      </p:pic>
      <p:pic>
        <p:nvPicPr>
          <p:cNvPr id="8" name="Picture 7"/>
          <p:cNvPicPr>
            <a:picLocks noChangeAspect="1"/>
          </p:cNvPicPr>
          <p:nvPr/>
        </p:nvPicPr>
        <p:blipFill>
          <a:blip r:embed="rId6"/>
          <a:stretch>
            <a:fillRect/>
          </a:stretch>
        </p:blipFill>
        <p:spPr>
          <a:xfrm>
            <a:off x="5834737" y="540654"/>
            <a:ext cx="3052612" cy="2672322"/>
          </a:xfrm>
          <a:prstGeom prst="rect">
            <a:avLst/>
          </a:prstGeom>
        </p:spPr>
      </p:pic>
      <p:pic>
        <p:nvPicPr>
          <p:cNvPr id="9" name="Picture 8"/>
          <p:cNvPicPr>
            <a:picLocks noChangeAspect="1"/>
          </p:cNvPicPr>
          <p:nvPr/>
        </p:nvPicPr>
        <p:blipFill>
          <a:blip r:embed="rId7"/>
          <a:stretch>
            <a:fillRect/>
          </a:stretch>
        </p:blipFill>
        <p:spPr>
          <a:xfrm>
            <a:off x="6785790" y="4725144"/>
            <a:ext cx="2179861" cy="1795503"/>
          </a:xfrm>
          <a:prstGeom prst="rect">
            <a:avLst/>
          </a:prstGeom>
        </p:spPr>
      </p:pic>
      <p:pic>
        <p:nvPicPr>
          <p:cNvPr id="10" name="Picture 9"/>
          <p:cNvPicPr>
            <a:picLocks noChangeAspect="1"/>
          </p:cNvPicPr>
          <p:nvPr/>
        </p:nvPicPr>
        <p:blipFill>
          <a:blip r:embed="rId8"/>
          <a:stretch>
            <a:fillRect/>
          </a:stretch>
        </p:blipFill>
        <p:spPr>
          <a:xfrm>
            <a:off x="2723263" y="4840456"/>
            <a:ext cx="3518158" cy="1638078"/>
          </a:xfrm>
          <a:prstGeom prst="rect">
            <a:avLst/>
          </a:prstGeom>
        </p:spPr>
      </p:pic>
    </p:spTree>
    <p:extLst>
      <p:ext uri="{BB962C8B-B14F-4D97-AF65-F5344CB8AC3E}">
        <p14:creationId xmlns:p14="http://schemas.microsoft.com/office/powerpoint/2010/main" val="3764057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EBDE8B5-D2F5-44EE-AB86-0ABF346ABF9F}"/>
              </a:ext>
            </a:extLst>
          </p:cNvPr>
          <p:cNvSpPr>
            <a:spLocks noGrp="1"/>
          </p:cNvSpPr>
          <p:nvPr>
            <p:ph type="title"/>
          </p:nvPr>
        </p:nvSpPr>
        <p:spPr>
          <a:xfrm>
            <a:off x="718879" y="800392"/>
            <a:ext cx="7698523" cy="1212102"/>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A few other points..</a:t>
            </a:r>
          </a:p>
        </p:txBody>
      </p:sp>
      <p:sp>
        <p:nvSpPr>
          <p:cNvPr id="3" name="TextBox 2">
            <a:extLst>
              <a:ext uri="{FF2B5EF4-FFF2-40B4-BE49-F238E27FC236}">
                <a16:creationId xmlns:a16="http://schemas.microsoft.com/office/drawing/2014/main" id="{13127D6D-2DD9-4EB2-8721-2529820EAA3F}"/>
              </a:ext>
            </a:extLst>
          </p:cNvPr>
          <p:cNvSpPr txBox="1"/>
          <p:nvPr/>
        </p:nvSpPr>
        <p:spPr>
          <a:xfrm>
            <a:off x="1025718" y="2490436"/>
            <a:ext cx="7281746" cy="356717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You have access to free Microsoft Office 365 as a student- please go onto HWB and download this today as you will need this next week. This will give you access to Word, PowerPoint and Excel. </a:t>
            </a:r>
          </a:p>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endParaRPr kumimoji="0" lang="en-US" sz="1500" b="0" i="0" u="none" strike="noStrike" cap="none" spc="0" normalizeH="0" baseline="0" noProof="0" dirty="0">
              <a:ln>
                <a:noFill/>
              </a:ln>
              <a:effectLst/>
              <a:uLnTx/>
              <a:uFillTx/>
            </a:endParaRP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There are also lots of other free and heavily reduced Software and Hardware (Laptops </a:t>
            </a:r>
            <a:r>
              <a:rPr kumimoji="0" lang="en-US" sz="1500" b="0" i="0" u="none" strike="noStrike" cap="none" spc="0" normalizeH="0" baseline="0" noProof="0" dirty="0" err="1">
                <a:ln>
                  <a:noFill/>
                </a:ln>
                <a:effectLst/>
                <a:uLnTx/>
                <a:uFillTx/>
              </a:rPr>
              <a:t>etc</a:t>
            </a:r>
            <a:r>
              <a:rPr kumimoji="0" lang="en-US" sz="1500" b="0" i="0" u="none" strike="noStrike" cap="none" spc="0" normalizeH="0" baseline="0" noProof="0" dirty="0">
                <a:ln>
                  <a:noFill/>
                </a:ln>
                <a:effectLst/>
                <a:uLnTx/>
                <a:uFillTx/>
              </a:rPr>
              <a:t>) through the IT Exclusives Page so please do visit this page (Via HWB).</a:t>
            </a:r>
          </a:p>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endParaRPr kumimoji="0" lang="en-US" sz="1500" b="0" i="0" u="none" strike="noStrike" cap="none" spc="0" normalizeH="0" baseline="0" noProof="0" dirty="0">
              <a:ln>
                <a:noFill/>
              </a:ln>
              <a:effectLst/>
              <a:uLnTx/>
              <a:uFillTx/>
            </a:endParaRP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At UWTSD we have a Digital Connectivity Bursary- applications for this are available through HWB. There are also a number of other bursaries, please take a look HERE: </a:t>
            </a:r>
            <a:r>
              <a:rPr kumimoji="0" lang="en-US" sz="1500" b="0" i="0" u="none" strike="noStrike" cap="none" spc="0" normalizeH="0" baseline="0" noProof="0" dirty="0">
                <a:ln>
                  <a:noFill/>
                </a:ln>
                <a:effectLst/>
                <a:uLnTx/>
                <a:uFillTx/>
                <a:hlinkClick r:id="rId2"/>
              </a:rPr>
              <a:t>https://www.uwtsd.ac.uk/bursaries/undergraduate/</a:t>
            </a:r>
          </a:p>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endParaRPr kumimoji="0" lang="en-US" sz="1500" b="0" i="0" u="none" strike="noStrike" cap="none" spc="0" normalizeH="0" baseline="0" noProof="0" dirty="0">
              <a:ln>
                <a:noFill/>
              </a:ln>
              <a:effectLst/>
              <a:uLnTx/>
              <a:uFillTx/>
            </a:endParaRP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We have in-house Student Finance Officers that offer </a:t>
            </a:r>
            <a:r>
              <a:rPr kumimoji="0" lang="en-US" sz="1500" b="1" i="0" u="none" strike="noStrike" cap="none" spc="0" normalizeH="0" baseline="0" noProof="0" dirty="0">
                <a:ln>
                  <a:noFill/>
                </a:ln>
                <a:effectLst/>
                <a:uLnTx/>
                <a:uFillTx/>
              </a:rPr>
              <a:t>free help and advice</a:t>
            </a:r>
            <a:r>
              <a:rPr kumimoji="0" lang="en-US" sz="1500" b="0" i="0" u="none" strike="noStrike" cap="none" spc="0" normalizeH="0" baseline="0" noProof="0" dirty="0">
                <a:ln>
                  <a:noFill/>
                </a:ln>
                <a:effectLst/>
                <a:uLnTx/>
                <a:uFillTx/>
              </a:rPr>
              <a:t> regarding your finances. If anyone offers advice to you for a fee please let us know ASAP. Our advice is always free.</a:t>
            </a:r>
          </a:p>
          <a:p>
            <a:pPr marL="0" marR="0" lvl="0" indent="-228600" defTabSz="914400" fontAlgn="auto">
              <a:lnSpc>
                <a:spcPct val="90000"/>
              </a:lnSpc>
              <a:spcBef>
                <a:spcPts val="0"/>
              </a:spcBef>
              <a:spcAft>
                <a:spcPts val="600"/>
              </a:spcAft>
              <a:buClrTx/>
              <a:buSzTx/>
              <a:buFont typeface="Arial" panose="020B0604020202020204" pitchFamily="34" charset="0"/>
              <a:buChar char="•"/>
              <a:tabLst/>
              <a:defRPr/>
            </a:pPr>
            <a:endParaRPr kumimoji="0" lang="en-US" sz="15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3307901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C558-910A-4CCB-A140-0006BC073273}"/>
              </a:ext>
            </a:extLst>
          </p:cNvPr>
          <p:cNvSpPr>
            <a:spLocks noGrp="1"/>
          </p:cNvSpPr>
          <p:nvPr>
            <p:ph type="title"/>
          </p:nvPr>
        </p:nvSpPr>
        <p:spPr/>
        <p:txBody>
          <a:bodyPr/>
          <a:lstStyle/>
          <a:p>
            <a:r>
              <a:rPr lang="en-GB" dirty="0">
                <a:cs typeface="Calibri Light"/>
              </a:rPr>
              <a:t>What do I need to do next?</a:t>
            </a:r>
          </a:p>
        </p:txBody>
      </p:sp>
      <p:sp>
        <p:nvSpPr>
          <p:cNvPr id="3" name="TextBox 2">
            <a:extLst>
              <a:ext uri="{FF2B5EF4-FFF2-40B4-BE49-F238E27FC236}">
                <a16:creationId xmlns:a16="http://schemas.microsoft.com/office/drawing/2014/main" id="{A7C3FC5C-154F-4D96-8410-F60F3E1F5064}"/>
              </a:ext>
            </a:extLst>
          </p:cNvPr>
          <p:cNvSpPr txBox="1"/>
          <p:nvPr/>
        </p:nvSpPr>
        <p:spPr>
          <a:xfrm>
            <a:off x="673164" y="1712777"/>
            <a:ext cx="755069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Ensure that you are fully </a:t>
            </a:r>
            <a:r>
              <a:rPr lang="en-GB" dirty="0">
                <a:solidFill>
                  <a:srgbClr val="C00000"/>
                </a:solidFill>
              </a:rPr>
              <a:t>enrolled</a:t>
            </a:r>
            <a:r>
              <a:rPr lang="en-GB" dirty="0"/>
              <a:t>. A delay in completing this will lead to a delay in getting your finance through.</a:t>
            </a:r>
            <a:endParaRPr lang="en-US" dirty="0"/>
          </a:p>
          <a:p>
            <a:pPr marL="285750" indent="-285750">
              <a:buFont typeface="Arial"/>
              <a:buChar char="•"/>
            </a:pPr>
            <a:r>
              <a:rPr lang="en-GB" dirty="0">
                <a:cs typeface="Calibri"/>
              </a:rPr>
              <a:t>Access your </a:t>
            </a:r>
            <a:r>
              <a:rPr lang="en-GB" dirty="0">
                <a:solidFill>
                  <a:srgbClr val="C00000"/>
                </a:solidFill>
                <a:cs typeface="Calibri"/>
              </a:rPr>
              <a:t>Student Emails BEFORE </a:t>
            </a:r>
            <a:r>
              <a:rPr lang="en-GB" dirty="0">
                <a:cs typeface="Calibri"/>
              </a:rPr>
              <a:t>your lecture next week. Make sure that you know how to access them (through HWB) and that you have the password etc. You will need to ensure that you do this to access the Microsoft teams for your lecture.</a:t>
            </a:r>
          </a:p>
          <a:p>
            <a:pPr marL="285750" indent="-285750">
              <a:buFont typeface="Arial"/>
              <a:buChar char="•"/>
            </a:pPr>
            <a:r>
              <a:rPr lang="en-GB" dirty="0">
                <a:cs typeface="Calibri"/>
              </a:rPr>
              <a:t>Download Office 365 for free onto your laptop / PC through HWB before your next lecture. You will need to access these next week so make sure you have them ready!</a:t>
            </a:r>
          </a:p>
          <a:p>
            <a:pPr marL="285750" indent="-285750">
              <a:buFont typeface="Arial"/>
              <a:buChar char="•"/>
            </a:pPr>
            <a:r>
              <a:rPr lang="en-GB" dirty="0">
                <a:ea typeface="+mn-lt"/>
                <a:cs typeface="+mn-lt"/>
              </a:rPr>
              <a:t> Have a read of the student code of conduct</a:t>
            </a:r>
            <a:endParaRPr lang="en-GB" dirty="0"/>
          </a:p>
          <a:p>
            <a:pPr marL="285750" indent="-285750">
              <a:buFont typeface="Arial"/>
              <a:buChar char="•"/>
            </a:pPr>
            <a:r>
              <a:rPr lang="en-GB" dirty="0">
                <a:ea typeface="+mn-lt"/>
                <a:cs typeface="+mn-lt"/>
              </a:rPr>
              <a:t>Watch the following How To tutorials (which can be found on both your Moodle pages and Microsoft teams)- </a:t>
            </a:r>
          </a:p>
          <a:p>
            <a:pPr marL="285750" indent="-285750">
              <a:buFont typeface="Arial"/>
              <a:buChar char="•"/>
            </a:pPr>
            <a:r>
              <a:rPr lang="en-GB" dirty="0">
                <a:ea typeface="+mn-lt"/>
                <a:cs typeface="+mn-lt"/>
              </a:rPr>
              <a:t>How to navigate Moodle and How To use Microsoft Teams</a:t>
            </a:r>
          </a:p>
        </p:txBody>
      </p:sp>
    </p:spTree>
    <p:extLst>
      <p:ext uri="{BB962C8B-B14F-4D97-AF65-F5344CB8AC3E}">
        <p14:creationId xmlns:p14="http://schemas.microsoft.com/office/powerpoint/2010/main" val="2645267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E8DC97-3A85-479C-9EAD-2A9A6406A5D6}"/>
              </a:ext>
            </a:extLst>
          </p:cNvPr>
          <p:cNvSpPr txBox="1"/>
          <p:nvPr/>
        </p:nvSpPr>
        <p:spPr>
          <a:xfrm>
            <a:off x="431928" y="385978"/>
            <a:ext cx="5511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WHERE CAN I GO TO GET HELP?</a:t>
            </a:r>
          </a:p>
        </p:txBody>
      </p:sp>
      <p:sp>
        <p:nvSpPr>
          <p:cNvPr id="4" name="TextBox 3">
            <a:extLst>
              <a:ext uri="{FF2B5EF4-FFF2-40B4-BE49-F238E27FC236}">
                <a16:creationId xmlns:a16="http://schemas.microsoft.com/office/drawing/2014/main" id="{C4956F8B-9354-4B84-BA38-75B2CE6B8BC3}"/>
              </a:ext>
            </a:extLst>
          </p:cNvPr>
          <p:cNvSpPr txBox="1"/>
          <p:nvPr/>
        </p:nvSpPr>
        <p:spPr>
          <a:xfrm>
            <a:off x="419722" y="953889"/>
            <a:ext cx="840075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You will have a variety of questions at different times throughout the programme. Please see the contacts below;</a:t>
            </a:r>
          </a:p>
          <a:p>
            <a:endParaRPr lang="en-GB" b="1" dirty="0">
              <a:cs typeface="Calibri"/>
            </a:endParaRPr>
          </a:p>
          <a:p>
            <a:r>
              <a:rPr lang="en-GB" b="1" dirty="0">
                <a:cs typeface="Calibri"/>
              </a:rPr>
              <a:t>IT/Login Issues (This includes Moodle, Microsoft Teams and Turnitin):</a:t>
            </a:r>
            <a:endParaRPr lang="en-GB" dirty="0">
              <a:cs typeface="Calibri"/>
            </a:endParaRPr>
          </a:p>
          <a:p>
            <a:r>
              <a:rPr lang="en-GB" b="1" dirty="0">
                <a:cs typeface="Calibri"/>
              </a:rPr>
              <a:t>24 Hour Helpline </a:t>
            </a:r>
            <a:r>
              <a:rPr lang="en-GB" dirty="0">
                <a:ea typeface="+mn-lt"/>
                <a:cs typeface="+mn-lt"/>
              </a:rPr>
              <a:t>0300 500 5055</a:t>
            </a:r>
            <a:endParaRPr lang="en-GB" b="1" dirty="0">
              <a:ea typeface="+mn-lt"/>
              <a:cs typeface="+mn-lt"/>
            </a:endParaRPr>
          </a:p>
          <a:p>
            <a:endParaRPr lang="en-GB" dirty="0">
              <a:ea typeface="+mn-lt"/>
              <a:cs typeface="+mn-lt"/>
            </a:endParaRPr>
          </a:p>
          <a:p>
            <a:r>
              <a:rPr lang="en-GB" b="1" dirty="0">
                <a:ea typeface="+mn-lt"/>
                <a:cs typeface="+mn-lt"/>
              </a:rPr>
              <a:t>General questions e.g. registry, finance and student support please contact the student Hwb</a:t>
            </a:r>
            <a:r>
              <a:rPr lang="en-GB" dirty="0">
                <a:ea typeface="+mn-lt"/>
                <a:cs typeface="+mn-lt"/>
              </a:rPr>
              <a:t>: </a:t>
            </a:r>
            <a:r>
              <a:rPr lang="en-GB" dirty="0">
                <a:ea typeface="+mn-lt"/>
                <a:cs typeface="+mn-lt"/>
                <a:hlinkClick r:id="rId2"/>
              </a:rPr>
              <a:t>Hwb@uwtsd.ac.uk</a:t>
            </a:r>
            <a:r>
              <a:rPr lang="en-GB" dirty="0">
                <a:ea typeface="+mn-lt"/>
                <a:cs typeface="+mn-lt"/>
              </a:rPr>
              <a:t>  Tel: 0300 1313030. </a:t>
            </a:r>
          </a:p>
          <a:p>
            <a:r>
              <a:rPr lang="en-GB" b="1" dirty="0"/>
              <a:t>Swansea Campus:</a:t>
            </a:r>
            <a:r>
              <a:rPr lang="en-GB" dirty="0"/>
              <a:t>  Email: </a:t>
            </a:r>
            <a:r>
              <a:rPr lang="en-GB" u="sng" dirty="0">
                <a:hlinkClick r:id="rId3"/>
              </a:rPr>
              <a:t>student.services@uwtsd.ac.uk</a:t>
            </a:r>
            <a:endParaRPr lang="en-GB" dirty="0"/>
          </a:p>
          <a:p>
            <a:endParaRPr lang="en-GB" dirty="0"/>
          </a:p>
          <a:p>
            <a:r>
              <a:rPr lang="en-GB" b="1" dirty="0">
                <a:ea typeface="+mn-lt"/>
                <a:cs typeface="+mn-lt"/>
              </a:rPr>
              <a:t>Course specific questions (I.e. regarding content of your module):</a:t>
            </a:r>
          </a:p>
          <a:p>
            <a:r>
              <a:rPr lang="en-GB" dirty="0">
                <a:ea typeface="+mn-lt"/>
                <a:cs typeface="+mn-lt"/>
              </a:rPr>
              <a:t>Please email your module Tutor  as follows:</a:t>
            </a:r>
            <a:endParaRPr lang="en-GB" b="1" dirty="0">
              <a:ea typeface="+mn-lt"/>
              <a:cs typeface="+mn-lt"/>
            </a:endParaRPr>
          </a:p>
          <a:p>
            <a:r>
              <a:rPr lang="en-GB" dirty="0">
                <a:ea typeface="+mn-lt"/>
                <a:cs typeface="+mn-lt"/>
              </a:rPr>
              <a:t>Academic and Employability Skills: </a:t>
            </a:r>
            <a:r>
              <a:rPr lang="en-GB" dirty="0">
                <a:ea typeface="+mn-lt"/>
                <a:cs typeface="+mn-lt"/>
                <a:hlinkClick r:id="rId4"/>
              </a:rPr>
              <a:t>laura.james@uwtsd.ac.uk</a:t>
            </a:r>
            <a:endParaRPr lang="en-GB" dirty="0">
              <a:ea typeface="+mn-lt"/>
              <a:cs typeface="+mn-lt"/>
            </a:endParaRPr>
          </a:p>
          <a:p>
            <a:r>
              <a:rPr lang="en-GB" dirty="0">
                <a:ea typeface="+mn-lt"/>
                <a:cs typeface="+mn-lt"/>
              </a:rPr>
              <a:t>Professional Career Development: </a:t>
            </a:r>
            <a:r>
              <a:rPr lang="en-GB" dirty="0">
                <a:ea typeface="+mn-lt"/>
                <a:cs typeface="+mn-lt"/>
                <a:hlinkClick r:id="rId5"/>
              </a:rPr>
              <a:t>s.khan@uwtsd.ac.uk</a:t>
            </a:r>
            <a:r>
              <a:rPr lang="en-GB" dirty="0">
                <a:ea typeface="+mn-lt"/>
                <a:cs typeface="+mn-lt"/>
              </a:rPr>
              <a:t> </a:t>
            </a:r>
          </a:p>
          <a:p>
            <a:endParaRPr lang="en-GB" dirty="0">
              <a:ea typeface="+mn-lt"/>
              <a:cs typeface="+mn-lt"/>
            </a:endParaRPr>
          </a:p>
          <a:p>
            <a:r>
              <a:rPr lang="en-GB" b="1" dirty="0">
                <a:ea typeface="+mn-lt"/>
                <a:cs typeface="+mn-lt"/>
              </a:rPr>
              <a:t>Unable to attend a lecture: </a:t>
            </a:r>
            <a:r>
              <a:rPr lang="en-GB" dirty="0">
                <a:ea typeface="+mn-lt"/>
                <a:cs typeface="+mn-lt"/>
              </a:rPr>
              <a:t>Please email your module tutor as above</a:t>
            </a:r>
          </a:p>
          <a:p>
            <a:endParaRPr lang="en-GB" dirty="0">
              <a:ea typeface="+mn-lt"/>
              <a:cs typeface="+mn-lt"/>
            </a:endParaRPr>
          </a:p>
          <a:p>
            <a:r>
              <a:rPr lang="en-GB" b="1" dirty="0">
                <a:ea typeface="+mn-lt"/>
                <a:cs typeface="+mn-lt"/>
              </a:rPr>
              <a:t>Any other course related issues (e.g. ongoing attendance issues etc): </a:t>
            </a:r>
            <a:r>
              <a:rPr lang="en-GB" dirty="0">
                <a:ea typeface="+mn-lt"/>
                <a:cs typeface="+mn-lt"/>
              </a:rPr>
              <a:t>Please contact your Coordinator Laura James</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732492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D14E-7B88-430B-86C0-78582F7216A0}"/>
              </a:ext>
            </a:extLst>
          </p:cNvPr>
          <p:cNvSpPr>
            <a:spLocks noGrp="1"/>
          </p:cNvSpPr>
          <p:nvPr>
            <p:ph type="title"/>
          </p:nvPr>
        </p:nvSpPr>
        <p:spPr/>
        <p:txBody>
          <a:bodyPr/>
          <a:lstStyle/>
          <a:p>
            <a:r>
              <a:rPr lang="en-GB" dirty="0">
                <a:cs typeface="Calibri Light"/>
              </a:rPr>
              <a:t>Your Timetable!</a:t>
            </a:r>
            <a:endParaRPr lang="en-GB" dirty="0"/>
          </a:p>
        </p:txBody>
      </p:sp>
      <p:sp>
        <p:nvSpPr>
          <p:cNvPr id="3" name="TextBox 2">
            <a:extLst>
              <a:ext uri="{FF2B5EF4-FFF2-40B4-BE49-F238E27FC236}">
                <a16:creationId xmlns:a16="http://schemas.microsoft.com/office/drawing/2014/main" id="{A77095BC-485C-4D93-B4C1-9ACE4D95F9D8}"/>
              </a:ext>
            </a:extLst>
          </p:cNvPr>
          <p:cNvSpPr txBox="1"/>
          <p:nvPr/>
        </p:nvSpPr>
        <p:spPr>
          <a:xfrm>
            <a:off x="831100" y="1844824"/>
            <a:ext cx="813247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t>Your Timetable as it stands is as follows:</a:t>
            </a:r>
            <a:endParaRPr lang="en-US" u="sng" dirty="0"/>
          </a:p>
          <a:p>
            <a:endParaRPr lang="en-GB" dirty="0">
              <a:cs typeface="Calibri"/>
            </a:endParaRPr>
          </a:p>
          <a:p>
            <a:r>
              <a:rPr lang="en-GB" u="sng" dirty="0">
                <a:cs typeface="Calibri"/>
              </a:rPr>
              <a:t>Monday 10am-1pm </a:t>
            </a:r>
            <a:r>
              <a:rPr lang="en-GB" dirty="0">
                <a:cs typeface="Calibri"/>
              </a:rPr>
              <a:t>Academic and Employability Skills - </a:t>
            </a:r>
            <a:r>
              <a:rPr lang="en-GB" b="1" dirty="0">
                <a:cs typeface="Calibri"/>
              </a:rPr>
              <a:t>Laura James</a:t>
            </a:r>
          </a:p>
          <a:p>
            <a:endParaRPr lang="en-GB" b="1" dirty="0">
              <a:cs typeface="Calibri"/>
            </a:endParaRPr>
          </a:p>
          <a:p>
            <a:r>
              <a:rPr lang="en-GB" b="1" dirty="0">
                <a:cs typeface="Calibri"/>
              </a:rPr>
              <a:t>Online only  starting 4</a:t>
            </a:r>
            <a:r>
              <a:rPr lang="en-GB" b="1" baseline="30000" dirty="0">
                <a:cs typeface="Calibri"/>
              </a:rPr>
              <a:t>th</a:t>
            </a:r>
            <a:r>
              <a:rPr lang="en-GB" b="1" dirty="0">
                <a:cs typeface="Calibri"/>
              </a:rPr>
              <a:t> October 10am</a:t>
            </a:r>
          </a:p>
          <a:p>
            <a:endParaRPr lang="en-GB" b="1" dirty="0">
              <a:cs typeface="Calibri"/>
            </a:endParaRPr>
          </a:p>
          <a:p>
            <a:r>
              <a:rPr lang="en-GB" b="1" dirty="0">
                <a:cs typeface="Calibri"/>
              </a:rPr>
              <a:t>		</a:t>
            </a:r>
          </a:p>
          <a:p>
            <a:endParaRPr lang="en-GB" u="sng" dirty="0">
              <a:cs typeface="Calibri"/>
            </a:endParaRPr>
          </a:p>
          <a:p>
            <a:r>
              <a:rPr lang="en-GB" u="sng" dirty="0">
                <a:cs typeface="Calibri"/>
              </a:rPr>
              <a:t>Wednesday 10am-1pm</a:t>
            </a:r>
            <a:r>
              <a:rPr lang="en-GB" dirty="0">
                <a:cs typeface="Calibri"/>
              </a:rPr>
              <a:t> Professional Career Development – </a:t>
            </a:r>
            <a:r>
              <a:rPr lang="en-GB" b="1" dirty="0">
                <a:cs typeface="Calibri"/>
              </a:rPr>
              <a:t>Shehla Khan</a:t>
            </a:r>
          </a:p>
          <a:p>
            <a:endParaRPr lang="en-GB" b="1" dirty="0">
              <a:cs typeface="Calibri"/>
            </a:endParaRPr>
          </a:p>
          <a:p>
            <a:r>
              <a:rPr lang="en-GB" b="1" dirty="0">
                <a:cs typeface="Calibri"/>
              </a:rPr>
              <a:t>On Campus 	(Room 501)	</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876855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E221F-A138-43DF-AEAD-BE2F88E5F172}"/>
              </a:ext>
            </a:extLst>
          </p:cNvPr>
          <p:cNvSpPr>
            <a:spLocks noGrp="1"/>
          </p:cNvSpPr>
          <p:nvPr>
            <p:ph type="title"/>
          </p:nvPr>
        </p:nvSpPr>
        <p:spPr/>
        <p:txBody>
          <a:bodyPr/>
          <a:lstStyle/>
          <a:p>
            <a:pPr algn="ctr"/>
            <a:r>
              <a:rPr lang="en-GB" dirty="0"/>
              <a:t>Programme Handbooks &amp; Directory</a:t>
            </a:r>
          </a:p>
        </p:txBody>
      </p:sp>
      <p:sp>
        <p:nvSpPr>
          <p:cNvPr id="3" name="Content Placeholder 2">
            <a:extLst>
              <a:ext uri="{FF2B5EF4-FFF2-40B4-BE49-F238E27FC236}">
                <a16:creationId xmlns:a16="http://schemas.microsoft.com/office/drawing/2014/main" id="{ABF9DC97-B58D-49A7-9D8C-7A2314C57CA1}"/>
              </a:ext>
            </a:extLst>
          </p:cNvPr>
          <p:cNvSpPr>
            <a:spLocks noGrp="1"/>
          </p:cNvSpPr>
          <p:nvPr>
            <p:ph idx="1"/>
          </p:nvPr>
        </p:nvSpPr>
        <p:spPr/>
        <p:txBody>
          <a:bodyPr/>
          <a:lstStyle/>
          <a:p>
            <a:pPr algn="ctr"/>
            <a:r>
              <a:rPr lang="en-GB" dirty="0"/>
              <a:t>Please view these on Moodle.</a:t>
            </a:r>
          </a:p>
        </p:txBody>
      </p:sp>
      <p:pic>
        <p:nvPicPr>
          <p:cNvPr id="4" name="Picture 3">
            <a:extLst>
              <a:ext uri="{FF2B5EF4-FFF2-40B4-BE49-F238E27FC236}">
                <a16:creationId xmlns:a16="http://schemas.microsoft.com/office/drawing/2014/main" id="{9C943163-2F14-4712-A993-F4D10041A86A}"/>
              </a:ext>
            </a:extLst>
          </p:cNvPr>
          <p:cNvPicPr>
            <a:picLocks noChangeAspect="1"/>
          </p:cNvPicPr>
          <p:nvPr/>
        </p:nvPicPr>
        <p:blipFill>
          <a:blip r:embed="rId2"/>
          <a:stretch>
            <a:fillRect/>
          </a:stretch>
        </p:blipFill>
        <p:spPr>
          <a:xfrm>
            <a:off x="2123728" y="2276872"/>
            <a:ext cx="3312369" cy="3772603"/>
          </a:xfrm>
          <a:prstGeom prst="rect">
            <a:avLst/>
          </a:prstGeom>
        </p:spPr>
      </p:pic>
    </p:spTree>
    <p:extLst>
      <p:ext uri="{BB962C8B-B14F-4D97-AF65-F5344CB8AC3E}">
        <p14:creationId xmlns:p14="http://schemas.microsoft.com/office/powerpoint/2010/main" val="14381343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380FE-5932-41F2-A60F-438DEB081219}"/>
              </a:ext>
            </a:extLst>
          </p:cNvPr>
          <p:cNvSpPr>
            <a:spLocks noGrp="1"/>
          </p:cNvSpPr>
          <p:nvPr>
            <p:ph type="title"/>
          </p:nvPr>
        </p:nvSpPr>
        <p:spPr/>
        <p:txBody>
          <a:bodyPr/>
          <a:lstStyle/>
          <a:p>
            <a:r>
              <a:rPr lang="en-GB" dirty="0"/>
              <a:t>Hwb- Welcome and Induction</a:t>
            </a:r>
          </a:p>
        </p:txBody>
      </p:sp>
      <p:sp>
        <p:nvSpPr>
          <p:cNvPr id="3" name="Content Placeholder 2">
            <a:extLst>
              <a:ext uri="{FF2B5EF4-FFF2-40B4-BE49-F238E27FC236}">
                <a16:creationId xmlns:a16="http://schemas.microsoft.com/office/drawing/2014/main" id="{A1BA397B-F058-4E3A-8495-1237EFA33F63}"/>
              </a:ext>
            </a:extLst>
          </p:cNvPr>
          <p:cNvSpPr>
            <a:spLocks noGrp="1"/>
          </p:cNvSpPr>
          <p:nvPr>
            <p:ph idx="1"/>
          </p:nvPr>
        </p:nvSpPr>
        <p:spPr/>
        <p:txBody>
          <a:bodyPr/>
          <a:lstStyle/>
          <a:p>
            <a:r>
              <a:rPr lang="en-GB" dirty="0"/>
              <a:t>Please view the information found on the Hwb under the welcome and induction icons. We will now view the university ‘Strategic Equality’ video.</a:t>
            </a:r>
          </a:p>
        </p:txBody>
      </p:sp>
      <p:pic>
        <p:nvPicPr>
          <p:cNvPr id="4" name="Online Media 3" title="UWTSD Strategic Equality Plan Update - Sept 2021">
            <a:hlinkClick r:id="" action="ppaction://media"/>
            <a:extLst>
              <a:ext uri="{FF2B5EF4-FFF2-40B4-BE49-F238E27FC236}">
                <a16:creationId xmlns:a16="http://schemas.microsoft.com/office/drawing/2014/main" id="{DC5BCAF2-D81C-4CA8-99DC-BE010DA8BD21}"/>
              </a:ext>
            </a:extLst>
          </p:cNvPr>
          <p:cNvPicPr>
            <a:picLocks noRot="1" noChangeAspect="1"/>
          </p:cNvPicPr>
          <p:nvPr>
            <a:videoFile r:link="rId1"/>
          </p:nvPr>
        </p:nvPicPr>
        <p:blipFill>
          <a:blip r:embed="rId3"/>
          <a:stretch>
            <a:fillRect/>
          </a:stretch>
        </p:blipFill>
        <p:spPr>
          <a:xfrm>
            <a:off x="1895596" y="2711450"/>
            <a:ext cx="5844756" cy="3302287"/>
          </a:xfrm>
          <a:prstGeom prst="rect">
            <a:avLst/>
          </a:prstGeom>
        </p:spPr>
      </p:pic>
    </p:spTree>
    <p:extLst>
      <p:ext uri="{BB962C8B-B14F-4D97-AF65-F5344CB8AC3E}">
        <p14:creationId xmlns:p14="http://schemas.microsoft.com/office/powerpoint/2010/main" val="2497637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355" y="243840"/>
            <a:ext cx="879348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355" y="243840"/>
            <a:ext cx="879348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995" y="3733800"/>
            <a:ext cx="61722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962E72-676F-4381-ADE8-56784BE759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995" y="5462458"/>
            <a:ext cx="617220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1E26D58-AE28-4A9B-ABE2-5356BA340620}"/>
              </a:ext>
            </a:extLst>
          </p:cNvPr>
          <p:cNvSpPr txBox="1"/>
          <p:nvPr/>
        </p:nvSpPr>
        <p:spPr>
          <a:xfrm>
            <a:off x="832485" y="4208424"/>
            <a:ext cx="7475220" cy="13258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marL="0" marR="0" lvl="0" indent="0" algn="ctr" defTabSz="914400" fontAlgn="auto">
              <a:lnSpc>
                <a:spcPct val="85000"/>
              </a:lnSpc>
              <a:spcBef>
                <a:spcPct val="0"/>
              </a:spcBef>
              <a:spcAft>
                <a:spcPts val="600"/>
              </a:spcAft>
              <a:buClrTx/>
              <a:buSzTx/>
              <a:tabLst/>
              <a:defRPr/>
            </a:pPr>
            <a:r>
              <a:rPr kumimoji="0" lang="en-US" sz="5700" b="1" i="0" u="none" strike="noStrike" cap="all" spc="-50" normalizeH="0" noProof="0">
                <a:ln>
                  <a:noFill/>
                </a:ln>
                <a:solidFill>
                  <a:srgbClr val="FFFFFF"/>
                </a:solidFill>
                <a:effectLst/>
                <a:uLnTx/>
                <a:uFillTx/>
                <a:latin typeface="+mj-lt"/>
                <a:ea typeface="+mj-ea"/>
                <a:cs typeface="+mj-cs"/>
              </a:rPr>
              <a:t>Any Questions?</a:t>
            </a:r>
          </a:p>
        </p:txBody>
      </p:sp>
      <p:sp>
        <p:nvSpPr>
          <p:cNvPr id="17" name="Rectangle 16">
            <a:extLst>
              <a:ext uri="{FF2B5EF4-FFF2-40B4-BE49-F238E27FC236}">
                <a16:creationId xmlns:a16="http://schemas.microsoft.com/office/drawing/2014/main" id="{7133E3A2-718D-407B-B797-7F3600199D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355" y="243841"/>
            <a:ext cx="8791575"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text, clipart&#10;&#10;Description automatically generated">
            <a:extLst>
              <a:ext uri="{FF2B5EF4-FFF2-40B4-BE49-F238E27FC236}">
                <a16:creationId xmlns:a16="http://schemas.microsoft.com/office/drawing/2014/main" id="{1A4D0B02-86A2-453C-9D27-D1E4D0553D6A}"/>
              </a:ext>
            </a:extLst>
          </p:cNvPr>
          <p:cNvPicPr>
            <a:picLocks noChangeAspect="1"/>
          </p:cNvPicPr>
          <p:nvPr/>
        </p:nvPicPr>
        <p:blipFill>
          <a:blip r:embed="rId2"/>
          <a:stretch>
            <a:fillRect/>
          </a:stretch>
        </p:blipFill>
        <p:spPr>
          <a:xfrm>
            <a:off x="853800" y="728472"/>
            <a:ext cx="7430684" cy="3027316"/>
          </a:xfrm>
          <a:prstGeom prst="rect">
            <a:avLst/>
          </a:prstGeom>
        </p:spPr>
      </p:pic>
    </p:spTree>
    <p:extLst>
      <p:ext uri="{BB962C8B-B14F-4D97-AF65-F5344CB8AC3E}">
        <p14:creationId xmlns:p14="http://schemas.microsoft.com/office/powerpoint/2010/main" val="3092893271"/>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076D6C-72F0-4DD0-8EFF-4D02B588FF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6B6252-275A-404B-962B-2480ADF6A721}">
  <ds:schemaRefs>
    <ds:schemaRef ds:uri="http://schemas.microsoft.com/sharepoint/v3/contenttype/forms"/>
  </ds:schemaRefs>
</ds:datastoreItem>
</file>

<file path=customXml/itemProps3.xml><?xml version="1.0" encoding="utf-8"?>
<ds:datastoreItem xmlns:ds="http://schemas.openxmlformats.org/officeDocument/2006/customXml" ds:itemID="{0756BA26-5272-4C46-A04C-636A022181FD}">
  <ds:schemaRefs>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e30e1647-29be-4cde-b2da-971aed4fcaf4"/>
    <ds:schemaRef ds:uri="http://purl.org/dc/dcmitype/"/>
    <ds:schemaRef ds:uri="7ab40eed-68c2-4ff5-b2ec-48499265677d"/>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Template>
  <TotalTime>1090</TotalTime>
  <Words>4822</Words>
  <Application>Microsoft Office PowerPoint</Application>
  <PresentationFormat>On-screen Show (4:3)</PresentationFormat>
  <Paragraphs>440</Paragraphs>
  <Slides>26</Slides>
  <Notes>9</Notes>
  <HiddenSlides>0</HiddenSlides>
  <MMClips>2</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26</vt:i4>
      </vt:variant>
    </vt:vector>
  </HeadingPairs>
  <TitlesOfParts>
    <vt:vector size="37" baseType="lpstr">
      <vt:lpstr>Helvetica-Bold</vt:lpstr>
      <vt:lpstr>Helvetica-BoldOblique</vt:lpstr>
      <vt:lpstr>Helvetica-Oblique</vt:lpstr>
      <vt:lpstr>Arial</vt:lpstr>
      <vt:lpstr>Calibri</vt:lpstr>
      <vt:lpstr>Calibri Light</vt:lpstr>
      <vt:lpstr>Corbel</vt:lpstr>
      <vt:lpstr>Helvetica</vt:lpstr>
      <vt:lpstr>Basis</vt:lpstr>
      <vt:lpstr>Office Theme</vt:lpstr>
      <vt:lpstr>1_Office Theme</vt:lpstr>
      <vt:lpstr>Welcome</vt:lpstr>
      <vt:lpstr>Meet the Staff!</vt:lpstr>
      <vt:lpstr>Covid – Health and Safety</vt:lpstr>
      <vt:lpstr>PowerPoint Presentation</vt:lpstr>
      <vt:lpstr>PowerPoint Presentation</vt:lpstr>
      <vt:lpstr>PowerPoint Presentation</vt:lpstr>
      <vt:lpstr>PowerPoint Presentation</vt:lpstr>
      <vt:lpstr>PowerPoint Presentation</vt:lpstr>
      <vt:lpstr>PowerPoint Presentation</vt:lpstr>
      <vt:lpstr>Cert HE Skills For The Workplace</vt:lpstr>
      <vt:lpstr>PowerPoint Presentation</vt:lpstr>
      <vt:lpstr>Assessment deadlines</vt:lpstr>
      <vt:lpstr>Unfair practice and plagiarism</vt:lpstr>
      <vt:lpstr>Developing your research skills will be delivered by the library in two  tutorial sessions within your online class on a Wednesday.</vt:lpstr>
      <vt:lpstr>PowerPoint Presentation</vt:lpstr>
      <vt:lpstr>Attendance Policy</vt:lpstr>
      <vt:lpstr>Student Code of Conduct</vt:lpstr>
      <vt:lpstr>PowerPoint Presentation</vt:lpstr>
      <vt:lpstr>Progression to BA Leadership</vt:lpstr>
      <vt:lpstr>A few other points..</vt:lpstr>
      <vt:lpstr>What do I need to do next?</vt:lpstr>
      <vt:lpstr>PowerPoint Presentation</vt:lpstr>
      <vt:lpstr>Your Timetable!</vt:lpstr>
      <vt:lpstr>Programme Handbooks &amp; Directory</vt:lpstr>
      <vt:lpstr>Hwb- Welcome and Induction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regulations</dc:title>
  <dc:creator>Anthony Burns</dc:creator>
  <cp:lastModifiedBy>Shehla Khan</cp:lastModifiedBy>
  <cp:revision>510</cp:revision>
  <dcterms:created xsi:type="dcterms:W3CDTF">2017-09-14T13:52:16Z</dcterms:created>
  <dcterms:modified xsi:type="dcterms:W3CDTF">2021-09-28T12:39:18Z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