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 Id="rId5" Type="http://schemas.microsoft.com/office/2020/02/relationships/classificationlabels" Target="docMetadata/LabelInfo.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5"/>
  </p:notesMasterIdLst>
  <p:handoutMasterIdLst>
    <p:handoutMasterId r:id="rId16"/>
  </p:handoutMasterIdLst>
  <p:sldIdLst>
    <p:sldId id="256" r:id="rId5"/>
    <p:sldId id="288" r:id="rId6"/>
    <p:sldId id="281" r:id="rId7"/>
    <p:sldId id="282" r:id="rId8"/>
    <p:sldId id="283" r:id="rId9"/>
    <p:sldId id="284" r:id="rId10"/>
    <p:sldId id="287" r:id="rId11"/>
    <p:sldId id="285" r:id="rId12"/>
    <p:sldId id="289" r:id="rId13"/>
    <p:sldId id="290"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2DCF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689" autoAdjust="0"/>
    <p:restoredTop sz="94727" autoAdjust="0"/>
  </p:normalViewPr>
  <p:slideViewPr>
    <p:cSldViewPr snapToGrid="0">
      <p:cViewPr varScale="1">
        <p:scale>
          <a:sx n="70" d="100"/>
          <a:sy n="70" d="100"/>
        </p:scale>
        <p:origin x="624" y="36"/>
      </p:cViewPr>
      <p:guideLst/>
    </p:cSldViewPr>
  </p:slideViewPr>
  <p:outlineViewPr>
    <p:cViewPr>
      <p:scale>
        <a:sx n="33" d="100"/>
        <a:sy n="33" d="100"/>
      </p:scale>
      <p:origin x="0" y="-21773"/>
    </p:cViewPr>
  </p:outlin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slide" Target="slides/slide9.xml" /><Relationship Id="rId18" Type="http://schemas.openxmlformats.org/officeDocument/2006/relationships/viewProps" Target="viewProps.xml" /><Relationship Id="rId3" Type="http://schemas.openxmlformats.org/officeDocument/2006/relationships/customXml" Target="../customXml/item3.xml" /><Relationship Id="rId21" Type="http://schemas.microsoft.com/office/2018/10/relationships/authors" Target="authors.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presProps" Target="presProps.xml" /><Relationship Id="rId2" Type="http://schemas.openxmlformats.org/officeDocument/2006/relationships/customXml" Target="../customXml/item2.xml" /><Relationship Id="rId16" Type="http://schemas.openxmlformats.org/officeDocument/2006/relationships/handoutMaster" Target="handoutMasters/handoutMaster1.xml" /><Relationship Id="rId20" Type="http://schemas.openxmlformats.org/officeDocument/2006/relationships/tableStyles" Target="tableStyles.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5" Type="http://schemas.openxmlformats.org/officeDocument/2006/relationships/slide" Target="slides/slide1.xml" /><Relationship Id="rId15" Type="http://schemas.openxmlformats.org/officeDocument/2006/relationships/notesMaster" Target="notesMasters/notesMaster1.xml" /><Relationship Id="rId10" Type="http://schemas.openxmlformats.org/officeDocument/2006/relationships/slide" Target="slides/slide6.xml" /><Relationship Id="rId19" Type="http://schemas.openxmlformats.org/officeDocument/2006/relationships/theme" Target="theme/theme1.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slide" Target="slides/slide10.xml" /></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 /></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D1A5C42-4636-4A6A-9001-CA7CD97B08E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9CC57720-6EA2-4C0E-AB19-0A22BCDB839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37D70DC-E6D5-4048-8AC5-67F4E92F0736}" type="datetimeFigureOut">
              <a:rPr lang="en-US" smtClean="0"/>
              <a:t>4/27/2025</a:t>
            </a:fld>
            <a:endParaRPr lang="en-US" dirty="0"/>
          </a:p>
        </p:txBody>
      </p:sp>
      <p:sp>
        <p:nvSpPr>
          <p:cNvPr id="4" name="Footer Placeholder 3">
            <a:extLst>
              <a:ext uri="{FF2B5EF4-FFF2-40B4-BE49-F238E27FC236}">
                <a16:creationId xmlns:a16="http://schemas.microsoft.com/office/drawing/2014/main" id="{E34AC616-D2D2-4742-9683-2A537932A10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6A7EE012-E187-4EEE-9C2F-2125BF40862F}"/>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481155F-8354-4019-9356-1A95703B072D}" type="slidenum">
              <a:rPr lang="en-US" smtClean="0"/>
              <a:t>‹#›</a:t>
            </a:fld>
            <a:endParaRPr lang="en-US" dirty="0"/>
          </a:p>
        </p:txBody>
      </p:sp>
    </p:spTree>
    <p:extLst>
      <p:ext uri="{BB962C8B-B14F-4D97-AF65-F5344CB8AC3E}">
        <p14:creationId xmlns:p14="http://schemas.microsoft.com/office/powerpoint/2010/main" val="25946059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56C02F-3406-42DD-8956-B66C2D710E25}" type="datetimeFigureOut">
              <a:rPr lang="en-US" smtClean="0"/>
              <a:t>4/27/2025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71D96E-4CA2-485E-9EE5-CEB7143ACC3B}" type="slidenum">
              <a:rPr lang="en-US" smtClean="0"/>
              <a:t>‹#›</a:t>
            </a:fld>
            <a:endParaRPr lang="en-US" dirty="0"/>
          </a:p>
        </p:txBody>
      </p:sp>
    </p:spTree>
    <p:extLst>
      <p:ext uri="{BB962C8B-B14F-4D97-AF65-F5344CB8AC3E}">
        <p14:creationId xmlns:p14="http://schemas.microsoft.com/office/powerpoint/2010/main" val="35111850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B6563501-3FA5-E157-7BA2-41DFCDCAD6F1}"/>
              </a:ext>
            </a:extLst>
          </p:cNvPr>
          <p:cNvSpPr>
            <a:spLocks noGrp="1"/>
          </p:cNvSpPr>
          <p:nvPr>
            <p:ph sz="quarter" idx="16"/>
          </p:nvPr>
        </p:nvSpPr>
        <p:spPr>
          <a:xfrm>
            <a:off x="1078992" y="996696"/>
            <a:ext cx="8467344" cy="47640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D5CAABB7-A562-4A3F-9DDF-2CE3D13726D1}"/>
              </a:ext>
            </a:extLst>
          </p:cNvPr>
          <p:cNvSpPr>
            <a:spLocks noGrp="1"/>
          </p:cNvSpPr>
          <p:nvPr>
            <p:ph type="title" hasCustomPrompt="1"/>
          </p:nvPr>
        </p:nvSpPr>
        <p:spPr>
          <a:xfrm>
            <a:off x="6322976" y="1663435"/>
            <a:ext cx="5870448" cy="2624328"/>
          </a:xfrm>
          <a:solidFill>
            <a:schemeClr val="accent4">
              <a:alpha val="80000"/>
            </a:schemeClr>
          </a:solidFill>
        </p:spPr>
        <p:txBody>
          <a:bodyPr lIns="557784" tIns="530352" anchor="t">
            <a:noAutofit/>
          </a:bodyPr>
          <a:lstStyle>
            <a:lvl1pPr algn="l">
              <a:lnSpc>
                <a:spcPct val="80000"/>
              </a:lnSpc>
              <a:defRPr sz="5400" cap="all" spc="400" baseline="0">
                <a:ln w="19050">
                  <a:solidFill>
                    <a:schemeClr val="bg1"/>
                  </a:solidFill>
                </a:ln>
              </a:defRPr>
            </a:lvl1pPr>
          </a:lstStyle>
          <a:p>
            <a:r>
              <a:rPr lang="en-US" dirty="0"/>
              <a:t>Click to add title</a:t>
            </a:r>
          </a:p>
        </p:txBody>
      </p:sp>
      <p:sp>
        <p:nvSpPr>
          <p:cNvPr id="14" name="Text Placeholder 17">
            <a:extLst>
              <a:ext uri="{FF2B5EF4-FFF2-40B4-BE49-F238E27FC236}">
                <a16:creationId xmlns:a16="http://schemas.microsoft.com/office/drawing/2014/main" id="{D15807FE-36E0-49EF-93A4-5B9AD83871B6}"/>
              </a:ext>
            </a:extLst>
          </p:cNvPr>
          <p:cNvSpPr>
            <a:spLocks noGrp="1"/>
          </p:cNvSpPr>
          <p:nvPr>
            <p:ph type="body" sz="quarter" idx="15" hasCustomPrompt="1"/>
          </p:nvPr>
        </p:nvSpPr>
        <p:spPr>
          <a:xfrm>
            <a:off x="6793992" y="3621024"/>
            <a:ext cx="4925188" cy="339247"/>
          </a:xfrm>
        </p:spPr>
        <p:txBody>
          <a:bodyPr>
            <a:noAutofit/>
          </a:bodyPr>
          <a:lstStyle>
            <a:lvl1pPr marL="0" indent="0" algn="l">
              <a:buNone/>
              <a:defRPr sz="1800" cap="all" spc="100" baseline="0">
                <a:solidFill>
                  <a:schemeClr val="bg1"/>
                </a:solidFill>
                <a:latin typeface="+mj-lt"/>
              </a:defRPr>
            </a:lvl1pPr>
          </a:lstStyle>
          <a:p>
            <a:pPr lvl="0"/>
            <a:r>
              <a:rPr lang="en-US" dirty="0"/>
              <a:t>Click to add name</a:t>
            </a:r>
          </a:p>
        </p:txBody>
      </p:sp>
    </p:spTree>
    <p:extLst>
      <p:ext uri="{BB962C8B-B14F-4D97-AF65-F5344CB8AC3E}">
        <p14:creationId xmlns:p14="http://schemas.microsoft.com/office/powerpoint/2010/main" val="3523516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Large image with title light">
    <p:spTree>
      <p:nvGrpSpPr>
        <p:cNvPr id="1" name=""/>
        <p:cNvGrpSpPr/>
        <p:nvPr/>
      </p:nvGrpSpPr>
      <p:grpSpPr>
        <a:xfrm>
          <a:off x="0" y="0"/>
          <a:ext cx="0" cy="0"/>
          <a:chOff x="0" y="0"/>
          <a:chExt cx="0" cy="0"/>
        </a:xfrm>
      </p:grpSpPr>
      <p:sp>
        <p:nvSpPr>
          <p:cNvPr id="5" name="Picture Placeholder 7">
            <a:extLst>
              <a:ext uri="{FF2B5EF4-FFF2-40B4-BE49-F238E27FC236}">
                <a16:creationId xmlns:a16="http://schemas.microsoft.com/office/drawing/2014/main" id="{E757B982-FF4B-4902-B808-FC325983FD9C}"/>
              </a:ext>
            </a:extLst>
          </p:cNvPr>
          <p:cNvSpPr>
            <a:spLocks noGrp="1"/>
          </p:cNvSpPr>
          <p:nvPr>
            <p:ph type="pic" sz="quarter" idx="13" hasCustomPrompt="1"/>
          </p:nvPr>
        </p:nvSpPr>
        <p:spPr>
          <a:xfrm flipH="1">
            <a:off x="0" y="0"/>
            <a:ext cx="12192000" cy="6858000"/>
          </a:xfrm>
          <a:solidFill>
            <a:schemeClr val="accent5">
              <a:lumMod val="20000"/>
              <a:lumOff val="80000"/>
            </a:schemeClr>
          </a:solidFill>
        </p:spPr>
        <p:txBody>
          <a:bodyPr anchor="ctr"/>
          <a:lstStyle>
            <a:lvl1pPr marL="0" indent="0" algn="ctr">
              <a:buNone/>
              <a:defRPr>
                <a:solidFill>
                  <a:schemeClr val="tx1"/>
                </a:solidFill>
              </a:defRPr>
            </a:lvl1pPr>
          </a:lstStyle>
          <a:p>
            <a:r>
              <a:rPr lang="en-US" noProof="0"/>
              <a:t>Click to add photo</a:t>
            </a:r>
          </a:p>
        </p:txBody>
      </p:sp>
      <p:sp>
        <p:nvSpPr>
          <p:cNvPr id="2" name="Title 1">
            <a:extLst>
              <a:ext uri="{FF2B5EF4-FFF2-40B4-BE49-F238E27FC236}">
                <a16:creationId xmlns:a16="http://schemas.microsoft.com/office/drawing/2014/main" id="{4D7337BF-9564-499D-91CE-9DDD9C969339}"/>
              </a:ext>
            </a:extLst>
          </p:cNvPr>
          <p:cNvSpPr>
            <a:spLocks noGrp="1"/>
          </p:cNvSpPr>
          <p:nvPr>
            <p:ph type="title" hasCustomPrompt="1"/>
          </p:nvPr>
        </p:nvSpPr>
        <p:spPr>
          <a:xfrm>
            <a:off x="1403350" y="969264"/>
            <a:ext cx="9385300" cy="985791"/>
          </a:xfrm>
        </p:spPr>
        <p:txBody>
          <a:bodyPr>
            <a:noAutofit/>
          </a:bodyPr>
          <a:lstStyle>
            <a:lvl1pPr algn="ctr">
              <a:defRPr sz="5400">
                <a:ln w="19050">
                  <a:solidFill>
                    <a:schemeClr val="bg1"/>
                  </a:solidFill>
                </a:ln>
              </a:defRPr>
            </a:lvl1pPr>
          </a:lstStyle>
          <a:p>
            <a:r>
              <a:rPr lang="en-US" noProof="0"/>
              <a:t>Click to add title</a:t>
            </a:r>
          </a:p>
        </p:txBody>
      </p:sp>
      <p:sp>
        <p:nvSpPr>
          <p:cNvPr id="3" name="Text Placeholder 17">
            <a:extLst>
              <a:ext uri="{FF2B5EF4-FFF2-40B4-BE49-F238E27FC236}">
                <a16:creationId xmlns:a16="http://schemas.microsoft.com/office/drawing/2014/main" id="{C3361FAE-BAA8-1A51-7D5B-979BDA86E41F}"/>
              </a:ext>
            </a:extLst>
          </p:cNvPr>
          <p:cNvSpPr>
            <a:spLocks noGrp="1"/>
          </p:cNvSpPr>
          <p:nvPr>
            <p:ph type="body" sz="quarter" idx="15" hasCustomPrompt="1"/>
          </p:nvPr>
        </p:nvSpPr>
        <p:spPr>
          <a:xfrm>
            <a:off x="3709416" y="603504"/>
            <a:ext cx="4773168" cy="365760"/>
          </a:xfrm>
        </p:spPr>
        <p:txBody>
          <a:bodyPr>
            <a:noAutofit/>
          </a:bodyPr>
          <a:lstStyle>
            <a:lvl1pPr marL="0" indent="0" algn="ctr">
              <a:buNone/>
              <a:defRPr sz="1800" cap="all" spc="100" baseline="0">
                <a:solidFill>
                  <a:schemeClr val="bg1"/>
                </a:solidFill>
                <a:latin typeface="+mj-lt"/>
              </a:defRPr>
            </a:lvl1pPr>
          </a:lstStyle>
          <a:p>
            <a:pPr lvl="0"/>
            <a:r>
              <a:rPr lang="en-US" noProof="0"/>
              <a:t>Click to add name</a:t>
            </a:r>
          </a:p>
        </p:txBody>
      </p:sp>
    </p:spTree>
    <p:extLst>
      <p:ext uri="{BB962C8B-B14F-4D97-AF65-F5344CB8AC3E}">
        <p14:creationId xmlns:p14="http://schemas.microsoft.com/office/powerpoint/2010/main" val="36279003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mage with quote right">
    <p:spTree>
      <p:nvGrpSpPr>
        <p:cNvPr id="1" name=""/>
        <p:cNvGrpSpPr/>
        <p:nvPr/>
      </p:nvGrpSpPr>
      <p:grpSpPr>
        <a:xfrm>
          <a:off x="0" y="0"/>
          <a:ext cx="0" cy="0"/>
          <a:chOff x="0" y="0"/>
          <a:chExt cx="0" cy="0"/>
        </a:xfrm>
      </p:grpSpPr>
      <p:sp>
        <p:nvSpPr>
          <p:cNvPr id="7" name="Picture Placeholder 7">
            <a:extLst>
              <a:ext uri="{FF2B5EF4-FFF2-40B4-BE49-F238E27FC236}">
                <a16:creationId xmlns:a16="http://schemas.microsoft.com/office/drawing/2014/main" id="{7AF7405C-6DF9-4409-85F0-8C1DCCC0AC61}"/>
              </a:ext>
            </a:extLst>
          </p:cNvPr>
          <p:cNvSpPr>
            <a:spLocks noGrp="1"/>
          </p:cNvSpPr>
          <p:nvPr>
            <p:ph type="pic" sz="quarter" idx="13" hasCustomPrompt="1"/>
          </p:nvPr>
        </p:nvSpPr>
        <p:spPr>
          <a:xfrm>
            <a:off x="622570" y="729926"/>
            <a:ext cx="6456836" cy="5388772"/>
          </a:xfrm>
        </p:spPr>
        <p:txBody>
          <a:bodyPr/>
          <a:lstStyle>
            <a:lvl1pPr marL="0" indent="0" algn="ctr">
              <a:buNone/>
              <a:defRPr>
                <a:solidFill>
                  <a:schemeClr val="bg1"/>
                </a:solidFill>
              </a:defRPr>
            </a:lvl1pPr>
          </a:lstStyle>
          <a:p>
            <a:r>
              <a:rPr lang="en-US" dirty="0"/>
              <a:t>Click to add photo</a:t>
            </a:r>
          </a:p>
        </p:txBody>
      </p:sp>
      <p:sp>
        <p:nvSpPr>
          <p:cNvPr id="2" name="Title 1">
            <a:extLst>
              <a:ext uri="{FF2B5EF4-FFF2-40B4-BE49-F238E27FC236}">
                <a16:creationId xmlns:a16="http://schemas.microsoft.com/office/drawing/2014/main" id="{4C883B71-4A78-4B93-97F2-F54D7DC10020}"/>
              </a:ext>
            </a:extLst>
          </p:cNvPr>
          <p:cNvSpPr>
            <a:spLocks noGrp="1"/>
          </p:cNvSpPr>
          <p:nvPr>
            <p:ph type="title" hasCustomPrompt="1"/>
          </p:nvPr>
        </p:nvSpPr>
        <p:spPr>
          <a:xfrm>
            <a:off x="6467704" y="1881922"/>
            <a:ext cx="5749200" cy="3886200"/>
          </a:xfrm>
          <a:solidFill>
            <a:schemeClr val="accent3">
              <a:lumMod val="20000"/>
              <a:lumOff val="80000"/>
              <a:alpha val="93000"/>
            </a:schemeClr>
          </a:solidFill>
        </p:spPr>
        <p:txBody>
          <a:bodyPr lIns="694944" tIns="713232" rIns="274320" anchor="t">
            <a:normAutofit/>
          </a:bodyPr>
          <a:lstStyle>
            <a:lvl1pPr algn="l">
              <a:lnSpc>
                <a:spcPct val="100000"/>
              </a:lnSpc>
              <a:defRPr sz="2800">
                <a:ln w="19050">
                  <a:solidFill>
                    <a:schemeClr val="accent4"/>
                  </a:solidFill>
                </a:ln>
              </a:defRPr>
            </a:lvl1pPr>
          </a:lstStyle>
          <a:p>
            <a:r>
              <a:rPr lang="en-US" dirty="0"/>
              <a:t>Click to add title</a:t>
            </a:r>
          </a:p>
        </p:txBody>
      </p:sp>
      <p:sp>
        <p:nvSpPr>
          <p:cNvPr id="5" name="Text Placeholder 17">
            <a:extLst>
              <a:ext uri="{FF2B5EF4-FFF2-40B4-BE49-F238E27FC236}">
                <a16:creationId xmlns:a16="http://schemas.microsoft.com/office/drawing/2014/main" id="{2AADB278-47B4-2F7F-B93F-64F4A3DE8459}"/>
              </a:ext>
            </a:extLst>
          </p:cNvPr>
          <p:cNvSpPr>
            <a:spLocks noGrp="1"/>
          </p:cNvSpPr>
          <p:nvPr>
            <p:ph type="body" sz="quarter" idx="15" hasCustomPrompt="1"/>
          </p:nvPr>
        </p:nvSpPr>
        <p:spPr>
          <a:xfrm>
            <a:off x="7178040" y="4946904"/>
            <a:ext cx="4773168" cy="365760"/>
          </a:xfrm>
        </p:spPr>
        <p:txBody>
          <a:bodyPr>
            <a:noAutofit/>
          </a:bodyPr>
          <a:lstStyle>
            <a:lvl1pPr marL="0" indent="0" algn="l">
              <a:buNone/>
              <a:defRPr sz="1600" cap="all" spc="100" baseline="0">
                <a:solidFill>
                  <a:schemeClr val="accent4"/>
                </a:solidFill>
                <a:latin typeface="+mj-lt"/>
              </a:defRPr>
            </a:lvl1pPr>
          </a:lstStyle>
          <a:p>
            <a:pPr lvl="0"/>
            <a:r>
              <a:rPr lang="en-US" dirty="0"/>
              <a:t>Click to add name</a:t>
            </a:r>
          </a:p>
        </p:txBody>
      </p:sp>
    </p:spTree>
    <p:extLst>
      <p:ext uri="{BB962C8B-B14F-4D97-AF65-F5344CB8AC3E}">
        <p14:creationId xmlns:p14="http://schemas.microsoft.com/office/powerpoint/2010/main" val="17701240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Half page image with quote">
    <p:spTree>
      <p:nvGrpSpPr>
        <p:cNvPr id="1" name=""/>
        <p:cNvGrpSpPr/>
        <p:nvPr/>
      </p:nvGrpSpPr>
      <p:grpSpPr>
        <a:xfrm>
          <a:off x="0" y="0"/>
          <a:ext cx="0" cy="0"/>
          <a:chOff x="0" y="0"/>
          <a:chExt cx="0" cy="0"/>
        </a:xfrm>
      </p:grpSpPr>
      <p:sp>
        <p:nvSpPr>
          <p:cNvPr id="11" name="Picture Placeholder 7">
            <a:extLst>
              <a:ext uri="{FF2B5EF4-FFF2-40B4-BE49-F238E27FC236}">
                <a16:creationId xmlns:a16="http://schemas.microsoft.com/office/drawing/2014/main" id="{927250C7-CB58-468C-B8BB-17DB85D4F242}"/>
              </a:ext>
            </a:extLst>
          </p:cNvPr>
          <p:cNvSpPr>
            <a:spLocks noGrp="1"/>
          </p:cNvSpPr>
          <p:nvPr>
            <p:ph type="pic" sz="quarter" idx="13" hasCustomPrompt="1"/>
          </p:nvPr>
        </p:nvSpPr>
        <p:spPr>
          <a:xfrm>
            <a:off x="5011738" y="0"/>
            <a:ext cx="7196930" cy="6867376"/>
          </a:xfrm>
        </p:spPr>
        <p:txBody>
          <a:bodyPr/>
          <a:lstStyle>
            <a:lvl1pPr marL="0" indent="0" algn="ctr">
              <a:buNone/>
              <a:defRPr>
                <a:solidFill>
                  <a:schemeClr val="bg1"/>
                </a:solidFill>
              </a:defRPr>
            </a:lvl1pPr>
          </a:lstStyle>
          <a:p>
            <a:r>
              <a:rPr lang="en-US" dirty="0"/>
              <a:t>Click to add photo</a:t>
            </a:r>
          </a:p>
        </p:txBody>
      </p:sp>
      <p:sp>
        <p:nvSpPr>
          <p:cNvPr id="2" name="Title 1">
            <a:extLst>
              <a:ext uri="{FF2B5EF4-FFF2-40B4-BE49-F238E27FC236}">
                <a16:creationId xmlns:a16="http://schemas.microsoft.com/office/drawing/2014/main" id="{376BB3F6-84AB-40BA-9D7D-7C1E13C0E159}"/>
              </a:ext>
            </a:extLst>
          </p:cNvPr>
          <p:cNvSpPr>
            <a:spLocks noGrp="1"/>
          </p:cNvSpPr>
          <p:nvPr>
            <p:ph type="title" hasCustomPrompt="1"/>
          </p:nvPr>
        </p:nvSpPr>
        <p:spPr>
          <a:xfrm>
            <a:off x="-1" y="1298448"/>
            <a:ext cx="6007099" cy="4151376"/>
          </a:xfrm>
          <a:solidFill>
            <a:schemeClr val="accent6">
              <a:lumMod val="20000"/>
              <a:lumOff val="80000"/>
              <a:alpha val="80000"/>
            </a:schemeClr>
          </a:solidFill>
        </p:spPr>
        <p:txBody>
          <a:bodyPr lIns="822960" tIns="640080" rIns="274320" anchor="t">
            <a:normAutofit/>
          </a:bodyPr>
          <a:lstStyle>
            <a:lvl1pPr algn="l">
              <a:lnSpc>
                <a:spcPct val="100000"/>
              </a:lnSpc>
              <a:defRPr sz="2800">
                <a:ln w="19050">
                  <a:solidFill>
                    <a:schemeClr val="accent4">
                      <a:lumMod val="75000"/>
                    </a:schemeClr>
                  </a:solidFill>
                </a:ln>
              </a:defRPr>
            </a:lvl1pPr>
          </a:lstStyle>
          <a:p>
            <a:r>
              <a:rPr lang="en-US" dirty="0"/>
              <a:t>Click to add title</a:t>
            </a:r>
          </a:p>
        </p:txBody>
      </p:sp>
      <p:sp>
        <p:nvSpPr>
          <p:cNvPr id="3" name="Text Placeholder 17">
            <a:extLst>
              <a:ext uri="{FF2B5EF4-FFF2-40B4-BE49-F238E27FC236}">
                <a16:creationId xmlns:a16="http://schemas.microsoft.com/office/drawing/2014/main" id="{E5DCF823-20A6-1AE7-CBA7-D7A3AC540BAF}"/>
              </a:ext>
            </a:extLst>
          </p:cNvPr>
          <p:cNvSpPr>
            <a:spLocks noGrp="1"/>
          </p:cNvSpPr>
          <p:nvPr>
            <p:ph type="body" sz="quarter" idx="15" hasCustomPrompt="1"/>
          </p:nvPr>
        </p:nvSpPr>
        <p:spPr>
          <a:xfrm>
            <a:off x="731520" y="4718304"/>
            <a:ext cx="4773168" cy="365760"/>
          </a:xfrm>
        </p:spPr>
        <p:txBody>
          <a:bodyPr>
            <a:noAutofit/>
          </a:bodyPr>
          <a:lstStyle>
            <a:lvl1pPr marL="0" indent="0" algn="l">
              <a:buNone/>
              <a:defRPr sz="1600" cap="all" spc="100" baseline="0">
                <a:solidFill>
                  <a:schemeClr val="accent4"/>
                </a:solidFill>
                <a:latin typeface="+mj-lt"/>
              </a:defRPr>
            </a:lvl1pPr>
          </a:lstStyle>
          <a:p>
            <a:pPr lvl="0"/>
            <a:r>
              <a:rPr lang="en-US" dirty="0"/>
              <a:t>Click to add name</a:t>
            </a:r>
          </a:p>
        </p:txBody>
      </p:sp>
    </p:spTree>
    <p:extLst>
      <p:ext uri="{BB962C8B-B14F-4D97-AF65-F5344CB8AC3E}">
        <p14:creationId xmlns:p14="http://schemas.microsoft.com/office/powerpoint/2010/main" val="23319673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Full page image with quote">
    <p:spTree>
      <p:nvGrpSpPr>
        <p:cNvPr id="1" name=""/>
        <p:cNvGrpSpPr/>
        <p:nvPr/>
      </p:nvGrpSpPr>
      <p:grpSpPr>
        <a:xfrm>
          <a:off x="0" y="0"/>
          <a:ext cx="0" cy="0"/>
          <a:chOff x="0" y="0"/>
          <a:chExt cx="0" cy="0"/>
        </a:xfrm>
      </p:grpSpPr>
      <p:sp>
        <p:nvSpPr>
          <p:cNvPr id="6" name="Picture Placeholder 7">
            <a:extLst>
              <a:ext uri="{FF2B5EF4-FFF2-40B4-BE49-F238E27FC236}">
                <a16:creationId xmlns:a16="http://schemas.microsoft.com/office/drawing/2014/main" id="{D2CF4D42-6C74-47FD-8195-943D55ADA87D}"/>
              </a:ext>
            </a:extLst>
          </p:cNvPr>
          <p:cNvSpPr>
            <a:spLocks noGrp="1"/>
          </p:cNvSpPr>
          <p:nvPr>
            <p:ph type="pic" sz="quarter" idx="13" hasCustomPrompt="1"/>
          </p:nvPr>
        </p:nvSpPr>
        <p:spPr>
          <a:xfrm>
            <a:off x="0" y="0"/>
            <a:ext cx="12192000" cy="6858000"/>
          </a:xfrm>
        </p:spPr>
        <p:txBody>
          <a:bodyPr anchor="ctr"/>
          <a:lstStyle>
            <a:lvl1pPr marL="0" indent="0" algn="ctr">
              <a:buNone/>
              <a:defRPr>
                <a:solidFill>
                  <a:schemeClr val="tx1"/>
                </a:solidFill>
              </a:defRPr>
            </a:lvl1pPr>
          </a:lstStyle>
          <a:p>
            <a:r>
              <a:rPr lang="en-US" dirty="0"/>
              <a:t>Click to add photo</a:t>
            </a:r>
          </a:p>
        </p:txBody>
      </p:sp>
      <p:sp>
        <p:nvSpPr>
          <p:cNvPr id="11" name="Title 1">
            <a:extLst>
              <a:ext uri="{FF2B5EF4-FFF2-40B4-BE49-F238E27FC236}">
                <a16:creationId xmlns:a16="http://schemas.microsoft.com/office/drawing/2014/main" id="{2754639B-AD71-425C-BF07-356C0F14C96B}"/>
              </a:ext>
            </a:extLst>
          </p:cNvPr>
          <p:cNvSpPr>
            <a:spLocks noGrp="1"/>
          </p:cNvSpPr>
          <p:nvPr>
            <p:ph type="title" hasCustomPrompt="1"/>
          </p:nvPr>
        </p:nvSpPr>
        <p:spPr>
          <a:xfrm>
            <a:off x="6568440" y="539496"/>
            <a:ext cx="5623560" cy="3008376"/>
          </a:xfrm>
          <a:solidFill>
            <a:schemeClr val="accent3">
              <a:lumMod val="20000"/>
              <a:lumOff val="80000"/>
              <a:alpha val="90000"/>
            </a:schemeClr>
          </a:solidFill>
        </p:spPr>
        <p:txBody>
          <a:bodyPr vert="horz" lIns="649224" tIns="749808" rIns="274320" bIns="45720" rtlCol="0" anchor="t">
            <a:noAutofit/>
          </a:bodyPr>
          <a:lstStyle>
            <a:lvl1pPr>
              <a:defRPr lang="en-US" sz="2800">
                <a:ln w="19050">
                  <a:solidFill>
                    <a:schemeClr val="accent6">
                      <a:lumMod val="50000"/>
                    </a:schemeClr>
                  </a:solidFill>
                </a:ln>
                <a:ea typeface="+mn-ea"/>
                <a:cs typeface="+mn-cs"/>
              </a:defRPr>
            </a:lvl1pPr>
          </a:lstStyle>
          <a:p>
            <a:pPr marL="0" lvl="0" indent="0">
              <a:spcBef>
                <a:spcPts val="0"/>
              </a:spcBef>
              <a:buFont typeface="Arial" panose="020B0604020202020204" pitchFamily="34" charset="0"/>
            </a:pPr>
            <a:r>
              <a:rPr lang="en-US" dirty="0"/>
              <a:t>Click to add title</a:t>
            </a:r>
          </a:p>
        </p:txBody>
      </p:sp>
      <p:sp>
        <p:nvSpPr>
          <p:cNvPr id="2" name="Text Placeholder 17">
            <a:extLst>
              <a:ext uri="{FF2B5EF4-FFF2-40B4-BE49-F238E27FC236}">
                <a16:creationId xmlns:a16="http://schemas.microsoft.com/office/drawing/2014/main" id="{FBDD9E1F-B713-7E89-80CB-020B165E05FB}"/>
              </a:ext>
            </a:extLst>
          </p:cNvPr>
          <p:cNvSpPr>
            <a:spLocks noGrp="1"/>
          </p:cNvSpPr>
          <p:nvPr>
            <p:ph type="body" sz="quarter" idx="15" hasCustomPrompt="1"/>
          </p:nvPr>
        </p:nvSpPr>
        <p:spPr>
          <a:xfrm>
            <a:off x="7159752" y="2816352"/>
            <a:ext cx="4773168" cy="365760"/>
          </a:xfrm>
        </p:spPr>
        <p:txBody>
          <a:bodyPr>
            <a:noAutofit/>
          </a:bodyPr>
          <a:lstStyle>
            <a:lvl1pPr marL="0" indent="0" algn="l">
              <a:buNone/>
              <a:defRPr sz="1600" cap="all" spc="100" baseline="0">
                <a:solidFill>
                  <a:schemeClr val="accent6">
                    <a:lumMod val="50000"/>
                  </a:schemeClr>
                </a:solidFill>
                <a:latin typeface="+mj-lt"/>
              </a:defRPr>
            </a:lvl1pPr>
          </a:lstStyle>
          <a:p>
            <a:pPr lvl="0"/>
            <a:r>
              <a:rPr lang="en-US" dirty="0"/>
              <a:t>Click to add name</a:t>
            </a:r>
          </a:p>
        </p:txBody>
      </p:sp>
    </p:spTree>
    <p:extLst>
      <p:ext uri="{BB962C8B-B14F-4D97-AF65-F5344CB8AC3E}">
        <p14:creationId xmlns:p14="http://schemas.microsoft.com/office/powerpoint/2010/main" val="21718030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Image with quote left">
    <p:spTree>
      <p:nvGrpSpPr>
        <p:cNvPr id="1" name=""/>
        <p:cNvGrpSpPr/>
        <p:nvPr/>
      </p:nvGrpSpPr>
      <p:grpSpPr>
        <a:xfrm>
          <a:off x="0" y="0"/>
          <a:ext cx="0" cy="0"/>
          <a:chOff x="0" y="0"/>
          <a:chExt cx="0" cy="0"/>
        </a:xfrm>
      </p:grpSpPr>
      <p:sp>
        <p:nvSpPr>
          <p:cNvPr id="7" name="Picture Placeholder 7">
            <a:extLst>
              <a:ext uri="{FF2B5EF4-FFF2-40B4-BE49-F238E27FC236}">
                <a16:creationId xmlns:a16="http://schemas.microsoft.com/office/drawing/2014/main" id="{7AF7405C-6DF9-4409-85F0-8C1DCCC0AC61}"/>
              </a:ext>
            </a:extLst>
          </p:cNvPr>
          <p:cNvSpPr>
            <a:spLocks noGrp="1"/>
          </p:cNvSpPr>
          <p:nvPr>
            <p:ph type="pic" sz="quarter" idx="13" hasCustomPrompt="1"/>
          </p:nvPr>
        </p:nvSpPr>
        <p:spPr>
          <a:xfrm>
            <a:off x="5221224" y="729926"/>
            <a:ext cx="6456836" cy="5388772"/>
          </a:xfrm>
        </p:spPr>
        <p:txBody>
          <a:bodyPr/>
          <a:lstStyle>
            <a:lvl1pPr marL="0" indent="0" algn="ctr">
              <a:buNone/>
              <a:defRPr>
                <a:solidFill>
                  <a:schemeClr val="bg1"/>
                </a:solidFill>
              </a:defRPr>
            </a:lvl1pPr>
          </a:lstStyle>
          <a:p>
            <a:r>
              <a:rPr lang="en-US" dirty="0"/>
              <a:t>Click to add photo</a:t>
            </a:r>
          </a:p>
        </p:txBody>
      </p:sp>
      <p:sp>
        <p:nvSpPr>
          <p:cNvPr id="2" name="Title 1">
            <a:extLst>
              <a:ext uri="{FF2B5EF4-FFF2-40B4-BE49-F238E27FC236}">
                <a16:creationId xmlns:a16="http://schemas.microsoft.com/office/drawing/2014/main" id="{4C883B71-4A78-4B93-97F2-F54D7DC10020}"/>
              </a:ext>
            </a:extLst>
          </p:cNvPr>
          <p:cNvSpPr>
            <a:spLocks noGrp="1"/>
          </p:cNvSpPr>
          <p:nvPr>
            <p:ph type="title" hasCustomPrompt="1"/>
          </p:nvPr>
        </p:nvSpPr>
        <p:spPr>
          <a:xfrm>
            <a:off x="0" y="1417320"/>
            <a:ext cx="5749200" cy="3785616"/>
          </a:xfrm>
          <a:solidFill>
            <a:schemeClr val="accent6">
              <a:lumMod val="50000"/>
              <a:alpha val="93000"/>
            </a:schemeClr>
          </a:solidFill>
        </p:spPr>
        <p:txBody>
          <a:bodyPr lIns="694944" tIns="713232" rIns="274320" anchor="t">
            <a:normAutofit/>
          </a:bodyPr>
          <a:lstStyle>
            <a:lvl1pPr algn="l">
              <a:lnSpc>
                <a:spcPct val="100000"/>
              </a:lnSpc>
              <a:defRPr sz="2800">
                <a:ln w="19050">
                  <a:solidFill>
                    <a:schemeClr val="bg1"/>
                  </a:solidFill>
                </a:ln>
              </a:defRPr>
            </a:lvl1pPr>
          </a:lstStyle>
          <a:p>
            <a:r>
              <a:rPr lang="en-US" dirty="0"/>
              <a:t>Click to add title</a:t>
            </a:r>
          </a:p>
        </p:txBody>
      </p:sp>
      <p:sp>
        <p:nvSpPr>
          <p:cNvPr id="5" name="Text Placeholder 17">
            <a:extLst>
              <a:ext uri="{FF2B5EF4-FFF2-40B4-BE49-F238E27FC236}">
                <a16:creationId xmlns:a16="http://schemas.microsoft.com/office/drawing/2014/main" id="{2AADB278-47B4-2F7F-B93F-64F4A3DE8459}"/>
              </a:ext>
            </a:extLst>
          </p:cNvPr>
          <p:cNvSpPr>
            <a:spLocks noGrp="1"/>
          </p:cNvSpPr>
          <p:nvPr>
            <p:ph type="body" sz="quarter" idx="15" hasCustomPrompt="1"/>
          </p:nvPr>
        </p:nvSpPr>
        <p:spPr>
          <a:xfrm>
            <a:off x="612648" y="4608576"/>
            <a:ext cx="4773168" cy="365760"/>
          </a:xfrm>
        </p:spPr>
        <p:txBody>
          <a:bodyPr>
            <a:noAutofit/>
          </a:bodyPr>
          <a:lstStyle>
            <a:lvl1pPr marL="0" indent="0" algn="l">
              <a:buNone/>
              <a:defRPr sz="1600" cap="all" spc="100" baseline="0">
                <a:solidFill>
                  <a:schemeClr val="bg1"/>
                </a:solidFill>
                <a:latin typeface="+mj-lt"/>
              </a:defRPr>
            </a:lvl1pPr>
          </a:lstStyle>
          <a:p>
            <a:pPr lvl="0"/>
            <a:r>
              <a:rPr lang="en-US" dirty="0"/>
              <a:t>Click to add name</a:t>
            </a:r>
          </a:p>
        </p:txBody>
      </p:sp>
    </p:spTree>
    <p:extLst>
      <p:ext uri="{BB962C8B-B14F-4D97-AF65-F5344CB8AC3E}">
        <p14:creationId xmlns:p14="http://schemas.microsoft.com/office/powerpoint/2010/main" val="15265926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Large image with title dark">
    <p:spTree>
      <p:nvGrpSpPr>
        <p:cNvPr id="1" name=""/>
        <p:cNvGrpSpPr/>
        <p:nvPr/>
      </p:nvGrpSpPr>
      <p:grpSpPr>
        <a:xfrm>
          <a:off x="0" y="0"/>
          <a:ext cx="0" cy="0"/>
          <a:chOff x="0" y="0"/>
          <a:chExt cx="0" cy="0"/>
        </a:xfrm>
      </p:grpSpPr>
      <p:sp>
        <p:nvSpPr>
          <p:cNvPr id="5" name="Picture Placeholder 7">
            <a:extLst>
              <a:ext uri="{FF2B5EF4-FFF2-40B4-BE49-F238E27FC236}">
                <a16:creationId xmlns:a16="http://schemas.microsoft.com/office/drawing/2014/main" id="{E757B982-FF4B-4902-B808-FC325983FD9C}"/>
              </a:ext>
            </a:extLst>
          </p:cNvPr>
          <p:cNvSpPr>
            <a:spLocks noGrp="1"/>
          </p:cNvSpPr>
          <p:nvPr>
            <p:ph type="pic" sz="quarter" idx="13" hasCustomPrompt="1"/>
          </p:nvPr>
        </p:nvSpPr>
        <p:spPr>
          <a:xfrm flipH="1">
            <a:off x="0" y="0"/>
            <a:ext cx="12192000" cy="6858000"/>
          </a:xfrm>
          <a:solidFill>
            <a:schemeClr val="accent5">
              <a:lumMod val="20000"/>
              <a:lumOff val="80000"/>
            </a:schemeClr>
          </a:solidFill>
        </p:spPr>
        <p:txBody>
          <a:bodyPr anchor="ctr"/>
          <a:lstStyle>
            <a:lvl1pPr marL="0" indent="0" algn="ctr">
              <a:buNone/>
              <a:defRPr>
                <a:solidFill>
                  <a:schemeClr val="tx1"/>
                </a:solidFill>
              </a:defRPr>
            </a:lvl1pPr>
          </a:lstStyle>
          <a:p>
            <a:r>
              <a:rPr lang="en-US" dirty="0"/>
              <a:t>Click to add photo</a:t>
            </a:r>
          </a:p>
        </p:txBody>
      </p:sp>
      <p:sp>
        <p:nvSpPr>
          <p:cNvPr id="2" name="Title 1">
            <a:extLst>
              <a:ext uri="{FF2B5EF4-FFF2-40B4-BE49-F238E27FC236}">
                <a16:creationId xmlns:a16="http://schemas.microsoft.com/office/drawing/2014/main" id="{4D7337BF-9564-499D-91CE-9DDD9C969339}"/>
              </a:ext>
            </a:extLst>
          </p:cNvPr>
          <p:cNvSpPr>
            <a:spLocks noGrp="1"/>
          </p:cNvSpPr>
          <p:nvPr>
            <p:ph type="title" hasCustomPrompt="1"/>
          </p:nvPr>
        </p:nvSpPr>
        <p:spPr>
          <a:xfrm>
            <a:off x="1403350" y="475488"/>
            <a:ext cx="9385300" cy="985791"/>
          </a:xfrm>
        </p:spPr>
        <p:txBody>
          <a:bodyPr>
            <a:noAutofit/>
          </a:bodyPr>
          <a:lstStyle>
            <a:lvl1pPr algn="ctr">
              <a:defRPr sz="5400">
                <a:ln w="19050">
                  <a:solidFill>
                    <a:schemeClr val="accent6">
                      <a:lumMod val="50000"/>
                    </a:schemeClr>
                  </a:solidFill>
                </a:ln>
              </a:defRPr>
            </a:lvl1pPr>
          </a:lstStyle>
          <a:p>
            <a:r>
              <a:rPr lang="en-US" dirty="0"/>
              <a:t>Click to add title</a:t>
            </a:r>
          </a:p>
        </p:txBody>
      </p:sp>
      <p:sp>
        <p:nvSpPr>
          <p:cNvPr id="3" name="Text Placeholder 17">
            <a:extLst>
              <a:ext uri="{FF2B5EF4-FFF2-40B4-BE49-F238E27FC236}">
                <a16:creationId xmlns:a16="http://schemas.microsoft.com/office/drawing/2014/main" id="{C3361FAE-BAA8-1A51-7D5B-979BDA86E41F}"/>
              </a:ext>
            </a:extLst>
          </p:cNvPr>
          <p:cNvSpPr>
            <a:spLocks noGrp="1"/>
          </p:cNvSpPr>
          <p:nvPr>
            <p:ph type="body" sz="quarter" idx="15" hasCustomPrompt="1"/>
          </p:nvPr>
        </p:nvSpPr>
        <p:spPr>
          <a:xfrm>
            <a:off x="3709416" y="1280160"/>
            <a:ext cx="4773168" cy="365760"/>
          </a:xfrm>
        </p:spPr>
        <p:txBody>
          <a:bodyPr>
            <a:noAutofit/>
          </a:bodyPr>
          <a:lstStyle>
            <a:lvl1pPr marL="0" indent="0" algn="ctr">
              <a:buNone/>
              <a:defRPr sz="1800" cap="all" spc="100" baseline="0">
                <a:solidFill>
                  <a:schemeClr val="accent6">
                    <a:lumMod val="50000"/>
                  </a:schemeClr>
                </a:solidFill>
                <a:latin typeface="+mj-lt"/>
              </a:defRPr>
            </a:lvl1pPr>
          </a:lstStyle>
          <a:p>
            <a:pPr lvl="0"/>
            <a:r>
              <a:rPr lang="en-US" dirty="0"/>
              <a:t>Click to add name</a:t>
            </a:r>
          </a:p>
        </p:txBody>
      </p:sp>
    </p:spTree>
    <p:extLst>
      <p:ext uri="{BB962C8B-B14F-4D97-AF65-F5344CB8AC3E}">
        <p14:creationId xmlns:p14="http://schemas.microsoft.com/office/powerpoint/2010/main" val="12664077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5" Type="http://schemas.openxmlformats.org/officeDocument/2006/relationships/slideLayout" Target="../slideLayouts/slideLayout5.xml" /><Relationship Id="rId4" Type="http://schemas.openxmlformats.org/officeDocument/2006/relationships/slideLayout" Target="../slideLayouts/slideLayout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930B4CC-1CD5-414E-92CD-721B331F6F0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2A47427-FA4C-4262-9C2A-A640B569D45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FE89D4-4BDC-4CC9-959B-0D2E0BEB897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000" cap="all" spc="100" baseline="0">
                <a:solidFill>
                  <a:schemeClr val="bg1">
                    <a:lumMod val="95000"/>
                  </a:schemeClr>
                </a:solidFill>
                <a:latin typeface="Posterama" panose="020B0504020200020000" pitchFamily="34" charset="0"/>
                <a:cs typeface="Posterama" panose="020B0504020200020000" pitchFamily="34" charset="0"/>
              </a:defRPr>
            </a:lvl1pPr>
          </a:lstStyle>
          <a:p>
            <a:r>
              <a:rPr lang="en-US" dirty="0"/>
              <a:t>8/06/20XX</a:t>
            </a:r>
          </a:p>
        </p:txBody>
      </p:sp>
      <p:sp>
        <p:nvSpPr>
          <p:cNvPr id="5" name="Footer Placeholder 4">
            <a:extLst>
              <a:ext uri="{FF2B5EF4-FFF2-40B4-BE49-F238E27FC236}">
                <a16:creationId xmlns:a16="http://schemas.microsoft.com/office/drawing/2014/main" id="{FE1285D2-5742-46C4-A6B1-B07CC6823A3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cap="all" spc="100" baseline="0">
                <a:solidFill>
                  <a:schemeClr val="bg1">
                    <a:lumMod val="95000"/>
                  </a:schemeClr>
                </a:solidFill>
                <a:latin typeface="Posterama" panose="020B0504020200020000" pitchFamily="34" charset="0"/>
                <a:cs typeface="Posterama" panose="020B0504020200020000" pitchFamily="34" charset="0"/>
              </a:defRPr>
            </a:lvl1pPr>
          </a:lstStyle>
          <a:p>
            <a:r>
              <a:rPr lang="en-US" dirty="0"/>
              <a:t>PITCH DECK</a:t>
            </a:r>
          </a:p>
        </p:txBody>
      </p:sp>
      <p:sp>
        <p:nvSpPr>
          <p:cNvPr id="6" name="Slide Number Placeholder 5">
            <a:extLst>
              <a:ext uri="{FF2B5EF4-FFF2-40B4-BE49-F238E27FC236}">
                <a16:creationId xmlns:a16="http://schemas.microsoft.com/office/drawing/2014/main" id="{03D7CF20-6E1A-4F87-A039-3C59B25DA4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000" cap="all" spc="100" baseline="0">
                <a:solidFill>
                  <a:schemeClr val="bg1">
                    <a:lumMod val="95000"/>
                  </a:schemeClr>
                </a:solidFill>
                <a:latin typeface="Posterama" panose="020B0504020200020000" pitchFamily="34" charset="0"/>
                <a:cs typeface="Posterama" panose="020B0504020200020000" pitchFamily="34" charset="0"/>
              </a:defRPr>
            </a:lvl1pPr>
          </a:lstStyle>
          <a:p>
            <a:fld id="{A402E4C0-AD5E-4E8C-9F21-7CCE474BDCEB}" type="slidenum">
              <a:rPr lang="en-US" smtClean="0"/>
              <a:pPr/>
              <a:t>‹#›</a:t>
            </a:fld>
            <a:endParaRPr lang="en-US" dirty="0"/>
          </a:p>
        </p:txBody>
      </p:sp>
    </p:spTree>
    <p:extLst>
      <p:ext uri="{BB962C8B-B14F-4D97-AF65-F5344CB8AC3E}">
        <p14:creationId xmlns:p14="http://schemas.microsoft.com/office/powerpoint/2010/main" val="3634822058"/>
      </p:ext>
    </p:extLst>
  </p:cSld>
  <p:clrMap bg1="lt1" tx1="dk1" bg2="lt2" tx2="dk2" accent1="accent1" accent2="accent2" accent3="accent3" accent4="accent4" accent5="accent5" accent6="accent6" hlink="hlink" folHlink="folHlink"/>
  <p:sldLayoutIdLst>
    <p:sldLayoutId id="2147483649" r:id="rId1"/>
    <p:sldLayoutId id="2147483655" r:id="rId2"/>
    <p:sldLayoutId id="2147483654" r:id="rId3"/>
    <p:sldLayoutId id="2147483656" r:id="rId4"/>
    <p:sldLayoutId id="2147483669" r:id="rId5"/>
    <p:sldLayoutId id="2147483671" r:id="rId6"/>
    <p:sldLayoutId id="2147483672" r:id="rId7"/>
  </p:sldLayoutIdLst>
  <p:hf hdr="0" dt="0"/>
  <p:txStyles>
    <p:titleStyle>
      <a:lvl1pPr algn="l" defTabSz="914400" rtl="0" eaLnBrk="1" latinLnBrk="0" hangingPunct="1">
        <a:lnSpc>
          <a:spcPct val="80000"/>
        </a:lnSpc>
        <a:spcBef>
          <a:spcPct val="0"/>
        </a:spcBef>
        <a:buNone/>
        <a:defRPr sz="4400" kern="1200" cap="all" spc="400" baseline="0">
          <a:ln w="19050">
            <a:solidFill>
              <a:schemeClr val="accent2"/>
            </a:solidFill>
          </a:ln>
          <a:no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news.npcc.police.uk/releases/amnesty-to-be-held-for-blank-firing-guns-popular-with-organised-criminals" TargetMode="External" /><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 /></Relationships>
</file>

<file path=ppt/slides/_rels/slide3.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4.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 /></Relationships>
</file>

<file path=ppt/slides/_rels/slide8.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Layout" Target="../slideLayouts/slideLayout4.xml" /></Relationships>
</file>

<file path=ppt/slides/_rels/slide9.xml.rels><?xml version="1.0" encoding="UTF-8" standalone="yes"?>
<Relationships xmlns="http://schemas.openxmlformats.org/package/2006/relationships"><Relationship Id="rId8" Type="http://schemas.openxmlformats.org/officeDocument/2006/relationships/hyperlink" Target="https://www.oblaw.co.uk/gun-amnesty-how-it-works/" TargetMode="External" /><Relationship Id="rId13" Type="http://schemas.openxmlformats.org/officeDocument/2006/relationships/hyperlink" Target="https://www.independent.co.uk/news/long_reads/firearms-act-twenty-years-on-has-it-made-a-difference-dunblane-port-arthur-a8110911.html" TargetMode="External" /><Relationship Id="rId3" Type="http://schemas.openxmlformats.org/officeDocument/2006/relationships/hyperlink" Target="https://www.bbc.co.uk/news/uk-67895627" TargetMode="External" /><Relationship Id="rId7" Type="http://schemas.openxmlformats.org/officeDocument/2006/relationships/hyperlink" Target="https://news.npcc.police.uk/releases/over-1-000-top-venting-blank-firers-handed-in-with-less-than-10-days-remaining-of-national-gun-amnesty" TargetMode="External" /><Relationship Id="rId12" Type="http://schemas.openxmlformats.org/officeDocument/2006/relationships/hyperlink" Target="https://www.sussex.police.uk/news/sussex/news/force-news/national-firearms-amnesty-launched-ahead-of-new-law-change/" TargetMode="External" /><Relationship Id="rId2" Type="http://schemas.openxmlformats.org/officeDocument/2006/relationships/hyperlink" Target="http://news.bbc.co.uk/1/hi/england/merseyside/2952591.stm" TargetMode="External" /><Relationship Id="rId1" Type="http://schemas.openxmlformats.org/officeDocument/2006/relationships/slideLayout" Target="../slideLayouts/slideLayout5.xml" /><Relationship Id="rId6" Type="http://schemas.openxmlformats.org/officeDocument/2006/relationships/hyperlink" Target="https://news.npcc.police.uk/releases/nearly-3-000-top-venting-blank-firers-handed-during-national-gun-amnesty" TargetMode="External" /><Relationship Id="rId11" Type="http://schemas.openxmlformats.org/officeDocument/2006/relationships/hyperlink" Target="https://www.south-wales.police.uk/news/south-wales/news/2025/april/in-the-wrong-hands-firearms-surrender-period-extended/" TargetMode="External" /><Relationship Id="rId5" Type="http://schemas.openxmlformats.org/officeDocument/2006/relationships/hyperlink" Target="https://news.npcc.police.uk/releases/amnesty-to-be-held-for-blank-firing-guns-popular-with-organised-criminals" TargetMode="External" /><Relationship Id="rId15" Type="http://schemas.openxmlformats.org/officeDocument/2006/relationships/hyperlink" Target="https://commonslibrary.parliament.uk/research-briefings/cbp-7654/" TargetMode="External" /><Relationship Id="rId10" Type="http://schemas.openxmlformats.org/officeDocument/2006/relationships/hyperlink" Target="https://www.south-wales.police.uk/news/south-wales/news/2024/august/zombie-knives-and-machetes-swp-supports-national-surrender-month-ahead-of-introduction-of-tougher-laws/" TargetMode="External" /><Relationship Id="rId4" Type="http://schemas.openxmlformats.org/officeDocument/2006/relationships/hyperlink" Target="https://assets-hmicfrs.justiceinspectorates.gov.uk/uploads/guns-communities-and-the-police-full-report-20040429.pdf" TargetMode="External" /><Relationship Id="rId9" Type="http://schemas.openxmlformats.org/officeDocument/2006/relationships/hyperlink" Target="https://news.sky.com/story/firearms-amnesty-as-uk-gun-crime-rises-27-this-year-11124745" TargetMode="External" /><Relationship Id="rId14" Type="http://schemas.openxmlformats.org/officeDocument/2006/relationships/hyperlink" Target="https://www.gov.uk/government/publications/firearms-law-guidance-to-the-police-2012/guide-on-firearms-licensing-law-accessible-version" TargetMode="Externa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mnesty to be held for blank firing guns popular with organised criminals">
            <a:extLst>
              <a:ext uri="{FF2B5EF4-FFF2-40B4-BE49-F238E27FC236}">
                <a16:creationId xmlns:a16="http://schemas.microsoft.com/office/drawing/2014/main" id="{87B2F9EA-1A4A-93C5-CAC7-011A254A28FD}"/>
              </a:ext>
            </a:extLst>
          </p:cNvPr>
          <p:cNvPicPr>
            <a:picLocks noChangeAspect="1"/>
          </p:cNvPicPr>
          <p:nvPr/>
        </p:nvPicPr>
        <p:blipFill>
          <a:blip r:embed="rId2"/>
          <a:stretch>
            <a:fillRect/>
          </a:stretch>
        </p:blipFill>
        <p:spPr>
          <a:xfrm>
            <a:off x="733587" y="757594"/>
            <a:ext cx="9846587" cy="5536541"/>
          </a:xfrm>
          <a:prstGeom prst="rect">
            <a:avLst/>
          </a:prstGeom>
        </p:spPr>
      </p:pic>
      <p:sp>
        <p:nvSpPr>
          <p:cNvPr id="22" name="Title 21">
            <a:extLst>
              <a:ext uri="{FF2B5EF4-FFF2-40B4-BE49-F238E27FC236}">
                <a16:creationId xmlns:a16="http://schemas.microsoft.com/office/drawing/2014/main" id="{115C523A-AC40-4CBA-9DF4-B287ED32185D}"/>
              </a:ext>
            </a:extLst>
          </p:cNvPr>
          <p:cNvSpPr>
            <a:spLocks noGrp="1"/>
          </p:cNvSpPr>
          <p:nvPr>
            <p:ph type="title"/>
          </p:nvPr>
        </p:nvSpPr>
        <p:spPr>
          <a:xfrm>
            <a:off x="6322976" y="2118917"/>
            <a:ext cx="5870448" cy="2624328"/>
          </a:xfrm>
        </p:spPr>
        <p:txBody>
          <a:bodyPr/>
          <a:lstStyle/>
          <a:p>
            <a:r>
              <a:rPr lang="en-US" dirty="0"/>
              <a:t>Gun Amnesty</a:t>
            </a:r>
          </a:p>
        </p:txBody>
      </p:sp>
      <p:sp>
        <p:nvSpPr>
          <p:cNvPr id="5" name="Text Placeholder 4">
            <a:extLst>
              <a:ext uri="{FF2B5EF4-FFF2-40B4-BE49-F238E27FC236}">
                <a16:creationId xmlns:a16="http://schemas.microsoft.com/office/drawing/2014/main" id="{84997A75-CFB1-A24B-B1CF-96F77C95A764}"/>
              </a:ext>
            </a:extLst>
          </p:cNvPr>
          <p:cNvSpPr>
            <a:spLocks noGrp="1"/>
          </p:cNvSpPr>
          <p:nvPr>
            <p:ph type="body" sz="quarter" idx="15"/>
          </p:nvPr>
        </p:nvSpPr>
        <p:spPr>
          <a:xfrm>
            <a:off x="6793992" y="3911787"/>
            <a:ext cx="5147438" cy="328664"/>
          </a:xfrm>
        </p:spPr>
        <p:txBody>
          <a:bodyPr vert="horz" lIns="91440" tIns="45720" rIns="91440" bIns="45720" rtlCol="0" anchor="t">
            <a:noAutofit/>
          </a:bodyPr>
          <a:lstStyle/>
          <a:p>
            <a:r>
              <a:rPr lang="en-US" dirty="0">
                <a:cs typeface="Posterama Bold"/>
              </a:rPr>
              <a:t>Community Engagement Strategy</a:t>
            </a:r>
            <a:endParaRPr lang="en-US" dirty="0"/>
          </a:p>
        </p:txBody>
      </p:sp>
      <p:sp>
        <p:nvSpPr>
          <p:cNvPr id="2" name="TextBox 1">
            <a:extLst>
              <a:ext uri="{FF2B5EF4-FFF2-40B4-BE49-F238E27FC236}">
                <a16:creationId xmlns:a16="http://schemas.microsoft.com/office/drawing/2014/main" id="{8FADD1FB-DA79-A0EE-091D-7AAEE7C20788}"/>
              </a:ext>
            </a:extLst>
          </p:cNvPr>
          <p:cNvSpPr txBox="1"/>
          <p:nvPr/>
        </p:nvSpPr>
        <p:spPr>
          <a:xfrm>
            <a:off x="162428" y="6489031"/>
            <a:ext cx="1164656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hlinkClick r:id="rId3"/>
              </a:rPr>
              <a:t>https://news.npcc.police.uk/releases/amnesty-to-be-held-for-blank-firing-guns-popular-with-organised-criminals</a:t>
            </a:r>
            <a:r>
              <a:rPr lang="en-US" dirty="0"/>
              <a:t> </a:t>
            </a:r>
          </a:p>
        </p:txBody>
      </p:sp>
    </p:spTree>
    <p:extLst>
      <p:ext uri="{BB962C8B-B14F-4D97-AF65-F5344CB8AC3E}">
        <p14:creationId xmlns:p14="http://schemas.microsoft.com/office/powerpoint/2010/main" val="18838361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82A4D1-EF21-4DFF-81B9-7ED642612A3E}"/>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6C422B51-3BFC-FA06-CD21-97FC08C62F42}"/>
              </a:ext>
            </a:extLst>
          </p:cNvPr>
          <p:cNvSpPr>
            <a:spLocks noGrp="1"/>
          </p:cNvSpPr>
          <p:nvPr>
            <p:ph type="title"/>
          </p:nvPr>
        </p:nvSpPr>
        <p:spPr>
          <a:xfrm>
            <a:off x="3831165" y="-3302"/>
            <a:ext cx="4543257" cy="1494960"/>
          </a:xfrm>
        </p:spPr>
        <p:txBody>
          <a:bodyPr>
            <a:normAutofit/>
          </a:bodyPr>
          <a:lstStyle/>
          <a:p>
            <a:r>
              <a:rPr lang="en-US" dirty="0">
                <a:ln w="19050">
                  <a:solidFill>
                    <a:srgbClr val="029676">
                      <a:lumMod val="75000"/>
                    </a:srgbClr>
                  </a:solidFill>
                </a:ln>
                <a:solidFill>
                  <a:srgbClr val="252525"/>
                </a:solidFill>
                <a:latin typeface="Arial"/>
                <a:cs typeface="Arial"/>
              </a:rPr>
              <a:t>What is it?</a:t>
            </a:r>
            <a:endParaRPr lang="en-US" dirty="0"/>
          </a:p>
        </p:txBody>
      </p:sp>
      <p:sp>
        <p:nvSpPr>
          <p:cNvPr id="5" name="TextBox 4">
            <a:extLst>
              <a:ext uri="{FF2B5EF4-FFF2-40B4-BE49-F238E27FC236}">
                <a16:creationId xmlns:a16="http://schemas.microsoft.com/office/drawing/2014/main" id="{FFD2DD34-7659-CF32-737E-707230E9BD52}"/>
              </a:ext>
            </a:extLst>
          </p:cNvPr>
          <p:cNvSpPr txBox="1"/>
          <p:nvPr/>
        </p:nvSpPr>
        <p:spPr>
          <a:xfrm>
            <a:off x="1168622" y="2204675"/>
            <a:ext cx="9913798"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200" dirty="0">
                <a:solidFill>
                  <a:srgbClr val="252525"/>
                </a:solidFill>
                <a:latin typeface="Arial"/>
                <a:cs typeface="Arial"/>
              </a:rPr>
              <a:t>Gun Amnesties are set up by local police forces where </a:t>
            </a:r>
            <a:r>
              <a:rPr lang="en-US" sz="2200">
                <a:solidFill>
                  <a:srgbClr val="252525"/>
                </a:solidFill>
                <a:latin typeface="Arial"/>
                <a:cs typeface="Arial"/>
              </a:rPr>
              <a:t>guns</a:t>
            </a:r>
            <a:r>
              <a:rPr lang="en-US" sz="2200" dirty="0">
                <a:solidFill>
                  <a:srgbClr val="252525"/>
                </a:solidFill>
                <a:latin typeface="Arial"/>
                <a:cs typeface="Arial"/>
              </a:rPr>
              <a:t> have played a part in the crime rate. The Amnesties can be extended to any and all weapons depending on the preference and requirements of the force. (Old Bailey Solicitors)</a:t>
            </a:r>
          </a:p>
          <a:p>
            <a:r>
              <a:rPr lang="en-US" sz="2200" dirty="0">
                <a:solidFill>
                  <a:srgbClr val="252525"/>
                </a:solidFill>
                <a:latin typeface="Arial"/>
                <a:cs typeface="Arial"/>
              </a:rPr>
              <a:t>A Gun Amnesty provides a safe space, often in the form of a 'bin' for people to surrender their weapons in a safe and legal way. This has happened most recently in the UK due to a change in the law, however, it has also been used when knife crime had drastically increased. (South Wales Police, 2024)</a:t>
            </a:r>
            <a:br>
              <a:rPr lang="en-US" sz="2200" dirty="0">
                <a:solidFill>
                  <a:srgbClr val="252525"/>
                </a:solidFill>
                <a:latin typeface="Arial"/>
                <a:cs typeface="Arial"/>
              </a:rPr>
            </a:br>
            <a:r>
              <a:rPr lang="en-US" sz="2200" dirty="0">
                <a:solidFill>
                  <a:srgbClr val="252525"/>
                </a:solidFill>
                <a:latin typeface="Arial"/>
                <a:cs typeface="Arial"/>
              </a:rPr>
              <a:t>These weapons are then melted down or disposed of safely.</a:t>
            </a:r>
          </a:p>
        </p:txBody>
      </p:sp>
    </p:spTree>
    <p:extLst>
      <p:ext uri="{BB962C8B-B14F-4D97-AF65-F5344CB8AC3E}">
        <p14:creationId xmlns:p14="http://schemas.microsoft.com/office/powerpoint/2010/main" val="31941248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519387F-CE6B-27B4-1D7D-F8AC4B35EBC1}"/>
              </a:ext>
            </a:extLst>
          </p:cNvPr>
          <p:cNvSpPr>
            <a:spLocks noGrp="1"/>
          </p:cNvSpPr>
          <p:nvPr>
            <p:ph type="title"/>
          </p:nvPr>
        </p:nvSpPr>
        <p:spPr>
          <a:xfrm>
            <a:off x="-1" y="291058"/>
            <a:ext cx="4543257" cy="4151376"/>
          </a:xfrm>
        </p:spPr>
        <p:txBody>
          <a:bodyPr>
            <a:normAutofit fontScale="90000"/>
          </a:bodyPr>
          <a:lstStyle/>
          <a:p>
            <a:r>
              <a:rPr lang="en-US" dirty="0">
                <a:ln w="19050">
                  <a:solidFill>
                    <a:srgbClr val="029676">
                      <a:lumMod val="75000"/>
                    </a:srgbClr>
                  </a:solidFill>
                </a:ln>
                <a:solidFill>
                  <a:srgbClr val="252525"/>
                </a:solidFill>
                <a:latin typeface="Arial"/>
                <a:cs typeface="Arial"/>
              </a:rPr>
              <a:t>National firearm Amnesty came into effect February 3 - 28 2025 in South Wales (South Wales police, 2025)</a:t>
            </a:r>
            <a:endParaRPr lang="en-US" dirty="0"/>
          </a:p>
          <a:p>
            <a:endParaRPr lang="en-US" dirty="0">
              <a:ln w="19050">
                <a:solidFill>
                  <a:srgbClr val="029676">
                    <a:lumMod val="75000"/>
                  </a:srgbClr>
                </a:solidFill>
              </a:ln>
              <a:cs typeface="Posterama Bold"/>
            </a:endParaRPr>
          </a:p>
        </p:txBody>
      </p:sp>
      <p:sp>
        <p:nvSpPr>
          <p:cNvPr id="5" name="TextBox 4">
            <a:extLst>
              <a:ext uri="{FF2B5EF4-FFF2-40B4-BE49-F238E27FC236}">
                <a16:creationId xmlns:a16="http://schemas.microsoft.com/office/drawing/2014/main" id="{53444CD6-46A7-F4B6-49A4-74ACA636B691}"/>
              </a:ext>
            </a:extLst>
          </p:cNvPr>
          <p:cNvSpPr txBox="1"/>
          <p:nvPr/>
        </p:nvSpPr>
        <p:spPr>
          <a:xfrm>
            <a:off x="4685223" y="289091"/>
            <a:ext cx="6967027" cy="532453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200" dirty="0">
                <a:solidFill>
                  <a:srgbClr val="252525"/>
                </a:solidFill>
                <a:latin typeface="Arial"/>
                <a:cs typeface="Arial"/>
              </a:rPr>
              <a:t>This was created because of top venting blank air rifles becoming banned in the UK due to their ease in being converted into lethal firearms. (NPPC, 2025)</a:t>
            </a:r>
            <a:endParaRPr lang="en-US" dirty="0"/>
          </a:p>
          <a:p>
            <a:endParaRPr lang="en-US"/>
          </a:p>
          <a:p>
            <a:r>
              <a:rPr lang="en-US" sz="2200" dirty="0">
                <a:solidFill>
                  <a:srgbClr val="252525"/>
                </a:solidFill>
                <a:latin typeface="Arial"/>
                <a:cs typeface="Arial"/>
              </a:rPr>
              <a:t>In their origin style 50% of their physical body is orange but many were painted completely black. (sussex.police.uk, 2025)</a:t>
            </a:r>
            <a:endParaRPr lang="en-US" dirty="0"/>
          </a:p>
          <a:p>
            <a:endParaRPr lang="en-US"/>
          </a:p>
          <a:p>
            <a:r>
              <a:rPr lang="en-US" sz="2200" dirty="0">
                <a:solidFill>
                  <a:srgbClr val="252525"/>
                </a:solidFill>
                <a:latin typeface="Arial"/>
                <a:cs typeface="Arial"/>
              </a:rPr>
              <a:t>Since 2021, over 800 have been recovered by law enforcement in connection with criminal activity and at least four have been used in known homicides. (sussex.police.uk, 2025)</a:t>
            </a:r>
            <a:endParaRPr lang="en-US" dirty="0"/>
          </a:p>
          <a:p>
            <a:r>
              <a:rPr lang="en-US" sz="2200" dirty="0">
                <a:solidFill>
                  <a:srgbClr val="252525"/>
                </a:solidFill>
                <a:latin typeface="Arial"/>
                <a:cs typeface="Arial"/>
              </a:rPr>
              <a:t>The BBC reported that this type of weapon was known to have fired 64 times in 2023 as opposed to 42 times by equivalent live weapons. (BBC, 2024)</a:t>
            </a:r>
          </a:p>
          <a:p>
            <a:endParaRPr lang="en-US" dirty="0"/>
          </a:p>
        </p:txBody>
      </p:sp>
      <p:pic>
        <p:nvPicPr>
          <p:cNvPr id="6" name="Picture 5" descr="Blank firing gun with serial numbers blurred">
            <a:extLst>
              <a:ext uri="{FF2B5EF4-FFF2-40B4-BE49-F238E27FC236}">
                <a16:creationId xmlns:a16="http://schemas.microsoft.com/office/drawing/2014/main" id="{AFF5E9EB-3110-04AF-9F08-CBC4F46CA5F7}"/>
              </a:ext>
            </a:extLst>
          </p:cNvPr>
          <p:cNvPicPr>
            <a:picLocks noChangeAspect="1"/>
          </p:cNvPicPr>
          <p:nvPr/>
        </p:nvPicPr>
        <p:blipFill>
          <a:blip r:embed="rId2"/>
          <a:stretch>
            <a:fillRect/>
          </a:stretch>
        </p:blipFill>
        <p:spPr>
          <a:xfrm>
            <a:off x="901484" y="4659340"/>
            <a:ext cx="2743200" cy="1543050"/>
          </a:xfrm>
          <a:prstGeom prst="rect">
            <a:avLst/>
          </a:prstGeom>
        </p:spPr>
      </p:pic>
      <p:sp>
        <p:nvSpPr>
          <p:cNvPr id="7" name="TextBox 6">
            <a:extLst>
              <a:ext uri="{FF2B5EF4-FFF2-40B4-BE49-F238E27FC236}">
                <a16:creationId xmlns:a16="http://schemas.microsoft.com/office/drawing/2014/main" id="{422050AB-837C-BB14-B4C4-B19BDE9E7D99}"/>
              </a:ext>
            </a:extLst>
          </p:cNvPr>
          <p:cNvSpPr txBox="1"/>
          <p:nvPr/>
        </p:nvSpPr>
        <p:spPr>
          <a:xfrm>
            <a:off x="903817" y="6216650"/>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https://www.bbc.co.uk/news/uk-67895627</a:t>
            </a:r>
          </a:p>
        </p:txBody>
      </p:sp>
    </p:spTree>
    <p:extLst>
      <p:ext uri="{BB962C8B-B14F-4D97-AF65-F5344CB8AC3E}">
        <p14:creationId xmlns:p14="http://schemas.microsoft.com/office/powerpoint/2010/main" val="22559221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612266-B3D5-2F43-53BE-01557251AF34}"/>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CA527981-70DB-5E5A-4808-FC86F091FB88}"/>
              </a:ext>
            </a:extLst>
          </p:cNvPr>
          <p:cNvSpPr>
            <a:spLocks noGrp="1"/>
          </p:cNvSpPr>
          <p:nvPr>
            <p:ph type="title"/>
          </p:nvPr>
        </p:nvSpPr>
        <p:spPr>
          <a:xfrm>
            <a:off x="7650078" y="1348580"/>
            <a:ext cx="4543257" cy="4151376"/>
          </a:xfrm>
        </p:spPr>
        <p:txBody>
          <a:bodyPr>
            <a:normAutofit/>
          </a:bodyPr>
          <a:lstStyle/>
          <a:p>
            <a:br>
              <a:rPr lang="en-US" sz="4000" dirty="0">
                <a:ln w="19050">
                  <a:solidFill>
                    <a:srgbClr val="029676">
                      <a:lumMod val="75000"/>
                    </a:srgbClr>
                  </a:solidFill>
                </a:ln>
                <a:solidFill>
                  <a:srgbClr val="252525"/>
                </a:solidFill>
                <a:latin typeface="Arial"/>
                <a:cs typeface="Arial"/>
              </a:rPr>
            </a:br>
            <a:r>
              <a:rPr lang="en-US" sz="4000" dirty="0">
                <a:ln w="19050">
                  <a:solidFill>
                    <a:srgbClr val="029676">
                      <a:lumMod val="75000"/>
                    </a:srgbClr>
                  </a:solidFill>
                </a:ln>
                <a:solidFill>
                  <a:srgbClr val="252525"/>
                </a:solidFill>
                <a:latin typeface="Arial"/>
                <a:cs typeface="Arial"/>
              </a:rPr>
              <a:t>1997 UK Gun Amnesty</a:t>
            </a:r>
            <a:endParaRPr lang="en-US" sz="4000">
              <a:ln w="19050">
                <a:solidFill>
                  <a:srgbClr val="029676">
                    <a:lumMod val="75000"/>
                  </a:srgbClr>
                </a:solidFill>
              </a:ln>
              <a:cs typeface="Posterama Bold"/>
            </a:endParaRPr>
          </a:p>
        </p:txBody>
      </p:sp>
      <p:sp>
        <p:nvSpPr>
          <p:cNvPr id="5" name="TextBox 4">
            <a:extLst>
              <a:ext uri="{FF2B5EF4-FFF2-40B4-BE49-F238E27FC236}">
                <a16:creationId xmlns:a16="http://schemas.microsoft.com/office/drawing/2014/main" id="{8728F7AC-E365-2057-CF9D-A35073F3C5FA}"/>
              </a:ext>
            </a:extLst>
          </p:cNvPr>
          <p:cNvSpPr txBox="1"/>
          <p:nvPr/>
        </p:nvSpPr>
        <p:spPr>
          <a:xfrm>
            <a:off x="618290" y="1041064"/>
            <a:ext cx="6445250" cy="47705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200" dirty="0">
                <a:solidFill>
                  <a:srgbClr val="252525"/>
                </a:solidFill>
                <a:latin typeface="Arial"/>
                <a:cs typeface="Arial"/>
              </a:rPr>
              <a:t>The 1997 UK Gun Amnesty came off the back of public outcry following mass shootings. </a:t>
            </a:r>
            <a:endParaRPr lang="en-US" dirty="0"/>
          </a:p>
          <a:p>
            <a:r>
              <a:rPr lang="en-US" sz="2200" dirty="0">
                <a:solidFill>
                  <a:srgbClr val="252525"/>
                </a:solidFill>
                <a:latin typeface="Arial"/>
                <a:cs typeface="Arial"/>
              </a:rPr>
              <a:t>The </a:t>
            </a:r>
            <a:r>
              <a:rPr lang="en-US" sz="2200" dirty="0" err="1">
                <a:solidFill>
                  <a:srgbClr val="252525"/>
                </a:solidFill>
                <a:latin typeface="Arial"/>
                <a:cs typeface="Arial"/>
              </a:rPr>
              <a:t>Dunblain</a:t>
            </a:r>
            <a:r>
              <a:rPr lang="en-US" sz="2200" dirty="0">
                <a:solidFill>
                  <a:srgbClr val="252525"/>
                </a:solidFill>
                <a:latin typeface="Arial"/>
                <a:cs typeface="Arial"/>
              </a:rPr>
              <a:t> massacre in 1996 led to Thomas Hamilton killing 16 pupils and 1 Teacher in </a:t>
            </a:r>
            <a:r>
              <a:rPr lang="en-US" sz="2200" dirty="0" err="1">
                <a:solidFill>
                  <a:srgbClr val="252525"/>
                </a:solidFill>
                <a:latin typeface="Arial"/>
                <a:cs typeface="Arial"/>
              </a:rPr>
              <a:t>Dunblain</a:t>
            </a:r>
            <a:r>
              <a:rPr lang="en-US" sz="2200" dirty="0">
                <a:solidFill>
                  <a:srgbClr val="252525"/>
                </a:solidFill>
                <a:latin typeface="Arial"/>
                <a:cs typeface="Arial"/>
              </a:rPr>
              <a:t> primary school. (</a:t>
            </a:r>
            <a:r>
              <a:rPr lang="en-US" sz="2200" dirty="0" err="1">
                <a:solidFill>
                  <a:srgbClr val="252525"/>
                </a:solidFill>
                <a:latin typeface="Arial"/>
                <a:cs typeface="Arial"/>
              </a:rPr>
              <a:t>independant</a:t>
            </a:r>
            <a:r>
              <a:rPr lang="en-US" sz="2200" dirty="0">
                <a:solidFill>
                  <a:srgbClr val="252525"/>
                </a:solidFill>
                <a:latin typeface="Arial"/>
                <a:cs typeface="Arial"/>
              </a:rPr>
              <a:t>, 2017)</a:t>
            </a:r>
            <a:endParaRPr lang="en-US" dirty="0"/>
          </a:p>
          <a:p>
            <a:endParaRPr lang="en-US" sz="2200" dirty="0">
              <a:solidFill>
                <a:srgbClr val="252525"/>
              </a:solidFill>
              <a:latin typeface="Arial"/>
              <a:cs typeface="Arial"/>
            </a:endParaRPr>
          </a:p>
          <a:p>
            <a:r>
              <a:rPr lang="en-US" sz="2200" dirty="0">
                <a:solidFill>
                  <a:srgbClr val="252525"/>
                </a:solidFill>
                <a:latin typeface="Arial"/>
                <a:cs typeface="Arial"/>
              </a:rPr>
              <a:t>This resulted in an amendment to the gun law in the UK (Gov, 2022) outlawing the ownership of handguns. </a:t>
            </a:r>
            <a:endParaRPr lang="en-US" dirty="0"/>
          </a:p>
          <a:p>
            <a:endParaRPr lang="en-US"/>
          </a:p>
          <a:p>
            <a:r>
              <a:rPr lang="en-US" sz="2200" dirty="0">
                <a:solidFill>
                  <a:srgbClr val="252525"/>
                </a:solidFill>
                <a:latin typeface="Arial"/>
                <a:cs typeface="Arial"/>
              </a:rPr>
              <a:t>In order to give Law abiding citizens the ability to dispose of their now illegal guns, gun amnesty was run by police forces.</a:t>
            </a:r>
            <a:endParaRPr lang="en-US" dirty="0"/>
          </a:p>
          <a:p>
            <a:endParaRPr lang="en-US" sz="2200" dirty="0">
              <a:solidFill>
                <a:srgbClr val="252525"/>
              </a:solidFill>
              <a:latin typeface="Arial"/>
              <a:cs typeface="Arial"/>
            </a:endParaRPr>
          </a:p>
        </p:txBody>
      </p:sp>
    </p:spTree>
    <p:extLst>
      <p:ext uri="{BB962C8B-B14F-4D97-AF65-F5344CB8AC3E}">
        <p14:creationId xmlns:p14="http://schemas.microsoft.com/office/powerpoint/2010/main" val="33385474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D564CA-342F-5B5D-20CE-1FE6CC6CDCDF}"/>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5D74E00A-0B1C-1045-3612-9182D18AB3E9}"/>
              </a:ext>
            </a:extLst>
          </p:cNvPr>
          <p:cNvSpPr>
            <a:spLocks noGrp="1"/>
          </p:cNvSpPr>
          <p:nvPr>
            <p:ph type="title"/>
          </p:nvPr>
        </p:nvSpPr>
        <p:spPr>
          <a:xfrm>
            <a:off x="-1" y="1298448"/>
            <a:ext cx="4543257" cy="4151376"/>
          </a:xfrm>
        </p:spPr>
        <p:txBody>
          <a:bodyPr>
            <a:normAutofit/>
          </a:bodyPr>
          <a:lstStyle/>
          <a:p>
            <a:br>
              <a:rPr lang="en-US" dirty="0">
                <a:ln w="19050">
                  <a:solidFill>
                    <a:srgbClr val="029676">
                      <a:lumMod val="75000"/>
                    </a:srgbClr>
                  </a:solidFill>
                </a:ln>
                <a:solidFill>
                  <a:srgbClr val="252525"/>
                </a:solidFill>
                <a:latin typeface="Arial"/>
                <a:cs typeface="Arial"/>
              </a:rPr>
            </a:br>
            <a:r>
              <a:rPr lang="en-US" dirty="0">
                <a:ln w="19050">
                  <a:solidFill>
                    <a:srgbClr val="029676">
                      <a:lumMod val="75000"/>
                    </a:srgbClr>
                  </a:solidFill>
                </a:ln>
                <a:solidFill>
                  <a:srgbClr val="252525"/>
                </a:solidFill>
                <a:latin typeface="Arial"/>
                <a:cs typeface="Arial"/>
              </a:rPr>
              <a:t>Success of Weapons Amnesties</a:t>
            </a:r>
          </a:p>
        </p:txBody>
      </p:sp>
      <p:sp>
        <p:nvSpPr>
          <p:cNvPr id="5" name="TextBox 4">
            <a:extLst>
              <a:ext uri="{FF2B5EF4-FFF2-40B4-BE49-F238E27FC236}">
                <a16:creationId xmlns:a16="http://schemas.microsoft.com/office/drawing/2014/main" id="{7D33F392-7415-B221-5B5B-1B7C844A58B5}"/>
              </a:ext>
            </a:extLst>
          </p:cNvPr>
          <p:cNvSpPr txBox="1"/>
          <p:nvPr/>
        </p:nvSpPr>
        <p:spPr>
          <a:xfrm>
            <a:off x="5651500" y="1051091"/>
            <a:ext cx="6032500" cy="54476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200" dirty="0">
                <a:solidFill>
                  <a:srgbClr val="252525"/>
                </a:solidFill>
                <a:latin typeface="Arial"/>
                <a:cs typeface="Arial"/>
              </a:rPr>
              <a:t>Gun amnesty are generally considered an overwhelming success with places like Merseyside reporting having over 300 weapons handed in and over 8,000 rounds of ammo handed in. They even had a used rocket launcher handed in when they ran in 1996. (BBC, 2003)</a:t>
            </a:r>
            <a:endParaRPr lang="en-US" dirty="0"/>
          </a:p>
          <a:p>
            <a:endParaRPr lang="en-US"/>
          </a:p>
          <a:p>
            <a:r>
              <a:rPr lang="en-US" sz="2200" dirty="0">
                <a:solidFill>
                  <a:srgbClr val="252525"/>
                </a:solidFill>
                <a:latin typeface="Arial"/>
                <a:cs typeface="Arial"/>
              </a:rPr>
              <a:t>In South Wales there were 160 items surrendered to the police. </a:t>
            </a:r>
            <a:endParaRPr lang="en-US"/>
          </a:p>
          <a:p>
            <a:r>
              <a:rPr lang="en-US" sz="2200" dirty="0">
                <a:solidFill>
                  <a:srgbClr val="252525"/>
                </a:solidFill>
                <a:latin typeface="Arial"/>
                <a:cs typeface="Arial"/>
              </a:rPr>
              <a:t>32 are top-venting blanks that recently became illegal.</a:t>
            </a:r>
            <a:endParaRPr lang="en-US"/>
          </a:p>
          <a:p>
            <a:r>
              <a:rPr lang="en-US" sz="2200" dirty="0">
                <a:solidFill>
                  <a:srgbClr val="252525"/>
                </a:solidFill>
                <a:latin typeface="Arial"/>
                <a:cs typeface="Arial"/>
              </a:rPr>
              <a:t>Due to the success, it has been extended to the end of April.</a:t>
            </a:r>
            <a:endParaRPr lang="en-US"/>
          </a:p>
          <a:p>
            <a:r>
              <a:rPr lang="en-US" sz="2200" dirty="0">
                <a:solidFill>
                  <a:srgbClr val="252525"/>
                </a:solidFill>
                <a:latin typeface="Arial"/>
                <a:cs typeface="Arial"/>
              </a:rPr>
              <a:t>(South Wales Police, 2025)</a:t>
            </a:r>
            <a:endParaRPr lang="en-US" dirty="0"/>
          </a:p>
          <a:p>
            <a:pPr algn="l"/>
            <a:endParaRPr lang="en-US" sz="2200" dirty="0">
              <a:solidFill>
                <a:srgbClr val="252525"/>
              </a:solidFill>
              <a:latin typeface="Arial"/>
              <a:cs typeface="Arial"/>
            </a:endParaRPr>
          </a:p>
        </p:txBody>
      </p:sp>
    </p:spTree>
    <p:extLst>
      <p:ext uri="{BB962C8B-B14F-4D97-AF65-F5344CB8AC3E}">
        <p14:creationId xmlns:p14="http://schemas.microsoft.com/office/powerpoint/2010/main" val="14157256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98F1DA-0FD8-6E4B-881D-D83055FE8845}"/>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E84325A8-9BE2-0EE3-7ED2-C5519D970CBD}"/>
              </a:ext>
            </a:extLst>
          </p:cNvPr>
          <p:cNvSpPr>
            <a:spLocks noGrp="1"/>
          </p:cNvSpPr>
          <p:nvPr>
            <p:ph type="title"/>
          </p:nvPr>
        </p:nvSpPr>
        <p:spPr>
          <a:xfrm>
            <a:off x="7650078" y="1348580"/>
            <a:ext cx="4543257" cy="4151376"/>
          </a:xfrm>
        </p:spPr>
        <p:txBody>
          <a:bodyPr>
            <a:normAutofit/>
          </a:bodyPr>
          <a:lstStyle/>
          <a:p>
            <a:r>
              <a:rPr lang="en-US" sz="4000" dirty="0">
                <a:ln w="19050">
                  <a:solidFill>
                    <a:srgbClr val="029676">
                      <a:lumMod val="75000"/>
                    </a:srgbClr>
                  </a:solidFill>
                </a:ln>
                <a:latin typeface="Arial"/>
                <a:cs typeface="Arial"/>
              </a:rPr>
              <a:t>Criticisms of weapons Amnesties</a:t>
            </a:r>
            <a:endParaRPr lang="en-US" dirty="0"/>
          </a:p>
        </p:txBody>
      </p:sp>
      <p:sp>
        <p:nvSpPr>
          <p:cNvPr id="5" name="TextBox 4">
            <a:extLst>
              <a:ext uri="{FF2B5EF4-FFF2-40B4-BE49-F238E27FC236}">
                <a16:creationId xmlns:a16="http://schemas.microsoft.com/office/drawing/2014/main" id="{12400D1D-D4B8-CE61-F927-480E5FD642B5}"/>
              </a:ext>
            </a:extLst>
          </p:cNvPr>
          <p:cNvSpPr txBox="1"/>
          <p:nvPr/>
        </p:nvSpPr>
        <p:spPr>
          <a:xfrm>
            <a:off x="615295" y="669050"/>
            <a:ext cx="6650726" cy="5509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200" dirty="0">
                <a:solidFill>
                  <a:srgbClr val="252525"/>
                </a:solidFill>
                <a:latin typeface="Arial"/>
                <a:cs typeface="Arial"/>
              </a:rPr>
              <a:t>One of the criticism of Amnesty is that they are very hard to draw evidence of the effectiveness on.</a:t>
            </a:r>
            <a:endParaRPr lang="en-US" dirty="0"/>
          </a:p>
          <a:p>
            <a:r>
              <a:rPr lang="en-US" sz="2200" dirty="0">
                <a:solidFill>
                  <a:srgbClr val="252525"/>
                </a:solidFill>
                <a:latin typeface="Arial"/>
                <a:cs typeface="Arial"/>
              </a:rPr>
              <a:t>It is often hard to know if they are targeted enough or in the right area. (Youth Endowment Fund, 2022)</a:t>
            </a:r>
            <a:endParaRPr lang="en-US" dirty="0">
              <a:solidFill>
                <a:srgbClr val="000000"/>
              </a:solidFill>
              <a:latin typeface="Bierstadt"/>
              <a:cs typeface="Arial"/>
            </a:endParaRPr>
          </a:p>
          <a:p>
            <a:r>
              <a:rPr lang="en-US" sz="2200" dirty="0">
                <a:solidFill>
                  <a:srgbClr val="252525"/>
                </a:solidFill>
                <a:latin typeface="Arial"/>
                <a:cs typeface="Arial"/>
              </a:rPr>
              <a:t>Also, it does not tackle the cause of crime because it does not ask why someone may have owned the weapons. (Youth Endowment Fund, 2022)</a:t>
            </a:r>
          </a:p>
          <a:p>
            <a:r>
              <a:rPr lang="en-US" sz="2200" dirty="0">
                <a:solidFill>
                  <a:srgbClr val="252525"/>
                </a:solidFill>
                <a:latin typeface="Arial"/>
                <a:cs typeface="Arial"/>
              </a:rPr>
              <a:t>Another issue with amnesties is that they do not target the creation or import of these weapons. The current amnesty in South Wales is targeting the TVBF's that have recently become illegal; however </a:t>
            </a:r>
            <a:r>
              <a:rPr lang="en-US" sz="2200">
                <a:solidFill>
                  <a:srgbClr val="252525"/>
                </a:solidFill>
                <a:latin typeface="Arial"/>
                <a:cs typeface="Arial"/>
              </a:rPr>
              <a:t>they are still being sold internationally ready to </a:t>
            </a:r>
            <a:r>
              <a:rPr lang="en-US" sz="2200" dirty="0">
                <a:solidFill>
                  <a:srgbClr val="252525"/>
                </a:solidFill>
                <a:latin typeface="Arial"/>
                <a:cs typeface="Arial"/>
              </a:rPr>
              <a:t>be converted into live firearms. In the UK currently, it is legal to own one that is not convertible if you are over 18 and have a </a:t>
            </a:r>
            <a:r>
              <a:rPr lang="en-US" sz="2200" err="1">
                <a:solidFill>
                  <a:srgbClr val="252525"/>
                </a:solidFill>
                <a:latin typeface="Arial"/>
                <a:cs typeface="Arial"/>
              </a:rPr>
              <a:t>licence</a:t>
            </a:r>
            <a:r>
              <a:rPr lang="en-US" sz="2200" dirty="0">
                <a:solidFill>
                  <a:srgbClr val="252525"/>
                </a:solidFill>
                <a:latin typeface="Arial"/>
                <a:cs typeface="Arial"/>
              </a:rPr>
              <a:t>. (NPCC, 2025)</a:t>
            </a:r>
          </a:p>
          <a:p>
            <a:endParaRPr lang="en-US" sz="2200" dirty="0">
              <a:solidFill>
                <a:srgbClr val="252525"/>
              </a:solidFill>
              <a:latin typeface="Arial"/>
              <a:cs typeface="Arial"/>
            </a:endParaRPr>
          </a:p>
        </p:txBody>
      </p:sp>
    </p:spTree>
    <p:extLst>
      <p:ext uri="{BB962C8B-B14F-4D97-AF65-F5344CB8AC3E}">
        <p14:creationId xmlns:p14="http://schemas.microsoft.com/office/powerpoint/2010/main" val="40001061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D01983-B517-234D-C103-41DC04534206}"/>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40C5F905-CD06-5D4E-52F5-0878FD1D0676}"/>
              </a:ext>
            </a:extLst>
          </p:cNvPr>
          <p:cNvSpPr>
            <a:spLocks noGrp="1"/>
          </p:cNvSpPr>
          <p:nvPr>
            <p:ph type="title"/>
          </p:nvPr>
        </p:nvSpPr>
        <p:spPr>
          <a:xfrm>
            <a:off x="-1" y="1298448"/>
            <a:ext cx="4543257" cy="4151376"/>
          </a:xfrm>
        </p:spPr>
        <p:txBody>
          <a:bodyPr>
            <a:normAutofit/>
          </a:bodyPr>
          <a:lstStyle/>
          <a:p>
            <a:br>
              <a:rPr lang="en-US" dirty="0">
                <a:ln w="19050">
                  <a:solidFill>
                    <a:srgbClr val="029676">
                      <a:lumMod val="75000"/>
                    </a:srgbClr>
                  </a:solidFill>
                </a:ln>
                <a:latin typeface="Arial"/>
                <a:cs typeface="Arial"/>
              </a:rPr>
            </a:br>
            <a:br>
              <a:rPr lang="en-US" dirty="0">
                <a:ln w="19050">
                  <a:solidFill>
                    <a:srgbClr val="029676">
                      <a:lumMod val="75000"/>
                    </a:srgbClr>
                  </a:solidFill>
                </a:ln>
                <a:latin typeface="Arial"/>
                <a:cs typeface="Arial"/>
              </a:rPr>
            </a:br>
            <a:r>
              <a:rPr lang="en-US" dirty="0">
                <a:ln w="19050">
                  <a:solidFill>
                    <a:srgbClr val="029676">
                      <a:lumMod val="75000"/>
                    </a:srgbClr>
                  </a:solidFill>
                </a:ln>
                <a:latin typeface="Arial"/>
                <a:cs typeface="Arial"/>
              </a:rPr>
              <a:t>Taking part in the Amnesty</a:t>
            </a:r>
            <a:endParaRPr lang="en-US" dirty="0"/>
          </a:p>
        </p:txBody>
      </p:sp>
      <p:sp>
        <p:nvSpPr>
          <p:cNvPr id="5" name="TextBox 4">
            <a:extLst>
              <a:ext uri="{FF2B5EF4-FFF2-40B4-BE49-F238E27FC236}">
                <a16:creationId xmlns:a16="http://schemas.microsoft.com/office/drawing/2014/main" id="{9D4264F4-3FA8-08D2-39B6-5875F1F52D55}"/>
              </a:ext>
            </a:extLst>
          </p:cNvPr>
          <p:cNvSpPr txBox="1"/>
          <p:nvPr/>
        </p:nvSpPr>
        <p:spPr>
          <a:xfrm>
            <a:off x="5651500" y="1301749"/>
            <a:ext cx="6032500" cy="38164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200" dirty="0">
                <a:solidFill>
                  <a:srgbClr val="252525"/>
                </a:solidFill>
                <a:latin typeface="Arial"/>
                <a:cs typeface="Arial"/>
              </a:rPr>
              <a:t>South Wales Police website gives guidance on how to use the amnesty and answers questions that may plague people. This increases community engagement because it shows the public that the police care and do not want to get them in trouble.</a:t>
            </a:r>
          </a:p>
          <a:p>
            <a:r>
              <a:rPr lang="en-US" sz="2200" dirty="0">
                <a:solidFill>
                  <a:srgbClr val="252525"/>
                </a:solidFill>
                <a:latin typeface="Arial"/>
                <a:cs typeface="Arial"/>
              </a:rPr>
              <a:t>It also discusses that it doesn’t only accept gun's, despite this being the focus, but is willing to accept any weapons that a person would like to surrender.</a:t>
            </a:r>
          </a:p>
          <a:p>
            <a:r>
              <a:rPr lang="en-US" sz="2200" dirty="0">
                <a:solidFill>
                  <a:srgbClr val="252525"/>
                </a:solidFill>
                <a:latin typeface="Arial"/>
                <a:cs typeface="Arial"/>
              </a:rPr>
              <a:t>(South Wales Police, 2025)</a:t>
            </a:r>
          </a:p>
        </p:txBody>
      </p:sp>
    </p:spTree>
    <p:extLst>
      <p:ext uri="{BB962C8B-B14F-4D97-AF65-F5344CB8AC3E}">
        <p14:creationId xmlns:p14="http://schemas.microsoft.com/office/powerpoint/2010/main" val="24992193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AE168C-0547-9858-25E9-71E48D19B60A}"/>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BADBF798-E1C5-705A-D10B-BCD62C97BEB6}"/>
              </a:ext>
            </a:extLst>
          </p:cNvPr>
          <p:cNvSpPr>
            <a:spLocks noGrp="1"/>
          </p:cNvSpPr>
          <p:nvPr>
            <p:ph type="title"/>
          </p:nvPr>
        </p:nvSpPr>
        <p:spPr>
          <a:xfrm>
            <a:off x="3831165" y="-3302"/>
            <a:ext cx="4543257" cy="1494960"/>
          </a:xfrm>
        </p:spPr>
        <p:txBody>
          <a:bodyPr>
            <a:normAutofit/>
          </a:bodyPr>
          <a:lstStyle/>
          <a:p>
            <a:r>
              <a:rPr lang="en-US" dirty="0">
                <a:ln w="19050">
                  <a:solidFill>
                    <a:srgbClr val="029676">
                      <a:lumMod val="75000"/>
                    </a:srgbClr>
                  </a:solidFill>
                </a:ln>
                <a:solidFill>
                  <a:srgbClr val="252525"/>
                </a:solidFill>
                <a:latin typeface="Arial"/>
                <a:cs typeface="Arial"/>
              </a:rPr>
              <a:t>Conclusion</a:t>
            </a:r>
            <a:endParaRPr lang="en-US" dirty="0"/>
          </a:p>
        </p:txBody>
      </p:sp>
      <p:sp>
        <p:nvSpPr>
          <p:cNvPr id="5" name="TextBox 4">
            <a:extLst>
              <a:ext uri="{FF2B5EF4-FFF2-40B4-BE49-F238E27FC236}">
                <a16:creationId xmlns:a16="http://schemas.microsoft.com/office/drawing/2014/main" id="{B94181B6-9028-3E65-61E2-09C7D351242F}"/>
              </a:ext>
            </a:extLst>
          </p:cNvPr>
          <p:cNvSpPr txBox="1"/>
          <p:nvPr/>
        </p:nvSpPr>
        <p:spPr>
          <a:xfrm>
            <a:off x="296333" y="2204675"/>
            <a:ext cx="6244166" cy="34778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200" dirty="0">
                <a:solidFill>
                  <a:srgbClr val="252525"/>
                </a:solidFill>
                <a:latin typeface="Arial"/>
                <a:cs typeface="Arial"/>
              </a:rPr>
              <a:t>Despite their challenges gun amnesty schemes can be effective at removing dangerous weapons off the streets as we can see in these figures from the House of Commons.</a:t>
            </a:r>
            <a:endParaRPr lang="en-US" dirty="0"/>
          </a:p>
          <a:p>
            <a:r>
              <a:rPr lang="en-US" sz="2200" dirty="0">
                <a:solidFill>
                  <a:srgbClr val="252525"/>
                </a:solidFill>
                <a:latin typeface="Arial"/>
                <a:cs typeface="Arial"/>
              </a:rPr>
              <a:t>(House of Commons, 2022)</a:t>
            </a:r>
            <a:endParaRPr lang="en-US" dirty="0"/>
          </a:p>
          <a:p>
            <a:endParaRPr lang="en-US" sz="2200" dirty="0">
              <a:solidFill>
                <a:srgbClr val="252525"/>
              </a:solidFill>
              <a:latin typeface="Arial"/>
              <a:cs typeface="Arial"/>
            </a:endParaRPr>
          </a:p>
          <a:p>
            <a:r>
              <a:rPr lang="en-US" sz="2200" dirty="0">
                <a:solidFill>
                  <a:srgbClr val="252525"/>
                </a:solidFill>
                <a:latin typeface="Arial"/>
                <a:cs typeface="Arial"/>
              </a:rPr>
              <a:t>We can see a reduction in handguns but a rise in imitation firearms so we can see a need for this amnesty to remove many of these imitation firearms from the street. </a:t>
            </a:r>
            <a:endParaRPr lang="en-US" dirty="0"/>
          </a:p>
        </p:txBody>
      </p:sp>
      <p:pic>
        <p:nvPicPr>
          <p:cNvPr id="2" name="Picture 1" descr="A graph of different colored lines&#10;&#10;AI-generated content may be incorrect.">
            <a:extLst>
              <a:ext uri="{FF2B5EF4-FFF2-40B4-BE49-F238E27FC236}">
                <a16:creationId xmlns:a16="http://schemas.microsoft.com/office/drawing/2014/main" id="{84EDF193-417C-3150-C2D8-E3AA22D37AC9}"/>
              </a:ext>
            </a:extLst>
          </p:cNvPr>
          <p:cNvPicPr>
            <a:picLocks noChangeAspect="1"/>
          </p:cNvPicPr>
          <p:nvPr/>
        </p:nvPicPr>
        <p:blipFill>
          <a:blip r:embed="rId2"/>
          <a:stretch>
            <a:fillRect/>
          </a:stretch>
        </p:blipFill>
        <p:spPr>
          <a:xfrm>
            <a:off x="6536796" y="2203370"/>
            <a:ext cx="5119159" cy="3695700"/>
          </a:xfrm>
          <a:prstGeom prst="rect">
            <a:avLst/>
          </a:prstGeom>
        </p:spPr>
      </p:pic>
    </p:spTree>
    <p:extLst>
      <p:ext uri="{BB962C8B-B14F-4D97-AF65-F5344CB8AC3E}">
        <p14:creationId xmlns:p14="http://schemas.microsoft.com/office/powerpoint/2010/main" val="15845838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F06D12-1417-4ACE-E992-860DE6E7E42F}"/>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2FCDC658-202C-FB94-C695-38B19854073F}"/>
              </a:ext>
            </a:extLst>
          </p:cNvPr>
          <p:cNvSpPr txBox="1"/>
          <p:nvPr/>
        </p:nvSpPr>
        <p:spPr>
          <a:xfrm>
            <a:off x="343725" y="296166"/>
            <a:ext cx="11850767" cy="61580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000" dirty="0"/>
              <a:t>References</a:t>
            </a:r>
          </a:p>
          <a:p>
            <a:pPr>
              <a:lnSpc>
                <a:spcPct val="107000"/>
              </a:lnSpc>
              <a:spcAft>
                <a:spcPts val="800"/>
              </a:spcAft>
              <a:buNone/>
            </a:pPr>
            <a:r>
              <a:rPr lang="en-GB" sz="10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07000"/>
              </a:lnSpc>
              <a:spcAft>
                <a:spcPts val="800"/>
              </a:spcAft>
              <a:buNone/>
            </a:pPr>
            <a:r>
              <a:rPr lang="en-GB" sz="1000" kern="100" dirty="0">
                <a:effectLst/>
                <a:latin typeface="Aptos" panose="020B0004020202020204" pitchFamily="34" charset="0"/>
                <a:ea typeface="Aptos" panose="020B0004020202020204" pitchFamily="34" charset="0"/>
                <a:cs typeface="Times New Roman" panose="02020603050405020304" pitchFamily="18" charset="0"/>
              </a:rPr>
              <a:t>BBC News (2003) </a:t>
            </a:r>
            <a:r>
              <a:rPr lang="en-GB" sz="1000" i="1" kern="100" dirty="0">
                <a:effectLst/>
                <a:latin typeface="Aptos" panose="020B0004020202020204" pitchFamily="34" charset="0"/>
                <a:ea typeface="Aptos" panose="020B0004020202020204" pitchFamily="34" charset="0"/>
                <a:cs typeface="Times New Roman" panose="02020603050405020304" pitchFamily="18" charset="0"/>
              </a:rPr>
              <a:t>Gun crime 'out of control'</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0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http://news.bbc.co.uk/1/hi/england/merseyside/2952591.stm</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(Accessed: 23 April 2025)</a:t>
            </a:r>
          </a:p>
          <a:p>
            <a:pPr>
              <a:lnSpc>
                <a:spcPct val="107000"/>
              </a:lnSpc>
              <a:spcAft>
                <a:spcPts val="800"/>
              </a:spcAft>
              <a:buNone/>
            </a:pPr>
            <a:r>
              <a:rPr lang="en-GB" sz="1000" kern="100" dirty="0">
                <a:effectLst/>
                <a:latin typeface="Aptos" panose="020B0004020202020204" pitchFamily="34" charset="0"/>
                <a:ea typeface="Aptos" panose="020B0004020202020204" pitchFamily="34" charset="0"/>
                <a:cs typeface="Times New Roman" panose="02020603050405020304" pitchFamily="18" charset="0"/>
              </a:rPr>
              <a:t>BBC News (2024) </a:t>
            </a:r>
            <a:r>
              <a:rPr lang="en-GB" sz="1000" i="1" kern="100" dirty="0">
                <a:effectLst/>
                <a:latin typeface="Aptos" panose="020B0004020202020204" pitchFamily="34" charset="0"/>
                <a:ea typeface="Aptos" panose="020B0004020202020204" pitchFamily="34" charset="0"/>
                <a:cs typeface="Times New Roman" panose="02020603050405020304" pitchFamily="18" charset="0"/>
              </a:rPr>
              <a:t>Gun crime in the UK</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0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https://www.bbc.co.uk/news/uk-67895627</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(Accessed: 23 April 2025).</a:t>
            </a:r>
          </a:p>
          <a:p>
            <a:pPr>
              <a:lnSpc>
                <a:spcPct val="107000"/>
              </a:lnSpc>
              <a:spcAft>
                <a:spcPts val="800"/>
              </a:spcAft>
              <a:buNone/>
            </a:pPr>
            <a:r>
              <a:rPr lang="en-GB" sz="1000" kern="100" dirty="0">
                <a:effectLst/>
                <a:latin typeface="Aptos" panose="020B0004020202020204" pitchFamily="34" charset="0"/>
                <a:ea typeface="Aptos" panose="020B0004020202020204" pitchFamily="34" charset="0"/>
                <a:cs typeface="Times New Roman" panose="02020603050405020304" pitchFamily="18" charset="0"/>
              </a:rPr>
              <a:t>BBC News (2024) </a:t>
            </a:r>
            <a:r>
              <a:rPr lang="en-GB" sz="1000" i="1" kern="100" dirty="0">
                <a:effectLst/>
                <a:latin typeface="Aptos" panose="020B0004020202020204" pitchFamily="34" charset="0"/>
                <a:ea typeface="Aptos" panose="020B0004020202020204" pitchFamily="34" charset="0"/>
                <a:cs typeface="Times New Roman" panose="02020603050405020304" pitchFamily="18" charset="0"/>
              </a:rPr>
              <a:t>Gun crime: Police say rise in firearms offences partly due to converted weapons</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0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https://www.bbc.co.uk/news/uk-67895627</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(Accessed: 23 April 2025).</a:t>
            </a:r>
          </a:p>
          <a:p>
            <a:pPr>
              <a:lnSpc>
                <a:spcPct val="107000"/>
              </a:lnSpc>
              <a:spcAft>
                <a:spcPts val="800"/>
              </a:spcAft>
              <a:buNone/>
            </a:pPr>
            <a:r>
              <a:rPr lang="en-GB" sz="1000" kern="100" dirty="0">
                <a:effectLst/>
                <a:latin typeface="Aptos" panose="020B0004020202020204" pitchFamily="34" charset="0"/>
                <a:ea typeface="Aptos" panose="020B0004020202020204" pitchFamily="34" charset="0"/>
                <a:cs typeface="Times New Roman" panose="02020603050405020304" pitchFamily="18" charset="0"/>
              </a:rPr>
              <a:t>HMICFRS (2004) </a:t>
            </a:r>
            <a:r>
              <a:rPr lang="en-GB" sz="1000" i="1" kern="100" dirty="0">
                <a:effectLst/>
                <a:latin typeface="Aptos" panose="020B0004020202020204" pitchFamily="34" charset="0"/>
                <a:ea typeface="Aptos" panose="020B0004020202020204" pitchFamily="34" charset="0"/>
                <a:cs typeface="Times New Roman" panose="02020603050405020304" pitchFamily="18" charset="0"/>
              </a:rPr>
              <a:t>Guns, communities and the police: Full report</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0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https://assets-hmicfrs.justiceinspectorates.gov.uk/uploads/guns-communities-and-the-police-full-report-20040429.pdf</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(Accessed: 23 April 2025).</a:t>
            </a:r>
          </a:p>
          <a:p>
            <a:pPr>
              <a:lnSpc>
                <a:spcPct val="107000"/>
              </a:lnSpc>
              <a:spcAft>
                <a:spcPts val="800"/>
              </a:spcAft>
              <a:buNone/>
            </a:pPr>
            <a:r>
              <a:rPr lang="en-GB" sz="1000" kern="100" dirty="0">
                <a:effectLst/>
                <a:latin typeface="Aptos" panose="020B0004020202020204" pitchFamily="34" charset="0"/>
                <a:ea typeface="Aptos" panose="020B0004020202020204" pitchFamily="34" charset="0"/>
                <a:cs typeface="Times New Roman" panose="02020603050405020304" pitchFamily="18" charset="0"/>
              </a:rPr>
              <a:t>NPCC (2023) </a:t>
            </a:r>
            <a:r>
              <a:rPr lang="en-GB" sz="1000" i="1" kern="100" dirty="0">
                <a:effectLst/>
                <a:latin typeface="Aptos" panose="020B0004020202020204" pitchFamily="34" charset="0"/>
                <a:ea typeface="Aptos" panose="020B0004020202020204" pitchFamily="34" charset="0"/>
                <a:cs typeface="Times New Roman" panose="02020603050405020304" pitchFamily="18" charset="0"/>
              </a:rPr>
              <a:t>Amnesty to be held for blank-firing guns popular with organised criminals</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0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https://news.npcc.police.uk/releases/amnesty-to-be-held-for-blank-firing-guns-popular-with-organised-criminals</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(Accessed: 23 April 2025).</a:t>
            </a:r>
          </a:p>
          <a:p>
            <a:pPr>
              <a:lnSpc>
                <a:spcPct val="107000"/>
              </a:lnSpc>
              <a:spcAft>
                <a:spcPts val="800"/>
              </a:spcAft>
              <a:buNone/>
            </a:pPr>
            <a:r>
              <a:rPr lang="en-GB" sz="1000" kern="100" dirty="0">
                <a:effectLst/>
                <a:latin typeface="Aptos" panose="020B0004020202020204" pitchFamily="34" charset="0"/>
                <a:ea typeface="Aptos" panose="020B0004020202020204" pitchFamily="34" charset="0"/>
                <a:cs typeface="Times New Roman" panose="02020603050405020304" pitchFamily="18" charset="0"/>
              </a:rPr>
              <a:t>NPCC (2025) </a:t>
            </a:r>
            <a:r>
              <a:rPr lang="en-GB" sz="1000" i="1" kern="100" dirty="0">
                <a:effectLst/>
                <a:latin typeface="Aptos" panose="020B0004020202020204" pitchFamily="34" charset="0"/>
                <a:ea typeface="Aptos" panose="020B0004020202020204" pitchFamily="34" charset="0"/>
                <a:cs typeface="Times New Roman" panose="02020603050405020304" pitchFamily="18" charset="0"/>
              </a:rPr>
              <a:t>Nearly 3,000 top-venting blank firers handed during national gun amnesty</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0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6"/>
              </a:rPr>
              <a:t>https://news.npcc.police.uk/releases/nearly-3-000-top-venting-blank-firers-handed-during-national-gun-amnesty</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(Accessed: 23 April 2025).</a:t>
            </a:r>
          </a:p>
          <a:p>
            <a:pPr>
              <a:lnSpc>
                <a:spcPct val="107000"/>
              </a:lnSpc>
              <a:spcAft>
                <a:spcPts val="800"/>
              </a:spcAft>
              <a:buNone/>
            </a:pPr>
            <a:r>
              <a:rPr lang="en-GB" sz="1000" kern="100" dirty="0">
                <a:effectLst/>
                <a:latin typeface="Aptos" panose="020B0004020202020204" pitchFamily="34" charset="0"/>
                <a:ea typeface="Aptos" panose="020B0004020202020204" pitchFamily="34" charset="0"/>
                <a:cs typeface="Times New Roman" panose="02020603050405020304" pitchFamily="18" charset="0"/>
              </a:rPr>
              <a:t>NPCC (2025) </a:t>
            </a:r>
            <a:r>
              <a:rPr lang="en-GB" sz="1000" i="1" kern="100" dirty="0">
                <a:effectLst/>
                <a:latin typeface="Aptos" panose="020B0004020202020204" pitchFamily="34" charset="0"/>
                <a:ea typeface="Aptos" panose="020B0004020202020204" pitchFamily="34" charset="0"/>
                <a:cs typeface="Times New Roman" panose="02020603050405020304" pitchFamily="18" charset="0"/>
              </a:rPr>
              <a:t>Over 1,000 top-venting blank firers handed in with less than 10 days remaining of national gun amnesty</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0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7"/>
              </a:rPr>
              <a:t>https://news.npcc.police.uk/releases/over-1-000-top-venting-blank-firers-handed-in-with-less-than-10-days-remaining-of-national-gun-amnesty</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(Accessed: 23 April 2025).</a:t>
            </a:r>
          </a:p>
          <a:p>
            <a:pPr>
              <a:lnSpc>
                <a:spcPct val="107000"/>
              </a:lnSpc>
              <a:spcAft>
                <a:spcPts val="800"/>
              </a:spcAft>
              <a:buNone/>
            </a:pPr>
            <a:r>
              <a:rPr lang="en-GB" sz="1000" kern="100" dirty="0">
                <a:effectLst/>
                <a:latin typeface="Aptos" panose="020B0004020202020204" pitchFamily="34" charset="0"/>
                <a:ea typeface="Aptos" panose="020B0004020202020204" pitchFamily="34" charset="0"/>
                <a:cs typeface="Times New Roman" panose="02020603050405020304" pitchFamily="18" charset="0"/>
              </a:rPr>
              <a:t>OB Law (n.d.) </a:t>
            </a:r>
            <a:r>
              <a:rPr lang="en-GB" sz="1000" i="1" kern="100" dirty="0">
                <a:effectLst/>
                <a:latin typeface="Aptos" panose="020B0004020202020204" pitchFamily="34" charset="0"/>
                <a:ea typeface="Aptos" panose="020B0004020202020204" pitchFamily="34" charset="0"/>
                <a:cs typeface="Times New Roman" panose="02020603050405020304" pitchFamily="18" charset="0"/>
              </a:rPr>
              <a:t>Gun amnesty: How it works</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0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8"/>
              </a:rPr>
              <a:t>https://www.oblaw.co.uk/gun-amnesty-how-it-works/</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(Accessed: 23 April 2025).</a:t>
            </a:r>
          </a:p>
          <a:p>
            <a:pPr>
              <a:lnSpc>
                <a:spcPct val="107000"/>
              </a:lnSpc>
              <a:spcAft>
                <a:spcPts val="800"/>
              </a:spcAft>
              <a:buNone/>
            </a:pPr>
            <a:r>
              <a:rPr lang="en-GB" sz="1000" kern="100" dirty="0">
                <a:effectLst/>
                <a:latin typeface="Aptos" panose="020B0004020202020204" pitchFamily="34" charset="0"/>
                <a:ea typeface="Aptos" panose="020B0004020202020204" pitchFamily="34" charset="0"/>
                <a:cs typeface="Times New Roman" panose="02020603050405020304" pitchFamily="18" charset="0"/>
              </a:rPr>
              <a:t>Sky News (2017) </a:t>
            </a:r>
            <a:r>
              <a:rPr lang="en-GB" sz="1000" i="1" kern="100" dirty="0">
                <a:effectLst/>
                <a:latin typeface="Aptos" panose="020B0004020202020204" pitchFamily="34" charset="0"/>
                <a:ea typeface="Aptos" panose="020B0004020202020204" pitchFamily="34" charset="0"/>
                <a:cs typeface="Times New Roman" panose="02020603050405020304" pitchFamily="18" charset="0"/>
              </a:rPr>
              <a:t>Firearms amnesty as UK gun crime rises 27% this year</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0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9"/>
              </a:rPr>
              <a:t>https://news.sky.com/story/firearms-amnesty-as-uk-gun-crime-rises-27-this-year-11124745</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(Accessed: 23 April 2025)</a:t>
            </a:r>
          </a:p>
          <a:p>
            <a:pPr>
              <a:lnSpc>
                <a:spcPct val="107000"/>
              </a:lnSpc>
              <a:spcAft>
                <a:spcPts val="800"/>
              </a:spcAft>
              <a:buNone/>
            </a:pPr>
            <a:r>
              <a:rPr lang="en-GB" sz="1000" kern="100" dirty="0">
                <a:effectLst/>
                <a:latin typeface="Aptos" panose="020B0004020202020204" pitchFamily="34" charset="0"/>
                <a:ea typeface="Aptos" panose="020B0004020202020204" pitchFamily="34" charset="0"/>
                <a:cs typeface="Times New Roman" panose="02020603050405020304" pitchFamily="18" charset="0"/>
              </a:rPr>
              <a:t>South Wales Police (2024) </a:t>
            </a:r>
            <a:r>
              <a:rPr lang="en-GB" sz="1000" i="1" kern="100" dirty="0">
                <a:effectLst/>
                <a:latin typeface="Aptos" panose="020B0004020202020204" pitchFamily="34" charset="0"/>
                <a:ea typeface="Aptos" panose="020B0004020202020204" pitchFamily="34" charset="0"/>
                <a:cs typeface="Times New Roman" panose="02020603050405020304" pitchFamily="18" charset="0"/>
              </a:rPr>
              <a:t>Zombie knives and machetes: SWP supports national surrender month ahead of introduction of tougher laws</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0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0"/>
              </a:rPr>
              <a:t>https://www.south-wales.police.uk/news/south-wales/news/2024/august/zombie-knives-and-machetes-swp-supports-national-surrender-month-ahead-of-introduction-of-tougher-laws/</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(Accessed: 23 April 2025).</a:t>
            </a:r>
          </a:p>
          <a:p>
            <a:pPr>
              <a:lnSpc>
                <a:spcPct val="107000"/>
              </a:lnSpc>
              <a:spcAft>
                <a:spcPts val="800"/>
              </a:spcAft>
              <a:buNone/>
            </a:pPr>
            <a:r>
              <a:rPr lang="en-GB" sz="1000" kern="100" dirty="0">
                <a:effectLst/>
                <a:latin typeface="Aptos" panose="020B0004020202020204" pitchFamily="34" charset="0"/>
                <a:ea typeface="Aptos" panose="020B0004020202020204" pitchFamily="34" charset="0"/>
                <a:cs typeface="Times New Roman" panose="02020603050405020304" pitchFamily="18" charset="0"/>
              </a:rPr>
              <a:t>South Wales Police (2025) </a:t>
            </a:r>
            <a:r>
              <a:rPr lang="en-GB" sz="1000" i="1" kern="100" dirty="0">
                <a:effectLst/>
                <a:latin typeface="Aptos" panose="020B0004020202020204" pitchFamily="34" charset="0"/>
                <a:ea typeface="Aptos" panose="020B0004020202020204" pitchFamily="34" charset="0"/>
                <a:cs typeface="Times New Roman" panose="02020603050405020304" pitchFamily="18" charset="0"/>
              </a:rPr>
              <a:t>In the wrong hands: Firearms surrender period extended</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0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1"/>
              </a:rPr>
              <a:t>https://www.south-wales.police.uk/news/south-wales/news/2025/april/in-the-wrong-hands-firearms-surrender-period-extended/</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(Accessed: 23 April 2025).</a:t>
            </a:r>
          </a:p>
          <a:p>
            <a:pPr>
              <a:lnSpc>
                <a:spcPct val="107000"/>
              </a:lnSpc>
              <a:spcAft>
                <a:spcPts val="800"/>
              </a:spcAft>
              <a:buNone/>
            </a:pPr>
            <a:r>
              <a:rPr lang="en-GB" sz="1000" kern="100" dirty="0">
                <a:effectLst/>
                <a:latin typeface="Aptos" panose="020B0004020202020204" pitchFamily="34" charset="0"/>
                <a:ea typeface="Aptos" panose="020B0004020202020204" pitchFamily="34" charset="0"/>
                <a:cs typeface="Times New Roman" panose="02020603050405020304" pitchFamily="18" charset="0"/>
              </a:rPr>
              <a:t>Sussex Police (2025) </a:t>
            </a:r>
            <a:r>
              <a:rPr lang="en-GB" sz="1000" i="1" kern="100" dirty="0">
                <a:effectLst/>
                <a:latin typeface="Aptos" panose="020B0004020202020204" pitchFamily="34" charset="0"/>
                <a:ea typeface="Aptos" panose="020B0004020202020204" pitchFamily="34" charset="0"/>
                <a:cs typeface="Times New Roman" panose="02020603050405020304" pitchFamily="18" charset="0"/>
              </a:rPr>
              <a:t>National firearms amnesty launched ahead of new law change</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0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2"/>
              </a:rPr>
              <a:t>https://www.sussex.police.uk/news/sussex/news/force-news/national-firearms-amnesty-launched-ahead-of-new-law-change/</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(Accessed: 23 April 2025).</a:t>
            </a:r>
          </a:p>
          <a:p>
            <a:pPr>
              <a:lnSpc>
                <a:spcPct val="107000"/>
              </a:lnSpc>
              <a:spcAft>
                <a:spcPts val="800"/>
              </a:spcAft>
              <a:buNone/>
            </a:pPr>
            <a:r>
              <a:rPr lang="en-GB" sz="1000" kern="100" dirty="0">
                <a:effectLst/>
                <a:latin typeface="Aptos" panose="020B0004020202020204" pitchFamily="34" charset="0"/>
                <a:ea typeface="Aptos" panose="020B0004020202020204" pitchFamily="34" charset="0"/>
                <a:cs typeface="Times New Roman" panose="02020603050405020304" pitchFamily="18" charset="0"/>
              </a:rPr>
              <a:t>The Independent (2017) </a:t>
            </a:r>
            <a:r>
              <a:rPr lang="en-GB" sz="1000" i="1" kern="100" dirty="0">
                <a:effectLst/>
                <a:latin typeface="Aptos" panose="020B0004020202020204" pitchFamily="34" charset="0"/>
                <a:ea typeface="Aptos" panose="020B0004020202020204" pitchFamily="34" charset="0"/>
                <a:cs typeface="Times New Roman" panose="02020603050405020304" pitchFamily="18" charset="0"/>
              </a:rPr>
              <a:t>Firearms Act twenty years on – has it made a difference?</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0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3"/>
              </a:rPr>
              <a:t>https://www.independent.co.uk/news/long_reads/firearms-act-twenty-years-on-has-it-made-a-difference-dunblane-port-arthur-a8110911.html</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(Accessed: 23 April 2025).</a:t>
            </a:r>
          </a:p>
          <a:p>
            <a:pPr>
              <a:lnSpc>
                <a:spcPct val="107000"/>
              </a:lnSpc>
              <a:spcAft>
                <a:spcPts val="800"/>
              </a:spcAft>
              <a:buNone/>
            </a:pPr>
            <a:r>
              <a:rPr lang="en-GB" sz="1000" kern="100" dirty="0">
                <a:effectLst/>
                <a:latin typeface="Aptos" panose="020B0004020202020204" pitchFamily="34" charset="0"/>
                <a:ea typeface="Aptos" panose="020B0004020202020204" pitchFamily="34" charset="0"/>
                <a:cs typeface="Times New Roman" panose="02020603050405020304" pitchFamily="18" charset="0"/>
              </a:rPr>
              <a:t>UK Government (2012) </a:t>
            </a:r>
            <a:r>
              <a:rPr lang="en-GB" sz="1000" i="1" kern="100" dirty="0">
                <a:effectLst/>
                <a:latin typeface="Aptos" panose="020B0004020202020204" pitchFamily="34" charset="0"/>
                <a:ea typeface="Aptos" panose="020B0004020202020204" pitchFamily="34" charset="0"/>
                <a:cs typeface="Times New Roman" panose="02020603050405020304" pitchFamily="18" charset="0"/>
              </a:rPr>
              <a:t>Guide on firearms licensing law</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0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4"/>
              </a:rPr>
              <a:t>https://www.gov.uk/government/publications/firearms-law-guidance-to-the-police-2012/guide-on-firearms-licensing-law-accessible-version</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(Accessed: 23 April 2025).</a:t>
            </a:r>
          </a:p>
          <a:p>
            <a:pPr>
              <a:lnSpc>
                <a:spcPct val="107000"/>
              </a:lnSpc>
              <a:spcAft>
                <a:spcPts val="800"/>
              </a:spcAft>
            </a:pPr>
            <a:r>
              <a:rPr lang="en-GB" sz="1000" kern="100" dirty="0">
                <a:effectLst/>
                <a:latin typeface="Aptos" panose="020B0004020202020204" pitchFamily="34" charset="0"/>
                <a:ea typeface="Aptos" panose="020B0004020202020204" pitchFamily="34" charset="0"/>
                <a:cs typeface="Times New Roman" panose="02020603050405020304" pitchFamily="18" charset="0"/>
              </a:rPr>
              <a:t>UK Parliament Commons Library (2019) </a:t>
            </a:r>
            <a:r>
              <a:rPr lang="en-GB" sz="1000" i="1" kern="100" dirty="0">
                <a:effectLst/>
                <a:latin typeface="Aptos" panose="020B0004020202020204" pitchFamily="34" charset="0"/>
                <a:ea typeface="Aptos" panose="020B0004020202020204" pitchFamily="34" charset="0"/>
                <a:cs typeface="Times New Roman" panose="02020603050405020304" pitchFamily="18" charset="0"/>
              </a:rPr>
              <a:t>Firearms crime statistics: England &amp; Wales</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0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5"/>
              </a:rPr>
              <a:t>https://commonslibrary.parliament.uk/research-briefings/cbp-7654/</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(Accessed: 23 April 2025).</a:t>
            </a:r>
          </a:p>
          <a:p>
            <a:pPr algn="l"/>
            <a:endParaRPr lang="en-US" sz="1000" dirty="0"/>
          </a:p>
        </p:txBody>
      </p:sp>
    </p:spTree>
    <p:extLst>
      <p:ext uri="{BB962C8B-B14F-4D97-AF65-F5344CB8AC3E}">
        <p14:creationId xmlns:p14="http://schemas.microsoft.com/office/powerpoint/2010/main" val="21742577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E295C38A-CB59-534E-86E3-3DA17EE71D80}"/>
              </a:ext>
            </a:extLst>
          </p:cNvPr>
          <p:cNvSpPr/>
          <p:nvPr/>
        </p:nvSpPr>
        <p:spPr>
          <a:xfrm>
            <a:off x="0" y="0"/>
            <a:ext cx="12192000" cy="693115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 Placeholder 3">
            <a:extLst>
              <a:ext uri="{FF2B5EF4-FFF2-40B4-BE49-F238E27FC236}">
                <a16:creationId xmlns:a16="http://schemas.microsoft.com/office/drawing/2014/main" id="{E5703675-18AE-5C5F-1203-0548938A7D66}"/>
              </a:ext>
            </a:extLst>
          </p:cNvPr>
          <p:cNvSpPr>
            <a:spLocks noGrp="1"/>
          </p:cNvSpPr>
          <p:nvPr>
            <p:ph type="body" sz="quarter" idx="15"/>
          </p:nvPr>
        </p:nvSpPr>
        <p:spPr>
          <a:xfrm>
            <a:off x="3709416" y="118872"/>
            <a:ext cx="4773168" cy="365760"/>
          </a:xfrm>
        </p:spPr>
        <p:txBody>
          <a:bodyPr/>
          <a:lstStyle/>
          <a:p>
            <a:r>
              <a:rPr lang="en-GB" dirty="0"/>
              <a:t>Research Timeline</a:t>
            </a:r>
          </a:p>
        </p:txBody>
      </p:sp>
      <p:sp>
        <p:nvSpPr>
          <p:cNvPr id="6" name="TextBox 5">
            <a:extLst>
              <a:ext uri="{FF2B5EF4-FFF2-40B4-BE49-F238E27FC236}">
                <a16:creationId xmlns:a16="http://schemas.microsoft.com/office/drawing/2014/main" id="{BB99EA45-FA7C-1DCC-2BEF-928AA0A74579}"/>
              </a:ext>
            </a:extLst>
          </p:cNvPr>
          <p:cNvSpPr txBox="1"/>
          <p:nvPr/>
        </p:nvSpPr>
        <p:spPr>
          <a:xfrm>
            <a:off x="379476" y="739669"/>
            <a:ext cx="5266944" cy="830997"/>
          </a:xfrm>
          <a:prstGeom prst="rect">
            <a:avLst/>
          </a:prstGeom>
          <a:noFill/>
          <a:ln>
            <a:solidFill>
              <a:schemeClr val="bg1"/>
            </a:solidFill>
          </a:ln>
        </p:spPr>
        <p:txBody>
          <a:bodyPr wrap="square" rtlCol="0">
            <a:spAutoFit/>
          </a:bodyPr>
          <a:lstStyle/>
          <a:p>
            <a:pPr algn="l" fontAlgn="base">
              <a:buNone/>
            </a:pPr>
            <a:r>
              <a:rPr lang="en-GB" sz="1200" b="0" i="0" dirty="0">
                <a:solidFill>
                  <a:schemeClr val="bg1"/>
                </a:solidFill>
                <a:effectLst/>
                <a:latin typeface="Segoe UI" panose="020B0502040204020203" pitchFamily="34" charset="0"/>
              </a:rPr>
              <a:t>Background reading:</a:t>
            </a:r>
          </a:p>
          <a:p>
            <a:pPr algn="l" fontAlgn="base">
              <a:buNone/>
            </a:pPr>
            <a:r>
              <a:rPr lang="en-GB" sz="1200" b="0" i="0" dirty="0">
                <a:solidFill>
                  <a:schemeClr val="bg1"/>
                </a:solidFill>
                <a:effectLst/>
                <a:latin typeface="Segoe UI" panose="020B0502040204020203" pitchFamily="34" charset="0"/>
              </a:rPr>
              <a:t>My initial reading came from searching for recent community actions in the local area. This led me to the extension of the gun Amnesty. </a:t>
            </a:r>
          </a:p>
          <a:p>
            <a:pPr algn="l" fontAlgn="base"/>
            <a:r>
              <a:rPr lang="en-GB" sz="1200" b="0" i="0" dirty="0">
                <a:solidFill>
                  <a:schemeClr val="bg1"/>
                </a:solidFill>
                <a:effectLst/>
                <a:latin typeface="Segoe UI" panose="020B0502040204020203" pitchFamily="34" charset="0"/>
              </a:rPr>
              <a:t>So, I looked further into why these air guns had become illegal. </a:t>
            </a:r>
            <a:endParaRPr lang="en-GB" sz="1200" dirty="0">
              <a:solidFill>
                <a:schemeClr val="bg1"/>
              </a:solidFill>
            </a:endParaRPr>
          </a:p>
        </p:txBody>
      </p:sp>
      <p:sp>
        <p:nvSpPr>
          <p:cNvPr id="7" name="TextBox 6">
            <a:extLst>
              <a:ext uri="{FF2B5EF4-FFF2-40B4-BE49-F238E27FC236}">
                <a16:creationId xmlns:a16="http://schemas.microsoft.com/office/drawing/2014/main" id="{4957F393-5723-1458-5DD4-13C961C1C40D}"/>
              </a:ext>
            </a:extLst>
          </p:cNvPr>
          <p:cNvSpPr txBox="1"/>
          <p:nvPr/>
        </p:nvSpPr>
        <p:spPr>
          <a:xfrm>
            <a:off x="3229737" y="2881819"/>
            <a:ext cx="5266944" cy="1015663"/>
          </a:xfrm>
          <a:prstGeom prst="rect">
            <a:avLst/>
          </a:prstGeom>
          <a:noFill/>
          <a:ln>
            <a:solidFill>
              <a:schemeClr val="bg1"/>
            </a:solidFill>
          </a:ln>
        </p:spPr>
        <p:txBody>
          <a:bodyPr wrap="square" rtlCol="0">
            <a:spAutoFit/>
          </a:bodyPr>
          <a:lstStyle/>
          <a:p>
            <a:pPr algn="l" fontAlgn="base">
              <a:buNone/>
            </a:pPr>
            <a:r>
              <a:rPr lang="en-GB" sz="1200" b="0" i="0" dirty="0">
                <a:solidFill>
                  <a:schemeClr val="bg1"/>
                </a:solidFill>
                <a:effectLst/>
                <a:latin typeface="Segoe UI" panose="020B0502040204020203" pitchFamily="34" charset="0"/>
              </a:rPr>
              <a:t>Structure:</a:t>
            </a:r>
          </a:p>
          <a:p>
            <a:pPr algn="l" fontAlgn="base"/>
            <a:r>
              <a:rPr lang="en-GB" sz="1200" dirty="0">
                <a:solidFill>
                  <a:schemeClr val="bg1"/>
                </a:solidFill>
                <a:latin typeface="Segoe UI" panose="020B0502040204020203" pitchFamily="34" charset="0"/>
              </a:rPr>
              <a:t>Next, </a:t>
            </a:r>
            <a:r>
              <a:rPr lang="en-GB" sz="1200" b="0" i="0" dirty="0">
                <a:solidFill>
                  <a:schemeClr val="bg1"/>
                </a:solidFill>
                <a:effectLst/>
                <a:latin typeface="Segoe UI" panose="020B0502040204020203" pitchFamily="34" charset="0"/>
              </a:rPr>
              <a:t>I looked into past amnesty and how they came about. The banning of handguns (something I didn't realise happened in my lifetime) felt like something I needed to mention as it seemed to be the start in the pushing for modern amnesty. </a:t>
            </a:r>
          </a:p>
        </p:txBody>
      </p:sp>
      <p:sp>
        <p:nvSpPr>
          <p:cNvPr id="8" name="TextBox 7">
            <a:extLst>
              <a:ext uri="{FF2B5EF4-FFF2-40B4-BE49-F238E27FC236}">
                <a16:creationId xmlns:a16="http://schemas.microsoft.com/office/drawing/2014/main" id="{266CE251-521F-C626-FBDB-2D223F7387C9}"/>
              </a:ext>
            </a:extLst>
          </p:cNvPr>
          <p:cNvSpPr txBox="1"/>
          <p:nvPr/>
        </p:nvSpPr>
        <p:spPr>
          <a:xfrm>
            <a:off x="5011674" y="4140799"/>
            <a:ext cx="5266944" cy="830997"/>
          </a:xfrm>
          <a:prstGeom prst="rect">
            <a:avLst/>
          </a:prstGeom>
          <a:noFill/>
          <a:ln>
            <a:solidFill>
              <a:schemeClr val="bg1"/>
            </a:solidFill>
          </a:ln>
        </p:spPr>
        <p:txBody>
          <a:bodyPr wrap="square" rtlCol="0">
            <a:spAutoFit/>
          </a:bodyPr>
          <a:lstStyle/>
          <a:p>
            <a:pPr algn="l" fontAlgn="base">
              <a:buNone/>
            </a:pPr>
            <a:r>
              <a:rPr lang="en-GB" sz="1200" b="0" i="0" dirty="0">
                <a:solidFill>
                  <a:schemeClr val="bg1"/>
                </a:solidFill>
                <a:effectLst/>
                <a:latin typeface="Segoe UI" panose="020B0502040204020203" pitchFamily="34" charset="0"/>
              </a:rPr>
              <a:t>Extended reading:</a:t>
            </a:r>
          </a:p>
          <a:p>
            <a:pPr algn="l" fontAlgn="base">
              <a:buNone/>
            </a:pPr>
            <a:r>
              <a:rPr lang="en-GB" sz="1200" b="0" i="0" dirty="0">
                <a:solidFill>
                  <a:schemeClr val="bg1"/>
                </a:solidFill>
                <a:effectLst/>
                <a:latin typeface="Segoe UI" panose="020B0502040204020203" pitchFamily="34" charset="0"/>
              </a:rPr>
              <a:t>I did look at American Amnesties and Knife Amnesty as they had interesting figures in relation to this and a lot of information on air guns and their ability to be modified. </a:t>
            </a:r>
            <a:r>
              <a:rPr lang="en-GB" sz="1200" dirty="0">
                <a:solidFill>
                  <a:schemeClr val="bg1"/>
                </a:solidFill>
                <a:latin typeface="Segoe UI" panose="020B0502040204020203" pitchFamily="34" charset="0"/>
              </a:rPr>
              <a:t>F</a:t>
            </a:r>
            <a:r>
              <a:rPr lang="en-GB" sz="1200" b="0" i="0" dirty="0">
                <a:solidFill>
                  <a:schemeClr val="bg1"/>
                </a:solidFill>
                <a:effectLst/>
                <a:latin typeface="Segoe UI" panose="020B0502040204020203" pitchFamily="34" charset="0"/>
              </a:rPr>
              <a:t>ortunately, it was information that was easy to find.</a:t>
            </a:r>
          </a:p>
        </p:txBody>
      </p:sp>
      <p:sp>
        <p:nvSpPr>
          <p:cNvPr id="9" name="TextBox 8">
            <a:extLst>
              <a:ext uri="{FF2B5EF4-FFF2-40B4-BE49-F238E27FC236}">
                <a16:creationId xmlns:a16="http://schemas.microsoft.com/office/drawing/2014/main" id="{CF2FE4BF-E3C3-1D4B-C98B-27C5C29EA2C4}"/>
              </a:ext>
            </a:extLst>
          </p:cNvPr>
          <p:cNvSpPr txBox="1"/>
          <p:nvPr/>
        </p:nvSpPr>
        <p:spPr>
          <a:xfrm>
            <a:off x="1649730" y="1810744"/>
            <a:ext cx="5266944" cy="830997"/>
          </a:xfrm>
          <a:prstGeom prst="rect">
            <a:avLst/>
          </a:prstGeom>
          <a:noFill/>
          <a:ln>
            <a:solidFill>
              <a:schemeClr val="bg1"/>
            </a:solidFill>
          </a:ln>
        </p:spPr>
        <p:txBody>
          <a:bodyPr wrap="square" rtlCol="0">
            <a:spAutoFit/>
          </a:bodyPr>
          <a:lstStyle/>
          <a:p>
            <a:pPr algn="l" fontAlgn="base">
              <a:buNone/>
            </a:pPr>
            <a:r>
              <a:rPr lang="en-GB" sz="1200" b="0" i="0" dirty="0">
                <a:solidFill>
                  <a:schemeClr val="bg1"/>
                </a:solidFill>
                <a:effectLst/>
                <a:latin typeface="Segoe UI" panose="020B0502040204020203" pitchFamily="34" charset="0"/>
              </a:rPr>
              <a:t>Planning:</a:t>
            </a:r>
          </a:p>
          <a:p>
            <a:pPr algn="l" fontAlgn="base">
              <a:buNone/>
            </a:pPr>
            <a:r>
              <a:rPr lang="en-GB" sz="1200" dirty="0">
                <a:solidFill>
                  <a:schemeClr val="bg1"/>
                </a:solidFill>
                <a:latin typeface="Segoe UI" panose="020B0502040204020203" pitchFamily="34" charset="0"/>
              </a:rPr>
              <a:t>There is l</a:t>
            </a:r>
            <a:r>
              <a:rPr lang="en-GB" sz="1200" b="0" i="0" dirty="0">
                <a:solidFill>
                  <a:schemeClr val="bg1"/>
                </a:solidFill>
                <a:effectLst/>
                <a:latin typeface="Segoe UI" panose="020B0502040204020203" pitchFamily="34" charset="0"/>
              </a:rPr>
              <a:t>ots of the information about amnesty related to knives and ones in America where guns are of course more of a problem.</a:t>
            </a:r>
          </a:p>
          <a:p>
            <a:pPr algn="l" fontAlgn="base"/>
            <a:r>
              <a:rPr lang="en-GB" sz="1200" b="0" i="0" dirty="0">
                <a:solidFill>
                  <a:schemeClr val="bg1"/>
                </a:solidFill>
                <a:effectLst/>
                <a:latin typeface="Segoe UI" panose="020B0502040204020203" pitchFamily="34" charset="0"/>
              </a:rPr>
              <a:t>So, I decided just to focus on UK amnesty. </a:t>
            </a:r>
          </a:p>
        </p:txBody>
      </p:sp>
      <p:sp>
        <p:nvSpPr>
          <p:cNvPr id="10" name="TextBox 9">
            <a:extLst>
              <a:ext uri="{FF2B5EF4-FFF2-40B4-BE49-F238E27FC236}">
                <a16:creationId xmlns:a16="http://schemas.microsoft.com/office/drawing/2014/main" id="{8601F672-DB2F-C225-0461-46A851E7B79D}"/>
              </a:ext>
            </a:extLst>
          </p:cNvPr>
          <p:cNvSpPr txBox="1"/>
          <p:nvPr/>
        </p:nvSpPr>
        <p:spPr>
          <a:xfrm>
            <a:off x="6634353" y="5215113"/>
            <a:ext cx="5266944" cy="1015663"/>
          </a:xfrm>
          <a:prstGeom prst="rect">
            <a:avLst/>
          </a:prstGeom>
          <a:noFill/>
          <a:ln>
            <a:solidFill>
              <a:schemeClr val="bg1"/>
            </a:solidFill>
          </a:ln>
        </p:spPr>
        <p:txBody>
          <a:bodyPr wrap="square" rtlCol="0">
            <a:spAutoFit/>
          </a:bodyPr>
          <a:lstStyle/>
          <a:p>
            <a:pPr algn="l" fontAlgn="base">
              <a:buNone/>
            </a:pPr>
            <a:r>
              <a:rPr lang="en-GB" sz="1200" b="0" i="0" dirty="0">
                <a:solidFill>
                  <a:schemeClr val="bg1"/>
                </a:solidFill>
                <a:effectLst/>
                <a:latin typeface="Segoe UI" panose="020B0502040204020203" pitchFamily="34" charset="0"/>
              </a:rPr>
              <a:t>Reflection:</a:t>
            </a:r>
          </a:p>
          <a:p>
            <a:pPr algn="l" fontAlgn="base"/>
            <a:r>
              <a:rPr lang="en-GB" sz="1200" b="0" i="0" dirty="0">
                <a:solidFill>
                  <a:schemeClr val="bg1"/>
                </a:solidFill>
                <a:effectLst/>
                <a:latin typeface="Segoe UI" panose="020B0502040204020203" pitchFamily="34" charset="0"/>
              </a:rPr>
              <a:t>As guns appear to be a bigger problem in America many of the information was non-UK related. Plus, there was little published in books from UK sources. This meant </a:t>
            </a:r>
            <a:r>
              <a:rPr lang="en-GB" sz="1200" dirty="0">
                <a:solidFill>
                  <a:schemeClr val="bg1"/>
                </a:solidFill>
                <a:latin typeface="Segoe UI" panose="020B0502040204020203" pitchFamily="34" charset="0"/>
              </a:rPr>
              <a:t>I</a:t>
            </a:r>
            <a:r>
              <a:rPr lang="en-GB" sz="1200" b="0" i="0" dirty="0">
                <a:solidFill>
                  <a:schemeClr val="bg1"/>
                </a:solidFill>
                <a:effectLst/>
                <a:latin typeface="Segoe UI" panose="020B0502040204020203" pitchFamily="34" charset="0"/>
              </a:rPr>
              <a:t> was very relevant on news papers and government agencies websites.</a:t>
            </a:r>
          </a:p>
        </p:txBody>
      </p:sp>
      <p:cxnSp>
        <p:nvCxnSpPr>
          <p:cNvPr id="12" name="Connector: Elbow 11">
            <a:extLst>
              <a:ext uri="{FF2B5EF4-FFF2-40B4-BE49-F238E27FC236}">
                <a16:creationId xmlns:a16="http://schemas.microsoft.com/office/drawing/2014/main" id="{3F3D4EF4-A777-A46E-BFCF-A34F4B7EB2DD}"/>
              </a:ext>
            </a:extLst>
          </p:cNvPr>
          <p:cNvCxnSpPr/>
          <p:nvPr/>
        </p:nvCxnSpPr>
        <p:spPr>
          <a:xfrm>
            <a:off x="914400" y="1654759"/>
            <a:ext cx="735330" cy="655576"/>
          </a:xfrm>
          <a:prstGeom prst="bentConnector3">
            <a:avLst>
              <a:gd name="adj1" fmla="val 5233"/>
            </a:avLst>
          </a:prstGeom>
          <a:ln w="57150">
            <a:solidFill>
              <a:schemeClr val="accent3">
                <a:lumMod val="60000"/>
                <a:lumOff val="4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4" name="Connector: Elbow 13">
            <a:extLst>
              <a:ext uri="{FF2B5EF4-FFF2-40B4-BE49-F238E27FC236}">
                <a16:creationId xmlns:a16="http://schemas.microsoft.com/office/drawing/2014/main" id="{CBC1CEC7-554E-163D-205A-4D6C903B39F2}"/>
              </a:ext>
            </a:extLst>
          </p:cNvPr>
          <p:cNvCxnSpPr/>
          <p:nvPr/>
        </p:nvCxnSpPr>
        <p:spPr>
          <a:xfrm>
            <a:off x="2401824" y="2808700"/>
            <a:ext cx="735330" cy="655576"/>
          </a:xfrm>
          <a:prstGeom prst="bentConnector3">
            <a:avLst>
              <a:gd name="adj1" fmla="val 5233"/>
            </a:avLst>
          </a:prstGeom>
          <a:ln w="57150">
            <a:solidFill>
              <a:schemeClr val="accent3">
                <a:lumMod val="60000"/>
                <a:lumOff val="4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5" name="Connector: Elbow 14">
            <a:extLst>
              <a:ext uri="{FF2B5EF4-FFF2-40B4-BE49-F238E27FC236}">
                <a16:creationId xmlns:a16="http://schemas.microsoft.com/office/drawing/2014/main" id="{CAD029E4-C657-0329-557A-DDBD74EBF22E}"/>
              </a:ext>
            </a:extLst>
          </p:cNvPr>
          <p:cNvCxnSpPr/>
          <p:nvPr/>
        </p:nvCxnSpPr>
        <p:spPr>
          <a:xfrm>
            <a:off x="4047744" y="4047439"/>
            <a:ext cx="735330" cy="655576"/>
          </a:xfrm>
          <a:prstGeom prst="bentConnector3">
            <a:avLst>
              <a:gd name="adj1" fmla="val 5233"/>
            </a:avLst>
          </a:prstGeom>
          <a:ln w="57150">
            <a:solidFill>
              <a:schemeClr val="accent3">
                <a:lumMod val="60000"/>
                <a:lumOff val="4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6" name="Connector: Elbow 15">
            <a:extLst>
              <a:ext uri="{FF2B5EF4-FFF2-40B4-BE49-F238E27FC236}">
                <a16:creationId xmlns:a16="http://schemas.microsoft.com/office/drawing/2014/main" id="{0643EE77-394A-4D24-B4E4-0CA48D0A5249}"/>
              </a:ext>
            </a:extLst>
          </p:cNvPr>
          <p:cNvCxnSpPr/>
          <p:nvPr/>
        </p:nvCxnSpPr>
        <p:spPr>
          <a:xfrm>
            <a:off x="5863209" y="5221697"/>
            <a:ext cx="735330" cy="655576"/>
          </a:xfrm>
          <a:prstGeom prst="bentConnector3">
            <a:avLst>
              <a:gd name="adj1" fmla="val 5233"/>
            </a:avLst>
          </a:prstGeom>
          <a:ln w="57150">
            <a:solidFill>
              <a:schemeClr val="accent3">
                <a:lumMod val="60000"/>
                <a:lumOff val="40000"/>
              </a:schemeClr>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62779989"/>
      </p:ext>
    </p:extLst>
  </p:cSld>
  <p:clrMapOvr>
    <a:masterClrMapping/>
  </p:clrMapOvr>
</p:sld>
</file>

<file path=ppt/theme/theme1.xml><?xml version="1.0" encoding="utf-8"?>
<a:theme xmlns:a="http://schemas.openxmlformats.org/drawingml/2006/main" name="Office Theme">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Custom 31">
      <a:majorFont>
        <a:latin typeface="Posterama Bold"/>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ech Pitch Deck_TM33781529_Win32_JC_v3" id="{862F7C05-3205-4562-AA5F-868BCB6856F9}" vid="{97BBE2DD-0E32-4C1B-8BB2-0414672F316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6" ma:contentTypeDescription="Create a new document." ma:contentTypeScope="" ma:versionID="ac37c1753acd5e330d2062ccec26ea66">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340c7101c92c5120abd06486f9454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C3E0ACF9-0FEF-40E0-B271-A471C37554B2}">
  <ds:schemaRefs>
    <ds:schemaRef ds:uri="http://schemas.microsoft.com/sharepoint/v3/contenttype/forms"/>
  </ds:schemaRefs>
</ds:datastoreItem>
</file>

<file path=customXml/itemProps2.xml><?xml version="1.0" encoding="utf-8"?>
<ds:datastoreItem xmlns:ds="http://schemas.openxmlformats.org/officeDocument/2006/customXml" ds:itemID="{D07C16E3-2015-4020-B02F-D4F1FBF2546B}">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s>
</ds:datastoreItem>
</file>

<file path=customXml/itemProps3.xml><?xml version="1.0" encoding="utf-8"?>
<ds:datastoreItem xmlns:ds="http://schemas.openxmlformats.org/officeDocument/2006/customXml" ds:itemID="{8FFBEBAC-9AB4-4680-BB64-BD24720409A6}">
  <ds:schemaRefs>
    <ds:schemaRef ds:uri="http://schemas.microsoft.com/office/2006/metadata/properties"/>
    <ds:schemaRef ds:uri="http://www.w3.org/2000/xmlns/"/>
    <ds:schemaRef ds:uri="http://schemas.microsoft.com/sharepoint/v3"/>
    <ds:schemaRef ds:uri="http://www.w3.org/2001/XMLSchema-instance"/>
    <ds:schemaRef ds:uri="71af3243-3dd4-4a8d-8c0d-dd76da1f02a5"/>
    <ds:schemaRef ds:uri="http://schemas.microsoft.com/office/infopath/2007/PartnerControls"/>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25</TotalTime>
  <Words>1660</Words>
  <Application>Microsoft Office PowerPoint</Application>
  <PresentationFormat>Widescreen</PresentationFormat>
  <Paragraphs>72</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Gun Amnesty</vt:lpstr>
      <vt:lpstr>What is it?</vt:lpstr>
      <vt:lpstr>National firearm Amnesty came into effect February 3 - 28 2025 in South Wales (South Wales police, 2025) </vt:lpstr>
      <vt:lpstr> 1997 UK Gun Amnesty</vt:lpstr>
      <vt:lpstr> Success of Weapons Amnesties</vt:lpstr>
      <vt:lpstr>Criticisms of weapons Amnesties</vt:lpstr>
      <vt:lpstr>  Taking part in the Amnesty</vt:lpstr>
      <vt:lpstr>Conclusion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Gun Amnesty</dc:title>
  <dc:creator>Kathleen Owen-Rees</dc:creator>
  <cp:lastModifiedBy>Hywel Owen-Rees</cp:lastModifiedBy>
  <cp:revision>267</cp:revision>
  <dcterms:created xsi:type="dcterms:W3CDTF">2025-04-22T19:22:49Z</dcterms:created>
  <dcterms:modified xsi:type="dcterms:W3CDTF">2025-04-27T17:51:24Z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