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493" r:id="rId2"/>
    <p:sldId id="278" r:id="rId3"/>
    <p:sldId id="495" r:id="rId4"/>
    <p:sldId id="550" r:id="rId5"/>
    <p:sldId id="519" r:id="rId6"/>
    <p:sldId id="549" r:id="rId7"/>
    <p:sldId id="497" r:id="rId8"/>
    <p:sldId id="530" r:id="rId9"/>
    <p:sldId id="545" r:id="rId10"/>
    <p:sldId id="499" r:id="rId11"/>
    <p:sldId id="500" r:id="rId12"/>
    <p:sldId id="546" r:id="rId13"/>
    <p:sldId id="520" r:id="rId14"/>
    <p:sldId id="487" r:id="rId15"/>
    <p:sldId id="547" r:id="rId16"/>
    <p:sldId id="548" r:id="rId17"/>
    <p:sldId id="537" r:id="rId18"/>
    <p:sldId id="515" r:id="rId19"/>
    <p:sldId id="502" r:id="rId20"/>
    <p:sldId id="341" r:id="rId21"/>
    <p:sldId id="512"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4" autoAdjust="0"/>
    <p:restoredTop sz="91422" autoAdjust="0"/>
  </p:normalViewPr>
  <p:slideViewPr>
    <p:cSldViewPr>
      <p:cViewPr>
        <p:scale>
          <a:sx n="73" d="100"/>
          <a:sy n="73" d="100"/>
        </p:scale>
        <p:origin x="946"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869952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012042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14</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0509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15</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040567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16</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4189735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28/09/2026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28/09/2026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28/09/2026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28/09/2026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28/09/2026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28/09/2026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28/09/2026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28/09/2026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28/09/2026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28/09/2026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28/09/2026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28/09/2026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4: Session 1: </a:t>
            </a:r>
            <a:br>
              <a:rPr lang="en-GB" altLang="en-US" sz="2200" b="1" dirty="0"/>
            </a:br>
            <a:r>
              <a:rPr lang="en-GB" altLang="en-US" sz="2200" b="1" dirty="0"/>
              <a:t>Data Mining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28/09/2026</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877985"/>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data mining </a:t>
            </a:r>
          </a:p>
          <a:p>
            <a:pPr marL="342900" indent="-342900" eaLnBrk="1" hangingPunct="1">
              <a:buFont typeface="Arial" panose="020B0604020202020204" pitchFamily="34" charset="0"/>
              <a:buChar char="•"/>
              <a:defRPr/>
            </a:pPr>
            <a:r>
              <a:rPr lang="en-GB" sz="2200" dirty="0">
                <a:latin typeface="+mn-lt"/>
              </a:rPr>
              <a:t>Data mining activities </a:t>
            </a:r>
          </a:p>
          <a:p>
            <a:pPr marL="342900" indent="-342900" eaLnBrk="1" hangingPunct="1">
              <a:buFont typeface="Arial" panose="020B0604020202020204" pitchFamily="34" charset="0"/>
              <a:buChar char="•"/>
              <a:defRPr/>
            </a:pPr>
            <a:r>
              <a:rPr lang="en-GB" sz="2200" dirty="0">
                <a:latin typeface="+mn-lt"/>
              </a:rPr>
              <a:t>Architecture of data mining </a:t>
            </a:r>
          </a:p>
          <a:p>
            <a:pPr marL="342900" indent="-342900" eaLnBrk="1" hangingPunct="1">
              <a:buFont typeface="Arial" panose="020B0604020202020204" pitchFamily="34" charset="0"/>
              <a:buChar char="•"/>
              <a:defRPr/>
            </a:pPr>
            <a:r>
              <a:rPr lang="en-GB" sz="2200" dirty="0">
                <a:latin typeface="+mn-lt"/>
              </a:rPr>
              <a:t>Applications of data mining </a:t>
            </a:r>
          </a:p>
          <a:p>
            <a:pPr marL="342900" indent="-342900" eaLnBrk="1" hangingPunct="1">
              <a:buFont typeface="Arial" panose="020B0604020202020204" pitchFamily="34" charset="0"/>
              <a:buChar char="•"/>
              <a:defRPr/>
            </a:pPr>
            <a:r>
              <a:rPr lang="en-GB" sz="2200" dirty="0">
                <a:latin typeface="+mn-lt"/>
              </a:rPr>
              <a:t>Representation of data mining input data </a:t>
            </a:r>
          </a:p>
          <a:p>
            <a:pPr marL="342900" indent="-342900" eaLnBrk="1" hangingPunct="1">
              <a:buFont typeface="Arial" panose="020B0604020202020204" pitchFamily="34" charset="0"/>
              <a:buChar char="•"/>
              <a:defRPr/>
            </a:pPr>
            <a:r>
              <a:rPr lang="en-GB" sz="2200" dirty="0">
                <a:latin typeface="+mn-lt"/>
              </a:rPr>
              <a:t>Data mining process </a:t>
            </a:r>
          </a:p>
          <a:p>
            <a:pPr marL="342900" indent="-342900" eaLnBrk="1" hangingPunct="1">
              <a:buFont typeface="Arial" panose="020B0604020202020204" pitchFamily="34" charset="0"/>
              <a:buChar char="•"/>
              <a:defRPr/>
            </a:pPr>
            <a:r>
              <a:rPr lang="en-GB" sz="2200" dirty="0">
                <a:latin typeface="+mn-lt"/>
              </a:rPr>
              <a:t>Data mining techniques/methods </a:t>
            </a:r>
          </a:p>
          <a:p>
            <a:pPr marL="342900" indent="-342900" eaLnBrk="1" hangingPunct="1">
              <a:buFont typeface="Arial" panose="020B0604020202020204" pitchFamily="34" charset="0"/>
              <a:buChar char="•"/>
              <a:defRPr/>
            </a:pPr>
            <a:r>
              <a:rPr lang="en-GB" sz="2200" dirty="0">
                <a:latin typeface="+mn-lt"/>
              </a:rPr>
              <a:t>Data </a:t>
            </a:r>
            <a:r>
              <a:rPr lang="en-GB" sz="2200">
                <a:latin typeface="+mn-lt"/>
              </a:rPr>
              <a:t>mining cycle </a:t>
            </a:r>
            <a:endParaRPr lang="en-GB" sz="2200" dirty="0">
              <a:latin typeface="+mn-lt"/>
            </a:endParaRP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Mining</a:t>
            </a:r>
          </a:p>
        </p:txBody>
      </p:sp>
      <p:sp>
        <p:nvSpPr>
          <p:cNvPr id="7" name="Rectangle 6">
            <a:extLst>
              <a:ext uri="{FF2B5EF4-FFF2-40B4-BE49-F238E27FC236}">
                <a16:creationId xmlns:a16="http://schemas.microsoft.com/office/drawing/2014/main" id="{2BAF82D6-125E-0E4E-823B-492D3910D334}"/>
              </a:ext>
            </a:extLst>
          </p:cNvPr>
          <p:cNvSpPr/>
          <p:nvPr/>
        </p:nvSpPr>
        <p:spPr>
          <a:xfrm>
            <a:off x="703875" y="1196542"/>
            <a:ext cx="7560840" cy="3785652"/>
          </a:xfrm>
          <a:prstGeom prst="rect">
            <a:avLst/>
          </a:prstGeom>
        </p:spPr>
        <p:txBody>
          <a:bodyPr wrap="square">
            <a:spAutoFit/>
          </a:bodyPr>
          <a:lstStyle/>
          <a:p>
            <a:pPr marL="342900" indent="-342900" algn="just">
              <a:buFont typeface="Arial" panose="020B0604020202020204" pitchFamily="34" charset="0"/>
              <a:buChar char="•"/>
            </a:pPr>
            <a:r>
              <a:rPr lang="en-GB" sz="2000" dirty="0">
                <a:latin typeface="+mn-lt"/>
              </a:rPr>
              <a:t>Data mining is also known as </a:t>
            </a:r>
            <a:r>
              <a:rPr lang="en-GB" sz="2000" b="1" dirty="0">
                <a:latin typeface="+mn-lt"/>
              </a:rPr>
              <a:t>Knowledge Discovery in Database (KDD) </a:t>
            </a:r>
            <a:r>
              <a:rPr lang="en-GB" sz="2000" dirty="0">
                <a:latin typeface="+mn-lt"/>
              </a:rPr>
              <a:t>is an extraction of interesting non-trivial, implicit, previously unknown and potentially useful information or patterns from data in large databases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a knowledge extraction, data/pattern analysis, data archaeology, data dredging, information harvesting, business intelligence, etc.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an exploration and analysis, by automatic or semi-automatic means, of large quantities of data in order to discover meaningful patterns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Mining</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708981"/>
          </a:xfrm>
          <a:prstGeom prst="rect">
            <a:avLst/>
          </a:prstGeom>
        </p:spPr>
        <p:txBody>
          <a:bodyPr>
            <a:spAutoFit/>
          </a:bodyPr>
          <a:lstStyle/>
          <a:p>
            <a:pPr marL="342900" indent="-342900" algn="just">
              <a:buFont typeface="Arial" panose="020B0604020202020204" pitchFamily="34" charset="0"/>
              <a:buChar char="•"/>
            </a:pPr>
            <a:r>
              <a:rPr lang="en-GB" sz="2000" dirty="0">
                <a:latin typeface="+mn-lt"/>
              </a:rPr>
              <a:t>The term data mining indicates the process of exploration and analysis of a dataset, usually of large size, in order to find regular patterns, to extract relevant knowledge and to obtain meaningful recurring rules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the art and science of discovering knowledge, insights, and patterns in data, where patterns must be valid, novel, potentially useful, and understandable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the act of extracting useful patterns from an organised collection of data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a multidisciplinary field that borrows techniques from variety of field </a:t>
            </a:r>
          </a:p>
          <a:p>
            <a:pPr marL="342900" indent="-342900" algn="just">
              <a:buFont typeface="Arial" panose="020B0604020202020204" pitchFamily="34" charset="0"/>
              <a:buChar char="•"/>
            </a:pPr>
            <a:endParaRPr lang="en-GB" sz="2000" dirty="0">
              <a:latin typeface="+mn-lt"/>
            </a:endParaRPr>
          </a:p>
        </p:txBody>
      </p:sp>
    </p:spTree>
    <p:extLst>
      <p:ext uri="{BB962C8B-B14F-4D97-AF65-F5344CB8AC3E}">
        <p14:creationId xmlns:p14="http://schemas.microsoft.com/office/powerpoint/2010/main" val="3953393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Activities</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1556792"/>
            <a:ext cx="8064500" cy="3170099"/>
          </a:xfrm>
          <a:prstGeom prst="rect">
            <a:avLst/>
          </a:prstGeom>
        </p:spPr>
        <p:txBody>
          <a:bodyPr>
            <a:spAutoFit/>
          </a:bodyPr>
          <a:lstStyle/>
          <a:p>
            <a:pPr algn="just"/>
            <a:r>
              <a:rPr lang="en-GB" sz="2000" dirty="0">
                <a:latin typeface="+mn-lt"/>
              </a:rPr>
              <a:t>Data mining activities can be subdivided into two major investigation streams, according to the main purpose of the analysis: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Interpretation: </a:t>
            </a:r>
            <a:r>
              <a:rPr lang="en-GB" sz="2000" dirty="0">
                <a:latin typeface="+mn-lt"/>
              </a:rPr>
              <a:t>Interpretation is to identify regular patterns in the data and to express them through rules and criteria that can be easily understood by experts in the application domain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Prediction: </a:t>
            </a:r>
            <a:r>
              <a:rPr lang="en-GB" sz="2000" dirty="0">
                <a:latin typeface="+mn-lt"/>
              </a:rPr>
              <a:t>Prediction is to anticipate the value that a random variable will assume in the future or to estimate the likelihood of future events </a:t>
            </a:r>
            <a:endParaRPr lang="en-GB" sz="2000" b="1" dirty="0">
              <a:latin typeface="+mn-lt"/>
            </a:endParaRPr>
          </a:p>
        </p:txBody>
      </p:sp>
    </p:spTree>
    <p:extLst>
      <p:ext uri="{BB962C8B-B14F-4D97-AF65-F5344CB8AC3E}">
        <p14:creationId xmlns:p14="http://schemas.microsoft.com/office/powerpoint/2010/main" val="1961067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Data Mining</a:t>
            </a:r>
          </a:p>
        </p:txBody>
      </p:sp>
      <p:pic>
        <p:nvPicPr>
          <p:cNvPr id="2" name="Picture 1">
            <a:extLst>
              <a:ext uri="{FF2B5EF4-FFF2-40B4-BE49-F238E27FC236}">
                <a16:creationId xmlns:a16="http://schemas.microsoft.com/office/drawing/2014/main" id="{D4FDBBC4-F376-2A43-8361-355A4CE2A9DD}"/>
              </a:ext>
            </a:extLst>
          </p:cNvPr>
          <p:cNvPicPr>
            <a:picLocks noChangeAspect="1"/>
          </p:cNvPicPr>
          <p:nvPr/>
        </p:nvPicPr>
        <p:blipFill>
          <a:blip r:embed="rId2"/>
          <a:stretch>
            <a:fillRect/>
          </a:stretch>
        </p:blipFill>
        <p:spPr>
          <a:xfrm>
            <a:off x="827088" y="1268760"/>
            <a:ext cx="7129462" cy="4104456"/>
          </a:xfrm>
          <a:prstGeom prst="rect">
            <a:avLst/>
          </a:prstGeom>
        </p:spPr>
      </p:pic>
    </p:spTree>
    <p:extLst>
      <p:ext uri="{BB962C8B-B14F-4D97-AF65-F5344CB8AC3E}">
        <p14:creationId xmlns:p14="http://schemas.microsoft.com/office/powerpoint/2010/main" val="3850000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Applications of Data Mining</a:t>
            </a:r>
          </a:p>
        </p:txBody>
      </p:sp>
      <p:sp>
        <p:nvSpPr>
          <p:cNvPr id="7" name="Rectangle 6">
            <a:extLst>
              <a:ext uri="{FF2B5EF4-FFF2-40B4-BE49-F238E27FC236}">
                <a16:creationId xmlns:a16="http://schemas.microsoft.com/office/drawing/2014/main" id="{16FB2E30-C234-EC4F-8DB4-C7F1221385C7}"/>
              </a:ext>
            </a:extLst>
          </p:cNvPr>
          <p:cNvSpPr/>
          <p:nvPr/>
        </p:nvSpPr>
        <p:spPr>
          <a:xfrm>
            <a:off x="575655" y="1290818"/>
            <a:ext cx="7992690" cy="4093428"/>
          </a:xfrm>
          <a:prstGeom prst="rect">
            <a:avLst/>
          </a:prstGeom>
        </p:spPr>
        <p:txBody>
          <a:bodyPr wrap="square">
            <a:spAutoFit/>
          </a:bodyPr>
          <a:lstStyle/>
          <a:p>
            <a:pPr algn="just"/>
            <a:r>
              <a:rPr lang="en-GB" sz="2000" dirty="0">
                <a:latin typeface="+mn-lt"/>
              </a:rPr>
              <a:t>Data mining technologies can be applied to a variety of domains, from marketing and manufacturing process control to the study of risk factors in medical diagnosis, from the evaluation of the effectiveness of new drugs to fraud detection. </a:t>
            </a:r>
          </a:p>
          <a:p>
            <a:pPr algn="just"/>
            <a:endParaRPr lang="en-GB" sz="2000" dirty="0">
              <a:latin typeface="+mn-lt"/>
            </a:endParaRPr>
          </a:p>
          <a:p>
            <a:pPr marL="342900" indent="-342900" algn="just">
              <a:buFont typeface="Arial" panose="020B0604020202020204" pitchFamily="34" charset="0"/>
              <a:buChar char="•"/>
            </a:pPr>
            <a:r>
              <a:rPr lang="en-GB" sz="2000" dirty="0">
                <a:latin typeface="+mn-lt"/>
              </a:rPr>
              <a:t>Relational marketing</a:t>
            </a:r>
          </a:p>
          <a:p>
            <a:pPr marL="342900" indent="-342900" algn="just">
              <a:buFont typeface="Arial" panose="020B0604020202020204" pitchFamily="34" charset="0"/>
              <a:buChar char="•"/>
            </a:pPr>
            <a:r>
              <a:rPr lang="en-GB" sz="2000" dirty="0">
                <a:latin typeface="+mn-lt"/>
              </a:rPr>
              <a:t>Fraud detection </a:t>
            </a:r>
          </a:p>
          <a:p>
            <a:pPr marL="342900" indent="-342900" algn="just">
              <a:buFont typeface="Arial" panose="020B0604020202020204" pitchFamily="34" charset="0"/>
              <a:buChar char="•"/>
            </a:pPr>
            <a:r>
              <a:rPr lang="en-GB" sz="2000" dirty="0">
                <a:latin typeface="+mn-lt"/>
              </a:rPr>
              <a:t>Risk evaluation </a:t>
            </a:r>
          </a:p>
          <a:p>
            <a:pPr marL="342900" indent="-342900" algn="just">
              <a:buFont typeface="Arial" panose="020B0604020202020204" pitchFamily="34" charset="0"/>
              <a:buChar char="•"/>
            </a:pPr>
            <a:r>
              <a:rPr lang="en-GB" sz="2000" dirty="0">
                <a:latin typeface="+mn-lt"/>
              </a:rPr>
              <a:t>Text mining </a:t>
            </a:r>
          </a:p>
          <a:p>
            <a:pPr marL="342900" indent="-342900" algn="just">
              <a:buFont typeface="Arial" panose="020B0604020202020204" pitchFamily="34" charset="0"/>
              <a:buChar char="•"/>
            </a:pPr>
            <a:r>
              <a:rPr lang="en-GB" sz="2000" dirty="0">
                <a:latin typeface="+mn-lt"/>
              </a:rPr>
              <a:t>Image recognition </a:t>
            </a:r>
          </a:p>
          <a:p>
            <a:pPr marL="342900" indent="-342900" algn="just">
              <a:buFont typeface="Arial" panose="020B0604020202020204" pitchFamily="34" charset="0"/>
              <a:buChar char="•"/>
            </a:pPr>
            <a:r>
              <a:rPr lang="en-GB" sz="2000" dirty="0">
                <a:latin typeface="+mn-lt"/>
              </a:rPr>
              <a:t>Web mining </a:t>
            </a:r>
          </a:p>
          <a:p>
            <a:pPr marL="342900" indent="-342900" algn="just">
              <a:buFont typeface="Arial" panose="020B0604020202020204" pitchFamily="34" charset="0"/>
              <a:buChar char="•"/>
            </a:pPr>
            <a:r>
              <a:rPr lang="en-GB" sz="2000" dirty="0">
                <a:latin typeface="+mn-lt"/>
              </a:rPr>
              <a:t>Medical diagnosis </a:t>
            </a:r>
          </a:p>
          <a:p>
            <a:pPr marL="342900" indent="-342900" algn="just">
              <a:buFont typeface="Arial" panose="020B0604020202020204" pitchFamily="34" charset="0"/>
              <a:buChar char="•"/>
            </a:pPr>
            <a:endParaRPr lang="el-GR" sz="20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642" y="116632"/>
            <a:ext cx="8229600" cy="634082"/>
          </a:xfrm>
        </p:spPr>
        <p:txBody>
          <a:bodyPr/>
          <a:lstStyle/>
          <a:p>
            <a:r>
              <a:rPr lang="en-US" sz="3200" b="1" dirty="0"/>
              <a:t>Representation of input data</a:t>
            </a:r>
          </a:p>
        </p:txBody>
      </p:sp>
      <p:sp>
        <p:nvSpPr>
          <p:cNvPr id="4" name="Rectangle 3">
            <a:extLst>
              <a:ext uri="{FF2B5EF4-FFF2-40B4-BE49-F238E27FC236}">
                <a16:creationId xmlns:a16="http://schemas.microsoft.com/office/drawing/2014/main" id="{47482453-7E4D-7946-913C-074F92634132}"/>
              </a:ext>
            </a:extLst>
          </p:cNvPr>
          <p:cNvSpPr/>
          <p:nvPr/>
        </p:nvSpPr>
        <p:spPr>
          <a:xfrm>
            <a:off x="349089" y="716867"/>
            <a:ext cx="8445822" cy="5386090"/>
          </a:xfrm>
          <a:prstGeom prst="rect">
            <a:avLst/>
          </a:prstGeom>
        </p:spPr>
        <p:txBody>
          <a:bodyPr wrap="square">
            <a:spAutoFit/>
          </a:bodyPr>
          <a:lstStyle/>
          <a:p>
            <a:pPr marL="342900" indent="-342900" algn="just">
              <a:buFont typeface="Arial" panose="020B0604020202020204" pitchFamily="34" charset="0"/>
              <a:buChar char="•"/>
            </a:pPr>
            <a:r>
              <a:rPr lang="en-GB" b="1" dirty="0">
                <a:latin typeface="+mn-lt"/>
              </a:rPr>
              <a:t>Categorical: </a:t>
            </a:r>
            <a:r>
              <a:rPr lang="en-GB" dirty="0">
                <a:latin typeface="+mn-lt"/>
              </a:rPr>
              <a:t>Categorical attributes represent distinct categories or groups. These variables describe qualities or characteristics rather than measurable quantities. For example, a binary variable (such as yes/no question). Hair </a:t>
            </a:r>
            <a:r>
              <a:rPr lang="en-GB" dirty="0" err="1">
                <a:latin typeface="+mn-lt"/>
              </a:rPr>
              <a:t>color</a:t>
            </a:r>
            <a:r>
              <a:rPr lang="en-GB" dirty="0">
                <a:latin typeface="+mn-lt"/>
              </a:rPr>
              <a:t> is also a categorical variable having a number of categories (blonde, brown, brunette, red, etc). Categorical variables can be further broken down into two key subtypes: </a:t>
            </a:r>
            <a:r>
              <a:rPr lang="en-GB" b="1" dirty="0">
                <a:latin typeface="+mn-lt"/>
              </a:rPr>
              <a:t>nominal and ordinal</a:t>
            </a:r>
            <a:r>
              <a:rPr lang="en-GB" dirty="0">
                <a:latin typeface="+mn-lt"/>
              </a:rPr>
              <a:t>.</a:t>
            </a:r>
          </a:p>
          <a:p>
            <a:pPr marL="342900" indent="-342900" algn="just">
              <a:buFont typeface="Arial" panose="020B0604020202020204" pitchFamily="34" charset="0"/>
              <a:buChar char="•"/>
            </a:pPr>
            <a:endParaRPr lang="en-GB" dirty="0">
              <a:latin typeface="+mn-lt"/>
            </a:endParaRPr>
          </a:p>
          <a:p>
            <a:pPr marL="342900" indent="-342900" algn="just">
              <a:buFont typeface="Arial" panose="020B0604020202020204" pitchFamily="34" charset="0"/>
              <a:buChar char="•"/>
            </a:pPr>
            <a:r>
              <a:rPr lang="en-GB" b="1" dirty="0">
                <a:latin typeface="+mn-lt"/>
              </a:rPr>
              <a:t>Nominal: </a:t>
            </a:r>
            <a:r>
              <a:rPr lang="en-GB" dirty="0">
                <a:latin typeface="+mn-lt"/>
              </a:rPr>
              <a:t>Nominal attributes have two or more categories, but which do not have an intrinsic order or categorical attributes without a natural ordering. </a:t>
            </a:r>
            <a:r>
              <a:rPr lang="en-US" dirty="0">
                <a:latin typeface="Fira Sans" panose="020B0503050000020004" pitchFamily="34" charset="0"/>
              </a:rPr>
              <a:t>Examples:</a:t>
            </a:r>
            <a:endParaRPr lang="en-US" b="0" i="0" dirty="0">
              <a:effectLst/>
              <a:latin typeface="Fira Sans" panose="020B0503050000020004" pitchFamily="34" charset="0"/>
            </a:endParaRPr>
          </a:p>
          <a:p>
            <a:pPr marL="342900" indent="-342900" algn="just">
              <a:buFont typeface="Arial" panose="020B0604020202020204" pitchFamily="34" charset="0"/>
              <a:buChar char="•"/>
            </a:pPr>
            <a:r>
              <a:rPr lang="en-US" b="0" i="0" dirty="0">
                <a:effectLst/>
                <a:latin typeface="Fira Sans" panose="020B0503050000020004" pitchFamily="34" charset="0"/>
              </a:rPr>
              <a:t>Gender (Male, Female, Transgender).</a:t>
            </a:r>
          </a:p>
          <a:p>
            <a:pPr marL="342900" indent="-342900" algn="just">
              <a:buFont typeface="Arial" panose="020B0604020202020204" pitchFamily="34" charset="0"/>
              <a:buChar char="•"/>
            </a:pPr>
            <a:r>
              <a:rPr lang="en-US" b="0" i="0" dirty="0">
                <a:effectLst/>
                <a:latin typeface="Fira Sans" panose="020B0503050000020004" pitchFamily="34" charset="0"/>
              </a:rPr>
              <a:t>Eye color (Blue, Green, Brown,).</a:t>
            </a:r>
          </a:p>
          <a:p>
            <a:pPr marL="342900" indent="-342900" algn="just">
              <a:buFont typeface="Arial" panose="020B0604020202020204" pitchFamily="34" charset="0"/>
              <a:buChar char="•"/>
            </a:pPr>
            <a:r>
              <a:rPr lang="en-US" b="0" i="0" dirty="0">
                <a:effectLst/>
                <a:latin typeface="Fira Sans" panose="020B0503050000020004" pitchFamily="34" charset="0"/>
              </a:rPr>
              <a:t>Genotype ( AA, Aa, or aa).</a:t>
            </a:r>
          </a:p>
          <a:p>
            <a:pPr marL="342900" indent="-342900" algn="just">
              <a:buFont typeface="Arial" panose="020B0604020202020204" pitchFamily="34" charset="0"/>
              <a:buChar char="•"/>
            </a:pPr>
            <a:endParaRPr lang="en-GB" dirty="0">
              <a:latin typeface="+mn-lt"/>
            </a:endParaRPr>
          </a:p>
          <a:p>
            <a:pPr marL="342900" indent="-342900" algn="just">
              <a:buFont typeface="Arial" panose="020B0604020202020204" pitchFamily="34" charset="0"/>
              <a:buChar char="•"/>
            </a:pPr>
            <a:r>
              <a:rPr lang="en-GB" b="1" dirty="0">
                <a:latin typeface="+mn-lt"/>
              </a:rPr>
              <a:t>Ordinal: </a:t>
            </a:r>
            <a:r>
              <a:rPr lang="en-GB" dirty="0">
                <a:latin typeface="+mn-lt"/>
              </a:rPr>
              <a:t>Ordinal attribute is made up of ordinal variables. In other words, if you have a list that can be placed in “first, second, third…” order, you have ordinal data. Examples:</a:t>
            </a:r>
            <a:r>
              <a:rPr lang="en-GB" b="1" dirty="0">
                <a:latin typeface="+mn-lt"/>
              </a:rPr>
              <a:t> </a:t>
            </a:r>
            <a:r>
              <a:rPr lang="en-US" b="0" i="0" dirty="0">
                <a:solidFill>
                  <a:srgbClr val="303845"/>
                </a:solidFill>
                <a:effectLst/>
                <a:latin typeface="__inter_8f3b42"/>
              </a:rPr>
              <a:t>Income levels (low, medium, high), education levels (grade school, high school, college, postgraduate), or any other categorical ratings where order </a:t>
            </a:r>
            <a:r>
              <a:rPr lang="en-US" b="0" i="0" dirty="0">
                <a:effectLst/>
                <a:latin typeface="__inter_8f3b42"/>
              </a:rPr>
              <a:t>matters. Survey responses: Likert responses (Strongly agree, Agree, Neutral…)</a:t>
            </a:r>
            <a:endParaRPr lang="en-GB" sz="2000" b="1" dirty="0">
              <a:latin typeface="+mn-lt"/>
            </a:endParaRPr>
          </a:p>
        </p:txBody>
      </p:sp>
    </p:spTree>
    <p:extLst>
      <p:ext uri="{BB962C8B-B14F-4D97-AF65-F5344CB8AC3E}">
        <p14:creationId xmlns:p14="http://schemas.microsoft.com/office/powerpoint/2010/main" val="2054512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650" y="116632"/>
            <a:ext cx="8229600" cy="778098"/>
          </a:xfrm>
        </p:spPr>
        <p:txBody>
          <a:bodyPr/>
          <a:lstStyle/>
          <a:p>
            <a:r>
              <a:rPr lang="en-US" sz="3200" b="1" dirty="0"/>
              <a:t>Representation of input data</a:t>
            </a:r>
          </a:p>
        </p:txBody>
      </p:sp>
      <p:sp>
        <p:nvSpPr>
          <p:cNvPr id="4" name="Rectangle 3">
            <a:extLst>
              <a:ext uri="{FF2B5EF4-FFF2-40B4-BE49-F238E27FC236}">
                <a16:creationId xmlns:a16="http://schemas.microsoft.com/office/drawing/2014/main" id="{47482453-7E4D-7946-913C-074F92634132}"/>
              </a:ext>
            </a:extLst>
          </p:cNvPr>
          <p:cNvSpPr/>
          <p:nvPr/>
        </p:nvSpPr>
        <p:spPr>
          <a:xfrm>
            <a:off x="251520" y="764704"/>
            <a:ext cx="8784976" cy="5293757"/>
          </a:xfrm>
          <a:prstGeom prst="rect">
            <a:avLst/>
          </a:prstGeom>
        </p:spPr>
        <p:txBody>
          <a:bodyPr wrap="square">
            <a:spAutoFit/>
          </a:bodyPr>
          <a:lstStyle/>
          <a:p>
            <a:pPr algn="just"/>
            <a:endParaRPr lang="en-GB" sz="1600" b="1" dirty="0">
              <a:latin typeface="+mn-lt"/>
            </a:endParaRPr>
          </a:p>
          <a:p>
            <a:pPr marL="342900" indent="-342900" algn="just">
              <a:buFont typeface="Arial" panose="020B0604020202020204" pitchFamily="34" charset="0"/>
              <a:buChar char="•"/>
            </a:pPr>
            <a:r>
              <a:rPr lang="en-GB" b="1" dirty="0">
                <a:latin typeface="+mn-lt"/>
              </a:rPr>
              <a:t>Discrete: </a:t>
            </a:r>
            <a:r>
              <a:rPr lang="en-GB" dirty="0">
                <a:latin typeface="+mn-lt"/>
              </a:rPr>
              <a:t>Discrete attributes are made of whole numbers that are counted and not measured. This data is discrete because it is made up of whole numbers. For example, you cannot have half a dog or half a cat.</a:t>
            </a:r>
          </a:p>
          <a:p>
            <a:pPr marL="342900" indent="-342900" algn="just">
              <a:buFont typeface="Arial" panose="020B0604020202020204" pitchFamily="34" charset="0"/>
              <a:buChar char="•"/>
            </a:pPr>
            <a:endParaRPr lang="en-GB" dirty="0">
              <a:latin typeface="+mn-lt"/>
            </a:endParaRPr>
          </a:p>
          <a:p>
            <a:pPr marL="342900" indent="-342900" algn="just">
              <a:buFont typeface="Arial" panose="020B0604020202020204" pitchFamily="34" charset="0"/>
              <a:buChar char="•"/>
            </a:pPr>
            <a:r>
              <a:rPr lang="en-GB" dirty="0">
                <a:latin typeface="+mn-lt"/>
              </a:rPr>
              <a:t>European shoe sizes are another example of discrete data. You can be a size 36 or a size 38, but you cannot be a size 36.1 or a 38.3. </a:t>
            </a:r>
            <a:r>
              <a:rPr lang="en-US" b="1" dirty="0">
                <a:effectLst/>
                <a:latin typeface="libre_franklinregular"/>
              </a:rPr>
              <a:t>Example: Discrete</a:t>
            </a:r>
            <a:r>
              <a:rPr lang="en-US" b="1" i="1" dirty="0">
                <a:effectLst/>
                <a:latin typeface="libre_franklinregular"/>
              </a:rPr>
              <a:t> </a:t>
            </a:r>
            <a:r>
              <a:rPr lang="en-US" b="0" i="0" dirty="0">
                <a:effectLst/>
                <a:latin typeface="libre_franklinregular"/>
              </a:rPr>
              <a:t>data </a:t>
            </a:r>
            <a:r>
              <a:rPr lang="en-US" b="0" i="0" dirty="0">
                <a:effectLst/>
                <a:latin typeface="Myriad Pro (Body)"/>
              </a:rPr>
              <a:t>is</a:t>
            </a:r>
            <a:r>
              <a:rPr lang="en-US" b="0" i="0" dirty="0">
                <a:effectLst/>
                <a:latin typeface="libre_franklinregular"/>
              </a:rPr>
              <a:t> a count that can't be made more precise. Typically, it involves integers. For instance, the number of children (or adults, or pets) in your family is discrete data, because you are counting whole, indivisible entities: you can't have 2.5 kids, or 1.3 pets.</a:t>
            </a:r>
            <a:endParaRPr lang="en-GB" dirty="0">
              <a:latin typeface="+mn-lt"/>
            </a:endParaRPr>
          </a:p>
          <a:p>
            <a:pPr marL="342900" indent="-342900" algn="just">
              <a:buFont typeface="Arial" panose="020B0604020202020204" pitchFamily="34" charset="0"/>
              <a:buChar char="•"/>
            </a:pPr>
            <a:endParaRPr lang="en-GB" b="1" dirty="0">
              <a:latin typeface="+mn-lt"/>
            </a:endParaRPr>
          </a:p>
          <a:p>
            <a:pPr marL="342900" indent="-342900" algn="just">
              <a:buFont typeface="Arial" panose="020B0604020202020204" pitchFamily="34" charset="0"/>
              <a:buChar char="•"/>
            </a:pPr>
            <a:r>
              <a:rPr lang="en-GB" b="1" dirty="0">
                <a:latin typeface="+mn-lt"/>
              </a:rPr>
              <a:t>Continuous: </a:t>
            </a:r>
            <a:r>
              <a:rPr lang="en-GB" dirty="0">
                <a:latin typeface="+mn-lt"/>
              </a:rPr>
              <a:t>Continuous attributes are measurable data. It cannot be counted as a specific or precise number.</a:t>
            </a:r>
          </a:p>
          <a:p>
            <a:pPr marL="342900" indent="-342900" algn="just">
              <a:buFont typeface="Arial" panose="020B0604020202020204" pitchFamily="34" charset="0"/>
              <a:buChar char="•"/>
            </a:pPr>
            <a:r>
              <a:rPr lang="en-US" dirty="0">
                <a:latin typeface="libre_franklinregular"/>
              </a:rPr>
              <a:t>For example, you can measure the height of your kids at progressively more precise scales—meters, </a:t>
            </a:r>
            <a:r>
              <a:rPr lang="en-US" dirty="0" err="1">
                <a:latin typeface="libre_franklinregular"/>
              </a:rPr>
              <a:t>centimetres</a:t>
            </a:r>
            <a:r>
              <a:rPr lang="en-US" dirty="0">
                <a:latin typeface="libre_franklinregular"/>
              </a:rPr>
              <a:t>, </a:t>
            </a:r>
            <a:r>
              <a:rPr lang="en-US" dirty="0" err="1">
                <a:latin typeface="libre_franklinregular"/>
              </a:rPr>
              <a:t>millimetres</a:t>
            </a:r>
            <a:r>
              <a:rPr lang="en-US" dirty="0">
                <a:latin typeface="libre_franklinregular"/>
              </a:rPr>
              <a:t>, and beyond—so height is continuous data.</a:t>
            </a:r>
            <a:endParaRPr lang="en-GB" dirty="0">
              <a:latin typeface="+mn-lt"/>
            </a:endParaRPr>
          </a:p>
          <a:p>
            <a:pPr marL="342900" indent="-342900" algn="just">
              <a:buFont typeface="Arial" panose="020B0604020202020204" pitchFamily="34" charset="0"/>
              <a:buChar char="•"/>
            </a:pPr>
            <a:r>
              <a:rPr lang="en-GB" dirty="0">
                <a:latin typeface="+mn-lt"/>
              </a:rPr>
              <a:t>If Jack has been measured as being 128 cm tall and John has been measured as being 129.5 cm tall, the measurable data is telling us that John is slightly taller than Jack</a:t>
            </a:r>
          </a:p>
          <a:p>
            <a:pPr marL="342900" indent="-342900" algn="just">
              <a:buFont typeface="Arial" panose="020B0604020202020204" pitchFamily="34" charset="0"/>
              <a:buChar char="•"/>
            </a:pPr>
            <a:endParaRPr lang="en-GB" sz="1600" b="1" dirty="0">
              <a:latin typeface="+mn-lt"/>
            </a:endParaRPr>
          </a:p>
        </p:txBody>
      </p:sp>
    </p:spTree>
    <p:extLst>
      <p:ext uri="{BB962C8B-B14F-4D97-AF65-F5344CB8AC3E}">
        <p14:creationId xmlns:p14="http://schemas.microsoft.com/office/powerpoint/2010/main" val="2698734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99592" y="332656"/>
            <a:ext cx="767953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Process</a:t>
            </a:r>
          </a:p>
        </p:txBody>
      </p:sp>
      <p:pic>
        <p:nvPicPr>
          <p:cNvPr id="2" name="Picture 1">
            <a:extLst>
              <a:ext uri="{FF2B5EF4-FFF2-40B4-BE49-F238E27FC236}">
                <a16:creationId xmlns:a16="http://schemas.microsoft.com/office/drawing/2014/main" id="{555C2691-FDE8-6545-9B75-0D1F6C10DF66}"/>
              </a:ext>
            </a:extLst>
          </p:cNvPr>
          <p:cNvPicPr>
            <a:picLocks noChangeAspect="1"/>
          </p:cNvPicPr>
          <p:nvPr/>
        </p:nvPicPr>
        <p:blipFill>
          <a:blip r:embed="rId2"/>
          <a:stretch>
            <a:fillRect/>
          </a:stretch>
        </p:blipFill>
        <p:spPr>
          <a:xfrm>
            <a:off x="520700" y="1268760"/>
            <a:ext cx="8102600" cy="4104456"/>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46608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Process</a:t>
            </a:r>
          </a:p>
        </p:txBody>
      </p:sp>
      <p:sp>
        <p:nvSpPr>
          <p:cNvPr id="8" name="Rectangle 7">
            <a:extLst>
              <a:ext uri="{FF2B5EF4-FFF2-40B4-BE49-F238E27FC236}">
                <a16:creationId xmlns:a16="http://schemas.microsoft.com/office/drawing/2014/main" id="{75F3E73C-A6D8-D248-BACC-43E9271729AA}"/>
              </a:ext>
            </a:extLst>
          </p:cNvPr>
          <p:cNvSpPr/>
          <p:nvPr/>
        </p:nvSpPr>
        <p:spPr>
          <a:xfrm>
            <a:off x="457200" y="1268760"/>
            <a:ext cx="8229600" cy="409342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Definition of objectives: </a:t>
            </a:r>
            <a:r>
              <a:rPr lang="en-GB" sz="2000" dirty="0">
                <a:latin typeface="+mn-lt"/>
              </a:rPr>
              <a:t>Data mining analyses are carried out in specific application domains and are intended to provide decision makers with useful knowledge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Data gathering and integration: </a:t>
            </a:r>
            <a:r>
              <a:rPr lang="en-GB" sz="2000" dirty="0">
                <a:latin typeface="+mn-lt"/>
              </a:rPr>
              <a:t>Once the objectives of the investigation have been identified, the gathering of data begins. Data may come from different sources and therefore may require integration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Exploratory analysis: </a:t>
            </a:r>
            <a:r>
              <a:rPr lang="en-GB" sz="2000" dirty="0">
                <a:latin typeface="+mn-lt"/>
              </a:rPr>
              <a:t>In the third phase of the data mining process, a preliminary analysis of the data is carried out with the purpose of getting acquainted with the available information and carrying out </a:t>
            </a:r>
            <a:r>
              <a:rPr lang="en-GB" sz="2000" b="1" i="1" dirty="0">
                <a:latin typeface="+mn-lt"/>
              </a:rPr>
              <a:t>data cleansing. </a:t>
            </a:r>
            <a:endParaRPr lang="en-GB" sz="20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46608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Process</a:t>
            </a:r>
          </a:p>
        </p:txBody>
      </p:sp>
      <p:sp>
        <p:nvSpPr>
          <p:cNvPr id="8" name="Rectangle 7">
            <a:extLst>
              <a:ext uri="{FF2B5EF4-FFF2-40B4-BE49-F238E27FC236}">
                <a16:creationId xmlns:a16="http://schemas.microsoft.com/office/drawing/2014/main" id="{75F3E73C-A6D8-D248-BACC-43E9271729AA}"/>
              </a:ext>
            </a:extLst>
          </p:cNvPr>
          <p:cNvSpPr/>
          <p:nvPr/>
        </p:nvSpPr>
        <p:spPr>
          <a:xfrm>
            <a:off x="457200" y="1268760"/>
            <a:ext cx="8229600" cy="409342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Attribute selection: </a:t>
            </a:r>
            <a:r>
              <a:rPr lang="en-GB" sz="2000" dirty="0">
                <a:latin typeface="+mn-lt"/>
              </a:rPr>
              <a:t>In the subsequent phase, the relevance of the different attributes is evaluated in relation to the goals of the analysis.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Model development and validation: </a:t>
            </a:r>
            <a:r>
              <a:rPr lang="en-GB" sz="2000" dirty="0">
                <a:latin typeface="+mn-lt"/>
              </a:rPr>
              <a:t>Once the high quality dataset has been assembled and possibly enriched with newly defined attributes, pattern recognition and predictive models can be developed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Prediction and interpretation: </a:t>
            </a:r>
            <a:r>
              <a:rPr lang="en-GB" sz="2000" dirty="0">
                <a:latin typeface="+mn-lt"/>
              </a:rPr>
              <a:t>Upon conclusion of the data mining process, the model selected among those generated during the development phase should be implemented and used to achieve the goals that were originally identified. </a:t>
            </a:r>
            <a:endParaRPr lang="en-GB" sz="2000" b="1" dirty="0">
              <a:latin typeface="+mn-lt"/>
            </a:endParaRPr>
          </a:p>
        </p:txBody>
      </p:sp>
    </p:spTree>
    <p:extLst>
      <p:ext uri="{BB962C8B-B14F-4D97-AF65-F5344CB8AC3E}">
        <p14:creationId xmlns:p14="http://schemas.microsoft.com/office/powerpoint/2010/main" val="2702469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260648"/>
            <a:ext cx="7679531"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Data Mining Process – Actors &amp; their Roles</a:t>
            </a:r>
          </a:p>
        </p:txBody>
      </p:sp>
      <p:pic>
        <p:nvPicPr>
          <p:cNvPr id="3" name="Picture 2">
            <a:extLst>
              <a:ext uri="{FF2B5EF4-FFF2-40B4-BE49-F238E27FC236}">
                <a16:creationId xmlns:a16="http://schemas.microsoft.com/office/drawing/2014/main" id="{EE418FBF-715E-9F4C-B0F8-6DD9998CF944}"/>
              </a:ext>
            </a:extLst>
          </p:cNvPr>
          <p:cNvPicPr>
            <a:picLocks noChangeAspect="1"/>
          </p:cNvPicPr>
          <p:nvPr/>
        </p:nvPicPr>
        <p:blipFill>
          <a:blip r:embed="rId3"/>
          <a:stretch>
            <a:fillRect/>
          </a:stretch>
        </p:blipFill>
        <p:spPr>
          <a:xfrm>
            <a:off x="2195736" y="783868"/>
            <a:ext cx="4968552" cy="4805372"/>
          </a:xfrm>
          <a:prstGeom prst="rect">
            <a:avLst/>
          </a:prstGeom>
        </p:spPr>
      </p:pic>
    </p:spTree>
    <p:extLst>
      <p:ext uri="{BB962C8B-B14F-4D97-AF65-F5344CB8AC3E}">
        <p14:creationId xmlns:p14="http://schemas.microsoft.com/office/powerpoint/2010/main" val="237217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404664"/>
            <a:ext cx="8229600" cy="562074"/>
          </a:xfrm>
        </p:spPr>
        <p:txBody>
          <a:bodyPr/>
          <a:lstStyle/>
          <a:p>
            <a:r>
              <a:rPr lang="en-US" sz="3200" b="1" dirty="0"/>
              <a:t>Data Mining Techniques</a:t>
            </a:r>
          </a:p>
        </p:txBody>
      </p:sp>
      <p:pic>
        <p:nvPicPr>
          <p:cNvPr id="2" name="Picture 1">
            <a:extLst>
              <a:ext uri="{FF2B5EF4-FFF2-40B4-BE49-F238E27FC236}">
                <a16:creationId xmlns:a16="http://schemas.microsoft.com/office/drawing/2014/main" id="{811D4D30-6BC9-C64E-BEB7-C9396AFCC685}"/>
              </a:ext>
            </a:extLst>
          </p:cNvPr>
          <p:cNvPicPr>
            <a:picLocks noChangeAspect="1"/>
          </p:cNvPicPr>
          <p:nvPr/>
        </p:nvPicPr>
        <p:blipFill>
          <a:blip r:embed="rId3"/>
          <a:stretch>
            <a:fillRect/>
          </a:stretch>
        </p:blipFill>
        <p:spPr>
          <a:xfrm>
            <a:off x="1115616" y="1333500"/>
            <a:ext cx="7150100" cy="4191000"/>
          </a:xfrm>
          <a:prstGeom prst="rect">
            <a:avLst/>
          </a:prstGeom>
        </p:spPr>
      </p:pic>
    </p:spTree>
    <p:extLst>
      <p:ext uri="{BB962C8B-B14F-4D97-AF65-F5344CB8AC3E}">
        <p14:creationId xmlns:p14="http://schemas.microsoft.com/office/powerpoint/2010/main" val="1653570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404664"/>
            <a:ext cx="8229600" cy="562074"/>
          </a:xfrm>
        </p:spPr>
        <p:txBody>
          <a:bodyPr/>
          <a:lstStyle/>
          <a:p>
            <a:r>
              <a:rPr lang="en-US" sz="3200" b="1" dirty="0"/>
              <a:t>Data Mining Techniques</a:t>
            </a:r>
          </a:p>
        </p:txBody>
      </p:sp>
      <p:sp>
        <p:nvSpPr>
          <p:cNvPr id="4" name="Rectangle 3">
            <a:extLst>
              <a:ext uri="{FF2B5EF4-FFF2-40B4-BE49-F238E27FC236}">
                <a16:creationId xmlns:a16="http://schemas.microsoft.com/office/drawing/2014/main" id="{DA303A36-89EF-1F4F-9609-6EBBC9F605E1}"/>
              </a:ext>
            </a:extLst>
          </p:cNvPr>
          <p:cNvSpPr/>
          <p:nvPr/>
        </p:nvSpPr>
        <p:spPr>
          <a:xfrm>
            <a:off x="457200" y="1268760"/>
            <a:ext cx="8229600" cy="3785652"/>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Decision Tree: </a:t>
            </a:r>
            <a:r>
              <a:rPr lang="en-GB" sz="2000" dirty="0">
                <a:latin typeface="+mn-lt"/>
              </a:rPr>
              <a:t>A decision tree is a hierarchically organised branched, structured to help make decision in an easy and logical manner. Decision trees are the most popular data mining techniques, for many reasons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Artificial Neural Network (ANN): </a:t>
            </a:r>
            <a:r>
              <a:rPr lang="en-GB" sz="2000" dirty="0">
                <a:latin typeface="+mn-lt"/>
              </a:rPr>
              <a:t>ANN is a sophisticated data mining technique from the Artificial Intelligence stream in Computer Science. It mimics the behaviour of human neural structure</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Regression: </a:t>
            </a:r>
            <a:r>
              <a:rPr lang="en-GB" sz="2000" dirty="0">
                <a:latin typeface="+mn-lt"/>
              </a:rPr>
              <a:t>Regression is a relatively simple and the most popular statistical data mining technique. The goal is to fit a smooth and well-defined curve to the data  </a:t>
            </a:r>
            <a:endParaRPr lang="en-GB" sz="2000" b="1" dirty="0">
              <a:latin typeface="+mn-lt"/>
            </a:endParaRPr>
          </a:p>
        </p:txBody>
      </p:sp>
    </p:spTree>
    <p:extLst>
      <p:ext uri="{BB962C8B-B14F-4D97-AF65-F5344CB8AC3E}">
        <p14:creationId xmlns:p14="http://schemas.microsoft.com/office/powerpoint/2010/main" val="162782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323528" y="116632"/>
            <a:ext cx="8229600" cy="562074"/>
          </a:xfrm>
        </p:spPr>
        <p:txBody>
          <a:bodyPr/>
          <a:lstStyle/>
          <a:p>
            <a:r>
              <a:rPr lang="en-US" sz="3200" b="1" dirty="0"/>
              <a:t>Data Mining Techniques</a:t>
            </a:r>
          </a:p>
        </p:txBody>
      </p:sp>
      <p:sp>
        <p:nvSpPr>
          <p:cNvPr id="4" name="Rectangle 3">
            <a:extLst>
              <a:ext uri="{FF2B5EF4-FFF2-40B4-BE49-F238E27FC236}">
                <a16:creationId xmlns:a16="http://schemas.microsoft.com/office/drawing/2014/main" id="{DA303A36-89EF-1F4F-9609-6EBBC9F605E1}"/>
              </a:ext>
            </a:extLst>
          </p:cNvPr>
          <p:cNvSpPr/>
          <p:nvPr/>
        </p:nvSpPr>
        <p:spPr>
          <a:xfrm>
            <a:off x="0" y="766732"/>
            <a:ext cx="8686800" cy="4524315"/>
          </a:xfrm>
          <a:prstGeom prst="rect">
            <a:avLst/>
          </a:prstGeom>
        </p:spPr>
        <p:txBody>
          <a:bodyPr wrap="square">
            <a:spAutoFit/>
          </a:bodyPr>
          <a:lstStyle/>
          <a:p>
            <a:pPr marL="342900" indent="-342900" algn="just">
              <a:buFont typeface="Arial" panose="020B0604020202020204" pitchFamily="34" charset="0"/>
              <a:buChar char="•"/>
            </a:pPr>
            <a:r>
              <a:rPr lang="en-GB" b="1" dirty="0">
                <a:latin typeface="+mn-lt"/>
              </a:rPr>
              <a:t>Cluster Analysis: </a:t>
            </a:r>
          </a:p>
          <a:p>
            <a:pPr algn="just"/>
            <a:endParaRPr lang="en-GB" b="1" dirty="0">
              <a:latin typeface="+mn-lt"/>
            </a:endParaRPr>
          </a:p>
          <a:p>
            <a:pPr marL="342900" indent="-342900" algn="just">
              <a:buFontTx/>
              <a:buChar char="-"/>
            </a:pPr>
            <a:r>
              <a:rPr lang="en-GB" dirty="0">
                <a:latin typeface="+mn-lt"/>
              </a:rPr>
              <a:t>Cluster analysis is an exploratory learning technique that helps in identifying a set of similar groups in the data </a:t>
            </a:r>
          </a:p>
          <a:p>
            <a:pPr marL="342900" indent="-342900" algn="just">
              <a:buFontTx/>
              <a:buChar char="-"/>
            </a:pPr>
            <a:endParaRPr lang="en-GB" dirty="0">
              <a:latin typeface="+mn-lt"/>
            </a:endParaRPr>
          </a:p>
          <a:p>
            <a:pPr marL="342900" indent="-342900" algn="just">
              <a:buFontTx/>
              <a:buChar char="-"/>
            </a:pPr>
            <a:r>
              <a:rPr lang="en-GB" dirty="0">
                <a:latin typeface="+mn-lt"/>
              </a:rPr>
              <a:t>It is a technique used for automatic identification of natural grouping of things </a:t>
            </a:r>
          </a:p>
          <a:p>
            <a:pPr marL="342900" indent="-342900" algn="just">
              <a:buFontTx/>
              <a:buChar char="-"/>
            </a:pPr>
            <a:endParaRPr lang="en-GB" dirty="0">
              <a:latin typeface="+mn-lt"/>
            </a:endParaRPr>
          </a:p>
          <a:p>
            <a:pPr marL="342900" indent="-342900" algn="just">
              <a:buFontTx/>
              <a:buChar char="-"/>
            </a:pPr>
            <a:r>
              <a:rPr lang="en-US" b="1" i="0" dirty="0">
                <a:solidFill>
                  <a:srgbClr val="040C28"/>
                </a:solidFill>
                <a:effectLst/>
                <a:latin typeface="Google Sans"/>
              </a:rPr>
              <a:t>Ex</a:t>
            </a:r>
            <a:r>
              <a:rPr lang="en-US" b="0" i="0" dirty="0">
                <a:solidFill>
                  <a:srgbClr val="040C28"/>
                </a:solidFill>
                <a:effectLst/>
                <a:latin typeface="Google Sans"/>
              </a:rPr>
              <a:t>: Insurance providers use cluster analysis to detect fraudulent claims, and banks use it for credit scoring</a:t>
            </a:r>
            <a:r>
              <a:rPr lang="en-US" b="0" i="0" dirty="0">
                <a:solidFill>
                  <a:srgbClr val="1F1F1F"/>
                </a:solidFill>
                <a:effectLst/>
                <a:latin typeface="Google Sans"/>
              </a:rPr>
              <a:t>.</a:t>
            </a:r>
            <a:endParaRPr lang="en-GB" dirty="0">
              <a:latin typeface="+mn-lt"/>
            </a:endParaRPr>
          </a:p>
          <a:p>
            <a:pPr marL="342900" indent="-342900" algn="just">
              <a:buFontTx/>
              <a:buChar char="-"/>
            </a:pPr>
            <a:endParaRPr lang="en-GB" dirty="0">
              <a:latin typeface="+mn-lt"/>
            </a:endParaRPr>
          </a:p>
          <a:p>
            <a:pPr marL="342900" indent="-342900" algn="just">
              <a:buFont typeface="Arial" panose="020B0604020202020204" pitchFamily="34" charset="0"/>
              <a:buChar char="•"/>
            </a:pPr>
            <a:r>
              <a:rPr lang="en-GB" b="1" dirty="0">
                <a:latin typeface="+mn-lt"/>
              </a:rPr>
              <a:t>Association Rules: </a:t>
            </a:r>
          </a:p>
          <a:p>
            <a:pPr marL="342900" indent="-342900" algn="just">
              <a:buFontTx/>
              <a:buChar char="-"/>
            </a:pPr>
            <a:r>
              <a:rPr lang="en-GB" dirty="0">
                <a:latin typeface="+mn-lt"/>
              </a:rPr>
              <a:t>Association rules are a popular data mining method in business, especially where selling is involved</a:t>
            </a:r>
          </a:p>
          <a:p>
            <a:pPr marL="342900" indent="-342900" algn="just">
              <a:buFontTx/>
              <a:buChar char="-"/>
            </a:pPr>
            <a:endParaRPr lang="en-GB" dirty="0">
              <a:latin typeface="+mn-lt"/>
            </a:endParaRPr>
          </a:p>
          <a:p>
            <a:pPr marL="342900" indent="-342900" algn="just">
              <a:buFontTx/>
              <a:buChar char="-"/>
            </a:pPr>
            <a:r>
              <a:rPr lang="en-GB" dirty="0">
                <a:latin typeface="+mn-lt"/>
              </a:rPr>
              <a:t>Association rules are also knows as market basket analysis as it helps in answering questions about cross –selling opportunities </a:t>
            </a:r>
          </a:p>
        </p:txBody>
      </p:sp>
    </p:spTree>
    <p:extLst>
      <p:ext uri="{BB962C8B-B14F-4D97-AF65-F5344CB8AC3E}">
        <p14:creationId xmlns:p14="http://schemas.microsoft.com/office/powerpoint/2010/main" val="4238049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Data Mining Tools &amp; Platforms </a:t>
            </a:r>
          </a:p>
        </p:txBody>
      </p:sp>
      <p:pic>
        <p:nvPicPr>
          <p:cNvPr id="3" name="Picture 2">
            <a:extLst>
              <a:ext uri="{FF2B5EF4-FFF2-40B4-BE49-F238E27FC236}">
                <a16:creationId xmlns:a16="http://schemas.microsoft.com/office/drawing/2014/main" id="{C8358AE2-8512-4442-A17D-AE70543286FA}"/>
              </a:ext>
            </a:extLst>
          </p:cNvPr>
          <p:cNvPicPr>
            <a:picLocks noChangeAspect="1"/>
          </p:cNvPicPr>
          <p:nvPr/>
        </p:nvPicPr>
        <p:blipFill>
          <a:blip r:embed="rId2"/>
          <a:stretch>
            <a:fillRect/>
          </a:stretch>
        </p:blipFill>
        <p:spPr>
          <a:xfrm>
            <a:off x="958850" y="1407631"/>
            <a:ext cx="7226300" cy="2120900"/>
          </a:xfrm>
          <a:prstGeom prst="rect">
            <a:avLst/>
          </a:prstGeom>
        </p:spPr>
      </p:pic>
      <p:pic>
        <p:nvPicPr>
          <p:cNvPr id="4" name="Picture 3">
            <a:extLst>
              <a:ext uri="{FF2B5EF4-FFF2-40B4-BE49-F238E27FC236}">
                <a16:creationId xmlns:a16="http://schemas.microsoft.com/office/drawing/2014/main" id="{7D112AE4-4C5F-CC40-9600-D9052A65DCE2}"/>
              </a:ext>
            </a:extLst>
          </p:cNvPr>
          <p:cNvPicPr>
            <a:picLocks noChangeAspect="1"/>
          </p:cNvPicPr>
          <p:nvPr/>
        </p:nvPicPr>
        <p:blipFill>
          <a:blip r:embed="rId3"/>
          <a:stretch>
            <a:fillRect/>
          </a:stretch>
        </p:blipFill>
        <p:spPr>
          <a:xfrm>
            <a:off x="958850" y="3528531"/>
            <a:ext cx="7188200" cy="2133600"/>
          </a:xfrm>
          <a:prstGeom prst="rect">
            <a:avLst/>
          </a:prstGeom>
        </p:spPr>
      </p:pic>
    </p:spTree>
    <p:extLst>
      <p:ext uri="{BB962C8B-B14F-4D97-AF65-F5344CB8AC3E}">
        <p14:creationId xmlns:p14="http://schemas.microsoft.com/office/powerpoint/2010/main" val="375656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606388" y="333375"/>
            <a:ext cx="7931223"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b="1" dirty="0"/>
              <a:t>Comparisons of Data Mining Platforms</a:t>
            </a:r>
            <a:endParaRPr lang="en-US" altLang="en-US" b="1" dirty="0">
              <a:latin typeface="+mj-lt"/>
            </a:endParaRPr>
          </a:p>
        </p:txBody>
      </p:sp>
      <p:pic>
        <p:nvPicPr>
          <p:cNvPr id="3" name="Picture 2">
            <a:extLst>
              <a:ext uri="{FF2B5EF4-FFF2-40B4-BE49-F238E27FC236}">
                <a16:creationId xmlns:a16="http://schemas.microsoft.com/office/drawing/2014/main" id="{90F46676-FE85-3740-B016-085752E47F59}"/>
              </a:ext>
            </a:extLst>
          </p:cNvPr>
          <p:cNvPicPr>
            <a:picLocks noChangeAspect="1"/>
          </p:cNvPicPr>
          <p:nvPr/>
        </p:nvPicPr>
        <p:blipFill>
          <a:blip r:embed="rId2"/>
          <a:stretch>
            <a:fillRect/>
          </a:stretch>
        </p:blipFill>
        <p:spPr>
          <a:xfrm>
            <a:off x="958850" y="1079500"/>
            <a:ext cx="7226300" cy="4509740"/>
          </a:xfrm>
          <a:prstGeom prst="rect">
            <a:avLst/>
          </a:prstGeom>
        </p:spPr>
      </p:pic>
    </p:spTree>
    <p:extLst>
      <p:ext uri="{BB962C8B-B14F-4D97-AF65-F5344CB8AC3E}">
        <p14:creationId xmlns:p14="http://schemas.microsoft.com/office/powerpoint/2010/main" val="206968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0" y="391763"/>
            <a:ext cx="9144000"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Best Practices of Data Mining/Data Mining Cycle</a:t>
            </a:r>
          </a:p>
        </p:txBody>
      </p:sp>
      <p:pic>
        <p:nvPicPr>
          <p:cNvPr id="6" name="Picture 5">
            <a:extLst>
              <a:ext uri="{FF2B5EF4-FFF2-40B4-BE49-F238E27FC236}">
                <a16:creationId xmlns:a16="http://schemas.microsoft.com/office/drawing/2014/main" id="{66371383-C5BD-0549-91A1-826D13DB95AD}"/>
              </a:ext>
            </a:extLst>
          </p:cNvPr>
          <p:cNvPicPr>
            <a:picLocks noChangeAspect="1"/>
          </p:cNvPicPr>
          <p:nvPr/>
        </p:nvPicPr>
        <p:blipFill>
          <a:blip r:embed="rId2"/>
          <a:stretch>
            <a:fillRect/>
          </a:stretch>
        </p:blipFill>
        <p:spPr>
          <a:xfrm>
            <a:off x="1019209" y="1052736"/>
            <a:ext cx="7105581" cy="4104456"/>
          </a:xfrm>
          <a:prstGeom prst="rect">
            <a:avLst/>
          </a:prstGeom>
        </p:spPr>
      </p:pic>
      <p:sp>
        <p:nvSpPr>
          <p:cNvPr id="7" name="TextBox 6">
            <a:extLst>
              <a:ext uri="{FF2B5EF4-FFF2-40B4-BE49-F238E27FC236}">
                <a16:creationId xmlns:a16="http://schemas.microsoft.com/office/drawing/2014/main" id="{34B41E28-C368-214E-9621-0BC3F1856C5A}"/>
              </a:ext>
            </a:extLst>
          </p:cNvPr>
          <p:cNvSpPr txBox="1"/>
          <p:nvPr/>
        </p:nvSpPr>
        <p:spPr>
          <a:xfrm>
            <a:off x="2555776" y="5301208"/>
            <a:ext cx="4320480" cy="369332"/>
          </a:xfrm>
          <a:prstGeom prst="rect">
            <a:avLst/>
          </a:prstGeom>
          <a:noFill/>
        </p:spPr>
        <p:txBody>
          <a:bodyPr wrap="square" rtlCol="0">
            <a:spAutoFit/>
          </a:bodyPr>
          <a:lstStyle/>
          <a:p>
            <a:pPr algn="ctr"/>
            <a:r>
              <a:rPr lang="en-US" b="1" i="1" dirty="0">
                <a:latin typeface="+mn-lt"/>
              </a:rPr>
              <a:t>CRISP – DM data mining cycle</a:t>
            </a:r>
          </a:p>
        </p:txBody>
      </p:sp>
    </p:spTree>
    <p:extLst>
      <p:ext uri="{BB962C8B-B14F-4D97-AF65-F5344CB8AC3E}">
        <p14:creationId xmlns:p14="http://schemas.microsoft.com/office/powerpoint/2010/main" val="560290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28/09/2026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1388</Words>
  <Application>Microsoft Office PowerPoint</Application>
  <PresentationFormat>On-screen Show (4:3)</PresentationFormat>
  <Paragraphs>144</Paragraphs>
  <Slides>21</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__inter_8f3b42</vt:lpstr>
      <vt:lpstr>Google Sans</vt:lpstr>
      <vt:lpstr>libre_franklinregular</vt:lpstr>
      <vt:lpstr>Myriad Pro</vt:lpstr>
      <vt:lpstr>Myriad Pro (Body)</vt:lpstr>
      <vt:lpstr>Arial</vt:lpstr>
      <vt:lpstr>Fira Sans</vt:lpstr>
      <vt:lpstr>Verdana</vt:lpstr>
      <vt:lpstr>20140311PresentationUWTSDTemplate</vt:lpstr>
      <vt:lpstr>Week 4: Session 1:  Data Mining</vt:lpstr>
      <vt:lpstr>Lesson Aims</vt:lpstr>
      <vt:lpstr>PowerPoint Presentation</vt:lpstr>
      <vt:lpstr>PowerPoint Presentation</vt:lpstr>
      <vt:lpstr>PowerPoint Presentation</vt:lpstr>
      <vt:lpstr>PowerPoint Presentation</vt:lpstr>
      <vt:lpstr>PowerPoint Presentation</vt:lpstr>
      <vt:lpstr>Representation of input data</vt:lpstr>
      <vt:lpstr>Representation of input data</vt:lpstr>
      <vt:lpstr>PowerPoint Presentation</vt:lpstr>
      <vt:lpstr>PowerPoint Presentation</vt:lpstr>
      <vt:lpstr>PowerPoint Presentation</vt:lpstr>
      <vt:lpstr>PowerPoint Presentation</vt:lpstr>
      <vt:lpstr>Data Mining Techniques</vt:lpstr>
      <vt:lpstr>Data Mining Techniques</vt:lpstr>
      <vt:lpstr>Data Mining Techniques</vt:lpstr>
      <vt:lpstr>Data Mining Tools &amp; Platforms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Patrick Yeboah</cp:lastModifiedBy>
  <cp:revision>127</cp:revision>
  <dcterms:created xsi:type="dcterms:W3CDTF">2020-06-23T16:08:04Z</dcterms:created>
  <dcterms:modified xsi:type="dcterms:W3CDTF">2026-09-30T14:53:15Z</dcterms:modified>
</cp:coreProperties>
</file>