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>
  <p:sldMasterIdLst>
    <p:sldMasterId id="2147483677" r:id="rId1"/>
    <p:sldMasterId id="2147483678" r:id="rId2"/>
  </p:sldMasterIdLst>
  <p:notesMasterIdLst>
    <p:notesMasterId r:id="rId22"/>
  </p:notesMasterIdLst>
  <p:handoutMasterIdLst>
    <p:handoutMasterId r:id="rId23"/>
  </p:handoutMasterIdLst>
  <p:sldIdLst>
    <p:sldId id="318" r:id="rId3"/>
    <p:sldId id="324" r:id="rId4"/>
    <p:sldId id="327" r:id="rId5"/>
    <p:sldId id="326" r:id="rId6"/>
    <p:sldId id="328" r:id="rId7"/>
    <p:sldId id="330" r:id="rId8"/>
    <p:sldId id="329" r:id="rId9"/>
    <p:sldId id="331" r:id="rId10"/>
    <p:sldId id="332" r:id="rId11"/>
    <p:sldId id="333" r:id="rId12"/>
    <p:sldId id="334" r:id="rId13"/>
    <p:sldId id="335" r:id="rId14"/>
    <p:sldId id="336" r:id="rId15"/>
    <p:sldId id="337" r:id="rId16"/>
    <p:sldId id="338" r:id="rId17"/>
    <p:sldId id="343" r:id="rId18"/>
    <p:sldId id="340" r:id="rId19"/>
    <p:sldId id="339" r:id="rId20"/>
    <p:sldId id="341" r:id="rId21"/>
  </p:sldIdLst>
  <p:sldSz cx="9144000" cy="6858000" type="screen4x3"/>
  <p:notesSz cx="6877050" cy="10001250"/>
  <p:embeddedFontLst>
    <p:embeddedFont>
      <p:font typeface="Tahoma" pitchFamily="34" charset="0"/>
      <p:regular r:id="rId24"/>
      <p:bold r:id="rId25"/>
    </p:embeddedFont>
  </p:embeddedFont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A01E04"/>
    <a:srgbClr val="FFFF00"/>
    <a:srgbClr val="CC6600"/>
    <a:srgbClr val="FF9933"/>
    <a:srgbClr val="FF50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0" autoAdjust="0"/>
    <p:restoredTop sz="94643" autoAdjust="0"/>
  </p:normalViewPr>
  <p:slideViewPr>
    <p:cSldViewPr>
      <p:cViewPr varScale="1">
        <p:scale>
          <a:sx n="80" d="100"/>
          <a:sy n="80" d="100"/>
        </p:scale>
        <p:origin x="-34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43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font" Target="fonts/font2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1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t" anchorCtr="0" compatLnSpc="1">
            <a:prstTxWarp prst="textNoShape">
              <a:avLst/>
            </a:prstTxWarp>
          </a:bodyPr>
          <a:lstStyle>
            <a:lvl1pPr defTabSz="931863" eaLnBrk="0" hangingPunct="0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b" anchorCtr="0" compatLnSpc="1">
            <a:prstTxWarp prst="textNoShape">
              <a:avLst/>
            </a:prstTxWarp>
          </a:bodyPr>
          <a:lstStyle>
            <a:lvl1pPr defTabSz="931863" eaLnBrk="0" hangingPunct="0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fld id="{D0ECC7C9-7512-4E01-9BE0-B126CEC933A1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t" anchorCtr="0" compatLnSpc="1">
            <a:prstTxWarp prst="textNoShape">
              <a:avLst/>
            </a:prstTxWarp>
          </a:bodyPr>
          <a:lstStyle>
            <a:lvl1pPr defTabSz="931863" eaLnBrk="0" hangingPunct="0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14340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4997450" cy="37496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751388"/>
            <a:ext cx="5041900" cy="449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24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b" anchorCtr="0" compatLnSpc="1">
            <a:prstTxWarp prst="textNoShape">
              <a:avLst/>
            </a:prstTxWarp>
          </a:bodyPr>
          <a:lstStyle>
            <a:lvl1pPr defTabSz="931863" eaLnBrk="0" hangingPunct="0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624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3122" tIns="46561" rIns="93122" bIns="46561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fld id="{292322F9-BCC3-4DF5-B378-E47965FFC5A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486E960-A311-47AD-9F50-E446EF69A0A1}" type="slidenum">
              <a:rPr lang="en-GB"/>
              <a:pPr/>
              <a:t>1</a:t>
            </a:fld>
            <a:endParaRPr lang="en-GB"/>
          </a:p>
        </p:txBody>
      </p:sp>
      <p:sp>
        <p:nvSpPr>
          <p:cNvPr id="17410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4E6FFA2-7390-44D9-B6F0-4E38E3BEACE4}" type="slidenum">
              <a:rPr lang="en-GB"/>
              <a:pPr/>
              <a:t>3</a:t>
            </a:fld>
            <a:endParaRPr lang="en-GB"/>
          </a:p>
        </p:txBody>
      </p:sp>
      <p:sp>
        <p:nvSpPr>
          <p:cNvPr id="20482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7DE161-7264-4E8A-8020-93AC51865EE2}" type="slidenum">
              <a:rPr lang="en-GB"/>
              <a:pPr/>
              <a:t>7</a:t>
            </a:fld>
            <a:endParaRPr lang="en-GB"/>
          </a:p>
        </p:txBody>
      </p:sp>
      <p:sp>
        <p:nvSpPr>
          <p:cNvPr id="25602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E97D6D-D6C2-4BE2-A39A-75CBF616349D}" type="slidenum">
              <a:rPr lang="en-GB"/>
              <a:pPr/>
              <a:t>8</a:t>
            </a:fld>
            <a:endParaRPr lang="en-GB"/>
          </a:p>
        </p:txBody>
      </p:sp>
      <p:sp>
        <p:nvSpPr>
          <p:cNvPr id="27650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1ABB72-D1BC-42B3-8E83-542D66E3472F}" type="slidenum">
              <a:rPr lang="en-GB"/>
              <a:pPr/>
              <a:t>9</a:t>
            </a:fld>
            <a:endParaRPr lang="en-GB"/>
          </a:p>
        </p:txBody>
      </p:sp>
      <p:sp>
        <p:nvSpPr>
          <p:cNvPr id="29698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5424AC8-D7B7-4E57-BC65-80BE3C39FD70}" type="slidenum">
              <a:rPr lang="en-GB"/>
              <a:pPr/>
              <a:t>11</a:t>
            </a:fld>
            <a:endParaRPr lang="en-GB"/>
          </a:p>
        </p:txBody>
      </p:sp>
      <p:sp>
        <p:nvSpPr>
          <p:cNvPr id="32770" name="Rectangle 2"/>
          <p:cNvSpPr>
            <a:spLocks noGrp="1"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18B582-B403-47AD-90B9-0080F787DB6B}" type="slidenum">
              <a:rPr lang="en-GB"/>
              <a:pPr/>
              <a:t>12</a:t>
            </a:fld>
            <a:endParaRPr lang="en-GB"/>
          </a:p>
        </p:txBody>
      </p:sp>
      <p:sp>
        <p:nvSpPr>
          <p:cNvPr id="34818" name="Rectangle 2"/>
          <p:cNvSpPr>
            <a:spLocks noGrp="1" noRo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C319132-6539-4329-B5B6-41C2C73E5992}" type="slidenum">
              <a:rPr lang="en-GB"/>
              <a:pPr/>
              <a:t>13</a:t>
            </a:fld>
            <a:endParaRPr lang="en-GB"/>
          </a:p>
        </p:txBody>
      </p:sp>
      <p:sp>
        <p:nvSpPr>
          <p:cNvPr id="36866" name="Rectangle 2"/>
          <p:cNvSpPr>
            <a:spLocks noGrp="1" noRo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929895-75C2-4ADE-BFFA-FF2A853BBDAA}" type="slidenum">
              <a:rPr lang="en-GB"/>
              <a:pPr/>
              <a:t>14</a:t>
            </a:fld>
            <a:endParaRPr lang="en-GB"/>
          </a:p>
        </p:txBody>
      </p:sp>
      <p:sp>
        <p:nvSpPr>
          <p:cNvPr id="38914" name="Rectangle 2"/>
          <p:cNvSpPr>
            <a:spLocks noGrp="1" noRo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CD3847-5789-436D-B75E-21DB2EE78FFD}" type="slidenum">
              <a:rPr lang="en-GB"/>
              <a:pPr/>
              <a:t>15</a:t>
            </a:fld>
            <a:endParaRPr lang="en-GB"/>
          </a:p>
        </p:txBody>
      </p:sp>
      <p:sp>
        <p:nvSpPr>
          <p:cNvPr id="40962" name="Rectangle 2"/>
          <p:cNvSpPr>
            <a:spLocks noGrp="1" noRo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A84572-D0B1-4B57-A3B3-1AEA251B159F}" type="slidenum">
              <a:rPr lang="en-GB"/>
              <a:pPr/>
              <a:t>16</a:t>
            </a:fld>
            <a:endParaRPr lang="en-GB"/>
          </a:p>
        </p:txBody>
      </p:sp>
      <p:sp>
        <p:nvSpPr>
          <p:cNvPr id="43010" name="Rectangle 2"/>
          <p:cNvSpPr>
            <a:spLocks noGrp="1" noRo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DEFCBA-2547-4CFB-AE8B-D485ABB9D19D}" type="slidenum">
              <a:rPr lang="en-GB"/>
              <a:pPr/>
              <a:t>17</a:t>
            </a:fld>
            <a:endParaRPr lang="en-GB"/>
          </a:p>
        </p:txBody>
      </p:sp>
      <p:sp>
        <p:nvSpPr>
          <p:cNvPr id="45058" name="Rectangle 2"/>
          <p:cNvSpPr>
            <a:spLocks noGrp="1" noRo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B9980C-A912-4342-B12C-D87A9D9CF35A}" type="slidenum">
              <a:rPr lang="en-GB"/>
              <a:pPr/>
              <a:t>19</a:t>
            </a:fld>
            <a:endParaRPr lang="en-GB"/>
          </a:p>
        </p:txBody>
      </p:sp>
      <p:sp>
        <p:nvSpPr>
          <p:cNvPr id="48130" name="Rectangle 2"/>
          <p:cNvSpPr>
            <a:spLocks noGrp="1" noRo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ADFE61-94FC-450F-B05A-A1E55F239B77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F1F3F9-0E94-4B6F-A017-CD36FFF953A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A77309-AD06-4B90-B0AC-EAC86FE999A1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DF8A8-3ED5-4E27-B41F-5618BF73FFA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C41941-9B6F-4235-B324-1FE564C6C1EE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94D585-3BBD-4B33-B963-577AF520CF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14063C-09BD-4E97-AC69-B198D14CF350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87F6E-E789-45AE-AFF1-FC3A56D89D0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FFB49C-60A3-4638-8863-948D01BFF879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F75204-BBE9-4A5E-95E5-C488ED7F88A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44B7C02-7CE9-40CB-9EC7-8EDE417C9DBA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6E9F23-27CF-425F-BB4A-8C0785CBE3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659947-0A04-4B80-9968-7F5F950FFAE0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0F35AC-F33F-4E72-ADC3-1C8A6EE240D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BDAF18-BA3E-49F4-8CA1-880DA91B758E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75483D-1485-4B60-9955-F99A3144A58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AC8E071-446C-43C7-9DB1-4F33B9FBCFDC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457836-AB70-4A8B-91CF-79C4C2334FE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88C755E-4F15-4318-8DAC-5DF935FD5FC3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4C3D3A-14FC-408D-951B-814B082613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4A04BA0-E8F7-4E5D-9262-A30123E743CA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502949-A3B7-4F0F-AAD3-ACB09228255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262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62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6C69F8-2508-4873-979C-82BD4865010F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DCF6AD34-675B-4554-94FB-900E5813A8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fld id="{BEC3BD8B-9D6B-4025-B555-A842F2F45618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22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B7BE56E7-7C83-428B-97A4-B856C44579C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hdr="0" ftr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4915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4" name="Rectangle 1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bg2"/>
                </a:solidFill>
              </a:defRPr>
            </a:lvl1pPr>
          </a:lstStyle>
          <a:p>
            <a:fld id="{C4C91438-F3C2-49AF-AB31-95333C4712BB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25" name="Rectangle 1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26" name="Rectangle 1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8E06F4B-1E48-45B4-9CF2-21C5538BB5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hf hdr="0" ft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994-D45F-4F3C-9322-AA7F47F72DF1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3B9CF-C584-4D89-AEDE-4C6AAA6EEAE8}" type="slidenum">
              <a:rPr lang="en-GB"/>
              <a:pPr/>
              <a:t>1</a:t>
            </a:fld>
            <a:endParaRPr lang="en-GB"/>
          </a:p>
        </p:txBody>
      </p:sp>
      <p:sp>
        <p:nvSpPr>
          <p:cNvPr id="16385" name="Rectangle 2"/>
          <p:cNvSpPr>
            <a:spLocks noChangeArrowheads="1"/>
          </p:cNvSpPr>
          <p:nvPr/>
        </p:nvSpPr>
        <p:spPr bwMode="auto">
          <a:xfrm>
            <a:off x="1143000" y="1052513"/>
            <a:ext cx="7772400" cy="169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en-GB" sz="4400">
                <a:solidFill>
                  <a:schemeClr val="tx2"/>
                </a:solidFill>
                <a:latin typeface="Times New Roman" pitchFamily="18" charset="0"/>
              </a:rPr>
              <a:t>SBMA 7106 Managing People</a:t>
            </a:r>
          </a:p>
        </p:txBody>
      </p:sp>
      <p:sp>
        <p:nvSpPr>
          <p:cNvPr id="16386" name="Rectangle 3"/>
          <p:cNvSpPr>
            <a:spLocks noChangeArrowheads="1"/>
          </p:cNvSpPr>
          <p:nvPr/>
        </p:nvSpPr>
        <p:spPr bwMode="auto">
          <a:xfrm>
            <a:off x="1143000" y="3141663"/>
            <a:ext cx="6400800" cy="181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457200" indent="-45720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None/>
            </a:pPr>
            <a:r>
              <a:rPr lang="en-GB" sz="3200">
                <a:latin typeface="Arial" charset="0"/>
              </a:rPr>
              <a:t>Week 2</a:t>
            </a:r>
          </a:p>
          <a:p>
            <a:pPr marL="457200" indent="-45720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None/>
            </a:pPr>
            <a:r>
              <a:rPr lang="en-GB" sz="3200">
                <a:latin typeface="Arial" charset="0"/>
              </a:rPr>
              <a:t>Managing diversity </a:t>
            </a:r>
            <a:endParaRPr lang="en-US" sz="3200">
              <a:latin typeface="Arial" charset="0"/>
            </a:endParaRPr>
          </a:p>
          <a:p>
            <a:pPr marL="457200" indent="-45720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None/>
            </a:pPr>
            <a:endParaRPr lang="en-US" sz="3200">
              <a:latin typeface="Arial" charset="0"/>
            </a:endParaRPr>
          </a:p>
          <a:p>
            <a:pPr marL="1027113" lvl="1" indent="-455613">
              <a:spcBef>
                <a:spcPct val="20000"/>
              </a:spcBef>
              <a:buClr>
                <a:schemeClr val="tx1"/>
              </a:buClr>
              <a:buSzPct val="75000"/>
              <a:buFontTx/>
              <a:buChar char="-"/>
            </a:pPr>
            <a:r>
              <a:rPr lang="en-GB" sz="2400">
                <a:latin typeface="Arial" charset="0"/>
              </a:rPr>
              <a:t>Current employment experiences of socially defined minority groups</a:t>
            </a:r>
            <a:endParaRPr lang="en-US" sz="2400">
              <a:latin typeface="Arial" charset="0"/>
            </a:endParaRPr>
          </a:p>
          <a:p>
            <a:pPr marL="1027113" lvl="1" indent="-455613">
              <a:spcBef>
                <a:spcPct val="20000"/>
              </a:spcBef>
              <a:buClr>
                <a:schemeClr val="tx1"/>
              </a:buClr>
              <a:buSzPct val="75000"/>
              <a:buFontTx/>
              <a:buChar char="-"/>
            </a:pPr>
            <a:r>
              <a:rPr lang="en-US" sz="2400">
                <a:latin typeface="Arial" charset="0"/>
              </a:rPr>
              <a:t>Different approaches to equalities</a:t>
            </a:r>
            <a:endParaRPr lang="en-GB" sz="24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2205D-D31A-4BB0-8E0F-FE533322D671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D41D-1201-40B6-806B-358055808F10}" type="slidenum">
              <a:rPr lang="en-GB"/>
              <a:pPr/>
              <a:t>2</a:t>
            </a:fld>
            <a:endParaRPr lang="en-GB"/>
          </a:p>
        </p:txBody>
      </p:sp>
      <p:sp>
        <p:nvSpPr>
          <p:cNvPr id="1843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579438"/>
            <a:ext cx="8229600" cy="609600"/>
          </a:xfrm>
        </p:spPr>
        <p:txBody>
          <a:bodyPr anchor="b"/>
          <a:lstStyle/>
          <a:p>
            <a:r>
              <a:rPr lang="en-GB" sz="3200"/>
              <a:t>Current employment experiences of socially defined minority groups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2057400"/>
            <a:ext cx="7772400" cy="4159250"/>
          </a:xfrm>
        </p:spPr>
        <p:txBody>
          <a:bodyPr/>
          <a:lstStyle/>
          <a:p>
            <a:endParaRPr lang="en-GB" sz="2400"/>
          </a:p>
          <a:p>
            <a:r>
              <a:rPr lang="en-GB" sz="2400"/>
              <a:t>Women</a:t>
            </a:r>
          </a:p>
          <a:p>
            <a:r>
              <a:rPr lang="en-GB" sz="2400"/>
              <a:t>Racial and ethnic group</a:t>
            </a:r>
          </a:p>
          <a:p>
            <a:r>
              <a:rPr lang="en-GB" sz="2400"/>
              <a:t>Disabled people</a:t>
            </a:r>
          </a:p>
          <a:p>
            <a:r>
              <a:rPr lang="en-GB" sz="2400"/>
              <a:t>Older people</a:t>
            </a:r>
          </a:p>
          <a:p>
            <a:r>
              <a:rPr lang="en-GB" sz="2400"/>
              <a:t>Lesbian, gay and bisexual people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EC774-74AF-4686-AD12-30FED0C144D4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94FC-B468-4B9A-AD88-94898E494816}" type="slidenum">
              <a:rPr lang="en-GB"/>
              <a:pPr/>
              <a:t>3</a:t>
            </a:fld>
            <a:endParaRPr lang="en-GB"/>
          </a:p>
        </p:txBody>
      </p:sp>
      <p:sp>
        <p:nvSpPr>
          <p:cNvPr id="1945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579438"/>
            <a:ext cx="8229600" cy="609600"/>
          </a:xfrm>
        </p:spPr>
        <p:txBody>
          <a:bodyPr anchor="b"/>
          <a:lstStyle/>
          <a:p>
            <a:r>
              <a:rPr lang="en-GB" sz="3600"/>
              <a:t>Women</a:t>
            </a:r>
            <a:endParaRPr lang="en-GB" sz="3200"/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During 1971 to 1998, the female participation rate in employment increased from 56.8% to 72.5%, compared with the male participation rate which is slowly falling;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This increase is mainly due to the replacement of full-time jobs with part-time jobs;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Most women remain in three occupational groups: 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Clerical and secretarial (74%)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Personal and protective services (e.g. catering, caring, cleaning 67%)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Selling occupations (63%)</a:t>
            </a:r>
          </a:p>
          <a:p>
            <a:pPr lvl="2">
              <a:lnSpc>
                <a:spcPct val="90000"/>
              </a:lnSpc>
              <a:buFontTx/>
              <a:buNone/>
            </a:pPr>
            <a:r>
              <a:rPr lang="en-GB" sz="1800"/>
              <a:t>			 </a:t>
            </a:r>
            <a:r>
              <a:rPr lang="en-GB" sz="1600"/>
              <a:t>	                    - Torrington (2002)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8B6C-9DA4-48E9-92AC-50862A0A1B12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9E67E-52FF-41E4-B48E-E0B7A132714D}" type="slidenum">
              <a:rPr lang="en-GB"/>
              <a:pPr/>
              <a:t>4</a:t>
            </a:fld>
            <a:endParaRPr lang="en-GB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579438"/>
            <a:ext cx="8229600" cy="609600"/>
          </a:xfrm>
        </p:spPr>
        <p:txBody>
          <a:bodyPr anchor="b"/>
          <a:lstStyle/>
          <a:p>
            <a:r>
              <a:rPr lang="en-GB" sz="3600"/>
              <a:t>Women</a:t>
            </a:r>
            <a:endParaRPr lang="en-GB" sz="3200"/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r>
              <a:rPr lang="en-GB" sz="2400"/>
              <a:t>Pay differentials</a:t>
            </a:r>
          </a:p>
          <a:p>
            <a:pPr lvl="1"/>
            <a:endParaRPr lang="en-GB" sz="2000"/>
          </a:p>
          <a:p>
            <a:pPr lvl="1"/>
            <a:r>
              <a:rPr lang="en-GB" sz="2000"/>
              <a:t>Women’s full-time hourly pay was 82% of full-time male earnings in 2000;  </a:t>
            </a:r>
          </a:p>
          <a:p>
            <a:pPr lvl="1"/>
            <a:r>
              <a:rPr lang="en-GB" sz="2000"/>
              <a:t>In annual terms women who are full time earn, on average, £17,556 compared with £24,298 for men;</a:t>
            </a:r>
          </a:p>
          <a:p>
            <a:pPr lvl="1"/>
            <a:r>
              <a:rPr lang="en-GB" sz="2000"/>
              <a:t>Across all occupations women earned 60-70 percent of male earnings in the same occupational group.			 </a:t>
            </a:r>
            <a:r>
              <a:rPr lang="en-GB" sz="1800"/>
              <a:t>	                    				    </a:t>
            </a:r>
          </a:p>
          <a:p>
            <a:pPr>
              <a:buFontTx/>
              <a:buNone/>
            </a:pPr>
            <a:r>
              <a:rPr lang="en-GB" sz="2000"/>
              <a:t>         				    </a:t>
            </a:r>
            <a:r>
              <a:rPr lang="en-GB" sz="1800"/>
              <a:t>- New Earnings Survey (2000)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E5ED3-72B6-4FA7-AE99-878F5263A42C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33525-CD0D-4D21-B99D-D8F9440B6B3B}" type="slidenum">
              <a:rPr lang="en-GB"/>
              <a:pPr/>
              <a:t>5</a:t>
            </a:fld>
            <a:endParaRPr lang="en-GB"/>
          </a:p>
        </p:txBody>
      </p:sp>
      <p:sp>
        <p:nvSpPr>
          <p:cNvPr id="2252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579438"/>
            <a:ext cx="8229600" cy="609600"/>
          </a:xfrm>
        </p:spPr>
        <p:txBody>
          <a:bodyPr anchor="b"/>
          <a:lstStyle/>
          <a:p>
            <a:r>
              <a:rPr lang="en-GB" sz="3600"/>
              <a:t>Racial and ethnic groups</a:t>
            </a:r>
            <a:endParaRPr lang="en-GB" sz="3200"/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The level of unemployment for black and Asian communities is 13 per cent compared with that for the white population at 6 per cent; 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This situation has rarely changed over the last 15 years;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Ethnic minority male employees are more employed in the hotel, catering, repairs and distribution sectors, and manufacturing industry compared to their white counterparts;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/>
              <a:t>					       </a:t>
            </a:r>
            <a:r>
              <a:rPr lang="en-GB" sz="1800"/>
              <a:t>-Trades Union Congress (2000)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FBF0-0311-4715-A45E-7DB9AFCE2B0A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CA4A5-4873-4C68-AFA4-C4C47E699157}" type="slidenum">
              <a:rPr lang="en-GB"/>
              <a:pPr/>
              <a:t>6</a:t>
            </a:fld>
            <a:endParaRPr lang="en-GB"/>
          </a:p>
        </p:txBody>
      </p:sp>
      <p:sp>
        <p:nvSpPr>
          <p:cNvPr id="2355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579438"/>
            <a:ext cx="8229600" cy="609600"/>
          </a:xfrm>
        </p:spPr>
        <p:txBody>
          <a:bodyPr anchor="b"/>
          <a:lstStyle/>
          <a:p>
            <a:r>
              <a:rPr lang="en-GB" sz="3600"/>
              <a:t>Racial and ethnic groups</a:t>
            </a:r>
            <a:endParaRPr lang="en-GB" sz="3200"/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In 1992, 30% white people were classified as managers, compared with 25.4% of black people;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In 1999, 30.4% white people were classified as managers, compared with 24.7% of black people. The gap appears to be widening rather than narrowing;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/>
              <a:t>  					       </a:t>
            </a:r>
            <a:r>
              <a:rPr lang="en-GB" sz="1800"/>
              <a:t>-Trades Union Congress (2000)</a:t>
            </a:r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2400"/>
              <a:t>The black workers are paid, on average, almost 10 percent less than white workers</a:t>
            </a:r>
          </a:p>
          <a:p>
            <a:pPr lvl="3">
              <a:lnSpc>
                <a:spcPct val="90000"/>
              </a:lnSpc>
              <a:buFontTx/>
              <a:buNone/>
            </a:pPr>
            <a:r>
              <a:rPr lang="en-GB" sz="1000"/>
              <a:t>		                  - Department of Education and Employment (1995)	</a:t>
            </a:r>
            <a:r>
              <a:rPr lang="en-GB" sz="1200"/>
              <a:t>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F6716-B70F-4C13-BC0A-65C3D5D8F228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908DE-1427-4978-B821-284DF275A7DE}" type="slidenum">
              <a:rPr lang="en-GB"/>
              <a:pPr/>
              <a:t>7</a:t>
            </a:fld>
            <a:endParaRPr lang="en-GB"/>
          </a:p>
        </p:txBody>
      </p:sp>
      <p:sp>
        <p:nvSpPr>
          <p:cNvPr id="2457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579438"/>
            <a:ext cx="8229600" cy="609600"/>
          </a:xfrm>
        </p:spPr>
        <p:txBody>
          <a:bodyPr anchor="b"/>
          <a:lstStyle/>
          <a:p>
            <a:r>
              <a:rPr lang="en-GB" sz="3600"/>
              <a:t>Disabled people</a:t>
            </a:r>
            <a:endParaRPr lang="en-GB" sz="3200"/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r>
              <a:rPr lang="en-GB" sz="1800" b="1"/>
              <a:t>6.7 million people in the UK who have a current long-term health problem or disability</a:t>
            </a:r>
          </a:p>
          <a:p>
            <a:pPr>
              <a:buFontTx/>
              <a:buNone/>
            </a:pPr>
            <a:r>
              <a:rPr lang="en-GB" sz="1800"/>
              <a:t>						       - (Bruyere, 2000)</a:t>
            </a:r>
          </a:p>
          <a:p>
            <a:endParaRPr lang="en-GB" sz="1800"/>
          </a:p>
          <a:p>
            <a:r>
              <a:rPr lang="en-GB" sz="1800" b="1"/>
              <a:t>People with a disability are more likely to be unemployed than their able-bodied counterparts;</a:t>
            </a:r>
          </a:p>
          <a:p>
            <a:endParaRPr lang="en-GB" sz="1800" b="1"/>
          </a:p>
          <a:p>
            <a:r>
              <a:rPr lang="en-GB" sz="1800" b="1"/>
              <a:t>Jobs restricted, low paid, less attractive;</a:t>
            </a:r>
          </a:p>
          <a:p>
            <a:endParaRPr lang="en-GB" sz="1800" b="1"/>
          </a:p>
          <a:p>
            <a:r>
              <a:rPr lang="en-GB" sz="1800" b="1"/>
              <a:t>People with a disability are overrepresented in plant and machine operative jobs and in the personal and protective services and are underrepresented in professional and managerial jobs</a:t>
            </a:r>
          </a:p>
          <a:p>
            <a:pPr>
              <a:buFontTx/>
              <a:buNone/>
            </a:pPr>
            <a:r>
              <a:rPr lang="en-GB" sz="1800"/>
              <a:t>					</a:t>
            </a:r>
          </a:p>
          <a:p>
            <a:pPr>
              <a:buFontTx/>
              <a:buNone/>
            </a:pPr>
            <a:r>
              <a:rPr lang="en-GB" sz="1800"/>
              <a:t>					- (Skills and Enterprise Network, 2000)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6784-EBEA-48A0-9FBF-1BECF946AD60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2CDC7A-CE42-4A6A-B103-869E6089D406}" type="slidenum">
              <a:rPr lang="en-GB"/>
              <a:pPr/>
              <a:t>8</a:t>
            </a:fld>
            <a:endParaRPr lang="en-GB"/>
          </a:p>
        </p:txBody>
      </p:sp>
      <p:sp>
        <p:nvSpPr>
          <p:cNvPr id="2662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579438"/>
            <a:ext cx="8229600" cy="609600"/>
          </a:xfrm>
        </p:spPr>
        <p:txBody>
          <a:bodyPr anchor="b"/>
          <a:lstStyle/>
          <a:p>
            <a:r>
              <a:rPr lang="en-GB" sz="3600"/>
              <a:t>Older people</a:t>
            </a:r>
            <a:endParaRPr lang="en-GB" sz="3200"/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r>
              <a:rPr lang="en-GB" sz="2400"/>
              <a:t>A survey of 500 British residents between 50 and 69 years of age found that 85% believed that employers discriminate against older workers;</a:t>
            </a:r>
          </a:p>
          <a:p>
            <a:pPr>
              <a:buFontTx/>
              <a:buNone/>
            </a:pPr>
            <a:r>
              <a:rPr lang="en-GB" sz="2400"/>
              <a:t>							</a:t>
            </a:r>
            <a:r>
              <a:rPr lang="en-GB" sz="2000"/>
              <a:t>- DfEE (1999)</a:t>
            </a:r>
          </a:p>
          <a:p>
            <a:pPr>
              <a:buFontTx/>
              <a:buNone/>
            </a:pPr>
            <a:endParaRPr lang="en-GB" sz="2000"/>
          </a:p>
          <a:p>
            <a:r>
              <a:rPr lang="en-GB" sz="2400"/>
              <a:t>Discriminations are likely to occur in relation to recruitment, selecting staff for promotion, redundancy, training and deciding the age of retirement;</a:t>
            </a:r>
          </a:p>
          <a:p>
            <a:pPr>
              <a:buFontTx/>
              <a:buNone/>
            </a:pPr>
            <a:r>
              <a:rPr lang="en-GB" sz="2400"/>
              <a:t>                                                           </a:t>
            </a:r>
            <a:r>
              <a:rPr lang="en-GB" sz="2000"/>
              <a:t>-Torrington (2002)</a:t>
            </a:r>
          </a:p>
          <a:p>
            <a:pPr>
              <a:buFontTx/>
              <a:buNone/>
            </a:pPr>
            <a:endParaRPr lang="en-GB" sz="2000"/>
          </a:p>
          <a:p>
            <a:endParaRPr lang="en-GB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CB3D-81B2-48E3-A3E1-63AEABA7887A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61FAA-4910-4D52-807A-CDF2F1ABDC5C}" type="slidenum">
              <a:rPr lang="en-GB"/>
              <a:pPr/>
              <a:t>9</a:t>
            </a:fld>
            <a:endParaRPr lang="en-GB"/>
          </a:p>
        </p:txBody>
      </p:sp>
      <p:sp>
        <p:nvSpPr>
          <p:cNvPr id="2867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27038"/>
            <a:ext cx="8229600" cy="609600"/>
          </a:xfrm>
        </p:spPr>
        <p:txBody>
          <a:bodyPr anchor="b"/>
          <a:lstStyle/>
          <a:p>
            <a:r>
              <a:rPr lang="en-GB" sz="3600"/>
              <a:t>Lesbian, gay and bisexual people</a:t>
            </a:r>
            <a:endParaRPr lang="en-GB" sz="3200"/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r>
              <a:rPr lang="en-GB" sz="2800"/>
              <a:t>Difficult to describe</a:t>
            </a:r>
          </a:p>
          <a:p>
            <a:endParaRPr lang="en-GB" sz="2800"/>
          </a:p>
          <a:p>
            <a:r>
              <a:rPr lang="en-GB" sz="2800"/>
              <a:t>44 % of the 440 gay, lesbian and bisexual respondents mentioned they had experienced discrimination due to their sexuality</a:t>
            </a:r>
          </a:p>
          <a:p>
            <a:pPr>
              <a:buFontTx/>
              <a:buNone/>
            </a:pPr>
            <a:r>
              <a:rPr lang="en-GB" sz="2400"/>
              <a:t>	       			</a:t>
            </a:r>
          </a:p>
          <a:p>
            <a:pPr>
              <a:buFontTx/>
              <a:buNone/>
            </a:pPr>
            <a:r>
              <a:rPr lang="en-GB" sz="2400"/>
              <a:t>					</a:t>
            </a:r>
            <a:r>
              <a:rPr lang="en-GB" sz="2000"/>
              <a:t>-Trades Union Congress (1999)</a:t>
            </a:r>
          </a:p>
          <a:p>
            <a:endParaRPr lang="en-GB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33C2A-86C1-464E-AE1B-D5DAC2701F15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B01-8DC0-428B-9245-8BC64225FEC3}" type="slidenum">
              <a:rPr lang="en-GB"/>
              <a:pPr/>
              <a:t>10</a:t>
            </a:fld>
            <a:endParaRPr lang="en-GB"/>
          </a:p>
        </p:txBody>
      </p:sp>
      <p:sp>
        <p:nvSpPr>
          <p:cNvPr id="3072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27038"/>
            <a:ext cx="8229600" cy="609600"/>
          </a:xfrm>
        </p:spPr>
        <p:txBody>
          <a:bodyPr anchor="b"/>
          <a:lstStyle/>
          <a:p>
            <a:r>
              <a:rPr lang="en-GB" sz="3600"/>
              <a:t>Different approaches to equality</a:t>
            </a:r>
            <a:endParaRPr lang="en-GB" sz="3200"/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828800"/>
            <a:ext cx="7772400" cy="43878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Equal opportunities approach</a:t>
            </a:r>
          </a:p>
          <a:p>
            <a:pPr lvl="1">
              <a:lnSpc>
                <a:spcPct val="90000"/>
              </a:lnSpc>
            </a:pP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Seeking to influence behaviour through legislation so that discrimination is prevented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Management of diversity approach</a:t>
            </a:r>
          </a:p>
          <a:p>
            <a:pPr lvl="1">
              <a:lnSpc>
                <a:spcPct val="90000"/>
              </a:lnSpc>
            </a:pP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Focusing on individuals rather than groups and encouraging the improvement of opportunities for all individuals and not just those in minority groups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/>
              <a:t>	       		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/>
              <a:t>   					                   </a:t>
            </a:r>
            <a:r>
              <a:rPr lang="en-GB" sz="1800"/>
              <a:t>-Torrington (2002)</a:t>
            </a:r>
          </a:p>
          <a:p>
            <a:pPr>
              <a:lnSpc>
                <a:spcPct val="90000"/>
              </a:lnSpc>
            </a:pPr>
            <a:endParaRPr lang="en-GB" sz="1800"/>
          </a:p>
        </p:txBody>
      </p:sp>
      <p:pic>
        <p:nvPicPr>
          <p:cNvPr id="30723" name="Picture 5" descr="BD06513_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48600" y="304800"/>
            <a:ext cx="12954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56A7-FAF6-4ED7-A299-1FAA95148ED4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07849-6DF4-49FD-B770-36A814759AF3}" type="slidenum">
              <a:rPr lang="en-GB"/>
              <a:pPr/>
              <a:t>11</a:t>
            </a:fld>
            <a:endParaRPr lang="en-GB"/>
          </a:p>
        </p:txBody>
      </p:sp>
      <p:sp>
        <p:nvSpPr>
          <p:cNvPr id="3174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27038"/>
            <a:ext cx="8229600" cy="609600"/>
          </a:xfrm>
        </p:spPr>
        <p:txBody>
          <a:bodyPr anchor="b"/>
          <a:lstStyle/>
          <a:p>
            <a:r>
              <a:rPr lang="en-GB" sz="2800"/>
              <a:t>Problems with equal opportunities approach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Assumption: equality of outcome will be achieved if fair procedures are used and monitored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The approach alienated large sections of the workforce who felt that there was no benefit for themselves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Equal opportunities results in the lowering of entry standards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The approach creates divisions in the workforce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‘Traditional equal opportunities strategies encourage a view that women have a problem and need help’.</a:t>
            </a: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000"/>
              <a:t>		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/>
              <a:t>   					                   </a:t>
            </a:r>
            <a:r>
              <a:rPr lang="en-GB" sz="1800"/>
              <a:t>-Torrington (2002)</a:t>
            </a:r>
          </a:p>
          <a:p>
            <a:pPr>
              <a:lnSpc>
                <a:spcPct val="90000"/>
              </a:lnSpc>
            </a:pPr>
            <a:endParaRPr lang="en-GB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0FA79-DD86-4586-B02D-8C6FCCF9D647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89E69-A59B-498C-8DFF-091F5098D02C}" type="slidenum">
              <a:rPr lang="en-GB"/>
              <a:pPr/>
              <a:t>12</a:t>
            </a:fld>
            <a:endParaRPr lang="en-GB"/>
          </a:p>
        </p:txBody>
      </p:sp>
      <p:sp>
        <p:nvSpPr>
          <p:cNvPr id="3379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27038"/>
            <a:ext cx="8229600" cy="609600"/>
          </a:xfrm>
        </p:spPr>
        <p:txBody>
          <a:bodyPr anchor="b"/>
          <a:lstStyle/>
          <a:p>
            <a:r>
              <a:rPr lang="en-GB" sz="2800"/>
              <a:t>Problems with equal opportunities approach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endParaRPr lang="en-GB" sz="2800"/>
          </a:p>
          <a:p>
            <a:r>
              <a:rPr lang="en-GB" sz="2800"/>
              <a:t>In general,</a:t>
            </a:r>
          </a:p>
          <a:p>
            <a:pPr lvl="1"/>
            <a:endParaRPr lang="en-GB" sz="2400"/>
          </a:p>
          <a:p>
            <a:pPr lvl="1"/>
            <a:r>
              <a:rPr lang="en-GB" sz="2400"/>
              <a:t>The approach is regarded as simplistic;</a:t>
            </a:r>
          </a:p>
          <a:p>
            <a:pPr lvl="1"/>
            <a:endParaRPr lang="en-GB" sz="2400"/>
          </a:p>
          <a:p>
            <a:pPr lvl="1"/>
            <a:r>
              <a:rPr lang="en-GB" sz="2400"/>
              <a:t>Attempting to treat the symptoms rather than the causes of unfair discrimination</a:t>
            </a:r>
          </a:p>
          <a:p>
            <a:pPr>
              <a:buFontTx/>
              <a:buNone/>
            </a:pPr>
            <a:r>
              <a:rPr lang="en-GB" sz="2400"/>
              <a:t>       			</a:t>
            </a:r>
          </a:p>
          <a:p>
            <a:pPr>
              <a:buFontTx/>
              <a:buNone/>
            </a:pPr>
            <a:r>
              <a:rPr lang="en-GB" sz="2400"/>
              <a:t>   					                   </a:t>
            </a:r>
            <a:r>
              <a:rPr lang="en-GB" sz="2000"/>
              <a:t>-Torrington (2002)</a:t>
            </a:r>
          </a:p>
          <a:p>
            <a:endParaRPr lang="en-GB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5D52F-269A-44C4-A916-48042AFB8FD2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1BAF-19C0-4D84-A2EF-AF9937468E15}" type="slidenum">
              <a:rPr lang="en-GB"/>
              <a:pPr/>
              <a:t>13</a:t>
            </a:fld>
            <a:endParaRPr lang="en-GB"/>
          </a:p>
        </p:txBody>
      </p:sp>
      <p:sp>
        <p:nvSpPr>
          <p:cNvPr id="3584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43000" y="762000"/>
            <a:ext cx="8001000" cy="609600"/>
          </a:xfrm>
        </p:spPr>
        <p:txBody>
          <a:bodyPr anchor="b"/>
          <a:lstStyle/>
          <a:p>
            <a:r>
              <a:rPr lang="en-GB" sz="2800"/>
              <a:t>Management of diversity approach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905000"/>
            <a:ext cx="7772400" cy="4311650"/>
          </a:xfrm>
        </p:spPr>
        <p:txBody>
          <a:bodyPr/>
          <a:lstStyle/>
          <a:p>
            <a:r>
              <a:rPr lang="en-GB" sz="2800"/>
              <a:t>‘Managing diversity is about the realisation of the potential of all employees…certain group based equal opportunities policies need to be seriously questioned, in particular positive action and targets’</a:t>
            </a:r>
          </a:p>
          <a:p>
            <a:pPr>
              <a:buFontTx/>
              <a:buNone/>
            </a:pPr>
            <a:r>
              <a:rPr lang="en-GB" sz="2400"/>
              <a:t>			</a:t>
            </a:r>
          </a:p>
          <a:p>
            <a:pPr>
              <a:buFontTx/>
              <a:buNone/>
            </a:pPr>
            <a:r>
              <a:rPr lang="en-GB" sz="2400"/>
              <a:t>   				              </a:t>
            </a:r>
            <a:r>
              <a:rPr lang="en-GB" sz="2000"/>
              <a:t>- Kandola and Fullertoon (1994)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6662-A4CE-49E5-8DF4-50043690D9A5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6ED25-E9E3-42FF-9367-16DE5DAAA29A}" type="slidenum">
              <a:rPr lang="en-GB"/>
              <a:pPr/>
              <a:t>14</a:t>
            </a:fld>
            <a:endParaRPr lang="en-GB"/>
          </a:p>
        </p:txBody>
      </p:sp>
      <p:sp>
        <p:nvSpPr>
          <p:cNvPr id="3788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43000" y="762000"/>
            <a:ext cx="8001000" cy="609600"/>
          </a:xfrm>
        </p:spPr>
        <p:txBody>
          <a:bodyPr anchor="b"/>
          <a:lstStyle/>
          <a:p>
            <a:r>
              <a:rPr lang="en-GB" sz="2800"/>
              <a:t>Management of diversity approach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905000"/>
            <a:ext cx="7772400" cy="4311650"/>
          </a:xfrm>
        </p:spPr>
        <p:txBody>
          <a:bodyPr/>
          <a:lstStyle/>
          <a:p>
            <a:r>
              <a:rPr lang="en-GB" sz="2800"/>
              <a:t>‘The challenge of meeting the needs of a culturally diverse workforce and of sensitising workers and managers to differences associated with gender, race, age and nationality in an attempt to maximise the potential productivity of all employees’</a:t>
            </a:r>
          </a:p>
          <a:p>
            <a:pPr>
              <a:buFontTx/>
              <a:buNone/>
            </a:pPr>
            <a:r>
              <a:rPr lang="en-GB" sz="2400"/>
              <a:t>			</a:t>
            </a:r>
          </a:p>
          <a:p>
            <a:pPr>
              <a:buFontTx/>
              <a:buNone/>
            </a:pPr>
            <a:r>
              <a:rPr lang="en-GB" sz="2400"/>
              <a:t>   				              </a:t>
            </a:r>
            <a:r>
              <a:rPr lang="en-GB" sz="2000"/>
              <a:t>- Ellis and Sonnenfield (1994)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121AE-181C-45EB-B029-18E29FB74159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AB0C-82E4-42B9-8E6B-574C1B5E6965}" type="slidenum">
              <a:rPr lang="en-GB"/>
              <a:pPr/>
              <a:t>15</a:t>
            </a:fld>
            <a:endParaRPr lang="en-GB"/>
          </a:p>
        </p:txBody>
      </p:sp>
      <p:sp>
        <p:nvSpPr>
          <p:cNvPr id="3993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43000" y="762000"/>
            <a:ext cx="8001000" cy="609600"/>
          </a:xfrm>
        </p:spPr>
        <p:txBody>
          <a:bodyPr anchor="b"/>
          <a:lstStyle/>
          <a:p>
            <a:r>
              <a:rPr lang="en-GB" sz="2800"/>
              <a:t>Management of diversity approach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905000"/>
            <a:ext cx="7772400" cy="4311650"/>
          </a:xfrm>
        </p:spPr>
        <p:txBody>
          <a:bodyPr/>
          <a:lstStyle/>
          <a:p>
            <a:r>
              <a:rPr lang="en-GB" sz="2000"/>
              <a:t>‘Whereas the equal opportunities approach minimises difference, the managing diversity approach treats differences as a positive asset’</a:t>
            </a:r>
          </a:p>
          <a:p>
            <a:pPr>
              <a:buFontTx/>
              <a:buNone/>
            </a:pPr>
            <a:r>
              <a:rPr lang="en-GB" sz="2000"/>
              <a:t>		</a:t>
            </a:r>
          </a:p>
          <a:p>
            <a:r>
              <a:rPr lang="en-GB" sz="2000"/>
              <a:t>It is based on the economic and business case for recognising and valuing difference, rather than the moral case for treating people equally.</a:t>
            </a:r>
          </a:p>
          <a:p>
            <a:endParaRPr lang="en-GB" sz="2000"/>
          </a:p>
          <a:p>
            <a:r>
              <a:rPr lang="en-GB" sz="2000"/>
              <a:t>Whereas equal opportunities are normally driven by the HR function, managing diversity is regarded as the responsibility of all managers.</a:t>
            </a:r>
          </a:p>
        </p:txBody>
      </p:sp>
      <p:sp>
        <p:nvSpPr>
          <p:cNvPr id="229380" name="Rectangle 4"/>
          <p:cNvSpPr>
            <a:spLocks noChangeArrowheads="1"/>
          </p:cNvSpPr>
          <p:nvPr/>
        </p:nvSpPr>
        <p:spPr bwMode="auto">
          <a:xfrm>
            <a:off x="6553200" y="6019800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- Torrington (2002)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68368-256C-4B1B-9F6B-2B46B4285A6A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BB2-1275-4B5F-AB7D-ABE5AA937697}" type="slidenum">
              <a:rPr lang="en-GB"/>
              <a:pPr/>
              <a:t>16</a:t>
            </a:fld>
            <a:endParaRPr lang="en-GB"/>
          </a:p>
        </p:txBody>
      </p:sp>
      <p:sp>
        <p:nvSpPr>
          <p:cNvPr id="4198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609600"/>
          </a:xfrm>
        </p:spPr>
        <p:txBody>
          <a:bodyPr anchor="b"/>
          <a:lstStyle/>
          <a:p>
            <a:r>
              <a:rPr lang="en-GB" sz="2800"/>
              <a:t>A process for managing diversity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524000"/>
            <a:ext cx="7772400" cy="4692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Investigation of the current situation in terms of statistics, policy and culture, etc.;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Setting visions of what the organisation would look like if it successfully managed diversity;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Spreading the ownership;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Policy development;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Initiating a range of training schemes;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Managing the programme to sustain momentum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1800"/>
              <a:t>					</a:t>
            </a:r>
            <a:r>
              <a:rPr lang="en-GB" sz="1600" b="1"/>
              <a:t>           - Ross and Schneide (1992) in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1600" b="1"/>
              <a:t>                                                                             Torrington (2002)</a:t>
            </a:r>
            <a:r>
              <a:rPr lang="en-GB" sz="1800"/>
              <a:t>	</a:t>
            </a:r>
          </a:p>
          <a:p>
            <a:pPr>
              <a:lnSpc>
                <a:spcPct val="90000"/>
              </a:lnSpc>
            </a:pPr>
            <a:endParaRPr lang="en-GB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F4F9-C809-49DB-8574-5142A23CE029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C5A4-3FBA-4691-96EA-4DBB9961FDCB}" type="slidenum">
              <a:rPr lang="en-GB"/>
              <a:pPr/>
              <a:t>17</a:t>
            </a:fld>
            <a:endParaRPr lang="en-GB"/>
          </a:p>
        </p:txBody>
      </p:sp>
      <p:sp>
        <p:nvSpPr>
          <p:cNvPr id="4403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27038"/>
            <a:ext cx="8229600" cy="609600"/>
          </a:xfrm>
        </p:spPr>
        <p:txBody>
          <a:bodyPr anchor="b"/>
          <a:lstStyle/>
          <a:p>
            <a:r>
              <a:rPr lang="en-GB" sz="2800"/>
              <a:t>Problems with the managing diversity approach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Too many complications (different interpretations);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Concentration on the individuals may reduce the awareness  of social-group-based disadvantage; 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Managing diversity can be considered as introspective as it deals with people already in the organisation, rather than with getting people into the organisation        		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   					               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/>
              <a:t>							-Torrington (2002)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D8A1-2BB7-4760-81C7-FBEE3F010BC7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63B3-F27B-474A-B3A1-BB3A1F1A926A}" type="slidenum">
              <a:rPr lang="en-GB"/>
              <a:pPr/>
              <a:t>18</a:t>
            </a:fld>
            <a:endParaRPr lang="en-GB"/>
          </a:p>
        </p:txBody>
      </p:sp>
      <p:sp>
        <p:nvSpPr>
          <p:cNvPr id="4608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8788" y="276225"/>
            <a:ext cx="8212137" cy="731838"/>
          </a:xfrm>
        </p:spPr>
        <p:txBody>
          <a:bodyPr anchor="b"/>
          <a:lstStyle/>
          <a:p>
            <a:r>
              <a:rPr lang="en-GB" sz="2800"/>
              <a:t>‘Equal opportunities’ approach vs. ‘management of diversity’ approach</a:t>
            </a:r>
            <a:endParaRPr lang="en-GB" sz="2000"/>
          </a:p>
        </p:txBody>
      </p:sp>
      <p:graphicFrame>
        <p:nvGraphicFramePr>
          <p:cNvPr id="46125" name="Group 45"/>
          <p:cNvGraphicFramePr>
            <a:graphicFrameLocks noGrp="1"/>
          </p:cNvGraphicFramePr>
          <p:nvPr/>
        </p:nvGraphicFramePr>
        <p:xfrm>
          <a:off x="1169988" y="1196975"/>
          <a:ext cx="7772400" cy="5661025"/>
        </p:xfrm>
        <a:graphic>
          <a:graphicData uri="http://schemas.openxmlformats.org/drawingml/2006/table">
            <a:tbl>
              <a:tblPr/>
              <a:tblGrid>
                <a:gridCol w="2030412"/>
                <a:gridCol w="2971800"/>
                <a:gridCol w="2770188"/>
              </a:tblGrid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5050"/>
                          </a:solidFill>
                          <a:effectLst/>
                          <a:latin typeface="Arial" charset="0"/>
                          <a:cs typeface="Arial" charset="0"/>
                        </a:rPr>
                        <a:t>Aspect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5050"/>
                          </a:solidFill>
                          <a:effectLst/>
                          <a:latin typeface="Arial" charset="0"/>
                          <a:cs typeface="Arial" charset="0"/>
                        </a:rPr>
                        <a:t>Equal opportunities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5050"/>
                          </a:solidFill>
                          <a:effectLst/>
                          <a:latin typeface="Arial" charset="0"/>
                          <a:cs typeface="Arial" charset="0"/>
                        </a:rPr>
                        <a:t>Managing diversity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Purpose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Reduce discrimination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Utilise employee potential to maximum advantage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Case argued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Moral and ethical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Business case-improve profitability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0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Whose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responsibility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HR/personnel department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All managers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Focuses 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Groups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Individuals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Perspective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Dealing with different needs of different groups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Integrated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1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Benefits for employees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Opportunities improved for disadvantaged groups, primarily through setting targets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Opportunities improved for all employees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5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Focus on management 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Recruitment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Managing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Remedies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Changing systems and practices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Changing the culture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AAD32-9830-4B14-8E23-ACC5D011CDED}" type="datetime1">
              <a:rPr lang="en-GB"/>
              <a:pPr/>
              <a:t>01/04/2013</a:t>
            </a:fld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E8D5C-93CA-4F18-B8E7-28817E8D16EA}" type="slidenum">
              <a:rPr lang="en-GB"/>
              <a:pPr/>
              <a:t>19</a:t>
            </a:fld>
            <a:endParaRPr lang="en-GB"/>
          </a:p>
        </p:txBody>
      </p:sp>
      <p:sp>
        <p:nvSpPr>
          <p:cNvPr id="471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27038"/>
            <a:ext cx="8229600" cy="609600"/>
          </a:xfrm>
        </p:spPr>
        <p:txBody>
          <a:bodyPr anchor="b"/>
          <a:lstStyle/>
          <a:p>
            <a:r>
              <a:rPr lang="en-GB" sz="2800"/>
              <a:t>‘Equal opportunities’ approach vs. ‘management of diversity’ approach</a:t>
            </a:r>
          </a:p>
        </p:txBody>
      </p:sp>
      <p:sp>
        <p:nvSpPr>
          <p:cNvPr id="4710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r>
              <a:rPr lang="en-GB" sz="2400"/>
              <a:t>Much of literature suggest that management of diversity is a superior approach to equal opportunities, and is not compatible with the equal opportunities approach </a:t>
            </a:r>
          </a:p>
          <a:p>
            <a:pPr>
              <a:buFontTx/>
              <a:buNone/>
            </a:pPr>
            <a:r>
              <a:rPr lang="en-GB" sz="2400"/>
              <a:t>					    </a:t>
            </a:r>
            <a:r>
              <a:rPr lang="en-GB" sz="2000"/>
              <a:t>- (Kandola et al., 1996)</a:t>
            </a:r>
          </a:p>
          <a:p>
            <a:endParaRPr lang="en-GB" sz="2400"/>
          </a:p>
          <a:p>
            <a:r>
              <a:rPr lang="en-GB" sz="2400"/>
              <a:t>Mutually supportive</a:t>
            </a:r>
          </a:p>
          <a:p>
            <a:pPr>
              <a:buFontTx/>
              <a:buNone/>
            </a:pPr>
            <a:r>
              <a:rPr lang="en-GB" sz="2400"/>
              <a:t>		  					                    </a:t>
            </a:r>
          </a:p>
          <a:p>
            <a:pPr>
              <a:buFontTx/>
              <a:buNone/>
            </a:pPr>
            <a:r>
              <a:rPr lang="en-GB" sz="2000"/>
              <a:t>					    -Ford (1996)</a:t>
            </a:r>
          </a:p>
          <a:p>
            <a:endParaRPr lang="en-GB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2965</TotalTime>
  <Words>967</Words>
  <Application>Microsoft PowerPoint</Application>
  <PresentationFormat>On-screen Show (4:3)</PresentationFormat>
  <Paragraphs>185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Design Template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Tahoma</vt:lpstr>
      <vt:lpstr>Arial</vt:lpstr>
      <vt:lpstr>Wingdings</vt:lpstr>
      <vt:lpstr>Times New Roman</vt:lpstr>
      <vt:lpstr>Blends</vt:lpstr>
      <vt:lpstr>Default Design</vt:lpstr>
      <vt:lpstr>Slide 1</vt:lpstr>
      <vt:lpstr>Current employment experiences of socially defined minority groups</vt:lpstr>
      <vt:lpstr>Women</vt:lpstr>
      <vt:lpstr>Women</vt:lpstr>
      <vt:lpstr>Racial and ethnic groups</vt:lpstr>
      <vt:lpstr>Racial and ethnic groups</vt:lpstr>
      <vt:lpstr>Disabled people</vt:lpstr>
      <vt:lpstr>Older people</vt:lpstr>
      <vt:lpstr>Lesbian, gay and bisexual people</vt:lpstr>
      <vt:lpstr>Different approaches to equality</vt:lpstr>
      <vt:lpstr>Problems with equal opportunities approach</vt:lpstr>
      <vt:lpstr>Problems with equal opportunities approach</vt:lpstr>
      <vt:lpstr>Management of diversity approach</vt:lpstr>
      <vt:lpstr>Management of diversity approach</vt:lpstr>
      <vt:lpstr>Management of diversity approach</vt:lpstr>
      <vt:lpstr>A process for managing diversity</vt:lpstr>
      <vt:lpstr>Problems with the managing diversity approach</vt:lpstr>
      <vt:lpstr>‘Equal opportunities’ approach vs. ‘management of diversity’ approach</vt:lpstr>
      <vt:lpstr>‘Equal opportunities’ approach vs. ‘management of diversity’ approach</vt:lpstr>
    </vt:vector>
  </TitlesOfParts>
  <Company>Busnes Fedwen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Planning</dc:title>
  <dc:creator>yong</dc:creator>
  <cp:lastModifiedBy>Mary</cp:lastModifiedBy>
  <cp:revision>151</cp:revision>
  <cp:lastPrinted>1999-11-17T17:14:22Z</cp:lastPrinted>
  <dcterms:created xsi:type="dcterms:W3CDTF">1999-11-17T15:24:55Z</dcterms:created>
  <dcterms:modified xsi:type="dcterms:W3CDTF">2013-04-01T11:07:20Z</dcterms:modified>
</cp:coreProperties>
</file>