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72" r:id="rId2"/>
    <p:sldId id="346" r:id="rId3"/>
    <p:sldId id="349" r:id="rId4"/>
    <p:sldId id="361" r:id="rId5"/>
    <p:sldId id="351" r:id="rId6"/>
    <p:sldId id="362" r:id="rId7"/>
    <p:sldId id="353" r:id="rId8"/>
    <p:sldId id="354" r:id="rId9"/>
    <p:sldId id="352" r:id="rId10"/>
    <p:sldId id="356" r:id="rId11"/>
    <p:sldId id="357" r:id="rId12"/>
    <p:sldId id="358" r:id="rId13"/>
    <p:sldId id="359" r:id="rId14"/>
    <p:sldId id="360" r:id="rId15"/>
    <p:sldId id="355" r:id="rId16"/>
  </p:sldIdLst>
  <p:sldSz cx="9144000" cy="6858000" type="screen4x3"/>
  <p:notesSz cx="6797675" cy="9926638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897" autoAdjust="0"/>
    <p:restoredTop sz="76056" autoAdjust="0"/>
  </p:normalViewPr>
  <p:slideViewPr>
    <p:cSldViewPr snapToGrid="0" snapToObjects="1">
      <p:cViewPr varScale="1">
        <p:scale>
          <a:sx n="82" d="100"/>
          <a:sy n="82" d="100"/>
        </p:scale>
        <p:origin x="1005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2B7E74-E3BF-40BF-905C-8B32F62E23B2}" type="datetimeFigureOut">
              <a:rPr lang="en-US" smtClean="0"/>
              <a:pPr/>
              <a:t>2/20/2020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23564D-4A5B-4781-84AE-CA1CDD8625C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8430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22D1DF-8B83-F64D-9D9F-6943744E1858}" type="datetimeFigureOut">
              <a:rPr lang="en-US" smtClean="0"/>
              <a:pPr/>
              <a:t>2/20/2020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6552D6-76DF-0547-BBAF-EACD65B06FF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878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686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7770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2324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90080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4161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83852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8970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756184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16028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7461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80796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87965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20/02/2020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20/02/2020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20/02/2020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20/02/2020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20/02/2020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20/02/2020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561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34073-1DDB-E241-AFDC-40B33DF00C0C}" type="datetimeFigureOut">
              <a:rPr lang="en-GB" smtClean="0"/>
              <a:pPr/>
              <a:t>20/02/2020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wqSraJpqfs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who.int/news-room/detail/19-02-2020-world-failing-to-provide-children-with-a-healthy-life-and-a-climate-fit-for-their-future-who-unicef-lancet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mindfulwales.org/mindfulness-in-schools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educationendowmentfoundation.org.uk/projects-and-evaluation/projects/philosophy-for-children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eepwalestidy.cymru/Pages/Site/cy/Category/eco-sgolion" TargetMode="External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hyperlink" Target="https://www.eco-schools.org.uk/about/howitworks/the-awards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lasstools.net/random-name-picker/14_JhGZ7T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classtools.net/random-name-picker/88_KZQd5A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" TargetMode="External"/><Relationship Id="rId2" Type="http://schemas.openxmlformats.org/officeDocument/2006/relationships/hyperlink" Target="https://www.estyn.gov.wales/effective-practic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4332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4572000" y="4238544"/>
            <a:ext cx="14333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l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037667" y="440266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ECAD4008 </a:t>
            </a:r>
            <a:r>
              <a:rPr lang="en-GB" dirty="0" err="1" smtClean="0"/>
              <a:t>Iechyd</a:t>
            </a:r>
            <a:r>
              <a:rPr lang="en-GB" dirty="0" smtClean="0"/>
              <a:t> a </a:t>
            </a:r>
            <a:r>
              <a:rPr lang="en-GB" dirty="0" err="1"/>
              <a:t>L</a:t>
            </a:r>
            <a:r>
              <a:rPr lang="en-GB" dirty="0" err="1" smtClean="0"/>
              <a:t>les</a:t>
            </a:r>
            <a:r>
              <a:rPr lang="en-GB" dirty="0" smtClean="0"/>
              <a:t> 2 / Health and Well Being 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Iwan Ellis-Williams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832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Elfennau</a:t>
            </a:r>
            <a:r>
              <a:rPr lang="en-GB" dirty="0" smtClean="0"/>
              <a:t> o Les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bawb</a:t>
            </a:r>
            <a:r>
              <a:rPr lang="en-GB" dirty="0" smtClean="0"/>
              <a:t>? / Elements of Well Being for us all?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354943" y="2057401"/>
            <a:ext cx="4038600" cy="3835400"/>
          </a:xfrm>
        </p:spPr>
        <p:txBody>
          <a:bodyPr/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www.youtube.com/watch?v=BwqSraJpqfs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947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ECAD4008IEWDawnsAffrica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47700" y="471822"/>
            <a:ext cx="7950200" cy="5890877"/>
          </a:xfrm>
        </p:spPr>
      </p:pic>
    </p:spTree>
    <p:extLst>
      <p:ext uri="{BB962C8B-B14F-4D97-AF65-F5344CB8AC3E}">
        <p14:creationId xmlns:p14="http://schemas.microsoft.com/office/powerpoint/2010/main" val="1712665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Sefydliad</a:t>
            </a:r>
            <a:r>
              <a:rPr lang="en-GB" dirty="0" smtClean="0"/>
              <a:t> </a:t>
            </a:r>
            <a:r>
              <a:rPr lang="en-GB" dirty="0" err="1" smtClean="0"/>
              <a:t>Iechyd</a:t>
            </a:r>
            <a:r>
              <a:rPr lang="en-GB" dirty="0" smtClean="0"/>
              <a:t> y </a:t>
            </a:r>
            <a:r>
              <a:rPr lang="en-GB" dirty="0" err="1" smtClean="0"/>
              <a:t>Byd</a:t>
            </a:r>
            <a:r>
              <a:rPr lang="en-GB" dirty="0" smtClean="0"/>
              <a:t> / World Health Organisation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…not merely the absence of disease or infirmity, but a state of complete physical, mental, and social well-being.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Wellness has been defined more as the action an individual takes to meet the above definition of health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150" y="640103"/>
            <a:ext cx="4038600" cy="40386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920750" y="4678703"/>
            <a:ext cx="290195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www.who.int/news-room/detail/19-02-2020-world-failing-to-provide-children-with-a-healthy-life-and-a-climate-fit-for-their-future-who-unicef-lancet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2091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CCUHP /UNCRC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351" y="5454650"/>
            <a:ext cx="8045449" cy="826527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784600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/>
              <a:t>Article 24 </a:t>
            </a:r>
            <a:r>
              <a:rPr lang="en-GB" dirty="0"/>
              <a:t>(health and health services)</a:t>
            </a:r>
          </a:p>
          <a:p>
            <a:pPr marL="0" indent="0">
              <a:buNone/>
            </a:pPr>
            <a:r>
              <a:rPr lang="en-GB" dirty="0"/>
              <a:t>Every child has the right to the best</a:t>
            </a:r>
          </a:p>
          <a:p>
            <a:pPr marL="0" indent="0">
              <a:buNone/>
            </a:pPr>
            <a:r>
              <a:rPr lang="en-GB" dirty="0"/>
              <a:t>possible health. Governments must</a:t>
            </a:r>
          </a:p>
          <a:p>
            <a:pPr marL="0" indent="0">
              <a:buNone/>
            </a:pPr>
            <a:r>
              <a:rPr lang="en-GB" dirty="0"/>
              <a:t>provide good quality health care,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clean water</a:t>
            </a:r>
            <a:r>
              <a:rPr lang="en-GB" dirty="0"/>
              <a:t>, nutritious food, and a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clean environment </a:t>
            </a:r>
            <a:r>
              <a:rPr lang="en-GB" dirty="0"/>
              <a:t>and education on </a:t>
            </a:r>
            <a:endParaRPr lang="en-GB" dirty="0" smtClean="0"/>
          </a:p>
          <a:p>
            <a:pPr marL="0" indent="0">
              <a:buNone/>
            </a:pPr>
            <a:r>
              <a:rPr lang="en-GB" dirty="0" err="1" smtClean="0"/>
              <a:t>healthand</a:t>
            </a:r>
            <a:r>
              <a:rPr lang="en-GB" dirty="0" smtClean="0"/>
              <a:t> </a:t>
            </a:r>
            <a:r>
              <a:rPr lang="en-GB" dirty="0"/>
              <a:t>well-being so that </a:t>
            </a:r>
            <a:r>
              <a:rPr lang="en-GB" dirty="0" smtClean="0"/>
              <a:t>children</a:t>
            </a:r>
          </a:p>
          <a:p>
            <a:pPr marL="0" indent="0">
              <a:buNone/>
            </a:pPr>
            <a:r>
              <a:rPr lang="en-GB" dirty="0" smtClean="0"/>
              <a:t>can stay healthy</a:t>
            </a:r>
            <a:r>
              <a:rPr lang="en-GB" dirty="0"/>
              <a:t>. Richer countries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must </a:t>
            </a:r>
            <a:r>
              <a:rPr lang="en-GB" dirty="0"/>
              <a:t>help </a:t>
            </a:r>
            <a:r>
              <a:rPr lang="en-GB" dirty="0" smtClean="0"/>
              <a:t>poorer countries </a:t>
            </a:r>
            <a:r>
              <a:rPr lang="en-GB" dirty="0"/>
              <a:t>achieve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this</a:t>
            </a:r>
            <a:r>
              <a:rPr lang="en-GB" dirty="0"/>
              <a:t>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06450" y="1600201"/>
            <a:ext cx="36830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err="1"/>
              <a:t>Erthygl</a:t>
            </a:r>
            <a:r>
              <a:rPr lang="en-GB" b="1" dirty="0"/>
              <a:t> 24 </a:t>
            </a:r>
            <a:r>
              <a:rPr lang="en-GB" dirty="0"/>
              <a:t>(</a:t>
            </a:r>
            <a:r>
              <a:rPr lang="en-GB" dirty="0" err="1"/>
              <a:t>gwasanaethau</a:t>
            </a:r>
            <a:r>
              <a:rPr lang="en-GB" dirty="0"/>
              <a:t> </a:t>
            </a:r>
            <a:r>
              <a:rPr lang="en-GB" dirty="0" err="1"/>
              <a:t>iechyd</a:t>
            </a:r>
            <a:r>
              <a:rPr lang="en-GB" dirty="0"/>
              <a:t> ac </a:t>
            </a:r>
            <a:r>
              <a:rPr lang="en-GB" dirty="0" err="1"/>
              <a:t>iechyd</a:t>
            </a:r>
            <a:r>
              <a:rPr lang="en-GB" dirty="0"/>
              <a:t>)</a:t>
            </a:r>
          </a:p>
          <a:p>
            <a:r>
              <a:rPr lang="en-GB" dirty="0"/>
              <a:t>Mae </a:t>
            </a:r>
            <a:r>
              <a:rPr lang="en-GB" dirty="0" err="1"/>
              <a:t>gan</a:t>
            </a:r>
            <a:r>
              <a:rPr lang="en-GB" dirty="0"/>
              <a:t> bob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hawl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 smtClean="0"/>
              <a:t>gorau</a:t>
            </a:r>
            <a:r>
              <a:rPr lang="en-GB" dirty="0" smtClean="0"/>
              <a:t> </a:t>
            </a:r>
            <a:r>
              <a:rPr lang="en-GB" dirty="0" err="1" smtClean="0"/>
              <a:t>iechyd</a:t>
            </a:r>
            <a:r>
              <a:rPr lang="en-GB" dirty="0" smtClean="0"/>
              <a:t> </a:t>
            </a:r>
            <a:r>
              <a:rPr lang="en-GB" dirty="0" err="1" smtClean="0"/>
              <a:t>posib</a:t>
            </a:r>
            <a:r>
              <a:rPr lang="en-GB" dirty="0"/>
              <a:t>.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 smtClean="0"/>
              <a:t>lywodraethau</a:t>
            </a:r>
            <a:r>
              <a:rPr lang="en-GB" dirty="0" smtClean="0"/>
              <a:t> </a:t>
            </a:r>
            <a:r>
              <a:rPr lang="en-GB" dirty="0" err="1" smtClean="0"/>
              <a:t>ddarparu</a:t>
            </a:r>
            <a:r>
              <a:rPr lang="en-GB" dirty="0" smtClean="0"/>
              <a:t> </a:t>
            </a:r>
            <a:r>
              <a:rPr lang="en-GB" dirty="0" err="1"/>
              <a:t>gofal</a:t>
            </a:r>
            <a:r>
              <a:rPr lang="en-GB" dirty="0"/>
              <a:t> </a:t>
            </a:r>
            <a:r>
              <a:rPr lang="en-GB" dirty="0" err="1"/>
              <a:t>iechyd</a:t>
            </a:r>
            <a:r>
              <a:rPr lang="en-GB" dirty="0"/>
              <a:t> o </a:t>
            </a:r>
            <a:r>
              <a:rPr lang="en-GB" dirty="0" err="1"/>
              <a:t>ansawdd</a:t>
            </a:r>
            <a:r>
              <a:rPr lang="en-GB" dirty="0"/>
              <a:t> </a:t>
            </a:r>
            <a:r>
              <a:rPr lang="en-GB" dirty="0" smtClean="0"/>
              <a:t>da, </a:t>
            </a:r>
            <a:r>
              <a:rPr lang="en-GB" dirty="0" err="1" smtClean="0"/>
              <a:t>dŵr</a:t>
            </a:r>
            <a:r>
              <a:rPr lang="en-GB" dirty="0" smtClean="0"/>
              <a:t> </a:t>
            </a:r>
            <a:r>
              <a:rPr lang="en-GB" dirty="0" err="1"/>
              <a:t>glân</a:t>
            </a:r>
            <a:r>
              <a:rPr lang="en-GB" dirty="0"/>
              <a:t>, </a:t>
            </a:r>
            <a:r>
              <a:rPr lang="en-GB" dirty="0" err="1"/>
              <a:t>bwyd</a:t>
            </a:r>
            <a:r>
              <a:rPr lang="en-GB" dirty="0"/>
              <a:t> </a:t>
            </a:r>
            <a:r>
              <a:rPr lang="en-GB" dirty="0" err="1"/>
              <a:t>maethlon</a:t>
            </a:r>
            <a:r>
              <a:rPr lang="en-GB" dirty="0"/>
              <a:t>, </a:t>
            </a:r>
            <a:r>
              <a:rPr lang="en-GB" dirty="0" err="1" smtClean="0"/>
              <a:t>amgylchedd</a:t>
            </a:r>
            <a:r>
              <a:rPr lang="en-GB" dirty="0" smtClean="0"/>
              <a:t> </a:t>
            </a:r>
            <a:r>
              <a:rPr lang="en-GB" dirty="0" err="1"/>
              <a:t>glân</a:t>
            </a:r>
            <a:r>
              <a:rPr lang="en-GB" dirty="0"/>
              <a:t> ac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gwella</a:t>
            </a:r>
            <a:r>
              <a:rPr lang="en-GB" dirty="0" smtClean="0"/>
              <a:t> </a:t>
            </a:r>
            <a:r>
              <a:rPr lang="en-GB" dirty="0" err="1"/>
              <a:t>llesiant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bod plant</a:t>
            </a:r>
          </a:p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cadw'n</a:t>
            </a:r>
            <a:r>
              <a:rPr lang="en-GB" dirty="0"/>
              <a:t> </a:t>
            </a:r>
            <a:r>
              <a:rPr lang="en-GB" dirty="0" err="1"/>
              <a:t>iach</a:t>
            </a:r>
            <a:r>
              <a:rPr lang="en-GB" dirty="0"/>
              <a:t>. </a:t>
            </a:r>
            <a:r>
              <a:rPr lang="en-GB" dirty="0" smtClean="0"/>
              <a:t>Mae </a:t>
            </a:r>
            <a:r>
              <a:rPr lang="en-GB" dirty="0" err="1" smtClean="0"/>
              <a:t>dyletswydd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wledydd</a:t>
            </a:r>
            <a:r>
              <a:rPr lang="en-GB" dirty="0" smtClean="0"/>
              <a:t> </a:t>
            </a:r>
            <a:r>
              <a:rPr lang="en-GB" dirty="0" err="1" smtClean="0"/>
              <a:t>cyfoethocach</a:t>
            </a:r>
            <a:endParaRPr lang="en-GB" dirty="0"/>
          </a:p>
          <a:p>
            <a:r>
              <a:rPr lang="en-GB" dirty="0" err="1"/>
              <a:t>i</a:t>
            </a:r>
            <a:r>
              <a:rPr lang="en-GB" dirty="0" smtClean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gwledydd</a:t>
            </a:r>
            <a:r>
              <a:rPr lang="en-GB" dirty="0"/>
              <a:t> </a:t>
            </a:r>
            <a:r>
              <a:rPr lang="en-GB" dirty="0" err="1"/>
              <a:t>tlotach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gyflawni</a:t>
            </a:r>
            <a:endParaRPr lang="en-GB" dirty="0"/>
          </a:p>
          <a:p>
            <a:r>
              <a:rPr lang="en-GB" dirty="0" err="1"/>
              <a:t>hyn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82851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Defdd</a:t>
            </a:r>
            <a:r>
              <a:rPr lang="en-GB" dirty="0" smtClean="0"/>
              <a:t> </a:t>
            </a:r>
            <a:r>
              <a:rPr lang="en-GB" dirty="0" err="1" smtClean="0"/>
              <a:t>Llesiant</a:t>
            </a:r>
            <a:r>
              <a:rPr lang="en-GB" dirty="0" smtClean="0"/>
              <a:t> Cymru </a:t>
            </a:r>
            <a:r>
              <a:rPr lang="en-GB" dirty="0" err="1" smtClean="0"/>
              <a:t>a’r</a:t>
            </a:r>
            <a:r>
              <a:rPr lang="en-GB" dirty="0" smtClean="0"/>
              <a:t>  </a:t>
            </a:r>
            <a:r>
              <a:rPr lang="en-GB" dirty="0" err="1" smtClean="0"/>
              <a:t>Dyfodol</a:t>
            </a:r>
            <a:r>
              <a:rPr lang="en-GB" dirty="0" smtClean="0"/>
              <a:t> (2015)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857" y="1417638"/>
            <a:ext cx="6545086" cy="5497838"/>
          </a:xfrm>
        </p:spPr>
      </p:pic>
    </p:spTree>
    <p:extLst>
      <p:ext uri="{BB962C8B-B14F-4D97-AF65-F5344CB8AC3E}">
        <p14:creationId xmlns:p14="http://schemas.microsoft.com/office/powerpoint/2010/main" val="2930357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Well Being of Future Generations Act (Wales) 2015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2660" y="1417638"/>
            <a:ext cx="5902825" cy="5434445"/>
          </a:xfrm>
        </p:spPr>
      </p:pic>
    </p:spTree>
    <p:extLst>
      <p:ext uri="{BB962C8B-B14F-4D97-AF65-F5344CB8AC3E}">
        <p14:creationId xmlns:p14="http://schemas.microsoft.com/office/powerpoint/2010/main" val="3338563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Dyfodol</a:t>
            </a:r>
            <a:r>
              <a:rPr lang="en-GB" dirty="0" smtClean="0"/>
              <a:t> </a:t>
            </a:r>
            <a:r>
              <a:rPr lang="en-GB" dirty="0" err="1" smtClean="0"/>
              <a:t>Llwyddiannus</a:t>
            </a:r>
            <a:r>
              <a:rPr lang="en-GB" dirty="0" smtClean="0"/>
              <a:t> / Successful Futures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633636"/>
            <a:ext cx="4038600" cy="4459091"/>
          </a:xfrm>
          <a:prstGeom prst="rect">
            <a:avLst/>
          </a:prstGeom>
        </p:spPr>
      </p:pic>
      <p:pic>
        <p:nvPicPr>
          <p:cNvPr id="8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33636"/>
            <a:ext cx="4038600" cy="4459091"/>
          </a:xfrm>
        </p:spPr>
      </p:pic>
    </p:spTree>
    <p:extLst>
      <p:ext uri="{BB962C8B-B14F-4D97-AF65-F5344CB8AC3E}">
        <p14:creationId xmlns:p14="http://schemas.microsoft.com/office/powerpoint/2010/main" val="2782557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7822"/>
            <a:ext cx="8229600" cy="1143000"/>
          </a:xfrm>
        </p:spPr>
        <p:txBody>
          <a:bodyPr>
            <a:noAutofit/>
          </a:bodyPr>
          <a:lstStyle/>
          <a:p>
            <a:r>
              <a:rPr lang="en-GB" sz="2800" dirty="0" err="1" smtClean="0"/>
              <a:t>Estyn</a:t>
            </a:r>
            <a:r>
              <a:rPr lang="en-GB" sz="2800" dirty="0" smtClean="0"/>
              <a:t>-  </a:t>
            </a:r>
            <a:r>
              <a:rPr lang="en-GB" sz="2800" dirty="0" err="1" smtClean="0"/>
              <a:t>Iach</a:t>
            </a:r>
            <a:r>
              <a:rPr lang="en-GB" sz="2800" dirty="0" smtClean="0"/>
              <a:t> a </a:t>
            </a:r>
            <a:r>
              <a:rPr lang="en-GB" sz="2800" dirty="0" err="1" smtClean="0"/>
              <a:t>Hapus</a:t>
            </a:r>
            <a:r>
              <a:rPr lang="en-GB" sz="2800" dirty="0" smtClean="0"/>
              <a:t>/Happy and Healthy 2019</a:t>
            </a:r>
            <a:endParaRPr lang="en-GB" sz="28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1109" y="969539"/>
            <a:ext cx="7307519" cy="5576403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0294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err="1" smtClean="0"/>
              <a:t>Toreth</a:t>
            </a:r>
            <a:r>
              <a:rPr lang="en-GB" sz="3600" dirty="0" smtClean="0"/>
              <a:t> o </a:t>
            </a:r>
            <a:r>
              <a:rPr lang="en-GB" sz="3600" dirty="0" err="1" smtClean="0"/>
              <a:t>opsiynau</a:t>
            </a:r>
            <a:r>
              <a:rPr lang="en-GB" sz="3600" dirty="0" smtClean="0"/>
              <a:t> </a:t>
            </a:r>
            <a:r>
              <a:rPr lang="en-GB" sz="3600" dirty="0" err="1" smtClean="0"/>
              <a:t>i</a:t>
            </a:r>
            <a:r>
              <a:rPr lang="en-GB" sz="3600" dirty="0" smtClean="0"/>
              <a:t> </a:t>
            </a:r>
            <a:r>
              <a:rPr lang="en-GB" sz="3600" dirty="0" err="1" smtClean="0"/>
              <a:t>ysgolion</a:t>
            </a:r>
            <a:r>
              <a:rPr lang="en-GB" sz="3600" dirty="0" smtClean="0"/>
              <a:t> </a:t>
            </a:r>
            <a:r>
              <a:rPr lang="en-GB" sz="3600" dirty="0" err="1" smtClean="0"/>
              <a:t>e.e</a:t>
            </a:r>
            <a:r>
              <a:rPr lang="en-GB" sz="3600" dirty="0" smtClean="0"/>
              <a:t>./ Options galore for schools e.g.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199"/>
            <a:ext cx="4038600" cy="4525963"/>
          </a:xfrm>
        </p:spPr>
        <p:txBody>
          <a:bodyPr/>
          <a:lstStyle/>
          <a:p>
            <a:r>
              <a:rPr lang="en-GB" dirty="0" err="1" smtClean="0"/>
              <a:t>Meddwlgarwch</a:t>
            </a:r>
            <a:r>
              <a:rPr lang="en-GB" dirty="0" smtClean="0"/>
              <a:t>/</a:t>
            </a:r>
          </a:p>
          <a:p>
            <a:pPr marL="0" indent="0">
              <a:buNone/>
            </a:pPr>
            <a:r>
              <a:rPr lang="en-GB" dirty="0" smtClean="0"/>
              <a:t>    Mindfulness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 smtClean="0"/>
              <a:t>Athroniaeth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blant</a:t>
            </a:r>
            <a:r>
              <a:rPr lang="en-GB" dirty="0" smtClean="0"/>
              <a:t>/</a:t>
            </a:r>
          </a:p>
          <a:p>
            <a:pPr marL="0" indent="0">
              <a:buNone/>
            </a:pPr>
            <a:r>
              <a:rPr lang="en-GB" dirty="0" smtClean="0"/>
              <a:t>    Philosophy for Children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92600" y="1600200"/>
            <a:ext cx="4038600" cy="4525963"/>
          </a:xfrm>
        </p:spPr>
        <p:txBody>
          <a:bodyPr/>
          <a:lstStyle/>
          <a:p>
            <a:r>
              <a:rPr lang="en-GB" dirty="0">
                <a:hlinkClick r:id="rId3"/>
              </a:rPr>
              <a:t>https://mindfulwales.org/mindfulness-in-schools/</a:t>
            </a:r>
            <a:endParaRPr lang="en-GB" dirty="0"/>
          </a:p>
          <a:p>
            <a:endParaRPr lang="en-GB" dirty="0" smtClean="0"/>
          </a:p>
          <a:p>
            <a:r>
              <a:rPr lang="en-GB" dirty="0">
                <a:hlinkClick r:id="rId4"/>
              </a:rPr>
              <a:t>https://educationendowmentfoundation.org.uk/projects-and-evaluation/projects/philosophy-for-children/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3164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Ffocws</a:t>
            </a:r>
            <a:r>
              <a:rPr lang="en-GB" dirty="0" smtClean="0"/>
              <a:t> </a:t>
            </a:r>
            <a:r>
              <a:rPr lang="en-GB" dirty="0" err="1" smtClean="0"/>
              <a:t>heddiw</a:t>
            </a:r>
            <a:r>
              <a:rPr lang="en-GB" dirty="0" smtClean="0"/>
              <a:t> / Today’s focus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1765301"/>
          </a:xfrm>
        </p:spPr>
        <p:txBody>
          <a:bodyPr/>
          <a:lstStyle/>
          <a:p>
            <a:r>
              <a:rPr lang="en-GB" dirty="0">
                <a:hlinkClick r:id="rId3"/>
              </a:rPr>
              <a:t>https://www.keepwalestidy.cymru/Pages/Site/cy/Category/eco-sgolion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1765300"/>
          </a:xfrm>
        </p:spPr>
        <p:txBody>
          <a:bodyPr/>
          <a:lstStyle/>
          <a:p>
            <a:r>
              <a:rPr lang="en-GB" dirty="0">
                <a:hlinkClick r:id="rId4"/>
              </a:rPr>
              <a:t>https://www.eco-schools.org.uk/about/howitworks/the-awards/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1000" y="4191492"/>
            <a:ext cx="2498820" cy="160118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7050" y="3768263"/>
            <a:ext cx="2998450" cy="202441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4395677"/>
            <a:ext cx="2180167" cy="139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1029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02619"/>
          </a:xfrm>
        </p:spPr>
        <p:txBody>
          <a:bodyPr/>
          <a:lstStyle/>
          <a:p>
            <a:r>
              <a:rPr lang="en-GB" dirty="0" smtClean="0"/>
              <a:t>10 cam / 10 steps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349829"/>
            <a:ext cx="4038600" cy="4525963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 smtClean="0"/>
              <a:t>Bioamrywiaeth</a:t>
            </a:r>
            <a:endParaRPr lang="en-GB" dirty="0" smtClean="0"/>
          </a:p>
          <a:p>
            <a:r>
              <a:rPr lang="en-GB" dirty="0" err="1" smtClean="0"/>
              <a:t>Egni</a:t>
            </a:r>
            <a:endParaRPr lang="en-GB" dirty="0" smtClean="0"/>
          </a:p>
          <a:p>
            <a:r>
              <a:rPr lang="en-GB" dirty="0" err="1" smtClean="0"/>
              <a:t>Dinasyddiaeth</a:t>
            </a:r>
            <a:r>
              <a:rPr lang="en-GB" dirty="0" smtClean="0"/>
              <a:t> </a:t>
            </a:r>
            <a:r>
              <a:rPr lang="en-GB" dirty="0" err="1" smtClean="0"/>
              <a:t>byd</a:t>
            </a:r>
            <a:r>
              <a:rPr lang="en-GB" dirty="0" smtClean="0"/>
              <a:t> </a:t>
            </a:r>
            <a:r>
              <a:rPr lang="en-GB" dirty="0" err="1" smtClean="0"/>
              <a:t>eang</a:t>
            </a:r>
            <a:endParaRPr lang="en-GB" dirty="0" smtClean="0"/>
          </a:p>
          <a:p>
            <a:r>
              <a:rPr lang="en-GB" dirty="0" err="1" smtClean="0"/>
              <a:t>Bywyd</a:t>
            </a:r>
            <a:r>
              <a:rPr lang="en-GB" dirty="0" smtClean="0"/>
              <a:t> </a:t>
            </a:r>
            <a:r>
              <a:rPr lang="en-GB" dirty="0" err="1" smtClean="0"/>
              <a:t>iach</a:t>
            </a:r>
            <a:endParaRPr lang="en-GB" dirty="0" smtClean="0"/>
          </a:p>
          <a:p>
            <a:r>
              <a:rPr lang="en-GB" dirty="0" err="1" smtClean="0"/>
              <a:t>Ysbwriel</a:t>
            </a:r>
            <a:endParaRPr lang="en-GB" dirty="0" smtClean="0"/>
          </a:p>
          <a:p>
            <a:r>
              <a:rPr lang="en-GB" dirty="0" err="1" smtClean="0"/>
              <a:t>Morol</a:t>
            </a:r>
            <a:endParaRPr lang="en-GB" dirty="0" smtClean="0"/>
          </a:p>
          <a:p>
            <a:r>
              <a:rPr lang="en-GB" dirty="0" err="1" smtClean="0"/>
              <a:t>Tir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ysgol</a:t>
            </a:r>
            <a:endParaRPr lang="en-GB" dirty="0" smtClean="0"/>
          </a:p>
          <a:p>
            <a:r>
              <a:rPr lang="en-GB" dirty="0" err="1" smtClean="0"/>
              <a:t>Trafnidiaeth</a:t>
            </a:r>
            <a:endParaRPr lang="en-GB" dirty="0" smtClean="0"/>
          </a:p>
          <a:p>
            <a:r>
              <a:rPr lang="en-GB" dirty="0" err="1" smtClean="0"/>
              <a:t>Gwastraff</a:t>
            </a:r>
            <a:endParaRPr lang="en-GB" dirty="0" smtClean="0"/>
          </a:p>
          <a:p>
            <a:r>
              <a:rPr lang="en-GB" dirty="0" err="1" smtClean="0"/>
              <a:t>Dŵr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71571" y="1346200"/>
            <a:ext cx="4038600" cy="4525963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Biodiversity</a:t>
            </a:r>
          </a:p>
          <a:p>
            <a:r>
              <a:rPr lang="en-GB" dirty="0" smtClean="0"/>
              <a:t>Energy</a:t>
            </a:r>
          </a:p>
          <a:p>
            <a:r>
              <a:rPr lang="en-GB" dirty="0" smtClean="0"/>
              <a:t>Global Citizenship</a:t>
            </a:r>
          </a:p>
          <a:p>
            <a:r>
              <a:rPr lang="en-GB" dirty="0" smtClean="0"/>
              <a:t>Healthy Living</a:t>
            </a:r>
          </a:p>
          <a:p>
            <a:r>
              <a:rPr lang="en-GB" dirty="0" smtClean="0"/>
              <a:t>Litter</a:t>
            </a:r>
          </a:p>
          <a:p>
            <a:r>
              <a:rPr lang="en-GB" dirty="0" smtClean="0"/>
              <a:t>Marine</a:t>
            </a:r>
          </a:p>
          <a:p>
            <a:r>
              <a:rPr lang="en-GB" dirty="0" smtClean="0"/>
              <a:t>School Grounds</a:t>
            </a:r>
          </a:p>
          <a:p>
            <a:r>
              <a:rPr lang="en-GB" dirty="0" smtClean="0"/>
              <a:t>Transport</a:t>
            </a:r>
          </a:p>
          <a:p>
            <a:r>
              <a:rPr lang="en-GB" dirty="0" smtClean="0"/>
              <a:t>Waste</a:t>
            </a:r>
          </a:p>
          <a:p>
            <a:r>
              <a:rPr lang="en-GB" dirty="0" smtClean="0"/>
              <a:t>Water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9281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54062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Ffair</a:t>
            </a:r>
            <a:r>
              <a:rPr lang="en-GB" dirty="0" smtClean="0"/>
              <a:t> </a:t>
            </a:r>
            <a:r>
              <a:rPr lang="en-GB" dirty="0" err="1"/>
              <a:t>P</a:t>
            </a:r>
            <a:r>
              <a:rPr lang="en-GB" dirty="0" err="1" smtClean="0"/>
              <a:t>osteri</a:t>
            </a:r>
            <a:r>
              <a:rPr lang="en-GB" dirty="0" smtClean="0"/>
              <a:t> / Poster Fair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55600" y="1309914"/>
            <a:ext cx="4038600" cy="4525963"/>
          </a:xfrm>
        </p:spPr>
        <p:txBody>
          <a:bodyPr>
            <a:normAutofit fontScale="32500" lnSpcReduction="20000"/>
          </a:bodyPr>
          <a:lstStyle/>
          <a:p>
            <a:r>
              <a:rPr lang="en-GB" sz="6200" dirty="0" err="1" smtClean="0"/>
              <a:t>Ffurfiwch</a:t>
            </a:r>
            <a:r>
              <a:rPr lang="en-GB" sz="6200" dirty="0" smtClean="0"/>
              <a:t> </a:t>
            </a:r>
            <a:r>
              <a:rPr lang="en-GB" sz="6200" dirty="0" err="1" smtClean="0"/>
              <a:t>grŵp</a:t>
            </a:r>
            <a:endParaRPr lang="en-GB" sz="6200" dirty="0" smtClean="0"/>
          </a:p>
          <a:p>
            <a:r>
              <a:rPr lang="en-GB" sz="6200" dirty="0" err="1" smtClean="0"/>
              <a:t>Cymerwch</a:t>
            </a:r>
            <a:r>
              <a:rPr lang="en-GB" sz="6200" dirty="0" smtClean="0"/>
              <a:t> </a:t>
            </a:r>
            <a:r>
              <a:rPr lang="en-GB" sz="6200" dirty="0" err="1" smtClean="0"/>
              <a:t>thema</a:t>
            </a:r>
            <a:r>
              <a:rPr lang="en-GB" sz="6200" dirty="0" smtClean="0"/>
              <a:t> ‘eco’</a:t>
            </a:r>
          </a:p>
          <a:p>
            <a:r>
              <a:rPr lang="en-GB" sz="6200" dirty="0" err="1" smtClean="0"/>
              <a:t>Ymchwiliwch</a:t>
            </a:r>
            <a:r>
              <a:rPr lang="en-GB" sz="6200" dirty="0" smtClean="0"/>
              <a:t> y </a:t>
            </a:r>
            <a:r>
              <a:rPr lang="en-GB" sz="6200" dirty="0" err="1" smtClean="0"/>
              <a:t>maes</a:t>
            </a:r>
            <a:endParaRPr lang="en-GB" sz="6200" dirty="0" smtClean="0"/>
          </a:p>
          <a:p>
            <a:r>
              <a:rPr lang="en-GB" sz="6200" dirty="0" err="1" smtClean="0"/>
              <a:t>Dyfeisiwch</a:t>
            </a:r>
            <a:r>
              <a:rPr lang="en-GB" sz="6200" dirty="0" smtClean="0"/>
              <a:t> </a:t>
            </a:r>
            <a:r>
              <a:rPr lang="en-GB" sz="6200" dirty="0" err="1" smtClean="0"/>
              <a:t>syniad</a:t>
            </a:r>
            <a:r>
              <a:rPr lang="en-GB" sz="6200" dirty="0" smtClean="0"/>
              <a:t> (dim </a:t>
            </a:r>
            <a:r>
              <a:rPr lang="en-GB" sz="6200" dirty="0" err="1" smtClean="0"/>
              <a:t>ffiniau</a:t>
            </a:r>
            <a:r>
              <a:rPr lang="en-GB" sz="6200" dirty="0" smtClean="0"/>
              <a:t> cost) </a:t>
            </a:r>
            <a:r>
              <a:rPr lang="en-GB" sz="6200" dirty="0" err="1"/>
              <a:t>i</a:t>
            </a:r>
            <a:r>
              <a:rPr lang="en-GB" sz="6200" dirty="0" err="1" smtClean="0"/>
              <a:t>’w</a:t>
            </a:r>
            <a:r>
              <a:rPr lang="en-GB" sz="6200" dirty="0" smtClean="0"/>
              <a:t> </a:t>
            </a:r>
            <a:r>
              <a:rPr lang="en-GB" sz="6200" dirty="0" err="1" smtClean="0"/>
              <a:t>ddatblygu</a:t>
            </a:r>
            <a:r>
              <a:rPr lang="en-GB" sz="6200" dirty="0" smtClean="0"/>
              <a:t> </a:t>
            </a:r>
            <a:r>
              <a:rPr lang="en-GB" sz="6200" dirty="0" err="1" smtClean="0"/>
              <a:t>yn</a:t>
            </a:r>
            <a:r>
              <a:rPr lang="en-GB" sz="6200" dirty="0" smtClean="0"/>
              <a:t> </a:t>
            </a:r>
            <a:r>
              <a:rPr lang="en-GB" sz="6200" dirty="0" err="1" smtClean="0"/>
              <a:t>ein</a:t>
            </a:r>
            <a:r>
              <a:rPr lang="en-GB" sz="6200" dirty="0" smtClean="0"/>
              <a:t> </a:t>
            </a:r>
            <a:r>
              <a:rPr lang="en-GB" sz="6200" dirty="0" err="1" smtClean="0"/>
              <a:t>ysgol</a:t>
            </a:r>
            <a:r>
              <a:rPr lang="en-GB" sz="6200" dirty="0" smtClean="0"/>
              <a:t> </a:t>
            </a:r>
            <a:r>
              <a:rPr lang="en-GB" sz="6200" dirty="0" err="1" smtClean="0"/>
              <a:t>delfrydol</a:t>
            </a:r>
            <a:r>
              <a:rPr lang="en-GB" sz="6200" dirty="0" smtClean="0"/>
              <a:t> </a:t>
            </a:r>
            <a:r>
              <a:rPr lang="en-GB" sz="6200" dirty="0" err="1" smtClean="0"/>
              <a:t>dychmygol</a:t>
            </a:r>
            <a:r>
              <a:rPr lang="en-GB" sz="6200" dirty="0" smtClean="0"/>
              <a:t>!</a:t>
            </a:r>
          </a:p>
          <a:p>
            <a:pPr marL="0" indent="0">
              <a:buNone/>
            </a:pPr>
            <a:endParaRPr lang="en-GB" sz="6200" dirty="0"/>
          </a:p>
          <a:p>
            <a:pPr marL="0" indent="0">
              <a:buNone/>
            </a:pPr>
            <a:r>
              <a:rPr lang="en-GB" sz="6200" dirty="0" err="1" smtClean="0"/>
              <a:t>Meddyliwch</a:t>
            </a:r>
            <a:r>
              <a:rPr lang="en-GB" sz="6200" dirty="0" smtClean="0"/>
              <a:t> am </a:t>
            </a:r>
            <a:r>
              <a:rPr lang="en-GB" sz="6200" dirty="0" err="1" smtClean="0"/>
              <a:t>syniadau</a:t>
            </a:r>
            <a:r>
              <a:rPr lang="en-GB" sz="6200" dirty="0" smtClean="0"/>
              <a:t> </a:t>
            </a:r>
            <a:r>
              <a:rPr lang="en-GB" sz="6200" dirty="0" err="1" smtClean="0"/>
              <a:t>gwricwlaidd</a:t>
            </a:r>
            <a:r>
              <a:rPr lang="en-GB" sz="6200" dirty="0" smtClean="0"/>
              <a:t> </a:t>
            </a:r>
            <a:r>
              <a:rPr lang="en-GB" sz="6200" dirty="0" err="1" smtClean="0"/>
              <a:t>i</a:t>
            </a:r>
            <a:r>
              <a:rPr lang="en-GB" sz="6200" dirty="0" smtClean="0"/>
              <a:t> </a:t>
            </a:r>
            <a:r>
              <a:rPr lang="en-GB" sz="6200" dirty="0" err="1" smtClean="0"/>
              <a:t>rannu</a:t>
            </a:r>
            <a:r>
              <a:rPr lang="en-GB" sz="6200" dirty="0" smtClean="0"/>
              <a:t> </a:t>
            </a:r>
            <a:r>
              <a:rPr lang="en-GB" sz="6200" dirty="0" err="1" smtClean="0"/>
              <a:t>gyda’ch</a:t>
            </a:r>
            <a:r>
              <a:rPr lang="en-GB" sz="6200" dirty="0" smtClean="0"/>
              <a:t> </a:t>
            </a:r>
            <a:r>
              <a:rPr lang="en-GB" sz="6200" dirty="0" err="1" smtClean="0"/>
              <a:t>cyd-fyfyrwyr</a:t>
            </a:r>
            <a:r>
              <a:rPr lang="en-GB" sz="6200" dirty="0"/>
              <a:t>.</a:t>
            </a:r>
            <a:endParaRPr lang="en-GB" sz="6200" dirty="0" smtClean="0"/>
          </a:p>
          <a:p>
            <a:endParaRPr lang="en-GB" sz="6200" dirty="0"/>
          </a:p>
          <a:p>
            <a:r>
              <a:rPr lang="en-GB" sz="6200" dirty="0" err="1" smtClean="0"/>
              <a:t>Lluniwch</a:t>
            </a:r>
            <a:r>
              <a:rPr lang="en-GB" sz="6200" dirty="0" smtClean="0"/>
              <a:t> </a:t>
            </a:r>
            <a:r>
              <a:rPr lang="en-GB" sz="6200" dirty="0" err="1" smtClean="0"/>
              <a:t>boster</a:t>
            </a:r>
            <a:r>
              <a:rPr lang="en-GB" sz="6200" dirty="0" smtClean="0"/>
              <a:t> a </a:t>
            </a:r>
            <a:r>
              <a:rPr lang="en-GB" sz="6200" dirty="0" err="1" smtClean="0"/>
              <a:t>gosodwch</a:t>
            </a:r>
            <a:r>
              <a:rPr lang="en-GB" sz="6200" dirty="0" smtClean="0"/>
              <a:t> </a:t>
            </a:r>
            <a:r>
              <a:rPr lang="en-GB" sz="6200" dirty="0" err="1" smtClean="0"/>
              <a:t>eich</a:t>
            </a:r>
            <a:r>
              <a:rPr lang="en-GB" sz="6200" dirty="0" smtClean="0"/>
              <a:t> </a:t>
            </a:r>
            <a:r>
              <a:rPr lang="en-GB" sz="6200" dirty="0" err="1" smtClean="0"/>
              <a:t>stondin</a:t>
            </a:r>
            <a:r>
              <a:rPr lang="en-GB" sz="6200" dirty="0" smtClean="0"/>
              <a:t> </a:t>
            </a:r>
            <a:r>
              <a:rPr lang="en-GB" sz="6200" dirty="0" err="1" smtClean="0"/>
              <a:t>er</a:t>
            </a:r>
            <a:r>
              <a:rPr lang="en-GB" sz="6200" dirty="0" smtClean="0"/>
              <a:t> </a:t>
            </a:r>
            <a:r>
              <a:rPr lang="en-GB" sz="6200" dirty="0" err="1" smtClean="0"/>
              <a:t>mwyn</a:t>
            </a:r>
            <a:r>
              <a:rPr lang="en-GB" sz="6200" dirty="0" smtClean="0"/>
              <a:t> </a:t>
            </a:r>
            <a:r>
              <a:rPr lang="en-GB" sz="6200" dirty="0" err="1" smtClean="0"/>
              <a:t>ei</a:t>
            </a:r>
            <a:r>
              <a:rPr lang="en-GB" sz="6200" dirty="0" smtClean="0"/>
              <a:t> </a:t>
            </a:r>
            <a:r>
              <a:rPr lang="en-GB" sz="6200" dirty="0" err="1" smtClean="0"/>
              <a:t>werthu</a:t>
            </a:r>
            <a:r>
              <a:rPr lang="en-GB" sz="6200" dirty="0" smtClean="0"/>
              <a:t> </a:t>
            </a:r>
            <a:r>
              <a:rPr lang="en-GB" sz="6200" dirty="0" err="1" smtClean="0"/>
              <a:t>i</a:t>
            </a:r>
            <a:r>
              <a:rPr lang="en-GB" sz="6200" dirty="0" smtClean="0"/>
              <a:t> </a:t>
            </a:r>
            <a:r>
              <a:rPr lang="en-GB" sz="6200" dirty="0" err="1" smtClean="0"/>
              <a:t>eraill</a:t>
            </a:r>
            <a:r>
              <a:rPr lang="en-GB" sz="6200" dirty="0" smtClean="0"/>
              <a:t> </a:t>
            </a:r>
            <a:r>
              <a:rPr lang="en-GB" sz="6200" dirty="0" err="1" smtClean="0"/>
              <a:t>yn</a:t>
            </a:r>
            <a:r>
              <a:rPr lang="en-GB" sz="6200" dirty="0" smtClean="0"/>
              <a:t> y </a:t>
            </a:r>
            <a:r>
              <a:rPr lang="en-GB" sz="6200" dirty="0" err="1" smtClean="0"/>
              <a:t>ffair</a:t>
            </a:r>
            <a:r>
              <a:rPr lang="en-GB" sz="6200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b="1" dirty="0">
                <a:hlinkClick r:id="rId3"/>
              </a:rPr>
              <a:t>https://</a:t>
            </a:r>
            <a:r>
              <a:rPr lang="en-GB" b="1" dirty="0" smtClean="0">
                <a:hlinkClick r:id="rId3"/>
              </a:rPr>
              <a:t>www.classtools.net/random-name-picker/14_JhGZ7T</a:t>
            </a:r>
            <a:endParaRPr lang="en-GB" b="1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99000" y="1309915"/>
            <a:ext cx="4038600" cy="4525963"/>
          </a:xfrm>
        </p:spPr>
        <p:txBody>
          <a:bodyPr>
            <a:normAutofit fontScale="32500" lnSpcReduction="20000"/>
          </a:bodyPr>
          <a:lstStyle/>
          <a:p>
            <a:r>
              <a:rPr lang="en-GB" sz="6200" dirty="0" smtClean="0"/>
              <a:t>Make a group</a:t>
            </a:r>
          </a:p>
          <a:p>
            <a:r>
              <a:rPr lang="en-GB" sz="6200" dirty="0" smtClean="0"/>
              <a:t>Take an Eco-theme</a:t>
            </a:r>
          </a:p>
          <a:p>
            <a:r>
              <a:rPr lang="en-GB" sz="6200" dirty="0" smtClean="0"/>
              <a:t>Research the area</a:t>
            </a:r>
            <a:endParaRPr lang="en-GB" sz="6200" dirty="0"/>
          </a:p>
          <a:p>
            <a:r>
              <a:rPr lang="en-GB" sz="6200" dirty="0" smtClean="0"/>
              <a:t>Come up with an idea (no cost boundaries) to develop this in our imaginary ideal school!</a:t>
            </a:r>
          </a:p>
          <a:p>
            <a:endParaRPr lang="en-GB" sz="6200" dirty="0"/>
          </a:p>
          <a:p>
            <a:pPr marL="0" indent="0">
              <a:buNone/>
            </a:pPr>
            <a:r>
              <a:rPr lang="en-GB" sz="6200" dirty="0" smtClean="0"/>
              <a:t>Think of some curriculum ideas to share with student colleagues.</a:t>
            </a:r>
          </a:p>
          <a:p>
            <a:pPr marL="0" indent="0">
              <a:buNone/>
            </a:pPr>
            <a:endParaRPr lang="en-GB" sz="6200" dirty="0" smtClean="0"/>
          </a:p>
          <a:p>
            <a:r>
              <a:rPr lang="en-GB" sz="6200" dirty="0" smtClean="0"/>
              <a:t>Make a poster and a sales pitch to sell it to others in the fair.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hlinkClick r:id="rId4"/>
              </a:rPr>
              <a:t>https://</a:t>
            </a:r>
            <a:r>
              <a:rPr lang="en-GB" b="1" dirty="0" smtClean="0">
                <a:hlinkClick r:id="rId4"/>
              </a:rPr>
              <a:t>www.classtools.net/random-name-picker/88_KZQd5A</a:t>
            </a:r>
            <a:endParaRPr lang="en-GB" b="1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5249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63133"/>
          </a:xfrm>
        </p:spPr>
        <p:txBody>
          <a:bodyPr>
            <a:normAutofit/>
          </a:bodyPr>
          <a:lstStyle/>
          <a:p>
            <a:r>
              <a:rPr lang="en-GB" sz="3200" dirty="0" err="1" smtClean="0"/>
              <a:t>Cyfeirnodau</a:t>
            </a:r>
            <a:r>
              <a:rPr lang="en-GB" sz="3200" dirty="0" smtClean="0"/>
              <a:t> / References</a:t>
            </a:r>
            <a:endParaRPr lang="en-GB" sz="32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037771"/>
            <a:ext cx="8229600" cy="512354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sz="2000" dirty="0"/>
          </a:p>
          <a:p>
            <a:r>
              <a:rPr lang="en-GB" sz="2000" dirty="0" err="1"/>
              <a:t>Deddf</a:t>
            </a:r>
            <a:r>
              <a:rPr lang="en-GB" sz="2000" dirty="0"/>
              <a:t> </a:t>
            </a:r>
            <a:r>
              <a:rPr lang="en-GB" sz="2000" dirty="0" err="1"/>
              <a:t>Llesiant</a:t>
            </a:r>
            <a:r>
              <a:rPr lang="en-GB" sz="2000" dirty="0"/>
              <a:t> </a:t>
            </a:r>
            <a:r>
              <a:rPr lang="en-GB" sz="2000" dirty="0" err="1"/>
              <a:t>Cenedlaethau’r</a:t>
            </a:r>
            <a:r>
              <a:rPr lang="en-GB" sz="2000" dirty="0"/>
              <a:t> </a:t>
            </a:r>
            <a:r>
              <a:rPr lang="en-GB" sz="2000" dirty="0" err="1"/>
              <a:t>Dyfodol</a:t>
            </a:r>
            <a:r>
              <a:rPr lang="en-GB" sz="2000" dirty="0"/>
              <a:t> (2015) </a:t>
            </a:r>
            <a:r>
              <a:rPr lang="en-GB" sz="2000" dirty="0" err="1"/>
              <a:t>Llywodraeth</a:t>
            </a:r>
            <a:r>
              <a:rPr lang="en-GB" sz="2000" dirty="0"/>
              <a:t> Cymru /Well Being of Future Generations Act (2015) Welsh </a:t>
            </a:r>
            <a:r>
              <a:rPr lang="en-GB" sz="2000" dirty="0" smtClean="0"/>
              <a:t>Government</a:t>
            </a:r>
          </a:p>
          <a:p>
            <a:endParaRPr lang="en-GB" sz="2000" dirty="0"/>
          </a:p>
          <a:p>
            <a:r>
              <a:rPr lang="en-GB" sz="2000" dirty="0" err="1"/>
              <a:t>Estyn</a:t>
            </a:r>
            <a:r>
              <a:rPr lang="en-GB" sz="2000" dirty="0"/>
              <a:t> (2019) Effective Practice. Available at </a:t>
            </a:r>
            <a:r>
              <a:rPr lang="en-GB" sz="2000" dirty="0">
                <a:hlinkClick r:id="rId2"/>
              </a:rPr>
              <a:t>https://www.estyn.gov.wales/effective-practice</a:t>
            </a:r>
            <a:r>
              <a:rPr lang="en-GB" sz="2000" dirty="0" smtClean="0"/>
              <a:t>.</a:t>
            </a:r>
          </a:p>
          <a:p>
            <a:pPr marL="0" indent="0">
              <a:buNone/>
            </a:pPr>
            <a:endParaRPr lang="en-GB" sz="2000" dirty="0" smtClean="0"/>
          </a:p>
          <a:p>
            <a:r>
              <a:rPr lang="en-GB" sz="2000" dirty="0" err="1"/>
              <a:t>Llywodraeth</a:t>
            </a:r>
            <a:r>
              <a:rPr lang="en-GB" sz="2000" dirty="0"/>
              <a:t> Cymru (2019). </a:t>
            </a:r>
            <a:r>
              <a:rPr lang="en-GB" sz="2000" dirty="0" err="1"/>
              <a:t>Cwricwlwm</a:t>
            </a:r>
            <a:r>
              <a:rPr lang="en-GB" sz="2000" dirty="0"/>
              <a:t> </a:t>
            </a:r>
            <a:r>
              <a:rPr lang="en-GB" sz="2000" dirty="0" err="1"/>
              <a:t>Drafft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Gymru</a:t>
            </a:r>
            <a:r>
              <a:rPr lang="en-GB" sz="2000" dirty="0"/>
              <a:t> 2022:  </a:t>
            </a:r>
            <a:r>
              <a:rPr lang="en-GB" sz="2000" dirty="0" err="1"/>
              <a:t>Canllawiau</a:t>
            </a:r>
            <a:r>
              <a:rPr lang="en-GB" sz="2000" dirty="0"/>
              <a:t> </a:t>
            </a:r>
            <a:r>
              <a:rPr lang="en-GB" sz="2000" dirty="0" err="1"/>
              <a:t>Statudol</a:t>
            </a:r>
            <a:r>
              <a:rPr lang="en-GB" sz="2000" dirty="0"/>
              <a:t> </a:t>
            </a:r>
            <a:r>
              <a:rPr lang="en-GB" sz="2000" dirty="0" err="1"/>
              <a:t>Drafft</a:t>
            </a:r>
            <a:r>
              <a:rPr lang="en-GB" sz="2000" dirty="0"/>
              <a:t> </a:t>
            </a:r>
            <a:r>
              <a:rPr lang="en-GB" sz="2000" dirty="0" err="1"/>
              <a:t>Maes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 a </a:t>
            </a:r>
            <a:r>
              <a:rPr lang="en-GB" sz="2000" dirty="0" err="1"/>
              <a:t>Phrofiad</a:t>
            </a:r>
            <a:r>
              <a:rPr lang="en-GB" sz="2000" dirty="0"/>
              <a:t> – </a:t>
            </a:r>
            <a:r>
              <a:rPr lang="en-GB" sz="2000" dirty="0" err="1"/>
              <a:t>Iechyd</a:t>
            </a:r>
            <a:r>
              <a:rPr lang="en-GB" sz="2000" dirty="0"/>
              <a:t> a </a:t>
            </a:r>
            <a:r>
              <a:rPr lang="en-GB" sz="2000" dirty="0" err="1"/>
              <a:t>Lles</a:t>
            </a:r>
            <a:r>
              <a:rPr lang="en-GB" sz="2000" dirty="0"/>
              <a:t>. </a:t>
            </a:r>
            <a:r>
              <a:rPr lang="en-GB" sz="2000" dirty="0" err="1"/>
              <a:t>Caerdydd</a:t>
            </a:r>
            <a:r>
              <a:rPr lang="en-GB" sz="2000" dirty="0"/>
              <a:t>. </a:t>
            </a:r>
            <a:r>
              <a:rPr lang="en-GB" sz="2000" dirty="0" err="1"/>
              <a:t>Llywodraeth</a:t>
            </a:r>
            <a:r>
              <a:rPr lang="en-GB" sz="2000" dirty="0"/>
              <a:t> Cymru</a:t>
            </a:r>
          </a:p>
          <a:p>
            <a:endParaRPr lang="en-GB" sz="2000" dirty="0"/>
          </a:p>
          <a:p>
            <a:r>
              <a:rPr lang="en-GB" sz="2000" dirty="0"/>
              <a:t>Welsh Government (2019). Draft Curriculum for Wales 2022: Draft Statutory </a:t>
            </a:r>
            <a:r>
              <a:rPr lang="en-GB" sz="2000" dirty="0" err="1"/>
              <a:t>Guidance:Area</a:t>
            </a:r>
            <a:r>
              <a:rPr lang="en-GB" sz="2000" dirty="0"/>
              <a:t> of Learning and Experience – Health and Well Being. Cardiff. Welsh </a:t>
            </a:r>
            <a:r>
              <a:rPr lang="en-GB" sz="2000" dirty="0" smtClean="0"/>
              <a:t>Government</a:t>
            </a:r>
          </a:p>
          <a:p>
            <a:endParaRPr lang="en-GB" sz="2000" dirty="0" smtClean="0"/>
          </a:p>
          <a:p>
            <a:r>
              <a:rPr lang="en-GB" sz="2000" dirty="0" smtClean="0"/>
              <a:t>World </a:t>
            </a:r>
            <a:r>
              <a:rPr lang="en-GB" sz="2000" dirty="0"/>
              <a:t>Health Organization (2019). Available at: </a:t>
            </a:r>
            <a:r>
              <a:rPr lang="en-GB" sz="2000" dirty="0">
                <a:hlinkClick r:id="rId3"/>
              </a:rPr>
              <a:t>https://www.who.int/</a:t>
            </a:r>
            <a:r>
              <a:rPr lang="en-GB" sz="2000" dirty="0"/>
              <a:t> </a:t>
            </a:r>
          </a:p>
          <a:p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0170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2742</TotalTime>
  <Words>552</Words>
  <Application>Microsoft Office PowerPoint</Application>
  <PresentationFormat>On-screen Show (4:3)</PresentationFormat>
  <Paragraphs>117</Paragraphs>
  <Slides>15</Slides>
  <Notes>13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PowerPoint Presentation</vt:lpstr>
      <vt:lpstr>ECAD4008 Iechyd a Lles 2 / Health and Well Being 2</vt:lpstr>
      <vt:lpstr>Elfennau o Les i bawb? / Elements of Well Being for us all?</vt:lpstr>
      <vt:lpstr>PowerPoint Presentation</vt:lpstr>
      <vt:lpstr>Sefydliad Iechyd y Byd / World Health Organisation</vt:lpstr>
      <vt:lpstr>CCUHP /UNCRC</vt:lpstr>
      <vt:lpstr>Defdd Llesiant Cymru a’r  Dyfodol (2015)</vt:lpstr>
      <vt:lpstr>Well Being of Future Generations Act (Wales) 2015</vt:lpstr>
      <vt:lpstr>Dyfodol Llwyddiannus / Successful Futures</vt:lpstr>
      <vt:lpstr>Estyn-  Iach a Hapus/Happy and Healthy 2019</vt:lpstr>
      <vt:lpstr>Toreth o opsiynau i ysgolion e.e./ Options galore for schools e.g.</vt:lpstr>
      <vt:lpstr>Ffocws heddiw / Today’s focus</vt:lpstr>
      <vt:lpstr>10 cam / 10 steps</vt:lpstr>
      <vt:lpstr>Ffair Posteri / Poster Fair</vt:lpstr>
      <vt:lpstr>Cyfeirnodau / References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swwcte</dc:creator>
  <cp:lastModifiedBy>Iwan Ellis-Williams</cp:lastModifiedBy>
  <cp:revision>225</cp:revision>
  <cp:lastPrinted>2017-08-03T13:56:24Z</cp:lastPrinted>
  <dcterms:created xsi:type="dcterms:W3CDTF">2018-05-24T13:58:06Z</dcterms:created>
  <dcterms:modified xsi:type="dcterms:W3CDTF">2020-02-20T09:22:39Z</dcterms:modified>
</cp:coreProperties>
</file>