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1pPr>
    <a:lvl2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2pPr>
    <a:lvl3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3pPr>
    <a:lvl4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4pPr>
    <a:lvl5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5pPr>
    <a:lvl6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6pPr>
    <a:lvl7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7pPr>
    <a:lvl8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8pPr>
    <a:lvl9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5200" b="0" i="0" u="none" strike="noStrike" cap="none" spc="0" normalizeH="0" baseline="0">
        <a:ln>
          <a:noFill/>
        </a:ln>
        <a:solidFill>
          <a:srgbClr val="EEEEEE"/>
        </a:solidFill>
        <a:effectLst/>
        <a:uFillTx/>
        <a:latin typeface="Helvetica Neue Bold Condensed"/>
        <a:ea typeface="Helvetica Neue Bold Condensed"/>
        <a:cs typeface="Helvetica Neue Bold Condensed"/>
        <a:sym typeface="Helvetica Neue Bold Condensed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4D7"/>
          </a:solidFill>
        </a:fill>
      </a:tcStyle>
    </a:wholeTbl>
    <a:band2H>
      <a:tcTxStyle/>
      <a:tcStyle>
        <a:tcBdr/>
        <a:fill>
          <a:solidFill>
            <a:srgbClr val="DDDBCF"/>
          </a:solidFill>
        </a:fill>
      </a:tcStyle>
    </a:band2H>
    <a:firstCol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AC9C88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6D4C8"/>
          </a:solidFill>
        </a:fill>
      </a:tcStyle>
    </a:firstCol>
    <a:la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878889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78889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DBDBD"/>
          </a:solidFill>
        </a:fill>
      </a:tcStyle>
    </a:lastRow>
    <a:fir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8F2817"/>
              </a:solidFill>
              <a:prstDash val="solid"/>
              <a:miter lim="400000"/>
            </a:ln>
          </a:bottom>
          <a:insideH>
            <a:ln w="12700" cap="flat">
              <a:solidFill>
                <a:srgbClr val="8F2817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8341D"/>
          </a:solidFill>
        </a:fill>
      </a:tcStyle>
    </a:firstRow>
  </a:tblStyle>
  <a:tblStyle styleId="{C7B018BB-80A7-4F77-B60F-C8B233D01FF8}" styleName="">
    <a:tblBg/>
    <a:wholeTbl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AC9C88"/>
              </a:solidFill>
              <a:prstDash val="solid"/>
              <a:miter lim="400000"/>
            </a:ln>
          </a:top>
          <a:bottom>
            <a:ln w="12700" cap="flat">
              <a:solidFill>
                <a:srgbClr val="AC9C88"/>
              </a:solidFill>
              <a:prstDash val="solid"/>
              <a:miter lim="400000"/>
            </a:ln>
          </a:bottom>
          <a:insideH>
            <a:ln w="12700" cap="flat">
              <a:solidFill>
                <a:srgbClr val="AC9C8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0EEE0"/>
          </a:solidFill>
        </a:fill>
      </a:tcStyle>
    </a:wholeTbl>
    <a:band2H>
      <a:tcTxStyle/>
      <a:tcStyle>
        <a:tcBdr/>
        <a:fill>
          <a:solidFill>
            <a:srgbClr val="F0EEE0">
              <a:alpha val="93000"/>
            </a:srgbClr>
          </a:solidFill>
        </a:fill>
      </a:tcStyle>
    </a:band2H>
    <a:firstCol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solidFill>
                <a:srgbClr val="AC9C88"/>
              </a:solidFill>
              <a:prstDash val="solid"/>
              <a:miter lim="400000"/>
            </a:ln>
          </a:left>
          <a:right>
            <a:ln w="25400" cap="flat">
              <a:solidFill>
                <a:srgbClr val="AC9C88"/>
              </a:solidFill>
              <a:prstDash val="solid"/>
              <a:miter lim="400000"/>
            </a:ln>
          </a:right>
          <a:top>
            <a:ln w="12700" cap="flat">
              <a:solidFill>
                <a:srgbClr val="AC9C88"/>
              </a:solidFill>
              <a:prstDash val="solid"/>
              <a:miter lim="400000"/>
            </a:ln>
          </a:top>
          <a:bottom>
            <a:ln w="12700" cap="flat">
              <a:solidFill>
                <a:srgbClr val="AC9C88"/>
              </a:solidFill>
              <a:prstDash val="solid"/>
              <a:miter lim="400000"/>
            </a:ln>
          </a:bottom>
          <a:insideH>
            <a:ln w="12700" cap="flat">
              <a:solidFill>
                <a:srgbClr val="AC9C8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AC9C88"/>
              </a:solidFill>
              <a:prstDash val="solid"/>
              <a:miter lim="400000"/>
            </a:ln>
          </a:top>
          <a:bottom>
            <a:ln w="12700" cap="flat">
              <a:solidFill>
                <a:srgbClr val="5F5857"/>
              </a:solidFill>
              <a:prstDash val="solid"/>
              <a:miter lim="400000"/>
            </a:ln>
          </a:bottom>
          <a:insideH>
            <a:ln w="12700" cap="flat">
              <a:solidFill>
                <a:srgbClr val="97231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F5857"/>
              </a:solidFill>
              <a:prstDash val="solid"/>
              <a:miter lim="400000"/>
            </a:ln>
          </a:top>
          <a:bottom>
            <a:ln w="25400" cap="flat">
              <a:solidFill>
                <a:srgbClr val="AC9C88"/>
              </a:solidFill>
              <a:prstDash val="solid"/>
              <a:miter lim="400000"/>
            </a:ln>
          </a:bottom>
          <a:insideH>
            <a:ln w="12700" cap="flat">
              <a:solidFill>
                <a:srgbClr val="B14019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AC9C88"/>
              </a:solidFill>
              <a:prstDash val="solid"/>
              <a:miter lim="400000"/>
            </a:ln>
          </a:top>
          <a:bottom>
            <a:ln w="12700" cap="flat">
              <a:solidFill>
                <a:srgbClr val="AC9C88"/>
              </a:solidFill>
              <a:prstDash val="solid"/>
              <a:miter lim="400000"/>
            </a:ln>
          </a:bottom>
          <a:insideH>
            <a:ln w="12700" cap="flat">
              <a:solidFill>
                <a:srgbClr val="AC9C8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0EEE0"/>
          </a:solidFill>
        </a:fill>
      </a:tcStyle>
    </a:wholeTbl>
    <a:band2H>
      <a:tcTxStyle/>
      <a:tcStyle>
        <a:tcBdr/>
        <a:fill>
          <a:solidFill>
            <a:srgbClr val="F0EEE0">
              <a:alpha val="93000"/>
            </a:srgbClr>
          </a:solidFill>
        </a:fill>
      </a:tcStyle>
    </a:band2H>
    <a:firstCol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AC9C88"/>
              </a:solidFill>
              <a:prstDash val="solid"/>
              <a:miter lim="400000"/>
            </a:ln>
          </a:top>
          <a:bottom>
            <a:ln w="12700" cap="flat">
              <a:solidFill>
                <a:srgbClr val="AC9C88"/>
              </a:solidFill>
              <a:prstDash val="solid"/>
              <a:miter lim="400000"/>
            </a:ln>
          </a:bottom>
          <a:insideH>
            <a:ln w="12700" cap="flat">
              <a:solidFill>
                <a:srgbClr val="AC9C88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6D4C8"/>
          </a:solidFill>
        </a:fill>
      </a:tcStyle>
    </a:firstCol>
    <a:la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29124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4AA2A"/>
          </a:solidFill>
        </a:fill>
      </a:tcStyle>
    </a:lastRow>
    <a:fir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AAAAA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58585"/>
          </a:solidFill>
        </a:fill>
      </a:tcStyle>
    </a:firstRow>
  </a:tblStyle>
  <a:tblStyle styleId="{CF821DB8-F4EB-4A41-A1BA-3FCAFE7338EE}" styleName="">
    <a:tblBg/>
    <a:wholeTbl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797979">
                  <a:alpha val="38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797979">
                  <a:alpha val="38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797979">
                  <a:alpha val="38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6B5C3">
              <a:alpha val="14000"/>
            </a:srgbClr>
          </a:solidFill>
        </a:fill>
      </a:tcStyle>
    </a:band2H>
    <a:firstCol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6B5C3">
                  <a:alpha val="75000"/>
                </a:srgbClr>
              </a:solidFill>
              <a:prstDash val="solid"/>
              <a:miter lim="400000"/>
            </a:ln>
          </a:top>
          <a:bottom>
            <a:ln w="12700" cap="flat">
              <a:solidFill>
                <a:srgbClr val="86B5C3">
                  <a:alpha val="75000"/>
                </a:srgbClr>
              </a:solidFill>
              <a:prstDash val="solid"/>
              <a:miter lim="400000"/>
            </a:ln>
          </a:bottom>
          <a:insideH>
            <a:ln w="12700" cap="flat">
              <a:solidFill>
                <a:srgbClr val="86B5C3">
                  <a:alpha val="75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6B5C3">
                  <a:alpha val="75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6B5C3">
                  <a:alpha val="75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33BA23B1-9221-436E-865A-0063620EA4FD}" styleName="">
    <a:tblBg/>
    <a:wholeTbl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solidFill>
                <a:srgbClr val="9F9F9F"/>
              </a:solidFill>
              <a:prstDash val="solid"/>
              <a:miter lim="400000"/>
            </a:ln>
          </a:left>
          <a:right>
            <a:ln w="12700" cap="flat">
              <a:solidFill>
                <a:srgbClr val="9F9F9F"/>
              </a:solidFill>
              <a:prstDash val="solid"/>
              <a:miter lim="400000"/>
            </a:ln>
          </a:right>
          <a:top>
            <a:ln w="12700" cap="flat">
              <a:solidFill>
                <a:srgbClr val="9F9F9F"/>
              </a:solidFill>
              <a:prstDash val="solid"/>
              <a:miter lim="400000"/>
            </a:ln>
          </a:top>
          <a:bottom>
            <a:ln w="12700" cap="flat">
              <a:solidFill>
                <a:srgbClr val="9F9F9F"/>
              </a:solidFill>
              <a:prstDash val="solid"/>
              <a:miter lim="400000"/>
            </a:ln>
          </a:bottom>
          <a:insideH>
            <a:ln w="12700" cap="flat">
              <a:solidFill>
                <a:srgbClr val="9F9F9F"/>
              </a:solidFill>
              <a:prstDash val="solid"/>
              <a:miter lim="400000"/>
            </a:ln>
          </a:insideH>
          <a:insideV>
            <a:ln w="12700" cap="flat">
              <a:solidFill>
                <a:srgbClr val="9F9F9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979">
              <a:alpha val="38000"/>
            </a:srgbClr>
          </a:solidFill>
        </a:fill>
      </a:tcStyle>
    </a:band2H>
    <a:firstCol>
      <a:tcTxStyle b="on" i="off">
        <a:font>
          <a:latin typeface="Helvetica Neue Bold Condensed"/>
          <a:ea typeface="Helvetica Neue Bold Condensed"/>
          <a:cs typeface="Helvetica Neue Bold Condensed"/>
        </a:font>
        <a:srgbClr val="2D2D2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ABABA"/>
          </a:solidFill>
        </a:fill>
      </a:tcStyle>
    </a:firstCol>
    <a:la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525A5D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B8B8B"/>
          </a:solidFill>
        </a:fill>
      </a:tcStyle>
    </a:lastRow>
    <a:fir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525A5D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B8B8B"/>
          </a:solidFill>
        </a:fill>
      </a:tcStyle>
    </a:firstRow>
  </a:tblStyle>
  <a:tblStyle styleId="{2708684C-4D16-4618-839F-0558EEFCDFE6}" styleName="">
    <a:tblBg/>
    <a:wholeTbl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97979">
              <a:alpha val="25000"/>
            </a:srgbClr>
          </a:solidFill>
        </a:fill>
      </a:tcStyle>
    </a:band2H>
    <a:firstCol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right>
          <a:top>
            <a:ln w="254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 Bold Condensed"/>
          <a:ea typeface="Helvetica Neue Bold Condensed"/>
          <a:cs typeface="Helvetica Neue Bold Condensed"/>
        </a:font>
        <a:srgbClr val="FFFFFF"/>
      </a:tcTxStyle>
      <a:tcStyle>
        <a:tcBdr>
          <a:left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FFFFFF">
                  <a:alpha val="45000"/>
                </a:srgbClr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2" d="100"/>
          <a:sy n="42" d="100"/>
        </p:scale>
        <p:origin x="62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1" name="Shape 141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2374900" y="2730500"/>
            <a:ext cx="19621500" cy="4216400"/>
          </a:xfrm>
          <a:prstGeom prst="rect">
            <a:avLst/>
          </a:prstGeom>
        </p:spPr>
        <p:txBody>
          <a:bodyPr anchor="b"/>
          <a:lstStyle>
            <a:lvl1pPr>
              <a:defRPr sz="9000" spc="-180"/>
            </a:lvl1pPr>
          </a:lstStyle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2374900" y="7073900"/>
            <a:ext cx="19621500" cy="30734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1pPr>
            <a:lvl2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2pPr>
            <a:lvl3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3pPr>
            <a:lvl4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4pPr>
            <a:lvl5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951685" y="12708534"/>
            <a:ext cx="504445" cy="465532"/>
          </a:xfrm>
          <a:prstGeom prst="rect">
            <a:avLst/>
          </a:prstGeom>
        </p:spPr>
        <p:txBody>
          <a:bodyPr anchor="ctr"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Line Line" descr="Line Line"/>
          <p:cNvPicPr>
            <a:picLocks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899589" y="11524798"/>
            <a:ext cx="6438417" cy="89804"/>
          </a:xfrm>
          <a:prstGeom prst="rect">
            <a:avLst/>
          </a:prstGeom>
        </p:spPr>
      </p:pic>
      <p:sp>
        <p:nvSpPr>
          <p:cNvPr id="22" name="157588660_2880x1920.jpeg"/>
          <p:cNvSpPr>
            <a:spLocks noGrp="1"/>
          </p:cNvSpPr>
          <p:nvPr>
            <p:ph type="pic" idx="21"/>
          </p:nvPr>
        </p:nvSpPr>
        <p:spPr>
          <a:xfrm>
            <a:off x="609600" y="-749300"/>
            <a:ext cx="23177500" cy="15451667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3" name="Title Text"/>
          <p:cNvSpPr txBox="1">
            <a:spLocks noGrp="1"/>
          </p:cNvSpPr>
          <p:nvPr>
            <p:ph type="title"/>
          </p:nvPr>
        </p:nvSpPr>
        <p:spPr>
          <a:xfrm>
            <a:off x="1181100" y="9626600"/>
            <a:ext cx="22009100" cy="1714500"/>
          </a:xfrm>
          <a:prstGeom prst="rect">
            <a:avLst/>
          </a:prstGeom>
        </p:spPr>
        <p:txBody>
          <a:bodyPr anchor="b"/>
          <a:lstStyle>
            <a:lvl1pPr>
              <a:defRPr sz="9000" spc="-180"/>
            </a:lvl1pPr>
          </a:lstStyle>
          <a:p>
            <a:r>
              <a:t>Title Text</a:t>
            </a:r>
          </a:p>
        </p:txBody>
      </p:sp>
      <p:sp>
        <p:nvSpPr>
          <p:cNvPr id="2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181100" y="11696700"/>
            <a:ext cx="22009100" cy="12319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1pPr>
            <a:lvl2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2pPr>
            <a:lvl3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3pPr>
            <a:lvl4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4pPr>
            <a:lvl5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r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Text"/>
          <p:cNvSpPr txBox="1">
            <a:spLocks noGrp="1"/>
          </p:cNvSpPr>
          <p:nvPr>
            <p:ph type="title"/>
          </p:nvPr>
        </p:nvSpPr>
        <p:spPr>
          <a:xfrm>
            <a:off x="2374900" y="4940300"/>
            <a:ext cx="19621500" cy="3835400"/>
          </a:xfrm>
          <a:prstGeom prst="rect">
            <a:avLst/>
          </a:prstGeom>
        </p:spPr>
        <p:txBody>
          <a:bodyPr/>
          <a:lstStyle>
            <a:lvl1pPr>
              <a:defRPr sz="9000" spc="-180"/>
            </a:lvl1pPr>
          </a:lstStyle>
          <a:p>
            <a:r>
              <a:t>Title Text</a:t>
            </a:r>
          </a:p>
        </p:txBody>
      </p:sp>
      <p:sp>
        <p:nvSpPr>
          <p:cNvPr id="3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Line Line" descr="Line Line"/>
          <p:cNvPicPr>
            <a:picLocks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433788" y="7155998"/>
            <a:ext cx="8416268" cy="89804"/>
          </a:xfrm>
          <a:prstGeom prst="rect">
            <a:avLst/>
          </a:prstGeom>
        </p:spPr>
      </p:pic>
      <p:sp>
        <p:nvSpPr>
          <p:cNvPr id="42" name="Image"/>
          <p:cNvSpPr>
            <a:spLocks noGrp="1"/>
          </p:cNvSpPr>
          <p:nvPr>
            <p:ph type="pic" idx="21"/>
          </p:nvPr>
        </p:nvSpPr>
        <p:spPr>
          <a:xfrm>
            <a:off x="12230100" y="-990600"/>
            <a:ext cx="11303000" cy="16594026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43" name="Title Text"/>
          <p:cNvSpPr txBox="1">
            <a:spLocks noGrp="1"/>
          </p:cNvSpPr>
          <p:nvPr>
            <p:ph type="title"/>
          </p:nvPr>
        </p:nvSpPr>
        <p:spPr>
          <a:xfrm>
            <a:off x="1435100" y="1092200"/>
            <a:ext cx="10464800" cy="57658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435100" y="7556500"/>
            <a:ext cx="10464800" cy="5092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1pPr>
            <a:lvl2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2pPr>
            <a:lvl3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3pPr>
            <a:lvl4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4pPr>
            <a:lvl5pPr marL="0" indent="0" algn="ctr">
              <a:spcBef>
                <a:spcPts val="0"/>
              </a:spcBef>
              <a:buClr>
                <a:srgbClr val="A29A85"/>
              </a:buClr>
              <a:buSzTx/>
              <a:buNone/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Line Line" descr="Line Line"/>
          <p:cNvPicPr>
            <a:picLocks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010107" y="3853998"/>
            <a:ext cx="20407882" cy="89804"/>
          </a:xfrm>
          <a:prstGeom prst="rect">
            <a:avLst/>
          </a:prstGeom>
        </p:spPr>
      </p:pic>
      <p:sp>
        <p:nvSpPr>
          <p:cNvPr id="54" name="Title Text"/>
          <p:cNvSpPr txBox="1">
            <a:spLocks noGrp="1"/>
          </p:cNvSpPr>
          <p:nvPr>
            <p:ph type="title"/>
          </p:nvPr>
        </p:nvSpPr>
        <p:spPr>
          <a:xfrm>
            <a:off x="2374900" y="977900"/>
            <a:ext cx="19621500" cy="26797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Line Line" descr="Line Line"/>
          <p:cNvPicPr>
            <a:picLocks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010107" y="3853998"/>
            <a:ext cx="20407882" cy="89804"/>
          </a:xfrm>
          <a:prstGeom prst="rect">
            <a:avLst/>
          </a:prstGeom>
        </p:spPr>
      </p:pic>
      <p:sp>
        <p:nvSpPr>
          <p:cNvPr id="64" name="Title Text"/>
          <p:cNvSpPr txBox="1">
            <a:spLocks noGrp="1"/>
          </p:cNvSpPr>
          <p:nvPr>
            <p:ph type="title"/>
          </p:nvPr>
        </p:nvSpPr>
        <p:spPr>
          <a:xfrm>
            <a:off x="2374900" y="977900"/>
            <a:ext cx="19621500" cy="26797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5" name="Body Level One…"/>
          <p:cNvSpPr txBox="1">
            <a:spLocks noGrp="1"/>
          </p:cNvSpPr>
          <p:nvPr>
            <p:ph type="body" idx="1"/>
          </p:nvPr>
        </p:nvSpPr>
        <p:spPr>
          <a:xfrm>
            <a:off x="2374900" y="4584700"/>
            <a:ext cx="19621500" cy="8039100"/>
          </a:xfrm>
          <a:prstGeom prst="rect">
            <a:avLst/>
          </a:prstGeom>
        </p:spPr>
        <p:txBody>
          <a:bodyPr/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Line Line" descr="Line Line"/>
          <p:cNvPicPr>
            <a:picLocks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010107" y="3853998"/>
            <a:ext cx="20407882" cy="89804"/>
          </a:xfrm>
          <a:prstGeom prst="rect">
            <a:avLst/>
          </a:prstGeom>
        </p:spPr>
      </p:pic>
      <p:sp>
        <p:nvSpPr>
          <p:cNvPr id="75" name="Image"/>
          <p:cNvSpPr>
            <a:spLocks noGrp="1"/>
          </p:cNvSpPr>
          <p:nvPr>
            <p:ph type="pic" idx="21"/>
          </p:nvPr>
        </p:nvSpPr>
        <p:spPr>
          <a:xfrm>
            <a:off x="2388450" y="965200"/>
            <a:ext cx="9968392" cy="14634676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76" name="Title Text"/>
          <p:cNvSpPr txBox="1">
            <a:spLocks noGrp="1"/>
          </p:cNvSpPr>
          <p:nvPr>
            <p:ph type="title"/>
          </p:nvPr>
        </p:nvSpPr>
        <p:spPr>
          <a:xfrm>
            <a:off x="2374900" y="977900"/>
            <a:ext cx="19621500" cy="26797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7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3500100" y="4699000"/>
            <a:ext cx="9055100" cy="7569200"/>
          </a:xfrm>
          <a:prstGeom prst="rect">
            <a:avLst/>
          </a:prstGeom>
        </p:spPr>
        <p:txBody>
          <a:bodyPr/>
          <a:lstStyle>
            <a:lvl1pPr marL="635000" indent="-635000">
              <a:spcBef>
                <a:spcPts val="4200"/>
              </a:spcBef>
              <a:buBlip>
                <a:blip r:embed="rId3"/>
              </a:buBlip>
              <a:defRPr sz="3600"/>
            </a:lvl1pPr>
            <a:lvl2pPr marL="1270000" indent="-635000">
              <a:spcBef>
                <a:spcPts val="4200"/>
              </a:spcBef>
              <a:buBlip>
                <a:blip r:embed="rId3"/>
              </a:buBlip>
              <a:defRPr sz="3600"/>
            </a:lvl2pPr>
            <a:lvl3pPr marL="1905000" indent="-635000">
              <a:spcBef>
                <a:spcPts val="4200"/>
              </a:spcBef>
              <a:buBlip>
                <a:blip r:embed="rId3"/>
              </a:buBlip>
              <a:defRPr sz="3600"/>
            </a:lvl3pPr>
            <a:lvl4pPr marL="2540000" indent="-635000">
              <a:spcBef>
                <a:spcPts val="4200"/>
              </a:spcBef>
              <a:buBlip>
                <a:blip r:embed="rId3"/>
              </a:buBlip>
              <a:defRPr sz="3600"/>
            </a:lvl4pPr>
            <a:lvl5pPr marL="3175000" indent="-635000">
              <a:spcBef>
                <a:spcPts val="4200"/>
              </a:spcBef>
              <a:buBlip>
                <a:blip r:embed="rId3"/>
              </a:buBlip>
              <a:defRPr sz="3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Image"/>
          <p:cNvSpPr>
            <a:spLocks noGrp="1"/>
          </p:cNvSpPr>
          <p:nvPr>
            <p:ph type="pic" sz="half" idx="21"/>
          </p:nvPr>
        </p:nvSpPr>
        <p:spPr>
          <a:xfrm>
            <a:off x="11442700" y="6108700"/>
            <a:ext cx="11978045" cy="8089398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94" name="Image"/>
          <p:cNvSpPr>
            <a:spLocks noGrp="1"/>
          </p:cNvSpPr>
          <p:nvPr>
            <p:ph type="pic" sz="half" idx="22"/>
          </p:nvPr>
        </p:nvSpPr>
        <p:spPr>
          <a:xfrm>
            <a:off x="12509500" y="215900"/>
            <a:ext cx="10744200" cy="71628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95" name="Image"/>
          <p:cNvSpPr>
            <a:spLocks noGrp="1"/>
          </p:cNvSpPr>
          <p:nvPr>
            <p:ph type="pic" idx="23"/>
          </p:nvPr>
        </p:nvSpPr>
        <p:spPr>
          <a:xfrm>
            <a:off x="1066800" y="-1079500"/>
            <a:ext cx="10858500" cy="15941454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9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–Johnny Appleseed"/>
          <p:cNvSpPr txBox="1">
            <a:spLocks noGrp="1"/>
          </p:cNvSpPr>
          <p:nvPr>
            <p:ph type="body" sz="quarter" idx="21"/>
          </p:nvPr>
        </p:nvSpPr>
        <p:spPr>
          <a:xfrm>
            <a:off x="2387600" y="8953500"/>
            <a:ext cx="19621500" cy="850900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1700"/>
              </a:spcBef>
              <a:buClr>
                <a:srgbClr val="A29A85"/>
              </a:buClr>
              <a:buSzTx/>
              <a:buNone/>
              <a:defRPr sz="5000">
                <a:solidFill>
                  <a:srgbClr val="222222"/>
                </a:solidFill>
              </a:defRPr>
            </a:lvl1pPr>
          </a:lstStyle>
          <a:p>
            <a:r>
              <a:t>–Johnny Appleseed</a:t>
            </a:r>
          </a:p>
        </p:txBody>
      </p:sp>
      <p:sp>
        <p:nvSpPr>
          <p:cNvPr id="104" name="“Type a quote here.”"/>
          <p:cNvSpPr txBox="1">
            <a:spLocks noGrp="1"/>
          </p:cNvSpPr>
          <p:nvPr>
            <p:ph type="body" sz="quarter" idx="22"/>
          </p:nvPr>
        </p:nvSpPr>
        <p:spPr>
          <a:xfrm>
            <a:off x="2387600" y="5994400"/>
            <a:ext cx="19621500" cy="9906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lnSpc>
                <a:spcPct val="120000"/>
              </a:lnSpc>
              <a:buSzTx/>
              <a:buNone/>
              <a:defRPr sz="5800" b="1" spc="-174">
                <a:latin typeface="+mn-lt"/>
                <a:ea typeface="+mn-ea"/>
                <a:cs typeface="+mn-cs"/>
                <a:sym typeface="Superclarendon Regular"/>
              </a:defRPr>
            </a:lvl1pPr>
          </a:lstStyle>
          <a:p>
            <a:r>
              <a:t>“Type a quote here.” </a:t>
            </a:r>
          </a:p>
        </p:txBody>
      </p:sp>
      <p:sp>
        <p:nvSpPr>
          <p:cNvPr id="10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157588660_2880x1920.jpeg"/>
          <p:cNvSpPr>
            <a:spLocks noGrp="1"/>
          </p:cNvSpPr>
          <p:nvPr>
            <p:ph type="pic" idx="21"/>
          </p:nvPr>
        </p:nvSpPr>
        <p:spPr>
          <a:xfrm>
            <a:off x="0" y="0"/>
            <a:ext cx="24384000" cy="16256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 - Alt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 - Alt 2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ody Level One…"/>
          <p:cNvSpPr txBox="1">
            <a:spLocks noGrp="1"/>
          </p:cNvSpPr>
          <p:nvPr>
            <p:ph type="body" idx="1"/>
          </p:nvPr>
        </p:nvSpPr>
        <p:spPr>
          <a:xfrm>
            <a:off x="2374900" y="1778000"/>
            <a:ext cx="19621500" cy="101473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>
            <a:lvl1pPr>
              <a:buBlip>
                <a:blip r:embed="rId17"/>
              </a:buBlip>
            </a:lvl1pPr>
            <a:lvl2pPr>
              <a:buBlip>
                <a:blip r:embed="rId17"/>
              </a:buBlip>
            </a:lvl2pPr>
            <a:lvl3pPr>
              <a:buBlip>
                <a:blip r:embed="rId17"/>
              </a:buBlip>
            </a:lvl3pPr>
            <a:lvl4pPr>
              <a:buBlip>
                <a:blip r:embed="rId17"/>
              </a:buBlip>
            </a:lvl4pPr>
            <a:lvl5pPr>
              <a:buBlip>
                <a:blip r:embed="rId17"/>
              </a:buBlip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" name="Title Text"/>
          <p:cNvSpPr txBox="1">
            <a:spLocks noGrp="1"/>
          </p:cNvSpPr>
          <p:nvPr>
            <p:ph type="title"/>
          </p:nvPr>
        </p:nvSpPr>
        <p:spPr>
          <a:xfrm>
            <a:off x="2387600" y="977900"/>
            <a:ext cx="19621500" cy="26797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927872" y="12674600"/>
            <a:ext cx="504445" cy="465532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 b="1">
                <a:solidFill>
                  <a:srgbClr val="F1F1F1"/>
                </a:solidFill>
                <a:latin typeface="+mn-lt"/>
                <a:ea typeface="+mn-ea"/>
                <a:cs typeface="+mn-cs"/>
                <a:sym typeface="Superclarendon Regular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1pPr>
      <a:lvl2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2pPr>
      <a:lvl3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3pPr>
      <a:lvl4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4pPr>
      <a:lvl5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5pPr>
      <a:lvl6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6pPr>
      <a:lvl7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7pPr>
      <a:lvl8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8pPr>
      <a:lvl9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600" b="1" i="0" u="none" strike="noStrike" cap="none" spc="-197" baseline="0">
          <a:solidFill>
            <a:srgbClr val="EEEEEE"/>
          </a:solidFill>
          <a:uFillTx/>
          <a:latin typeface="+mn-lt"/>
          <a:ea typeface="+mn-ea"/>
          <a:cs typeface="+mn-cs"/>
          <a:sym typeface="Superclarendon Regular"/>
        </a:defRPr>
      </a:lvl9pPr>
    </p:titleStyle>
    <p:bodyStyle>
      <a:lvl1pPr marL="8128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1pPr>
      <a:lvl2pPr marL="16256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2pPr>
      <a:lvl3pPr marL="24384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3pPr>
      <a:lvl4pPr marL="32512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4pPr>
      <a:lvl5pPr marL="40640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5pPr>
      <a:lvl6pPr marL="48768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6pPr>
      <a:lvl7pPr marL="56896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7pPr>
      <a:lvl8pPr marL="65024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8pPr>
      <a:lvl9pPr marL="7315200" marR="0" indent="-8128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Tx/>
        <a:buSzPct val="65000"/>
        <a:buFontTx/>
        <a:buBlip>
          <a:blip r:embed="rId17"/>
        </a:buBlip>
        <a:tabLst/>
        <a:defRPr sz="4600" b="0" i="0" u="none" strike="noStrike" cap="none" spc="0" baseline="0">
          <a:solidFill>
            <a:srgbClr val="EEEEEE"/>
          </a:solidFill>
          <a:uFillTx/>
          <a:latin typeface="Helvetica Neue Bold Condensed"/>
          <a:ea typeface="Helvetica Neue Bold Condensed"/>
          <a:cs typeface="Helvetica Neue Bold Condensed"/>
          <a:sym typeface="Helvetica Neue Bold Condensed"/>
        </a:defRPr>
      </a:lvl9pPr>
    </p:bodyStyle>
    <p:otherStyle>
      <a:lvl1pPr marL="0" marR="0" indent="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1pPr>
      <a:lvl2pPr marL="0" marR="0" indent="228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2pPr>
      <a:lvl3pPr marL="0" marR="0" indent="457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3pPr>
      <a:lvl4pPr marL="0" marR="0" indent="685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4pPr>
      <a:lvl5pPr marL="0" marR="0" indent="9144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5pPr>
      <a:lvl6pPr marL="0" marR="0" indent="11430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6pPr>
      <a:lvl7pPr marL="0" marR="0" indent="1371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7pPr>
      <a:lvl8pPr marL="0" marR="0" indent="1600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8pPr>
      <a:lvl9pPr marL="0" marR="0" indent="1828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1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Superclarendon Regular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Qatar Training…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Qatar Training</a:t>
            </a:r>
          </a:p>
          <a:p>
            <a:r>
              <a:t>International Travel Ops</a:t>
            </a:r>
          </a:p>
        </p:txBody>
      </p:sp>
      <p:sp>
        <p:nvSpPr>
          <p:cNvPr id="144" name="Level 5…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Level 5</a:t>
            </a:r>
          </a:p>
          <a:p>
            <a:r>
              <a:t>International Travel, Tourism, Events, Festivals &amp; Leisure Resort Management</a:t>
            </a:r>
          </a:p>
          <a:p>
            <a:r>
              <a:t>Destination Product Familiarisation for Tours &amp; MICE 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Double-tap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7" name="Double-tap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endParaRPr/>
          </a:p>
        </p:txBody>
      </p:sp>
      <p:pic>
        <p:nvPicPr>
          <p:cNvPr id="148" name="531CF888-2E4C-4DF3-89EB-AEF6FFB827FE-L0-001.jpeg" descr="531CF888-2E4C-4DF3-89EB-AEF6FFB827FE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67885" y="47988"/>
            <a:ext cx="23051704" cy="145502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Qata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Qatar</a:t>
            </a:r>
          </a:p>
        </p:txBody>
      </p:sp>
      <p:sp>
        <p:nvSpPr>
          <p:cNvPr id="151" name="Qurated for Tranquilit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t>Qurated for Tranquility</a:t>
            </a:r>
          </a:p>
          <a:p>
            <a:pPr>
              <a:buBlip>
                <a:blip r:embed="rId2"/>
              </a:buBlip>
            </a:pPr>
            <a:r>
              <a:t>Destination Familiarisation Training for Tours &amp; MICE</a:t>
            </a:r>
          </a:p>
          <a:p>
            <a:pPr>
              <a:buBlip>
                <a:blip r:embed="rId2"/>
              </a:buBlip>
            </a:pPr>
            <a:r>
              <a:t>Become an Expert</a:t>
            </a:r>
          </a:p>
          <a:p>
            <a:pPr>
              <a:buBlip>
                <a:blip r:embed="rId2"/>
              </a:buBlip>
            </a:pPr>
            <a:r>
              <a:t>Essentials for selling &amp; marketing the destination</a:t>
            </a:r>
          </a:p>
          <a:p>
            <a:pPr>
              <a:buBlip>
                <a:blip r:embed="rId2"/>
              </a:buBlip>
            </a:pPr>
            <a:r>
              <a:t>Key to developing MICE </a:t>
            </a:r>
          </a:p>
          <a:p>
            <a:pPr>
              <a:buBlip>
                <a:blip r:embed="rId2"/>
              </a:buBlip>
            </a:pPr>
            <a:r>
              <a:t>One of the most exciting new destinations in the world of Tourism today!</a:t>
            </a:r>
          </a:p>
        </p:txBody>
      </p:sp>
      <p:pic>
        <p:nvPicPr>
          <p:cNvPr id="152" name="7D264863-4218-4F54-B3FE-60ED73C0B62E-L0-001.jpeg" descr="7D264863-4218-4F54-B3FE-60ED73C0B62E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4060266" y="-3306587"/>
            <a:ext cx="17941749" cy="1345631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Double-tap to edi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55" name="Double-tap to edit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endParaRPr/>
          </a:p>
        </p:txBody>
      </p:sp>
      <p:pic>
        <p:nvPicPr>
          <p:cNvPr id="156" name="7D264863-4218-4F54-B3FE-60ED73C0B62E-L0-001.jpeg" descr="7D264863-4218-4F54-B3FE-60ED73C0B62E-L0-001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048000" y="0"/>
            <a:ext cx="18288000" cy="137160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Qata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Qatar</a:t>
            </a:r>
          </a:p>
        </p:txBody>
      </p:sp>
      <p:sp>
        <p:nvSpPr>
          <p:cNvPr id="159" name="Natural Tourism Resourc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Natural Tourism Resources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Year Round Sunshine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Extensive Beaches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Inland Sea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Desert Scenery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Man Made Tourism Assets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Hospitable &amp; welcoming people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Authentic Qatari Traditions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Fascinating Heritage Sites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Why Tawash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Why Tawash?</a:t>
            </a:r>
          </a:p>
        </p:txBody>
      </p:sp>
      <p:sp>
        <p:nvSpPr>
          <p:cNvPr id="162" name="Pearl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Pearls </a:t>
            </a:r>
          </a:p>
          <a:p>
            <a:pPr>
              <a:buBlip>
                <a:blip r:embed="rId2"/>
              </a:buBlip>
            </a:pPr>
            <a:r>
              <a:t>Tawash - Pearl Dealer</a:t>
            </a:r>
          </a:p>
          <a:p>
            <a:pPr>
              <a:buBlip>
                <a:blip r:embed="rId2"/>
              </a:buBlip>
            </a:pPr>
            <a:r>
              <a:t>Essence of the Nations Heritage</a:t>
            </a:r>
          </a:p>
          <a:p>
            <a:pPr>
              <a:buBlip>
                <a:blip r:embed="rId2"/>
              </a:buBlip>
            </a:pPr>
            <a:r>
              <a:t>Understand what makes Qatar Special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Key Selling Poi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Key Selling Points</a:t>
            </a:r>
          </a:p>
        </p:txBody>
      </p:sp>
      <p:sp>
        <p:nvSpPr>
          <p:cNvPr id="165" name="Ultra Dynamic Modern Countr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Ultra Dynamic Modern Country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Deep Cultural Roots 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Ancient Respected Heritage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11,500 sqKM / 4,400 sq miles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Land Border with Saudi Arabia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563KM /350 miles of uninterrupted coastline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Arabian Gulf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Histor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History</a:t>
            </a:r>
          </a:p>
        </p:txBody>
      </p:sp>
      <p:sp>
        <p:nvSpPr>
          <p:cNvPr id="168" name="1971 Sovereign Stat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1971 Sovereign State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Culturally rooted in Bedouin Traditions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Population 2.6m 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Capital Doha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Islamic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Modern Cosmopolitan Society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Tolerant to other religeons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Diversit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Diversity</a:t>
            </a:r>
          </a:p>
        </p:txBody>
      </p:sp>
      <p:sp>
        <p:nvSpPr>
          <p:cNvPr id="171" name="Diversit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Diversity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Kaleidoscope of contrast &amp; experiences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One World Hospitality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Cosmopolitan Sophistication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Clean &amp; Safe Environment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Adventure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Activities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New Cultural Learning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Facilities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Key Sale Iss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Key Sale Issues</a:t>
            </a:r>
          </a:p>
        </p:txBody>
      </p:sp>
      <p:sp>
        <p:nvSpPr>
          <p:cNvPr id="174" name="Visa free entry for 80 nationaliti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93344" indent="-593344" defTabSz="602615">
              <a:spcBef>
                <a:spcPts val="4300"/>
              </a:spcBef>
              <a:buBlip>
                <a:blip r:embed="rId2"/>
              </a:buBlip>
              <a:defRPr sz="3358"/>
            </a:pPr>
            <a:r>
              <a:t>Visa free entry for 80 nationalities</a:t>
            </a:r>
          </a:p>
          <a:p>
            <a:pPr marL="593344" indent="-593344" defTabSz="602615">
              <a:spcBef>
                <a:spcPts val="4300"/>
              </a:spcBef>
              <a:buBlip>
                <a:blip r:embed="rId2"/>
              </a:buBlip>
              <a:defRPr sz="3358"/>
            </a:pPr>
            <a:r>
              <a:t>Year Round Sunshine</a:t>
            </a:r>
          </a:p>
          <a:p>
            <a:pPr marL="593344" indent="-593344" defTabSz="602615">
              <a:spcBef>
                <a:spcPts val="4300"/>
              </a:spcBef>
              <a:buBlip>
                <a:blip r:embed="rId2"/>
              </a:buBlip>
              <a:defRPr sz="3358"/>
            </a:pPr>
            <a:r>
              <a:t>Within 7 hours of all major European Cities</a:t>
            </a:r>
          </a:p>
          <a:p>
            <a:pPr marL="593344" indent="-593344" defTabSz="602615">
              <a:spcBef>
                <a:spcPts val="4300"/>
              </a:spcBef>
              <a:buBlip>
                <a:blip r:embed="rId2"/>
              </a:buBlip>
              <a:defRPr sz="3358"/>
            </a:pPr>
            <a:r>
              <a:t>Excellent connectivity with Qatar Airways</a:t>
            </a:r>
          </a:p>
          <a:p>
            <a:pPr marL="593344" indent="-593344" defTabSz="602615">
              <a:spcBef>
                <a:spcPts val="4300"/>
              </a:spcBef>
              <a:buBlip>
                <a:blip r:embed="rId2"/>
              </a:buBlip>
              <a:defRPr sz="3358"/>
            </a:pPr>
            <a:r>
              <a:t>Clean, green crime free destination</a:t>
            </a:r>
          </a:p>
          <a:p>
            <a:pPr marL="593344" indent="-593344" defTabSz="602615">
              <a:spcBef>
                <a:spcPts val="4300"/>
              </a:spcBef>
              <a:buBlip>
                <a:blip r:embed="rId2"/>
              </a:buBlip>
              <a:defRPr sz="3358"/>
            </a:pPr>
            <a:r>
              <a:t>World Class quality service in the hospitality industry</a:t>
            </a:r>
          </a:p>
          <a:p>
            <a:pPr marL="593344" indent="-593344" defTabSz="602615">
              <a:spcBef>
                <a:spcPts val="4300"/>
              </a:spcBef>
              <a:buBlip>
                <a:blip r:embed="rId2"/>
              </a:buBlip>
              <a:defRPr sz="3358"/>
            </a:pPr>
            <a:r>
              <a:t>Legendary authenticity</a:t>
            </a:r>
          </a:p>
          <a:p>
            <a:pPr marL="593344" indent="-593344" defTabSz="602615">
              <a:spcBef>
                <a:spcPts val="4300"/>
              </a:spcBef>
              <a:buBlip>
                <a:blip r:embed="rId2"/>
              </a:buBlip>
              <a:defRPr sz="3358"/>
            </a:pPr>
            <a:r>
              <a:t>Warm Arabian Hospitality live on in modern day Qatar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vernment &amp; Polic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Government &amp; Policies</a:t>
            </a:r>
          </a:p>
        </p:txBody>
      </p:sp>
      <p:sp>
        <p:nvSpPr>
          <p:cNvPr id="177" name="Emir - His Highness Sheik Tamin Bin Hamid Al Thani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/>
          </a:bodyPr>
          <a:lstStyle/>
          <a:p>
            <a:pPr>
              <a:buBlip>
                <a:blip r:embed="rId2"/>
              </a:buBlip>
            </a:pPr>
            <a:r>
              <a:t>Emir - His Highness Sheik Tamin Bin Hamid Al Thani</a:t>
            </a:r>
          </a:p>
          <a:p>
            <a:pPr>
              <a:buBlip>
                <a:blip r:embed="rId2"/>
              </a:buBlip>
            </a:pPr>
            <a:r>
              <a:t>Council of Ministers appointed by the Emir = Supreme Executive Authority</a:t>
            </a:r>
          </a:p>
          <a:p>
            <a:pPr>
              <a:buBlip>
                <a:blip r:embed="rId2"/>
              </a:buBlip>
            </a:pPr>
            <a:r>
              <a:t>Laws &amp; Decrees are referred to Manila’s Al Shura the consultative council for discussion &amp; then ratified by the Emir</a:t>
            </a:r>
          </a:p>
          <a:p>
            <a:pPr>
              <a:buBlip>
                <a:blip r:embed="rId2"/>
              </a:buBlip>
            </a:pPr>
            <a:r>
              <a:t>Qatar is one of the six members of the Gulf Cooperation Council along with Saudi, UAE, Oman, Bahrain &amp; Kuwait</a:t>
            </a:r>
          </a:p>
          <a:p>
            <a:pPr>
              <a:buBlip>
                <a:blip r:embed="rId2"/>
              </a:buBlip>
            </a:pPr>
            <a:r>
              <a:t>Member of UN, OPEC &amp; Arab League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Econom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  <a:p>
            <a:r>
              <a:t>Economy</a:t>
            </a:r>
          </a:p>
        </p:txBody>
      </p:sp>
      <p:sp>
        <p:nvSpPr>
          <p:cNvPr id="180" name="Pearl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Pearls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World’s 3rd largest reserves of Natural Gas (13% of world’s total)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Oil reserves in excess of 25B barrels (60 years supply)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World’s richest nation per capita GDP (circa $100,000)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Tourism Designated priority sector for future development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Visitor number expected to rise from 1.3m in 2013 to 7m by 2030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2022 World Cup 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Hotel  and Stadium infrastructure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Qatar Metro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Relig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Religion</a:t>
            </a:r>
          </a:p>
        </p:txBody>
      </p:sp>
      <p:sp>
        <p:nvSpPr>
          <p:cNvPr id="183" name="Islam - Central role in life of citize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Islam - Central role in life of citizens</a:t>
            </a:r>
          </a:p>
          <a:p>
            <a:pPr>
              <a:buBlip>
                <a:blip r:embed="rId2"/>
              </a:buBlip>
            </a:pPr>
            <a:r>
              <a:t>Call to prayer 5 x daily - Dawn to Sunset</a:t>
            </a:r>
          </a:p>
          <a:p>
            <a:pPr>
              <a:buBlip>
                <a:blip r:embed="rId2"/>
              </a:buBlip>
            </a:pPr>
            <a:r>
              <a:t>Architecturally inspiring mosques</a:t>
            </a:r>
          </a:p>
          <a:p>
            <a:pPr>
              <a:buBlip>
                <a:blip r:embed="rId2"/>
              </a:buBlip>
            </a:pPr>
            <a:r>
              <a:t>Grand Mosque of Imam Shaikh Mohammad Ian Abdul Wahab - accommodates 1,000 worshipers inside &amp; 30,000 outside</a:t>
            </a:r>
          </a:p>
          <a:p>
            <a:pPr>
              <a:buBlip>
                <a:blip r:embed="rId2"/>
              </a:buBlip>
            </a:pPr>
            <a:r>
              <a:t>Other religions respected &amp; include Hindu Temples &amp; Christian Churches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ourism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Tourism</a:t>
            </a:r>
          </a:p>
        </p:txBody>
      </p:sp>
      <p:sp>
        <p:nvSpPr>
          <p:cNvPr id="186" name="Sightseeing - Varied scenery, city, desert, high rises &amp; traditional architecture…"/>
          <p:cNvSpPr txBox="1">
            <a:spLocks noGrp="1"/>
          </p:cNvSpPr>
          <p:nvPr>
            <p:ph type="body" idx="1"/>
          </p:nvPr>
        </p:nvSpPr>
        <p:spPr>
          <a:xfrm>
            <a:off x="2374900" y="3941360"/>
            <a:ext cx="19621500" cy="868244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t>Sightseeing - Varied scenery, city, desert, high rises &amp; traditional architecture</a:t>
            </a:r>
          </a:p>
          <a:p>
            <a:pPr>
              <a:buBlip>
                <a:blip r:embed="rId2"/>
              </a:buBlip>
            </a:pPr>
            <a:r>
              <a:t>Culture - Doha, Middle East’s capital of architecture, state of art museums, Katara Cultural Village (performance venues), UNESCO world heritage site (Al Zubarah), forts &amp; historical buildings</a:t>
            </a:r>
          </a:p>
          <a:p>
            <a:pPr>
              <a:buBlip>
                <a:blip r:embed="rId2"/>
              </a:buBlip>
            </a:pPr>
            <a:r>
              <a:t>Arabian Experiences - Authentic, traditional visitor experiences, Souq Waqif, dinner cruises on traditional dhows, moonlit desert BBQ, camps &amp; camel racing</a:t>
            </a:r>
          </a:p>
          <a:p>
            <a:pPr>
              <a:buBlip>
                <a:blip r:embed="rId2"/>
              </a:buBlip>
            </a:pPr>
            <a:r>
              <a:t>Sport &amp; Active Adventure - Golf, Watersports, Diving, Fishing, Desert Safaris, Sand Ski-img, Camel Riding &amp; the Aspire Sport Zone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Tourism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Tourism</a:t>
            </a:r>
          </a:p>
        </p:txBody>
      </p:sp>
      <p:sp>
        <p:nvSpPr>
          <p:cNvPr id="189" name="Dinning - International Cuisines, fine dinning, local authentic &amp; regional specialiti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Dinning - International Cuisines, fine dinning, local authentic &amp; regional specialities</a:t>
            </a:r>
          </a:p>
          <a:p>
            <a:pPr>
              <a:buBlip>
                <a:blip r:embed="rId2"/>
              </a:buBlip>
            </a:pPr>
            <a:r>
              <a:t>Family Fun - Family friendly, children’s facilities in hotels, supervised play zones, public parks &amp; entertainment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Arriva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  <a:p>
            <a:r>
              <a:t>Arrival</a:t>
            </a:r>
          </a:p>
        </p:txBody>
      </p:sp>
      <p:sp>
        <p:nvSpPr>
          <p:cNvPr id="192" name="Qatar Airways launched 1997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Qatar Airways launched 1997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Sky trap Airline of the Year 2011,2012, 2015 , 2017, 2018 &amp; 2019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5 star rating by Sky Trax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30 international airlines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Ahmad International - State of the Art Facilities 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10m from capital / 30 min transfer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Annual capacity  will rise to 50mon completion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2 runways among longest in the world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6000K sqM terminal - 3 concourses &amp; 33 gates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Mosque, Swimming Pool, Gym &amp; Executive Lounges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Premium Lounges &amp; check in tables not desks!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Ultra efficient immigration &amp; baggage reclaim </a:t>
            </a:r>
          </a:p>
          <a:p>
            <a:pPr marL="357631" indent="-357631" defTabSz="363220">
              <a:spcBef>
                <a:spcPts val="2500"/>
              </a:spcBef>
              <a:buBlip>
                <a:blip r:embed="rId2"/>
              </a:buBlip>
              <a:defRPr sz="2024"/>
            </a:pPr>
            <a:r>
              <a:t>Al Maya Services - personalised meet and greet, assistance service, transfers, feast track, personal escorts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Public Transpor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Public Transport</a:t>
            </a:r>
          </a:p>
        </p:txBody>
      </p:sp>
      <p:sp>
        <p:nvSpPr>
          <p:cNvPr id="195" name="Taxi’s - cheap / Uber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Taxi’s - cheap / Uber</a:t>
            </a:r>
          </a:p>
          <a:p>
            <a:pPr>
              <a:buBlip>
                <a:blip r:embed="rId2"/>
              </a:buBlip>
            </a:pPr>
            <a:r>
              <a:t>Buses</a:t>
            </a:r>
          </a:p>
          <a:p>
            <a:pPr>
              <a:buBlip>
                <a:blip r:embed="rId2"/>
              </a:buBlip>
            </a:pPr>
            <a:r>
              <a:t>Metro -300km, 186 stations, commercial centre, residential hubs, underground, overground &amp; elevated. Full completion by 2026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Vis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Visa</a:t>
            </a:r>
          </a:p>
        </p:txBody>
      </p:sp>
      <p:sp>
        <p:nvSpPr>
          <p:cNvPr id="198" name="Visa free for 80 nati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Visa free for 80 nations</a:t>
            </a:r>
          </a:p>
          <a:p>
            <a:pPr>
              <a:buBlip>
                <a:blip r:embed="rId2"/>
              </a:buBlip>
            </a:pPr>
            <a:r>
              <a:t>34 countries 180 day visa waiver to sped 90 days on a single trip or multiple trips</a:t>
            </a:r>
          </a:p>
          <a:p>
            <a:pPr>
              <a:buBlip>
                <a:blip r:embed="rId2"/>
              </a:buBlip>
            </a:pPr>
            <a:r>
              <a:t>46 countries waiver valid for 30 days for 30 days single or multiple trips - this includes UK</a:t>
            </a:r>
          </a:p>
          <a:p>
            <a:pPr>
              <a:buBlip>
                <a:blip r:embed="rId2"/>
              </a:buBlip>
            </a:pPr>
            <a:r>
              <a:t>Stop Overs - 2 nights max with hotels for £25 for 4 star and £35 for 5 star</a:t>
            </a:r>
          </a:p>
        </p:txBody>
      </p:sp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Tourist Etiquett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Tourist Etiquette</a:t>
            </a:r>
          </a:p>
        </p:txBody>
      </p:sp>
      <p:sp>
        <p:nvSpPr>
          <p:cNvPr id="201" name="Guidelin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t>Guidelines</a:t>
            </a:r>
          </a:p>
          <a:p>
            <a:pPr>
              <a:buBlip>
                <a:blip r:embed="rId2"/>
              </a:buBlip>
            </a:pPr>
            <a:r>
              <a:t>Meet &amp; Greet - Avoid being casual in dress or manner, quiet, dignity &amp; confidence</a:t>
            </a:r>
          </a:p>
          <a:p>
            <a:pPr>
              <a:buBlip>
                <a:blip r:embed="rId2"/>
              </a:buBlip>
            </a:pPr>
            <a:r>
              <a:t>Arabic Coffee - Gracious to accept if offered, symbolic expression of welcome &amp; depicts hospitality - take cup with right hand, refills, take one or two then signal enough by shaking the cup otherwise they will keep refilling!</a:t>
            </a:r>
          </a:p>
          <a:p>
            <a:pPr>
              <a:buBlip>
                <a:blip r:embed="rId2"/>
              </a:buBlip>
            </a:pPr>
            <a:r>
              <a:t>Dinning &amp; Hospitality - Proper meals, lavish entertaining, pride, remove shoes on entering houses after the host</a:t>
            </a:r>
          </a:p>
        </p:txBody>
      </p:sp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Etiquett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Etiquette</a:t>
            </a:r>
          </a:p>
        </p:txBody>
      </p:sp>
      <p:sp>
        <p:nvSpPr>
          <p:cNvPr id="204" name="Alcohol - Only available in hotels or clubs, or retail basis at home with liquor licence, consume with discretion, strict driving rules &amp; expensive!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747776" indent="-747776" defTabSz="759459">
              <a:spcBef>
                <a:spcPts val="5400"/>
              </a:spcBef>
              <a:buBlip>
                <a:blip r:embed="rId2"/>
              </a:buBlip>
              <a:defRPr sz="4232"/>
            </a:pPr>
            <a:r>
              <a:t>Alcohol - Only available in hotels or clubs, or retail basis at home with liquor licence, consume with discretion, strict driving rules &amp; expensive!</a:t>
            </a:r>
          </a:p>
          <a:p>
            <a:pPr marL="747776" indent="-747776" defTabSz="759459">
              <a:spcBef>
                <a:spcPts val="5400"/>
              </a:spcBef>
              <a:buBlip>
                <a:blip r:embed="rId2"/>
              </a:buBlip>
              <a:defRPr sz="4232"/>
            </a:pPr>
            <a:r>
              <a:t>Pork - Offence</a:t>
            </a:r>
          </a:p>
          <a:p>
            <a:pPr marL="747776" indent="-747776" defTabSz="759459">
              <a:spcBef>
                <a:spcPts val="5400"/>
              </a:spcBef>
              <a:buBlip>
                <a:blip r:embed="rId2"/>
              </a:buBlip>
              <a:defRPr sz="4232"/>
            </a:pPr>
            <a:r>
              <a:t>Dress Code - Relaxed BUT Respect. Public places cover up, beach wear hotel pool only, women cover shoulders, long skirts/trousers, business dress</a:t>
            </a:r>
          </a:p>
          <a:p>
            <a:pPr marL="747776" indent="-747776" defTabSz="759459">
              <a:spcBef>
                <a:spcPts val="5400"/>
              </a:spcBef>
              <a:buBlip>
                <a:blip r:embed="rId2"/>
              </a:buBlip>
              <a:defRPr sz="4232"/>
            </a:pPr>
            <a:r>
              <a:t>Public Displays of affection - Conservative society, no intimacy or hand holding or touching</a:t>
            </a:r>
          </a:p>
          <a:p>
            <a:pPr marL="747776" indent="-747776" defTabSz="759459">
              <a:spcBef>
                <a:spcPts val="5400"/>
              </a:spcBef>
              <a:buBlip>
                <a:blip r:embed="rId2"/>
              </a:buBlip>
              <a:defRPr sz="4232"/>
            </a:pPr>
            <a:r>
              <a:t>Women Visitors - No special restrictions</a:t>
            </a:r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Etiiquett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Etiiquette</a:t>
            </a:r>
          </a:p>
        </p:txBody>
      </p:sp>
      <p:sp>
        <p:nvSpPr>
          <p:cNvPr id="207" name="Respect for Islam - Prayer time respect, Ramadan, avoid eating or drinking or smoking in public or outside during daylight hour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Respect for Islam - Prayer time respect, Ramadan, avoid eating or drinking or smoking in public or outside during daylight hours</a:t>
            </a:r>
          </a:p>
          <a:p>
            <a:pPr>
              <a:buBlip>
                <a:blip r:embed="rId2"/>
              </a:buBlip>
            </a:pPr>
            <a:r>
              <a:t>Right &amp; Left - Right for eating &amp; greeting </a:t>
            </a:r>
          </a:p>
          <a:p>
            <a:pPr>
              <a:buBlip>
                <a:blip r:embed="rId2"/>
              </a:buBlip>
            </a:pPr>
            <a:r>
              <a:t>Right Place - Qatari will place you on the right when walking this is treating you as an honoured guest &amp; will be reflected in seating arrangements seating the most honoured guest to the right of the host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World Class Hub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World Class Hub</a:t>
            </a:r>
          </a:p>
        </p:txBody>
      </p:sp>
      <p:sp>
        <p:nvSpPr>
          <p:cNvPr id="210" name="Experience to meet expectation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Experience to meet expectations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World Class Facilities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Qatar Airways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Hotels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Efficient Logistics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Infrastructure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Medical Facilities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radition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Traditions</a:t>
            </a:r>
          </a:p>
        </p:txBody>
      </p:sp>
      <p:sp>
        <p:nvSpPr>
          <p:cNvPr id="213" name="National Dres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National Dress</a:t>
            </a:r>
          </a:p>
          <a:p>
            <a:pPr>
              <a:buBlip>
                <a:blip r:embed="rId2"/>
              </a:buBlip>
            </a:pPr>
            <a:r>
              <a:t>Islam &amp; Ramada, Eid Al Fitr &amp; Eid Al Adha holidays</a:t>
            </a:r>
          </a:p>
          <a:p>
            <a:pPr>
              <a:buBlip>
                <a:blip r:embed="rId2"/>
              </a:buBlip>
            </a:pPr>
            <a:r>
              <a:t>Tribal based society - each tribe has it’s own territory headed by a respected sheikh but rule is via consultation </a:t>
            </a:r>
          </a:p>
          <a:p>
            <a:pPr>
              <a:buBlip>
                <a:blip r:embed="rId2"/>
              </a:buBlip>
            </a:pPr>
            <a:r>
              <a:t>Civil Law &amp; Sharia Law </a:t>
            </a:r>
          </a:p>
          <a:p>
            <a:pPr>
              <a:buBlip>
                <a:blip r:embed="rId2"/>
              </a:buBlip>
            </a:pPr>
            <a:r>
              <a:t>Banking System - Islamic Banking &amp; International Banking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Custom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Customs</a:t>
            </a:r>
          </a:p>
        </p:txBody>
      </p:sp>
      <p:sp>
        <p:nvSpPr>
          <p:cNvPr id="216" name="Social interaction is courteous, good manners &amp; formality…"/>
          <p:cNvSpPr txBox="1">
            <a:spLocks noGrp="1"/>
          </p:cNvSpPr>
          <p:nvPr>
            <p:ph type="body" idx="1"/>
          </p:nvPr>
        </p:nvSpPr>
        <p:spPr>
          <a:xfrm>
            <a:off x="927946" y="3959967"/>
            <a:ext cx="22082487" cy="9301266"/>
          </a:xfrm>
          <a:prstGeom prst="rect">
            <a:avLst/>
          </a:prstGeom>
        </p:spPr>
        <p:txBody>
          <a:bodyPr/>
          <a:lstStyle/>
          <a:p>
            <a:pPr marL="690880" indent="-690880" defTabSz="701675">
              <a:spcBef>
                <a:spcPts val="5000"/>
              </a:spcBef>
              <a:buBlip>
                <a:blip r:embed="rId2"/>
              </a:buBlip>
              <a:defRPr sz="3910"/>
            </a:pPr>
            <a:r>
              <a:t>Social interaction is courteous, good manners &amp; formality</a:t>
            </a:r>
          </a:p>
          <a:p>
            <a:pPr marL="690880" indent="-690880" defTabSz="701675">
              <a:spcBef>
                <a:spcPts val="5000"/>
              </a:spcBef>
              <a:buBlip>
                <a:blip r:embed="rId2"/>
              </a:buBlip>
              <a:defRPr sz="3910"/>
            </a:pPr>
            <a:r>
              <a:t>Nomadic Bedouin Society welcomes travelling strangers sharing food &amp; drink makes hospitality a tradition</a:t>
            </a:r>
          </a:p>
          <a:p>
            <a:pPr marL="690880" indent="-690880" defTabSz="701675">
              <a:spcBef>
                <a:spcPts val="5000"/>
              </a:spcBef>
              <a:buBlip>
                <a:blip r:embed="rId2"/>
              </a:buBlip>
              <a:defRPr sz="3910"/>
            </a:pPr>
            <a:r>
              <a:t>Names - 3 parts - Personal, followed by fathers with prefix Bin &amp; then family name</a:t>
            </a:r>
          </a:p>
          <a:p>
            <a:pPr marL="690880" indent="-690880" defTabSz="701675">
              <a:spcBef>
                <a:spcPts val="5000"/>
              </a:spcBef>
              <a:buBlip>
                <a:blip r:embed="rId2"/>
              </a:buBlip>
              <a:defRPr sz="3910"/>
            </a:pPr>
            <a:r>
              <a:t>Qatari men wear - throbe, ankle length, loose fitting white in summer coloured at other times - gafhia, white skullcap covered by gutra a long cloth held in place by iCal black braid - Bisht flowing cloak trimmed with gold for special occasions</a:t>
            </a:r>
          </a:p>
          <a:p>
            <a:pPr marL="690880" indent="-690880" defTabSz="701675">
              <a:spcBef>
                <a:spcPts val="5000"/>
              </a:spcBef>
              <a:buBlip>
                <a:blip r:embed="rId2"/>
              </a:buBlip>
              <a:defRPr sz="3910"/>
            </a:pPr>
            <a:r>
              <a:t>Qatari women - long sleeved full length black dress Abaya, hair covered by Shayla, may wear Gishwa face veil or burqa</a:t>
            </a:r>
          </a:p>
          <a:p>
            <a:pPr marL="690880" indent="-690880" defTabSz="701675">
              <a:spcBef>
                <a:spcPts val="5000"/>
              </a:spcBef>
              <a:buBlip>
                <a:blip r:embed="rId2"/>
              </a:buBlip>
              <a:defRPr sz="3910"/>
            </a:pPr>
            <a:r>
              <a:t>Arranged Marriages but free to decide &amp; wedding celebrations are social occasions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Activities &amp; Pastim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Activities &amp; Pastimes</a:t>
            </a:r>
          </a:p>
        </p:txBody>
      </p:sp>
      <p:sp>
        <p:nvSpPr>
          <p:cNvPr id="219" name="Dhows &amp; Seafaring - Pearl fishing, diving &amp; trading. Dhow’s symbolise noble seafaring…"/>
          <p:cNvSpPr txBox="1">
            <a:spLocks noGrp="1"/>
          </p:cNvSpPr>
          <p:nvPr>
            <p:ph type="body" idx="1"/>
          </p:nvPr>
        </p:nvSpPr>
        <p:spPr>
          <a:xfrm>
            <a:off x="1047697" y="4140200"/>
            <a:ext cx="22143707" cy="8762601"/>
          </a:xfrm>
          <a:prstGeom prst="rect">
            <a:avLst/>
          </a:prstGeom>
        </p:spPr>
        <p:txBody>
          <a:bodyPr/>
          <a:lstStyle/>
          <a:p>
            <a:pPr marL="650240" indent="-650240" defTabSz="660400">
              <a:spcBef>
                <a:spcPts val="4700"/>
              </a:spcBef>
              <a:buBlip>
                <a:blip r:embed="rId2"/>
              </a:buBlip>
              <a:defRPr sz="3680"/>
            </a:pPr>
            <a:r>
              <a:t>Dhows &amp; Seafaring - Pearl fishing, diving &amp; trading. Dhow’s symbolise noble seafaring</a:t>
            </a:r>
          </a:p>
          <a:p>
            <a:pPr marL="650240" indent="-650240" defTabSz="660400">
              <a:spcBef>
                <a:spcPts val="4700"/>
              </a:spcBef>
              <a:buBlip>
                <a:blip r:embed="rId2"/>
              </a:buBlip>
              <a:defRPr sz="3680"/>
            </a:pPr>
            <a:r>
              <a:t>Falconry - 5,000 year old sport. Winter hunting season &amp; training - valuable birds</a:t>
            </a:r>
          </a:p>
          <a:p>
            <a:pPr marL="650240" indent="-650240" defTabSz="660400">
              <a:spcBef>
                <a:spcPts val="4700"/>
              </a:spcBef>
              <a:buBlip>
                <a:blip r:embed="rId2"/>
              </a:buBlip>
              <a:defRPr sz="3680"/>
            </a:pPr>
            <a:r>
              <a:t>Camel Racing - purpose built camel track Al Sheehaniya, winter racing season, modern technology, robot horses made of titanium &amp; radio controlled</a:t>
            </a:r>
          </a:p>
          <a:p>
            <a:pPr marL="650240" indent="-650240" defTabSz="660400">
              <a:spcBef>
                <a:spcPts val="4700"/>
              </a:spcBef>
              <a:buBlip>
                <a:blip r:embed="rId2"/>
              </a:buBlip>
              <a:defRPr sz="3680"/>
            </a:pPr>
            <a:r>
              <a:t>Arabian Horses &amp; Horse Racing - Al Shaqab Stud Farm perpetuation &amp; preservation of Arabic bloodstock &amp; Doha Racing &amp; Equestrian Club racing during winter months </a:t>
            </a:r>
          </a:p>
          <a:p>
            <a:pPr marL="650240" indent="-650240" defTabSz="660400">
              <a:spcBef>
                <a:spcPts val="4700"/>
              </a:spcBef>
              <a:buBlip>
                <a:blip r:embed="rId2"/>
              </a:buBlip>
              <a:defRPr sz="3680"/>
            </a:pPr>
            <a:r>
              <a:t>Music &amp; Dance - Traditional music, bagpipes &amp; drums at banquets &amp; special events. Male dancers with swords chant &amp; sway to music</a:t>
            </a:r>
          </a:p>
          <a:p>
            <a:pPr marL="650240" indent="-650240" defTabSz="660400">
              <a:spcBef>
                <a:spcPts val="4700"/>
              </a:spcBef>
              <a:buBlip>
                <a:blip r:embed="rId2"/>
              </a:buBlip>
              <a:defRPr sz="3680"/>
            </a:pPr>
            <a:r>
              <a:t>Arts &amp; Crafts - Decoration &amp; design, jewellery, textiles, henna painting, Arabic calligraphy, creativity and traditions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USP’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USP’s</a:t>
            </a:r>
          </a:p>
        </p:txBody>
      </p:sp>
      <p:sp>
        <p:nvSpPr>
          <p:cNvPr id="222" name="Diversit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Diversity</a:t>
            </a:r>
          </a:p>
          <a:p>
            <a:pPr>
              <a:buBlip>
                <a:blip r:embed="rId2"/>
              </a:buBlip>
            </a:pPr>
            <a:r>
              <a:t>Natural v Manmade</a:t>
            </a:r>
          </a:p>
          <a:p>
            <a:pPr>
              <a:buBlip>
                <a:blip r:embed="rId2"/>
              </a:buBlip>
            </a:pPr>
            <a:r>
              <a:t>Small Country with good transport links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Doha Corniche &amp; City Cent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Doha Corniche &amp; City Centre</a:t>
            </a:r>
          </a:p>
        </p:txBody>
      </p:sp>
      <p:sp>
        <p:nvSpPr>
          <p:cNvPr id="225" name="7km waterfront prom &amp; park stretching in a semi circle entire length of Doha Bay.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7km waterfront prom &amp; park stretching in a semi circle entire length of Doha Bay.</a:t>
            </a:r>
          </a:p>
          <a:p>
            <a:pPr>
              <a:buBlip>
                <a:blip r:embed="rId2"/>
              </a:buBlip>
            </a:pPr>
            <a:r>
              <a:t>Spectacular City View &amp; Beautifully Lit Night Sky</a:t>
            </a:r>
          </a:p>
          <a:p>
            <a:pPr>
              <a:buBlip>
                <a:blip r:embed="rId2"/>
              </a:buBlip>
            </a:pPr>
            <a:r>
              <a:t>Vehicle free recreational space at the heart of the city</a:t>
            </a:r>
          </a:p>
          <a:p>
            <a:pPr>
              <a:buBlip>
                <a:blip r:embed="rId2"/>
              </a:buBlip>
            </a:pPr>
            <a:r>
              <a:t>Sheraton Park, Al Bidda Park, Musuem of Islamic Art Park - Greenary</a:t>
            </a:r>
          </a:p>
          <a:p>
            <a:pPr>
              <a:buBlip>
                <a:blip r:embed="rId2"/>
              </a:buBlip>
            </a:pPr>
            <a:r>
              <a:t>Off shore waters - Dhow’s &amp; Seafaring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City Cent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City Centre</a:t>
            </a:r>
          </a:p>
        </p:txBody>
      </p:sp>
      <p:sp>
        <p:nvSpPr>
          <p:cNvPr id="228" name="North Western = Business District separating Doha Bay from West Ba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North Western = Business District separating Doha Bay from West Bay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Modern High Rise Architecture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Top Hotels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Commercial buildings - Qatar Financial Centre, Doha Exhibition &amp; Convention Centre, Malls &amp; Embassies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National Theatre, Qatar National Musuem, Ministry for Interior &amp; Green Parks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Mosques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Tennis &amp; Squash Federation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Historic Heart of Doha - Al Bidda, Souq Waqif, Museum of Islamic Art, Dhow Harbour &amp; Gold Souq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Doha Fort  1880 Police Station, Jail &amp; restored in 1978 now a museum</a:t>
            </a:r>
          </a:p>
          <a:p>
            <a:pPr marL="463295" indent="-463295" defTabSz="470534">
              <a:spcBef>
                <a:spcPts val="3300"/>
              </a:spcBef>
              <a:buBlip>
                <a:blip r:embed="rId2"/>
              </a:buBlip>
              <a:defRPr sz="2622"/>
            </a:pPr>
            <a:r>
              <a:t>Hotels - International &amp; Boutique Regional Brands</a:t>
            </a:r>
          </a:p>
        </p:txBody>
      </p:sp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Northern Doh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Northern Doha</a:t>
            </a:r>
          </a:p>
        </p:txBody>
      </p:sp>
      <p:sp>
        <p:nvSpPr>
          <p:cNvPr id="231" name="Waterfront Hotel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Waterfront Hotels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 Developing Area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Katara Cultural Village &amp; Pearl Qatar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Doha Golf Club home of Qatar PGA Masters - 18 hole Champ Course &amp; 9 hole floodlight academy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Suburbs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Lunar Observatory - Arab Calendar 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Western Doh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Western Doha</a:t>
            </a:r>
          </a:p>
        </p:txBody>
      </p:sp>
      <p:sp>
        <p:nvSpPr>
          <p:cNvPr id="234" name="Inland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788416" indent="-788416" defTabSz="800735">
              <a:spcBef>
                <a:spcPts val="5700"/>
              </a:spcBef>
              <a:buBlip>
                <a:blip r:embed="rId2"/>
              </a:buBlip>
              <a:defRPr sz="4462"/>
            </a:pPr>
            <a:r>
              <a:t>Inland</a:t>
            </a:r>
          </a:p>
          <a:p>
            <a:pPr marL="788416" indent="-788416" defTabSz="800735">
              <a:spcBef>
                <a:spcPts val="5700"/>
              </a:spcBef>
              <a:buBlip>
                <a:blip r:embed="rId2"/>
              </a:buBlip>
              <a:defRPr sz="4462"/>
            </a:pPr>
            <a:r>
              <a:t>Omani Market, Fish Market, Fruit &amp; Veg Market</a:t>
            </a:r>
          </a:p>
          <a:p>
            <a:pPr marL="788416" indent="-788416" defTabSz="800735">
              <a:spcBef>
                <a:spcPts val="5700"/>
              </a:spcBef>
              <a:buBlip>
                <a:blip r:embed="rId2"/>
              </a:buBlip>
              <a:defRPr sz="4462"/>
            </a:pPr>
            <a:r>
              <a:t>Aspire Zone, Khalifa Stadium, Malls &amp; Hotel</a:t>
            </a:r>
          </a:p>
          <a:p>
            <a:pPr marL="788416" indent="-788416" defTabSz="800735">
              <a:spcBef>
                <a:spcPts val="5700"/>
              </a:spcBef>
              <a:buBlip>
                <a:blip r:embed="rId2"/>
              </a:buBlip>
              <a:defRPr sz="4462"/>
            </a:pPr>
            <a:r>
              <a:t>Qatar Racing &amp; Equestrian Club, National Library, Qatar National Convention Centre </a:t>
            </a:r>
          </a:p>
          <a:p>
            <a:pPr marL="788416" indent="-788416" defTabSz="800735">
              <a:spcBef>
                <a:spcPts val="5700"/>
              </a:spcBef>
              <a:buBlip>
                <a:blip r:embed="rId2"/>
              </a:buBlip>
              <a:defRPr sz="4462"/>
            </a:pPr>
            <a:r>
              <a:t>Education City &amp; International Universities</a:t>
            </a:r>
          </a:p>
          <a:p>
            <a:pPr marL="788416" indent="-788416" defTabSz="800735">
              <a:spcBef>
                <a:spcPts val="5700"/>
              </a:spcBef>
              <a:buBlip>
                <a:blip r:embed="rId2"/>
              </a:buBlip>
              <a:defRPr sz="4462"/>
            </a:pPr>
            <a:r>
              <a:t>Musuem of Islamic Art, Arab Museum of Modern Art &amp; Al Shaqab Stud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Souq Waqif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Souq Waqif</a:t>
            </a:r>
          </a:p>
        </p:txBody>
      </p:sp>
      <p:sp>
        <p:nvSpPr>
          <p:cNvPr id="237" name="Central market &amp; Alley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t>Central market &amp; Alleys</a:t>
            </a:r>
          </a:p>
          <a:p>
            <a:pPr>
              <a:buBlip>
                <a:blip r:embed="rId2"/>
              </a:buBlip>
            </a:pPr>
            <a:r>
              <a:t>Post Sunset</a:t>
            </a:r>
          </a:p>
          <a:p>
            <a:pPr>
              <a:buBlip>
                <a:blip r:embed="rId2"/>
              </a:buBlip>
            </a:pPr>
            <a:r>
              <a:t>Food &amp; Drink</a:t>
            </a:r>
          </a:p>
          <a:p>
            <a:pPr>
              <a:buBlip>
                <a:blip r:embed="rId2"/>
              </a:buBlip>
            </a:pPr>
            <a:r>
              <a:t>Renovation 2004</a:t>
            </a:r>
          </a:p>
          <a:p>
            <a:pPr>
              <a:buBlip>
                <a:blip r:embed="rId2"/>
              </a:buBlip>
            </a:pPr>
            <a:r>
              <a:t>Opening times 10-12 &amp; 4-10</a:t>
            </a:r>
          </a:p>
          <a:p>
            <a:pPr>
              <a:buBlip>
                <a:blip r:embed="rId2"/>
              </a:buBlip>
            </a:pPr>
            <a:r>
              <a:t>Horses &amp; entertainment</a:t>
            </a: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Islamic Ar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Islamic Art</a:t>
            </a:r>
          </a:p>
        </p:txBody>
      </p:sp>
      <p:sp>
        <p:nvSpPr>
          <p:cNvPr id="240" name="Dramatic modern building…"/>
          <p:cNvSpPr txBox="1">
            <a:spLocks noGrp="1"/>
          </p:cNvSpPr>
          <p:nvPr>
            <p:ph type="body" idx="1"/>
          </p:nvPr>
        </p:nvSpPr>
        <p:spPr>
          <a:xfrm>
            <a:off x="2374900" y="4584700"/>
            <a:ext cx="20494429" cy="8039100"/>
          </a:xfrm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Dramatic modern building</a:t>
            </a:r>
          </a:p>
          <a:p>
            <a:pPr>
              <a:buBlip>
                <a:blip r:embed="rId2"/>
              </a:buBlip>
            </a:pPr>
            <a:r>
              <a:t>Art works, ceramics, manuscripts, textiles, metal work, jewellery </a:t>
            </a:r>
          </a:p>
          <a:p>
            <a:pPr>
              <a:buBlip>
                <a:blip r:embed="rId2"/>
              </a:buBlip>
            </a:pPr>
            <a:r>
              <a:t>14 centuries of finest Islamic Artefacts</a:t>
            </a:r>
          </a:p>
          <a:p>
            <a:pPr>
              <a:buBlip>
                <a:blip r:embed="rId2"/>
              </a:buBlip>
            </a:pPr>
            <a:r>
              <a:t>Capital of Culture</a:t>
            </a:r>
          </a:p>
          <a:p>
            <a:pPr>
              <a:buBlip>
                <a:blip r:embed="rId2"/>
              </a:buBlip>
            </a:pPr>
            <a:r>
              <a:t>Admissions to permanent galleries is free but entry charge for special exhibitions</a:t>
            </a:r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Katara Cultural Village &amp; Pearl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Katara Cultural Village &amp; Pearl</a:t>
            </a:r>
          </a:p>
        </p:txBody>
      </p:sp>
      <p:sp>
        <p:nvSpPr>
          <p:cNvPr id="243" name="Purpose built 245 acr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/>
          </a:bodyPr>
          <a:lstStyle/>
          <a:p>
            <a:pPr marL="780287" indent="-780287" defTabSz="792479">
              <a:spcBef>
                <a:spcPts val="5600"/>
              </a:spcBef>
              <a:buBlip>
                <a:blip r:embed="rId2"/>
              </a:buBlip>
              <a:defRPr sz="4416"/>
            </a:pPr>
            <a:r>
              <a:t>Purpose built 245 acres </a:t>
            </a:r>
          </a:p>
          <a:p>
            <a:pPr marL="780287" indent="-780287" defTabSz="792479">
              <a:spcBef>
                <a:spcPts val="5600"/>
              </a:spcBef>
              <a:buBlip>
                <a:blip r:embed="rId2"/>
              </a:buBlip>
              <a:defRPr sz="4416"/>
            </a:pPr>
            <a:r>
              <a:t>West Bay front</a:t>
            </a:r>
          </a:p>
          <a:p>
            <a:pPr marL="780287" indent="-780287" defTabSz="792479">
              <a:spcBef>
                <a:spcPts val="5600"/>
              </a:spcBef>
              <a:buBlip>
                <a:blip r:embed="rId2"/>
              </a:buBlip>
              <a:defRPr sz="4416"/>
            </a:pPr>
            <a:r>
              <a:t>Traditional Architecture</a:t>
            </a:r>
          </a:p>
          <a:p>
            <a:pPr marL="780287" indent="-780287" defTabSz="792479">
              <a:spcBef>
                <a:spcPts val="5600"/>
              </a:spcBef>
              <a:buBlip>
                <a:blip r:embed="rId2"/>
              </a:buBlip>
              <a:defRPr sz="4416"/>
            </a:pPr>
            <a:r>
              <a:t>Spectacular amphitheatre, state of the art theatre, hall, libraries, galleries etc</a:t>
            </a:r>
          </a:p>
          <a:p>
            <a:pPr marL="780287" indent="-780287" defTabSz="792479">
              <a:spcBef>
                <a:spcPts val="5600"/>
              </a:spcBef>
              <a:buBlip>
                <a:blip r:embed="rId2"/>
              </a:buBlip>
              <a:defRPr sz="4416"/>
            </a:pPr>
            <a:r>
              <a:t>Concerts, plays, entertainment</a:t>
            </a:r>
          </a:p>
          <a:p>
            <a:pPr marL="780287" indent="-780287" defTabSz="792479">
              <a:spcBef>
                <a:spcPts val="5600"/>
              </a:spcBef>
              <a:buBlip>
                <a:blip r:embed="rId2"/>
              </a:buBlip>
              <a:defRPr sz="4416"/>
            </a:pPr>
            <a:r>
              <a:t>Over looks man made island - The Pearl, Marina, Esplandes, Shopping &amp; restaurants </a:t>
            </a:r>
          </a:p>
        </p:txBody>
      </p:sp>
    </p:spTree>
  </p:cSld>
  <p:clrMapOvr>
    <a:masterClrMapping/>
  </p:clrMapOvr>
  <p:transition spd="med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Desert &amp; Inland Sea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Desert &amp; Inland Sea</a:t>
            </a:r>
          </a:p>
        </p:txBody>
      </p:sp>
      <p:sp>
        <p:nvSpPr>
          <p:cNvPr id="246" name="Singing Dunes - Singing / humming occurs naturally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Singing Dunes - Singing / humming occurs naturally</a:t>
            </a:r>
          </a:p>
          <a:p>
            <a:pPr>
              <a:buBlip>
                <a:blip r:embed="rId2"/>
              </a:buBlip>
            </a:pPr>
            <a:r>
              <a:t>Close to Saudi Border &amp;37m South lies UNESCO recognised nature reserve Inland Sea only reachable by 4x4</a:t>
            </a:r>
          </a:p>
          <a:p>
            <a:pPr>
              <a:buBlip>
                <a:blip r:embed="rId2"/>
              </a:buBlip>
            </a:pPr>
            <a:r>
              <a:t>Desert Safari’s, Camel Riding, Sand Ski-ing, Sand Boarding, Overnight Camping</a:t>
            </a:r>
          </a:p>
          <a:p>
            <a:pPr>
              <a:buBlip>
                <a:blip r:embed="rId2"/>
              </a:buBlip>
            </a:pPr>
            <a:r>
              <a:t>Bootable via Discover Qatar</a:t>
            </a:r>
          </a:p>
        </p:txBody>
      </p:sp>
    </p:spTree>
  </p:cSld>
  <p:clrMapOvr>
    <a:masterClrMapping/>
  </p:clrMapOvr>
  <p:transition spd="med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Heritage Sit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Heritage Sites</a:t>
            </a:r>
          </a:p>
        </p:txBody>
      </p:sp>
      <p:sp>
        <p:nvSpPr>
          <p:cNvPr id="249" name="Bronze Age to medieval palaces, 19th century forts, villages, towers, mosques.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731519" indent="-731519" defTabSz="742950">
              <a:spcBef>
                <a:spcPts val="5300"/>
              </a:spcBef>
              <a:buBlip>
                <a:blip r:embed="rId2"/>
              </a:buBlip>
              <a:defRPr sz="4140"/>
            </a:pPr>
            <a:r>
              <a:t>Bronze Age to medieval palaces, 19th century forts, villages, towers, mosques.</a:t>
            </a:r>
          </a:p>
          <a:p>
            <a:pPr marL="731519" indent="-731519" defTabSz="742950">
              <a:spcBef>
                <a:spcPts val="5300"/>
              </a:spcBef>
              <a:buBlip>
                <a:blip r:embed="rId2"/>
              </a:buBlip>
              <a:defRPr sz="4140"/>
            </a:pPr>
            <a:r>
              <a:t>Excavated by Qatar Museum’s Cultural Heritage Department - restores, protects &amp; promotes</a:t>
            </a:r>
          </a:p>
          <a:p>
            <a:pPr marL="731519" indent="-731519" defTabSz="742950">
              <a:spcBef>
                <a:spcPts val="5300"/>
              </a:spcBef>
              <a:buBlip>
                <a:blip r:embed="rId2"/>
              </a:buBlip>
              <a:defRPr sz="4140"/>
            </a:pPr>
            <a:r>
              <a:t>Links with UWTSD Archeology</a:t>
            </a:r>
          </a:p>
          <a:p>
            <a:pPr marL="731519" indent="-731519" defTabSz="742950">
              <a:spcBef>
                <a:spcPts val="5300"/>
              </a:spcBef>
              <a:buBlip>
                <a:blip r:embed="rId2"/>
              </a:buBlip>
              <a:defRPr sz="4140"/>
            </a:pPr>
            <a:r>
              <a:t>Al Zubarah Town Fort - UNESCO World Heritage Site - 148 Acres Protected by Desert Sand</a:t>
            </a:r>
          </a:p>
          <a:p>
            <a:pPr marL="731519" indent="-731519" defTabSz="742950">
              <a:spcBef>
                <a:spcPts val="5300"/>
              </a:spcBef>
              <a:buBlip>
                <a:blip r:embed="rId2"/>
              </a:buBlip>
              <a:defRPr sz="4140"/>
            </a:pPr>
            <a:r>
              <a:t>Barman Towers Protecting rainwater / look outs</a:t>
            </a:r>
          </a:p>
          <a:p>
            <a:pPr marL="731519" indent="-731519" defTabSz="742950">
              <a:spcBef>
                <a:spcPts val="5300"/>
              </a:spcBef>
              <a:buBlip>
                <a:blip r:embed="rId2"/>
              </a:buBlip>
              <a:defRPr sz="4140"/>
            </a:pPr>
            <a:r>
              <a:t>Al Wakrah - Dhow Port, Pearl Diving &amp; Fishing</a:t>
            </a:r>
          </a:p>
        </p:txBody>
      </p:sp>
    </p:spTree>
  </p:cSld>
  <p:clrMapOvr>
    <a:masterClrMapping/>
  </p:clrMapOvr>
  <p:transition spd="med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Northern Qatar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Northern Qatar</a:t>
            </a:r>
          </a:p>
        </p:txBody>
      </p:sp>
      <p:sp>
        <p:nvSpPr>
          <p:cNvPr id="252" name="29m North of Doha is the small harbour town of Al Khor, Pearl Diving &amp; Fishing Por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29m North of Doha is the small harbour town of Al Khor, Pearl Diving &amp; Fishing Port</a:t>
            </a:r>
          </a:p>
          <a:p>
            <a:pPr>
              <a:buBlip>
                <a:blip r:embed="rId2"/>
              </a:buBlip>
            </a:pPr>
            <a:r>
              <a:t>Musuem on town’s Corniche &amp; watch towers</a:t>
            </a:r>
          </a:p>
          <a:p>
            <a:pPr>
              <a:buBlip>
                <a:blip r:embed="rId2"/>
              </a:buBlip>
            </a:pPr>
            <a:r>
              <a:t>Al Thahira Mangroves - resident &amp; migratory bird sanctuaries explored by foot or kayak</a:t>
            </a:r>
          </a:p>
          <a:p>
            <a:pPr>
              <a:buBlip>
                <a:blip r:embed="rId2"/>
              </a:buBlip>
            </a:pPr>
            <a:r>
              <a:t>Rock carvings</a:t>
            </a:r>
          </a:p>
          <a:p>
            <a:pPr>
              <a:buBlip>
                <a:blip r:embed="rId2"/>
              </a:buBlip>
            </a:pPr>
            <a:r>
              <a:t>Forts &amp; Archeological Sites</a:t>
            </a:r>
          </a:p>
        </p:txBody>
      </p:sp>
    </p:spTree>
  </p:cSld>
  <p:clrMapOvr>
    <a:masterClrMapping/>
  </p:clrMapOvr>
  <p:transition spd="med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MIC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MICE</a:t>
            </a:r>
          </a:p>
        </p:txBody>
      </p:sp>
      <p:sp>
        <p:nvSpPr>
          <p:cNvPr id="255" name="Outstanding opportunities for business, trade &amp; event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Outstanding opportunities for business, trade &amp; events</a:t>
            </a:r>
          </a:p>
          <a:p>
            <a:pPr>
              <a:buBlip>
                <a:blip r:embed="rId2"/>
              </a:buBlip>
            </a:pPr>
            <a:r>
              <a:t>Facilities</a:t>
            </a:r>
          </a:p>
          <a:p>
            <a:pPr>
              <a:buBlip>
                <a:blip r:embed="rId2"/>
              </a:buBlip>
            </a:pPr>
            <a:r>
              <a:t>Infrastructure</a:t>
            </a:r>
          </a:p>
          <a:p>
            <a:pPr>
              <a:buBlip>
                <a:blip r:embed="rId2"/>
              </a:buBlip>
            </a:pPr>
            <a:r>
              <a:t>International Organisations</a:t>
            </a:r>
          </a:p>
        </p:txBody>
      </p:sp>
    </p:spTree>
  </p:cSld>
  <p:clrMapOvr>
    <a:masterClrMapping/>
  </p:clrMapOvr>
  <p:transition spd="med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Why QATAR for MICE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Why QATAR for MICE?</a:t>
            </a:r>
          </a:p>
        </p:txBody>
      </p:sp>
      <p:sp>
        <p:nvSpPr>
          <p:cNvPr id="258" name="Location &amp; Acces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Location &amp; Access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Heart of one of the riches regions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Easily accessible from all destinations in Europe, Asia, Africa &amp; America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Major aviation hub - QR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Accomodation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Choice of hotels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Local &amp; International Brands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Fully equipped business centres - meeting &amp; conferences rooms, WiFi, </a:t>
            </a:r>
          </a:p>
          <a:p>
            <a:pPr marL="512063" indent="-512063" defTabSz="520065">
              <a:spcBef>
                <a:spcPts val="3700"/>
              </a:spcBef>
              <a:buBlip>
                <a:blip r:embed="rId2"/>
              </a:buBlip>
              <a:defRPr sz="2898"/>
            </a:pPr>
            <a:r>
              <a:t>Recreation Facilities - pools, health clubs, private beaches &amp; gyms</a:t>
            </a:r>
          </a:p>
        </p:txBody>
      </p:sp>
    </p:spTree>
  </p:cSld>
  <p:clrMapOvr>
    <a:masterClrMapping/>
  </p:clrMapOvr>
  <p:transition spd="med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MICE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MICE!</a:t>
            </a:r>
          </a:p>
        </p:txBody>
      </p:sp>
      <p:sp>
        <p:nvSpPr>
          <p:cNvPr id="261" name="Getting Around - Taxi’s, Limo’s, Buses, Mini Buses, Car Hire, Metro &amp; Ground Transpor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fontScale="92500"/>
          </a:bodyPr>
          <a:lstStyle/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Getting Around - Taxi’s, Limo’s, Buses, Mini Buses, Car Hire, Metro &amp; Ground Transport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Incentives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Experienced DMC’s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Innovative tailor made programmes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21st luxury with traditional adventures &amp; exotic event venues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Arab Themed events, welcome receptions &amp; gala dinners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Varied activities - sightseeing tours, desert, dhows, water sports, golf, culture &amp; shopping</a:t>
            </a:r>
          </a:p>
        </p:txBody>
      </p:sp>
    </p:spTree>
  </p:cSld>
  <p:clrMapOvr>
    <a:masterClrMapping/>
  </p:clrMapOvr>
  <p:transition spd="med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Exhibitions &amp; Conference Ven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Exhibitions &amp; Conference Venues</a:t>
            </a:r>
          </a:p>
        </p:txBody>
      </p:sp>
      <p:sp>
        <p:nvSpPr>
          <p:cNvPr id="264" name="State of the ar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State of the art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Qatar National Convention Centre &amp; Doha Exhibition &amp; Convention Centre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Major Hotels - flexible meeting spaces, translation, presentation, purpose built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Experienced in staging major event including UN Climate Change Conference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Trade Show - Jewellery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Sporting Events - Tennis, Golf, 2022 World Cup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Comprehensive support services, show organisers, stand contractors, PR &amp; Marketing agencies</a:t>
            </a:r>
          </a:p>
        </p:txBody>
      </p:sp>
    </p:spTree>
  </p:cSld>
  <p:clrMapOvr>
    <a:masterClrMapping/>
  </p:clrMapOvr>
  <p:transition spd="med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More MICE!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More MICE!</a:t>
            </a:r>
          </a:p>
        </p:txBody>
      </p:sp>
      <p:sp>
        <p:nvSpPr>
          <p:cNvPr id="267" name="Leisure &amp; Rec - Bedouin Feasts, Desert Adventure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Leisure &amp; Rec - Bedouin Feasts, Desert Adventures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Cultural Attractions - Musuems, Heritager, Artistic Performances, Traditional Music, Arts &amp; Crafts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On water - Dhows, fishing, sailing, jet ski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Leisure Favourites Golf, shopping, swimming &amp; beach</a:t>
            </a:r>
          </a:p>
          <a:p>
            <a:pPr marL="739648" indent="-739648" defTabSz="751205">
              <a:spcBef>
                <a:spcPts val="5300"/>
              </a:spcBef>
              <a:buBlip>
                <a:blip r:embed="rId2"/>
              </a:buBlip>
              <a:defRPr sz="4186"/>
            </a:pPr>
            <a:r>
              <a:t>World Cup Legacy Pavillion</a:t>
            </a:r>
          </a:p>
        </p:txBody>
      </p:sp>
    </p:spTree>
  </p:cSld>
  <p:clrMapOvr>
    <a:masterClrMapping/>
  </p:clrMapOvr>
  <p:transition spd="med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Futur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Future</a:t>
            </a:r>
          </a:p>
        </p:txBody>
      </p:sp>
      <p:sp>
        <p:nvSpPr>
          <p:cNvPr id="270" name="$200b investm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Blip>
                <a:blip r:embed="rId2"/>
              </a:buBlip>
            </a:pPr>
            <a:r>
              <a:t>$200b investment</a:t>
            </a:r>
          </a:p>
          <a:p>
            <a:pPr>
              <a:buBlip>
                <a:blip r:embed="rId2"/>
              </a:buBlip>
            </a:pPr>
            <a:r>
              <a:t>2030 National development targets</a:t>
            </a:r>
          </a:p>
          <a:p>
            <a:pPr>
              <a:buBlip>
                <a:blip r:embed="rId2"/>
              </a:buBlip>
            </a:pPr>
            <a:r>
              <a:t>$20B Tourism Infrastucture development</a:t>
            </a:r>
          </a:p>
          <a:p>
            <a:pPr>
              <a:buBlip>
                <a:blip r:embed="rId2"/>
              </a:buBlip>
            </a:pPr>
            <a:r>
              <a:t>Hotel Capacity set to grow from 14,000 rooms to 50,000 by 2030</a:t>
            </a:r>
          </a:p>
          <a:p>
            <a:pPr>
              <a:buBlip>
                <a:blip r:embed="rId2"/>
              </a:buBlip>
            </a:pPr>
            <a:r>
              <a:t>Hamid Airport</a:t>
            </a:r>
          </a:p>
          <a:p>
            <a:pPr>
              <a:buBlip>
                <a:blip r:embed="rId2"/>
              </a:buBlip>
            </a:pPr>
            <a:r>
              <a:t>2022 World Cup</a:t>
            </a:r>
          </a:p>
        </p:txBody>
      </p:sp>
    </p:spTree>
  </p:cSld>
  <p:clrMapOvr>
    <a:masterClrMapping/>
  </p:clrMapOvr>
  <p:transition spd="med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Event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Events</a:t>
            </a:r>
          </a:p>
        </p:txBody>
      </p:sp>
      <p:sp>
        <p:nvSpPr>
          <p:cNvPr id="273" name="Motor Show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Motor Show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Jewellery &amp; Watches Exhibition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Project Qatar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Qatar Trade Show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Qatar Information, Technology &amp; Communications Conference &amp; Exhibition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Qatar Boatshow</a:t>
            </a:r>
          </a:p>
          <a:p>
            <a:pPr marL="674623" indent="-674623" defTabSz="685165">
              <a:spcBef>
                <a:spcPts val="4800"/>
              </a:spcBef>
              <a:buBlip>
                <a:blip r:embed="rId2"/>
              </a:buBlip>
              <a:defRPr sz="3818"/>
            </a:pPr>
            <a:r>
              <a:t>Aspire4Sport</a:t>
            </a: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New_Template6">
  <a:themeElements>
    <a:clrScheme name="New_Template6">
      <a:dk1>
        <a:srgbClr val="000000"/>
      </a:dk1>
      <a:lt1>
        <a:srgbClr val="EEEEEE"/>
      </a:lt1>
      <a:dk2>
        <a:srgbClr val="3E4044"/>
      </a:dk2>
      <a:lt2>
        <a:srgbClr val="DCDDE0"/>
      </a:lt2>
      <a:accent1>
        <a:srgbClr val="0AB8BF"/>
      </a:accent1>
      <a:accent2>
        <a:srgbClr val="82B21C"/>
      </a:accent2>
      <a:accent3>
        <a:srgbClr val="E6A629"/>
      </a:accent3>
      <a:accent4>
        <a:srgbClr val="E86F1B"/>
      </a:accent4>
      <a:accent5>
        <a:srgbClr val="C4411D"/>
      </a:accent5>
      <a:accent6>
        <a:srgbClr val="795B8C"/>
      </a:accent6>
      <a:hlink>
        <a:srgbClr val="0000FF"/>
      </a:hlink>
      <a:folHlink>
        <a:srgbClr val="FF00FF"/>
      </a:folHlink>
    </a:clrScheme>
    <a:fontScheme name="New_Template6">
      <a:majorFont>
        <a:latin typeface="Superclarendon Regular"/>
        <a:ea typeface="Superclarendon Regular"/>
        <a:cs typeface="Superclarendon Regular"/>
      </a:majorFont>
      <a:minorFont>
        <a:latin typeface="Superclarendon Regular"/>
        <a:ea typeface="Superclarendon Regular"/>
        <a:cs typeface="Superclarendon Regular"/>
      </a:minorFont>
    </a:fontScheme>
    <a:fmtScheme name="New_Templat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200" b="0" i="0" u="none" strike="noStrike" cap="none" spc="0" normalizeH="0" baseline="0">
            <a:ln>
              <a:noFill/>
            </a:ln>
            <a:solidFill>
              <a:srgbClr val="EEEEEE"/>
            </a:solidFill>
            <a:effectLst>
              <a:outerShdw blurRad="25400" dist="25400" dir="2388334" rotWithShape="0">
                <a:srgbClr val="000000">
                  <a:alpha val="79310"/>
                </a:srgbClr>
              </a:outerShdw>
            </a:effectLst>
            <a:uFillTx/>
            <a:latin typeface="Helvetica Neue Bold Condensed"/>
            <a:ea typeface="Helvetica Neue Bold Condensed"/>
            <a:cs typeface="Helvetica Neue Bold Condensed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>
          <a:noFill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200" b="0" i="0" u="none" strike="noStrike" cap="none" spc="0" normalizeH="0" baseline="0">
            <a:ln>
              <a:noFill/>
            </a:ln>
            <a:solidFill>
              <a:srgbClr val="EEEEEE"/>
            </a:solidFill>
            <a:effectLst/>
            <a:uFillTx/>
            <a:latin typeface="Helvetica Neue Bold Condensed"/>
            <a:ea typeface="Helvetica Neue Bold Condensed"/>
            <a:cs typeface="Helvetica Neue Bold Condensed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New_Template6">
  <a:themeElements>
    <a:clrScheme name="New_Template6">
      <a:dk1>
        <a:srgbClr val="000000"/>
      </a:dk1>
      <a:lt1>
        <a:srgbClr val="FFFFFF"/>
      </a:lt1>
      <a:dk2>
        <a:srgbClr val="3E4044"/>
      </a:dk2>
      <a:lt2>
        <a:srgbClr val="DCDDE0"/>
      </a:lt2>
      <a:accent1>
        <a:srgbClr val="0AB8BF"/>
      </a:accent1>
      <a:accent2>
        <a:srgbClr val="82B21C"/>
      </a:accent2>
      <a:accent3>
        <a:srgbClr val="E6A629"/>
      </a:accent3>
      <a:accent4>
        <a:srgbClr val="E86F1B"/>
      </a:accent4>
      <a:accent5>
        <a:srgbClr val="C4411D"/>
      </a:accent5>
      <a:accent6>
        <a:srgbClr val="795B8C"/>
      </a:accent6>
      <a:hlink>
        <a:srgbClr val="0000FF"/>
      </a:hlink>
      <a:folHlink>
        <a:srgbClr val="FF00FF"/>
      </a:folHlink>
    </a:clrScheme>
    <a:fontScheme name="New_Template6">
      <a:majorFont>
        <a:latin typeface="Superclarendon Regular"/>
        <a:ea typeface="Superclarendon Regular"/>
        <a:cs typeface="Superclarendon Regular"/>
      </a:majorFont>
      <a:minorFont>
        <a:latin typeface="Superclarendon Regular"/>
        <a:ea typeface="Superclarendon Regular"/>
        <a:cs typeface="Superclarendon Regular"/>
      </a:minorFont>
    </a:fontScheme>
    <a:fmtScheme name="New_Template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4200" b="0" i="0" u="none" strike="noStrike" cap="none" spc="0" normalizeH="0" baseline="0">
            <a:ln>
              <a:noFill/>
            </a:ln>
            <a:solidFill>
              <a:srgbClr val="EEEEEE"/>
            </a:solidFill>
            <a:effectLst>
              <a:outerShdw blurRad="25400" dist="25400" dir="2388334" rotWithShape="0">
                <a:srgbClr val="000000">
                  <a:alpha val="79310"/>
                </a:srgbClr>
              </a:outerShdw>
            </a:effectLst>
            <a:uFillTx/>
            <a:latin typeface="Helvetica Neue Bold Condensed"/>
            <a:ea typeface="Helvetica Neue Bold Condensed"/>
            <a:cs typeface="Helvetica Neue Bold Condensed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>
          <a:noFill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200" b="0" i="0" u="none" strike="noStrike" cap="none" spc="0" normalizeH="0" baseline="0">
            <a:ln>
              <a:noFill/>
            </a:ln>
            <a:solidFill>
              <a:srgbClr val="EEEEEE"/>
            </a:solidFill>
            <a:effectLst/>
            <a:uFillTx/>
            <a:latin typeface="Helvetica Neue Bold Condensed"/>
            <a:ea typeface="Helvetica Neue Bold Condensed"/>
            <a:cs typeface="Helvetica Neue Bold Condensed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2162</Words>
  <Application>Microsoft Office PowerPoint</Application>
  <PresentationFormat>Custom</PresentationFormat>
  <Paragraphs>285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7" baseType="lpstr">
      <vt:lpstr>Helvetica Neue</vt:lpstr>
      <vt:lpstr>Helvetica Neue Bold Condensed</vt:lpstr>
      <vt:lpstr>Superclarendon Regular</vt:lpstr>
      <vt:lpstr>New_Template6</vt:lpstr>
      <vt:lpstr>Qatar Training International Travel Ops</vt:lpstr>
      <vt:lpstr>PowerPoint Presentation</vt:lpstr>
      <vt:lpstr>Qatar</vt:lpstr>
      <vt:lpstr>PowerPoint Presentation</vt:lpstr>
      <vt:lpstr>Qatar</vt:lpstr>
      <vt:lpstr>Why Tawash?</vt:lpstr>
      <vt:lpstr>Key Selling Points</vt:lpstr>
      <vt:lpstr>History</vt:lpstr>
      <vt:lpstr>Diversity</vt:lpstr>
      <vt:lpstr>Key Sale Issues</vt:lpstr>
      <vt:lpstr>Government &amp; Policies</vt:lpstr>
      <vt:lpstr> Economy</vt:lpstr>
      <vt:lpstr>Religion</vt:lpstr>
      <vt:lpstr>Tourism</vt:lpstr>
      <vt:lpstr>Tourism</vt:lpstr>
      <vt:lpstr> Arrival</vt:lpstr>
      <vt:lpstr>Public Transport</vt:lpstr>
      <vt:lpstr>Visa</vt:lpstr>
      <vt:lpstr>Tourist Etiquette</vt:lpstr>
      <vt:lpstr>Etiquette</vt:lpstr>
      <vt:lpstr>Etiiquette</vt:lpstr>
      <vt:lpstr>World Class Hub</vt:lpstr>
      <vt:lpstr>Traditions</vt:lpstr>
      <vt:lpstr>Customs</vt:lpstr>
      <vt:lpstr>Activities &amp; Pastimes</vt:lpstr>
      <vt:lpstr>USP’s</vt:lpstr>
      <vt:lpstr>Doha Corniche &amp; City Centre</vt:lpstr>
      <vt:lpstr>City Centre</vt:lpstr>
      <vt:lpstr>Northern Doha</vt:lpstr>
      <vt:lpstr>Western Doha</vt:lpstr>
      <vt:lpstr>Souq Waqif</vt:lpstr>
      <vt:lpstr>Islamic Art</vt:lpstr>
      <vt:lpstr>Katara Cultural Village &amp; Pearl</vt:lpstr>
      <vt:lpstr>Desert &amp; Inland Sea</vt:lpstr>
      <vt:lpstr>Heritage Sites</vt:lpstr>
      <vt:lpstr>Northern Qatar</vt:lpstr>
      <vt:lpstr>MICE</vt:lpstr>
      <vt:lpstr>Why QATAR for MICE?</vt:lpstr>
      <vt:lpstr>MICE!</vt:lpstr>
      <vt:lpstr>Exhibitions &amp; Conference Venues</vt:lpstr>
      <vt:lpstr>More MICE!</vt:lpstr>
      <vt:lpstr>Future</vt:lpstr>
      <vt:lpstr>Events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Qatar Training International Travel Ops</dc:title>
  <dc:creator>Jacqui Jones</dc:creator>
  <cp:lastModifiedBy>Jacqui Jones</cp:lastModifiedBy>
  <cp:revision>3</cp:revision>
  <dcterms:modified xsi:type="dcterms:W3CDTF">2020-10-27T22:38:54Z</dcterms:modified>
</cp:coreProperties>
</file>