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vsdx" ContentType="application/vnd.ms-visio.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  <p:sldMasterId id="2147483706" r:id="rId2"/>
    <p:sldMasterId id="2147483712" r:id="rId3"/>
    <p:sldMasterId id="2147483724" r:id="rId4"/>
  </p:sldMasterIdLst>
  <p:notesMasterIdLst>
    <p:notesMasterId r:id="rId18"/>
  </p:notesMasterIdLst>
  <p:handoutMasterIdLst>
    <p:handoutMasterId r:id="rId19"/>
  </p:handoutMasterIdLst>
  <p:sldIdLst>
    <p:sldId id="446" r:id="rId5"/>
    <p:sldId id="447" r:id="rId6"/>
    <p:sldId id="449" r:id="rId7"/>
    <p:sldId id="427" r:id="rId8"/>
    <p:sldId id="441" r:id="rId9"/>
    <p:sldId id="434" r:id="rId10"/>
    <p:sldId id="443" r:id="rId11"/>
    <p:sldId id="433" r:id="rId12"/>
    <p:sldId id="452" r:id="rId13"/>
    <p:sldId id="426" r:id="rId14"/>
    <p:sldId id="445" r:id="rId15"/>
    <p:sldId id="453" r:id="rId16"/>
    <p:sldId id="45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672" userDrawn="1">
          <p15:clr>
            <a:srgbClr val="A4A3A4"/>
          </p15:clr>
        </p15:guide>
        <p15:guide id="2" pos="288" userDrawn="1">
          <p15:clr>
            <a:srgbClr val="F26B43"/>
          </p15:clr>
        </p15:guide>
        <p15:guide id="3" orient="horz" pos="4056" userDrawn="1">
          <p15:clr>
            <a:srgbClr val="F26B43"/>
          </p15:clr>
        </p15:guide>
        <p15:guide id="4" orient="horz" pos="1488" userDrawn="1">
          <p15:clr>
            <a:srgbClr val="A4A3A4"/>
          </p15:clr>
        </p15:guide>
        <p15:guide id="5" pos="3816" userDrawn="1">
          <p15:clr>
            <a:srgbClr val="A4A3A4"/>
          </p15:clr>
        </p15:guide>
        <p15:guide id="6" pos="7416" userDrawn="1">
          <p15:clr>
            <a:srgbClr val="F26B43"/>
          </p15:clr>
        </p15:guide>
        <p15:guide id="7" orient="horz" pos="312" userDrawn="1">
          <p15:clr>
            <a:srgbClr val="F26B43"/>
          </p15:clr>
        </p15:guide>
        <p15:guide id="8" orient="horz" pos="2160" userDrawn="1">
          <p15:clr>
            <a:srgbClr val="A4A3A4"/>
          </p15:clr>
        </p15:guide>
        <p15:guide id="9" orient="horz" pos="230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C5896"/>
    <a:srgbClr val="7C6560"/>
    <a:srgbClr val="29282D"/>
    <a:srgbClr val="E288B6"/>
    <a:srgbClr val="D75078"/>
    <a:srgbClr val="B38F6A"/>
    <a:srgbClr val="6667AB"/>
    <a:srgbClr val="BBBBBB"/>
    <a:srgbClr val="B9B9B9"/>
    <a:srgbClr val="85A0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714" y="102"/>
      </p:cViewPr>
      <p:guideLst>
        <p:guide orient="horz" pos="3672"/>
        <p:guide pos="288"/>
        <p:guide orient="horz" pos="4056"/>
        <p:guide orient="horz" pos="1488"/>
        <p:guide pos="3816"/>
        <p:guide pos="7416"/>
        <p:guide orient="horz" pos="312"/>
        <p:guide orient="horz" pos="2160"/>
        <p:guide orient="horz" pos="230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2640" y="-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3440B4-626E-4F3C-BAEA-93BE989AF4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A5570-8E4E-4AA9-B246-5A27A383B99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A69E4-EFBB-4687-8058-A94EE1B5781B}" type="datetimeFigureOut">
              <a:rPr lang="en-US" smtClean="0"/>
              <a:t>4/2/2022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0D364A-9468-466A-ACCD-ABB3762BE8B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9EF394-4AD6-48D1-9C4C-1B3D44BBF5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04FE7-BA7C-4FF4-9756-C6A1F2BCA37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717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E546B2-EB9C-4E9C-8793-C25F32D58B9A}" type="datetimeFigureOut">
              <a:rPr lang="en-US" smtClean="0"/>
              <a:t>4/2/2022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83F1C3-4FA3-4491-97F4-43CA9C8BDF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34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r>
              <a:rPr lang="ro-MD" b="1" dirty="0"/>
              <a:t>University of Wales </a:t>
            </a:r>
            <a:r>
              <a:rPr lang="ro-MD" b="1" dirty="0" err="1"/>
              <a:t>Trinity</a:t>
            </a:r>
            <a:r>
              <a:rPr lang="ro-MD" b="1" dirty="0"/>
              <a:t> Saint David Birmingham Campus</a:t>
            </a:r>
            <a:endParaRPr lang="en-US" dirty="0"/>
          </a:p>
          <a:p>
            <a:r>
              <a:rPr lang="en-US" dirty="0">
                <a:cs typeface="Calibri"/>
              </a:rPr>
              <a:t> </a:t>
            </a:r>
            <a:r>
              <a:rPr lang="ro-MD" b="1" dirty="0"/>
              <a:t>Natalia </a:t>
            </a:r>
            <a:r>
              <a:rPr lang="ro-MD" b="1" dirty="0" err="1"/>
              <a:t>Rupet</a:t>
            </a:r>
            <a:endParaRPr lang="en-US" dirty="0" err="1"/>
          </a:p>
          <a:p>
            <a:r>
              <a:rPr lang="en-US" dirty="0">
                <a:cs typeface="Calibri"/>
              </a:rPr>
              <a:t>2109475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9560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080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79217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4600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17136"/>
            <a:ext cx="6581554" cy="1371600"/>
          </a:xfrm>
        </p:spPr>
        <p:txBody>
          <a:bodyPr>
            <a:normAutofit/>
          </a:bodyPr>
          <a:lstStyle>
            <a:lvl1pPr>
              <a:lnSpc>
                <a:spcPts val="4600"/>
              </a:lnSpc>
              <a:defRPr sz="36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242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9000" y="2240280"/>
            <a:ext cx="4645152" cy="419709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1CB8E8-F58A-4B26-B8AA-8977FC608E8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0936" y="4498848"/>
            <a:ext cx="2121408" cy="621792"/>
          </a:xfrm>
          <a:prstGeom prst="rect">
            <a:avLst/>
          </a:prstGeom>
        </p:spPr>
        <p:txBody>
          <a:bodyPr lIns="0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200" b="1"/>
            </a:lvl1pPr>
            <a:lvl2pPr marL="457200" indent="0">
              <a:lnSpc>
                <a:spcPts val="1800"/>
              </a:lnSpc>
              <a:spcBef>
                <a:spcPts val="0"/>
              </a:spcBef>
              <a:buNone/>
              <a:defRPr sz="1200" b="1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200" b="1"/>
            </a:lvl3pPr>
            <a:lvl4pPr marL="1371600" indent="0">
              <a:lnSpc>
                <a:spcPts val="1800"/>
              </a:lnSpc>
              <a:spcBef>
                <a:spcPts val="0"/>
              </a:spcBef>
              <a:buNone/>
              <a:defRPr sz="1200" b="1"/>
            </a:lvl4pPr>
            <a:lvl5pPr marL="1828800" indent="0">
              <a:lnSpc>
                <a:spcPts val="1800"/>
              </a:lnSpc>
              <a:spcBef>
                <a:spcPts val="0"/>
              </a:spcBef>
              <a:buNone/>
              <a:defRPr sz="1200" b="1"/>
            </a:lvl5pPr>
          </a:lstStyle>
          <a:p>
            <a:pPr lvl="0"/>
            <a:r>
              <a:rPr lang="en-US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1980593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Balance act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 cap="all" baseline="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903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Balancing Ac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869985-B973-4011-9FA2-83D7EBB2EA53}"/>
              </a:ext>
            </a:extLst>
          </p:cNvPr>
          <p:cNvSpPr/>
          <p:nvPr userDrawn="1"/>
        </p:nvSpPr>
        <p:spPr>
          <a:xfrm>
            <a:off x="0" y="2400300"/>
            <a:ext cx="4267200" cy="4457700"/>
          </a:xfrm>
          <a:prstGeom prst="rect">
            <a:avLst/>
          </a:prstGeom>
          <a:solidFill>
            <a:srgbClr val="D29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99032"/>
            <a:ext cx="3619501" cy="87782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54500" y="0"/>
            <a:ext cx="7480300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5D44F0-DADD-4DCC-82EC-FDB3E9878AA9}"/>
              </a:ext>
            </a:extLst>
          </p:cNvPr>
          <p:cNvSpPr/>
          <p:nvPr userDrawn="1"/>
        </p:nvSpPr>
        <p:spPr>
          <a:xfrm>
            <a:off x="11734800" y="4445000"/>
            <a:ext cx="457200" cy="2413000"/>
          </a:xfrm>
          <a:prstGeom prst="rect">
            <a:avLst/>
          </a:prstGeom>
          <a:solidFill>
            <a:srgbClr val="884C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8CFE2C9-8B6E-4DDA-A5EA-04581F7629F0}"/>
              </a:ext>
            </a:extLst>
          </p:cNvPr>
          <p:cNvSpPr/>
          <p:nvPr userDrawn="1"/>
        </p:nvSpPr>
        <p:spPr>
          <a:xfrm>
            <a:off x="11734800" y="0"/>
            <a:ext cx="457200" cy="4462272"/>
          </a:xfrm>
          <a:prstGeom prst="rect">
            <a:avLst/>
          </a:prstGeom>
          <a:solidFill>
            <a:srgbClr val="86A2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8234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ruc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6FEDCD9-19A7-423B-ABE0-DDD032DE8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7467601" cy="1572768"/>
          </a:xfrm>
        </p:spPr>
        <p:txBody>
          <a:bodyPr/>
          <a:lstStyle>
            <a:lvl1pPr>
              <a:lnSpc>
                <a:spcPts val="46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EBD7372B-17B4-4062-8BFA-745581B2734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540000"/>
            <a:ext cx="6591300" cy="3403600"/>
          </a:xfrm>
          <a:prstGeom prst="rect">
            <a:avLst/>
          </a:prstGeom>
        </p:spPr>
        <p:txBody>
          <a:bodyPr/>
          <a:lstStyle>
            <a:lvl1pPr marL="342900" indent="-342900">
              <a:lnSpc>
                <a:spcPts val="3000"/>
              </a:lnSpc>
              <a:spcBef>
                <a:spcPts val="0"/>
              </a:spcBef>
              <a:buFont typeface="+mj-lt"/>
              <a:buAutoNum type="arabicPeriod"/>
              <a:defRPr sz="1800"/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9A28F9-9D68-48A2-A1AD-C1C318C0EC8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5300" y="1384300"/>
            <a:ext cx="3410712" cy="4572000"/>
          </a:xfrm>
          <a:prstGeom prst="roundRect">
            <a:avLst>
              <a:gd name="adj" fmla="val 2543"/>
            </a:avLst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32" userDrawn="1">
          <p15:clr>
            <a:srgbClr val="FBAE40"/>
          </p15:clr>
        </p15:guide>
        <p15:guide id="2" pos="33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Wellspring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942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Wellspring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86ECD6-DF3C-4CA6-9A77-ED32AC37F81F}"/>
              </a:ext>
            </a:extLst>
          </p:cNvPr>
          <p:cNvSpPr/>
          <p:nvPr userDrawn="1"/>
        </p:nvSpPr>
        <p:spPr>
          <a:xfrm>
            <a:off x="0" y="0"/>
            <a:ext cx="2445488" cy="45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3F081E-4462-4B33-A41E-0432A3B439D9}"/>
              </a:ext>
            </a:extLst>
          </p:cNvPr>
          <p:cNvSpPr/>
          <p:nvPr userDrawn="1"/>
        </p:nvSpPr>
        <p:spPr>
          <a:xfrm rot="5400000">
            <a:off x="10740656" y="5406656"/>
            <a:ext cx="2445488" cy="457200"/>
          </a:xfrm>
          <a:prstGeom prst="rect">
            <a:avLst/>
          </a:prstGeom>
          <a:solidFill>
            <a:srgbClr val="8A58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5FA2D1-6BF4-4194-B815-8C66D013FD27}"/>
              </a:ext>
            </a:extLst>
          </p:cNvPr>
          <p:cNvSpPr/>
          <p:nvPr userDrawn="1"/>
        </p:nvSpPr>
        <p:spPr>
          <a:xfrm>
            <a:off x="7982712" y="495300"/>
            <a:ext cx="3753612" cy="5943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88F0DF-BC0B-473C-82DC-7FC46D38FAC1}"/>
              </a:ext>
            </a:extLst>
          </p:cNvPr>
          <p:cNvSpPr/>
          <p:nvPr userDrawn="1"/>
        </p:nvSpPr>
        <p:spPr>
          <a:xfrm>
            <a:off x="4251158" y="495300"/>
            <a:ext cx="3787056" cy="594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09160" y="960120"/>
            <a:ext cx="6574536" cy="507492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E524-6AEB-4529-804C-0B9CD9992050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FF2CAC-AD21-48FA-AD68-A643AAA6A8C4}"/>
              </a:ext>
            </a:extLst>
          </p:cNvPr>
          <p:cNvCxnSpPr>
            <a:cxnSpLocks/>
          </p:cNvCxnSpPr>
          <p:nvPr userDrawn="1"/>
        </p:nvCxnSpPr>
        <p:spPr>
          <a:xfrm>
            <a:off x="228600" y="2415910"/>
            <a:ext cx="4022558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71600"/>
            <a:ext cx="3619501" cy="877824"/>
          </a:xfrm>
        </p:spPr>
        <p:txBody>
          <a:bodyPr/>
          <a:lstStyle>
            <a:lvl1pPr>
              <a:lnSpc>
                <a:spcPts val="4320"/>
              </a:lnSpc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122559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Star of the show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t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3920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Star of the sho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62B86F-90E5-425E-9F83-8477D8111E1D}"/>
              </a:ext>
            </a:extLst>
          </p:cNvPr>
          <p:cNvSpPr/>
          <p:nvPr userDrawn="1"/>
        </p:nvSpPr>
        <p:spPr>
          <a:xfrm>
            <a:off x="0" y="495300"/>
            <a:ext cx="6057900" cy="133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269853-3C2C-4F9C-B1BB-E00F7A1DB9E1}"/>
              </a:ext>
            </a:extLst>
          </p:cNvPr>
          <p:cNvSpPr/>
          <p:nvPr userDrawn="1"/>
        </p:nvSpPr>
        <p:spPr>
          <a:xfrm>
            <a:off x="6530703" y="495300"/>
            <a:ext cx="2931587" cy="26289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759D58-52AF-4785-8A33-F528F46D88A3}"/>
              </a:ext>
            </a:extLst>
          </p:cNvPr>
          <p:cNvSpPr/>
          <p:nvPr userDrawn="1"/>
        </p:nvSpPr>
        <p:spPr>
          <a:xfrm>
            <a:off x="8852618" y="3863713"/>
            <a:ext cx="2921000" cy="259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D3E0F4-EC0D-43C2-AC84-A53134C8566E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38801" cy="1572126"/>
          </a:xfrm>
        </p:spPr>
        <p:txBody>
          <a:bodyPr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489200"/>
            <a:ext cx="5202936" cy="354787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97700" y="914400"/>
            <a:ext cx="4334256" cy="5093208"/>
          </a:xfrm>
          <a:prstGeom prst="rect">
            <a:avLst/>
          </a:prstGeom>
          <a:solidFill>
            <a:schemeClr val="accent3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3668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Amusements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889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Amusement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3A3BC27-A809-4F76-931E-2DE01059A5AB}"/>
              </a:ext>
            </a:extLst>
          </p:cNvPr>
          <p:cNvSpPr/>
          <p:nvPr userDrawn="1"/>
        </p:nvSpPr>
        <p:spPr>
          <a:xfrm>
            <a:off x="6712974" y="1651000"/>
            <a:ext cx="460459" cy="5207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96A5108-5EBA-43CE-BA4A-DA9EEF5D808A}"/>
              </a:ext>
            </a:extLst>
          </p:cNvPr>
          <p:cNvSpPr/>
          <p:nvPr userDrawn="1"/>
        </p:nvSpPr>
        <p:spPr>
          <a:xfrm>
            <a:off x="9271000" y="0"/>
            <a:ext cx="2921000" cy="53975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712910-50D0-4906-AB08-F37D02F96D4A}"/>
              </a:ext>
            </a:extLst>
          </p:cNvPr>
          <p:cNvSpPr/>
          <p:nvPr userDrawn="1"/>
        </p:nvSpPr>
        <p:spPr>
          <a:xfrm>
            <a:off x="0" y="2387600"/>
            <a:ext cx="5461000" cy="215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C760C-BE23-4DA2-A294-3B5668F8AECA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05272" cy="1572126"/>
          </a:xfrm>
        </p:spPr>
        <p:txBody>
          <a:bodyPr anchor="ctr" anchorCtr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3072384"/>
            <a:ext cx="4946904" cy="287121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178040" y="457200"/>
            <a:ext cx="4562856" cy="64008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176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488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00" r:id="rId2"/>
    <p:sldLayoutId id="2147483701" r:id="rId3"/>
    <p:sldLayoutId id="2147483702" r:id="rId4"/>
    <p:sldLayoutId id="214748366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603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1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508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2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013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0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Visio_Drawing.vsdx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domainpictures.net/view-image.php?image=100971&amp;picture=ice-background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830015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 of curvy lines">
            <a:extLst>
              <a:ext uri="{FF2B5EF4-FFF2-40B4-BE49-F238E27FC236}">
                <a16:creationId xmlns:a16="http://schemas.microsoft.com/office/drawing/2014/main" id="{81F59575-96AE-45B0-B1FB-3CFC139E9D1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0" y="0"/>
            <a:ext cx="12191550" cy="6857999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347D8D-E852-43D5-858E-2D01BE57F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407" y="241309"/>
            <a:ext cx="6581554" cy="2775598"/>
          </a:xfrm>
        </p:spPr>
        <p:txBody>
          <a:bodyPr anchor="t" anchorCtr="0">
            <a:noAutofit/>
          </a:bodyPr>
          <a:lstStyle/>
          <a:p>
            <a:r>
              <a:rPr lang="en-GB" sz="5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PROBLEM SOLVING AND DECISION MAKING</a:t>
            </a:r>
            <a:endParaRPr lang="en-US" sz="5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" name="CasetăText 13">
            <a:extLst>
              <a:ext uri="{FF2B5EF4-FFF2-40B4-BE49-F238E27FC236}">
                <a16:creationId xmlns:a16="http://schemas.microsoft.com/office/drawing/2014/main" id="{268B8353-B370-49AD-990B-9F4A8CFB6548}"/>
              </a:ext>
            </a:extLst>
          </p:cNvPr>
          <p:cNvSpPr txBox="1"/>
          <p:nvPr/>
        </p:nvSpPr>
        <p:spPr>
          <a:xfrm>
            <a:off x="5734083" y="4543556"/>
            <a:ext cx="32974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MD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</a:t>
            </a:r>
            <a:r>
              <a:rPr lang="ro-MD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Name</a:t>
            </a:r>
            <a:r>
              <a:rPr lang="ro-MD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:</a:t>
            </a:r>
          </a:p>
        </p:txBody>
      </p:sp>
      <p:sp>
        <p:nvSpPr>
          <p:cNvPr id="6" name="CasetăText 8">
            <a:extLst>
              <a:ext uri="{FF2B5EF4-FFF2-40B4-BE49-F238E27FC236}">
                <a16:creationId xmlns:a16="http://schemas.microsoft.com/office/drawing/2014/main" id="{D47E0846-2280-4242-897B-B553504D665F}"/>
              </a:ext>
            </a:extLst>
          </p:cNvPr>
          <p:cNvSpPr txBox="1"/>
          <p:nvPr/>
        </p:nvSpPr>
        <p:spPr>
          <a:xfrm>
            <a:off x="5670800" y="4931240"/>
            <a:ext cx="51166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3681413" algn="l"/>
              </a:tabLst>
            </a:pPr>
            <a:r>
              <a:rPr lang="hy-AM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Lecturer Name :</a:t>
            </a: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 Isaiah </a:t>
            </a:r>
            <a:r>
              <a:rPr lang="en-GB" sz="20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Oino</a:t>
            </a:r>
            <a:endParaRPr lang="ro-RO" sz="2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9EF073-21B9-4F7D-9E0A-D552E9BE6780}"/>
              </a:ext>
            </a:extLst>
          </p:cNvPr>
          <p:cNvSpPr txBox="1"/>
          <p:nvPr/>
        </p:nvSpPr>
        <p:spPr>
          <a:xfrm>
            <a:off x="10641160" y="4524202"/>
            <a:ext cx="139429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1" dirty="0"/>
              <a:t>(2109475)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53FF24-7156-449F-B951-5D9DF119E49F}"/>
              </a:ext>
            </a:extLst>
          </p:cNvPr>
          <p:cNvSpPr txBox="1"/>
          <p:nvPr/>
        </p:nvSpPr>
        <p:spPr>
          <a:xfrm>
            <a:off x="8052382" y="4379470"/>
            <a:ext cx="2588777" cy="571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50000"/>
              </a:lnSpc>
            </a:pPr>
            <a:r>
              <a:rPr lang="ro-MD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Natalia Rupet</a:t>
            </a:r>
          </a:p>
        </p:txBody>
      </p:sp>
      <p:sp>
        <p:nvSpPr>
          <p:cNvPr id="12" name="CasetăText 14">
            <a:extLst>
              <a:ext uri="{FF2B5EF4-FFF2-40B4-BE49-F238E27FC236}">
                <a16:creationId xmlns:a16="http://schemas.microsoft.com/office/drawing/2014/main" id="{19098A84-FB25-4BF6-81A5-7201B4B5700C}"/>
              </a:ext>
            </a:extLst>
          </p:cNvPr>
          <p:cNvSpPr txBox="1"/>
          <p:nvPr/>
        </p:nvSpPr>
        <p:spPr>
          <a:xfrm>
            <a:off x="950125" y="6065131"/>
            <a:ext cx="726859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</a:t>
            </a:r>
            <a:r>
              <a:rPr lang="ro-MD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Trinity</a:t>
            </a:r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Saint David Birmingham Campus</a:t>
            </a:r>
          </a:p>
          <a:p>
            <a:endParaRPr lang="ro-RO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F9CEA5-1CC9-4317-AE23-F74D4499CDC8}"/>
              </a:ext>
            </a:extLst>
          </p:cNvPr>
          <p:cNvSpPr txBox="1"/>
          <p:nvPr/>
        </p:nvSpPr>
        <p:spPr>
          <a:xfrm>
            <a:off x="9635705" y="219594"/>
            <a:ext cx="23035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2400" b="1" i="0" u="none" strike="noStrike" kern="1200" cap="all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bmsw4004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315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8203" y="307771"/>
            <a:ext cx="4719712" cy="903767"/>
          </a:xfrm>
        </p:spPr>
        <p:txBody>
          <a:bodyPr/>
          <a:lstStyle/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Introduction: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7199" y="1588518"/>
            <a:ext cx="7935402" cy="393589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Mid Cheshire Hospitals NHS Foundation Trust (MCHT) has been facing problems in relation to employee absenteeism. </a:t>
            </a:r>
          </a:p>
          <a:p>
            <a:endParaRPr lang="en-US" sz="2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discussion has identified the issues and effects of the same upon the employees and the organization (</a:t>
            </a:r>
            <a:r>
              <a:rPr lang="en-GB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Bennedsen</a:t>
            </a:r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Tsoutsoura</a:t>
            </a:r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and </a:t>
            </a:r>
            <a:r>
              <a:rPr lang="en-GB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Wolfenzon</a:t>
            </a:r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2019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). </a:t>
            </a:r>
          </a:p>
          <a:p>
            <a:endParaRPr lang="en-US" sz="2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Probable solutions for the problems have also been provided. </a:t>
            </a:r>
          </a:p>
        </p:txBody>
      </p:sp>
    </p:spTree>
    <p:extLst>
      <p:ext uri="{BB962C8B-B14F-4D97-AF65-F5344CB8AC3E}">
        <p14:creationId xmlns:p14="http://schemas.microsoft.com/office/powerpoint/2010/main" val="3898511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2219A53-983C-4CAC-81BB-5FADEB962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947" y="608142"/>
            <a:ext cx="10767392" cy="637562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Nature and impact of complex employee problems: </a:t>
            </a:r>
          </a:p>
        </p:txBody>
      </p:sp>
      <p:sp>
        <p:nvSpPr>
          <p:cNvPr id="28" name="Text Placeholder 5">
            <a:extLst>
              <a:ext uri="{FF2B5EF4-FFF2-40B4-BE49-F238E27FC236}">
                <a16:creationId xmlns:a16="http://schemas.microsoft.com/office/drawing/2014/main" id="{83CAE581-13BC-4726-A097-4F1EA8FD3D05}"/>
              </a:ext>
            </a:extLst>
          </p:cNvPr>
          <p:cNvSpPr txBox="1">
            <a:spLocks/>
          </p:cNvSpPr>
          <p:nvPr/>
        </p:nvSpPr>
        <p:spPr>
          <a:xfrm>
            <a:off x="5605974" y="1354929"/>
            <a:ext cx="6112414" cy="393589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MCHT is a busy district hospital with continuous flow of incoming patients.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Work pressure has been rising among the employees of the business.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Employee absenteeism has impacted the active employees.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Utilization of available revenue is lost to hire external employees.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959B520-813F-43CB-8C67-3859F526D8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29" y="2238615"/>
            <a:ext cx="4392267" cy="29281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82148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91B0F8-EDCA-43C7-A602-F46DA2202AA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600" y="2427114"/>
            <a:ext cx="3951225" cy="4214986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Dissatisfaction among the higher management of the hospital due to decreasing service quality.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Reduction in productivity.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Losing patients and reputation across the hospitality industry.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41CB42D-A527-44ED-ADE2-30B3266BA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CA8601C2-6D3D-42A5-BF58-36A80F9D9B2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9097" r="9097"/>
          <a:stretch>
            <a:fillRect/>
          </a:stretch>
        </p:blipFill>
        <p:spPr>
          <a:xfrm>
            <a:off x="4408425" y="-3313"/>
            <a:ext cx="7480300" cy="685800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52E82FF-33AE-4A1B-9F5F-880E8D808345}"/>
              </a:ext>
            </a:extLst>
          </p:cNvPr>
          <p:cNvSpPr txBox="1"/>
          <p:nvPr/>
        </p:nvSpPr>
        <p:spPr>
          <a:xfrm>
            <a:off x="303275" y="242704"/>
            <a:ext cx="3951225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Nature and impact of complex employee problems: </a:t>
            </a:r>
          </a:p>
        </p:txBody>
      </p:sp>
    </p:spTree>
    <p:extLst>
      <p:ext uri="{BB962C8B-B14F-4D97-AF65-F5344CB8AC3E}">
        <p14:creationId xmlns:p14="http://schemas.microsoft.com/office/powerpoint/2010/main" val="2708177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17D823E-45F8-4F3B-90EB-782ED1EAE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963" y="351692"/>
            <a:ext cx="10462593" cy="1000161"/>
          </a:xfrm>
        </p:spPr>
        <p:txBody>
          <a:bodyPr anchor="b" anchorCtr="0">
            <a:normAutofit fontScale="90000"/>
          </a:bodyPr>
          <a:lstStyle/>
          <a:p>
            <a:r>
              <a:rPr lang="en-GB" b="1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PESTEl</a:t>
            </a:r>
            <a:r>
              <a:rPr lang="en-GB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analysis of macro-environmental factors:</a:t>
            </a:r>
            <a:endParaRPr lang="en-US" b="1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7" name="Text Placeholder 5">
            <a:extLst>
              <a:ext uri="{FF2B5EF4-FFF2-40B4-BE49-F238E27FC236}">
                <a16:creationId xmlns:a16="http://schemas.microsoft.com/office/drawing/2014/main" id="{3AFD586F-3EAF-4044-8221-7F50D3D6DFFF}"/>
              </a:ext>
            </a:extLst>
          </p:cNvPr>
          <p:cNvSpPr txBox="1">
            <a:spLocks/>
          </p:cNvSpPr>
          <p:nvPr/>
        </p:nvSpPr>
        <p:spPr>
          <a:xfrm>
            <a:off x="5781259" y="1351853"/>
            <a:ext cx="6069495" cy="491242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Political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third-party agencies offering with part-time healthcare workers. </a:t>
            </a:r>
          </a:p>
          <a:p>
            <a:pPr marL="285750" indent="-285750"/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Economic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required changes within the business operations in respect to globalization that is necessary for the employees (</a:t>
            </a:r>
            <a:r>
              <a:rPr lang="nl-NL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 Reuver, Van de Voorde and Kilroy 2021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). </a:t>
            </a:r>
          </a:p>
          <a:p>
            <a:pPr marL="285750" indent="-285750"/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Social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inexistence of social engagement among the employees.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3084CD8-A763-4DDD-B4B2-C29ADD24C3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246" y="1967719"/>
            <a:ext cx="5143500" cy="342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78376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67C909B-0AD0-483C-AAC3-96A0A3D16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64232"/>
            <a:ext cx="3619501" cy="174998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b="1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PESTEl</a:t>
            </a:r>
            <a:r>
              <a:rPr lang="en-GB" sz="2400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analysis of macro-environmental factors:</a:t>
            </a:r>
            <a:endParaRPr lang="en-US" sz="2400" b="1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154013F-D2A9-4715-ACE2-3720EA35B8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-29983" y="2354891"/>
            <a:ext cx="4419103" cy="424387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Technological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no utilization of digital technologies at the district hospital, which led to dissatisfaction among the employees. </a:t>
            </a:r>
          </a:p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0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Environmental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issues with transportation to such remote areas. </a:t>
            </a:r>
          </a:p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Legal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HR at the hospital ignorant towards legalities necessary.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95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2FC52D7-ECE0-4D07-905B-56D45D2BDA1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6792" r="679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81260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17D823E-45F8-4F3B-90EB-782ED1EAE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468" y="861390"/>
            <a:ext cx="10383079" cy="608275"/>
          </a:xfrm>
        </p:spPr>
        <p:txBody>
          <a:bodyPr anchor="b" anchorCtr="0">
            <a:normAutofit fontScale="90000"/>
          </a:bodyPr>
          <a:lstStyle/>
          <a:p>
            <a:r>
              <a:rPr lang="en-GB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Cause and Effect analysis of complex problem: </a:t>
            </a:r>
            <a:endParaRPr lang="en-US" b="1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7" name="Text Placeholder 5">
            <a:extLst>
              <a:ext uri="{FF2B5EF4-FFF2-40B4-BE49-F238E27FC236}">
                <a16:creationId xmlns:a16="http://schemas.microsoft.com/office/drawing/2014/main" id="{D700CFA4-2EA5-42DA-8915-6FE1B10348E1}"/>
              </a:ext>
            </a:extLst>
          </p:cNvPr>
          <p:cNvSpPr txBox="1">
            <a:spLocks/>
          </p:cNvSpPr>
          <p:nvPr/>
        </p:nvSpPr>
        <p:spPr>
          <a:xfrm>
            <a:off x="108462" y="2041605"/>
            <a:ext cx="6179796" cy="444360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Lack of social engagement among the employees at the hospital.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Long working hours, result from increase of work pressure (</a:t>
            </a:r>
            <a:r>
              <a:rPr lang="en-U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Elnaklah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and Natarajan 2019).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Lack of social rights as well as services offered to the employees at the district hospital. </a:t>
            </a:r>
          </a:p>
        </p:txBody>
      </p:sp>
      <p:sp>
        <p:nvSpPr>
          <p:cNvPr id="20" name="Rectangle 2">
            <a:extLst>
              <a:ext uri="{FF2B5EF4-FFF2-40B4-BE49-F238E27FC236}">
                <a16:creationId xmlns:a16="http://schemas.microsoft.com/office/drawing/2014/main" id="{2356215D-B7CD-4EF9-A7CE-C6F83E51A4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1" name="Object 20">
            <a:extLst>
              <a:ext uri="{FF2B5EF4-FFF2-40B4-BE49-F238E27FC236}">
                <a16:creationId xmlns:a16="http://schemas.microsoft.com/office/drawing/2014/main" id="{742B84BB-B115-4D7D-BEAD-470FAA1D411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3633920"/>
              </p:ext>
            </p:extLst>
          </p:nvPr>
        </p:nvGraphicFramePr>
        <p:xfrm>
          <a:off x="5976730" y="2011684"/>
          <a:ext cx="5882335" cy="39989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5" name="Visio" r:id="rId3" imgW="9782191" imgH="4800506" progId="Visio.Drawing.15">
                  <p:embed/>
                </p:oleObj>
              </mc:Choice>
              <mc:Fallback>
                <p:oleObj name="Visio" r:id="rId3" imgW="9782191" imgH="4800506" progId="Visio.Drawing.15">
                  <p:embed/>
                  <p:pic>
                    <p:nvPicPr>
                      <p:cNvPr id="21" name="Object 20">
                        <a:extLst>
                          <a:ext uri="{FF2B5EF4-FFF2-40B4-BE49-F238E27FC236}">
                            <a16:creationId xmlns:a16="http://schemas.microsoft.com/office/drawing/2014/main" id="{742B84BB-B115-4D7D-BEAD-470FAA1D411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76730" y="2011684"/>
                        <a:ext cx="5882335" cy="399899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94161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5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6A8C9-9EB6-43DA-BD3E-58FAC144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3248"/>
            <a:ext cx="5771323" cy="1572126"/>
          </a:xfrm>
        </p:spPr>
        <p:txBody>
          <a:bodyPr/>
          <a:lstStyle/>
          <a:p>
            <a:r>
              <a:rPr lang="en-GB" sz="3200" b="1" u="sng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Cause and Effect analysis of complex problem : </a:t>
            </a:r>
            <a:endParaRPr lang="en-US" sz="32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ACE68-C884-4900-BA05-58DEA151103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0" y="2137915"/>
            <a:ext cx="6555545" cy="354787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Specific increase in work pressure entrusted upon the active employees due to reduced workforce as a result of employee absenteeism. </a:t>
            </a: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Necessary hiring of part-time healthcare workers at the hospital due to reduced workforce. </a:t>
            </a: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Loss of revenue due to additional costs required. 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437B70ED-D637-4042-9587-F1EF9D9BF03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1633" r="2163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43388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110C83CB-3D9E-4AB8-9D97-83A5221F6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9370" y="501339"/>
            <a:ext cx="9163879" cy="674536"/>
          </a:xfrm>
        </p:spPr>
        <p:txBody>
          <a:bodyPr>
            <a:normAutofit/>
          </a:bodyPr>
          <a:lstStyle/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Solutions to staff absenteeism: </a:t>
            </a:r>
          </a:p>
        </p:txBody>
      </p:sp>
      <p:sp>
        <p:nvSpPr>
          <p:cNvPr id="29" name="Text Placeholder 5">
            <a:extLst>
              <a:ext uri="{FF2B5EF4-FFF2-40B4-BE49-F238E27FC236}">
                <a16:creationId xmlns:a16="http://schemas.microsoft.com/office/drawing/2014/main" id="{A1222556-6BEA-4BAB-8B7D-3A24303ADA62}"/>
              </a:ext>
            </a:extLst>
          </p:cNvPr>
          <p:cNvSpPr txBox="1">
            <a:spLocks/>
          </p:cNvSpPr>
          <p:nvPr/>
        </p:nvSpPr>
        <p:spPr>
          <a:xfrm>
            <a:off x="6227807" y="1709201"/>
            <a:ext cx="5585792" cy="387692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Changes in the existing HR policies for additional benefit offered to the employees.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Creation of a fixed schedule and fixed working hours for individual employees (</a:t>
            </a:r>
            <a:r>
              <a:rPr lang="en-U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Hassanein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et al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2020).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Scheduled wellness programs for recreation of employees at the hospital.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EDCD426-FFF4-4CF4-A146-8297E9D44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2" y="2251214"/>
            <a:ext cx="5585792" cy="27928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068320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6A8C9-9EB6-43DA-BD3E-58FAC144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104" y="457200"/>
            <a:ext cx="5605272" cy="1572126"/>
          </a:xfrm>
        </p:spPr>
        <p:txBody>
          <a:bodyPr anchor="ctr" anchorCtr="0">
            <a:normAutofit fontScale="90000"/>
          </a:bodyPr>
          <a:lstStyle/>
          <a:p>
            <a:pPr algn="ctr"/>
            <a:r>
              <a:rPr lang="en-US" b="1" u="sng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Solutions to staff absenteeism:</a:t>
            </a:r>
            <a:endParaRPr lang="en-US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ACE68-C884-4900-BA05-58DEA151103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5726" y="2715065"/>
            <a:ext cx="6344529" cy="384048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Arrangement of recognition and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rewards</a:t>
            </a: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the employees at the hospital to motivate them. </a:t>
            </a:r>
          </a:p>
          <a:p>
            <a:endParaRPr lang="en-US" sz="26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Additional incentive structure for better performance of employees.</a:t>
            </a:r>
          </a:p>
          <a:p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Transportation facilities to be offered. </a:t>
            </a:r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0A7CB152-3CF4-47A6-B726-CA00B0BEB2B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23270" r="2327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461389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nature, night sky, cloud&#10;&#10;Description automatically generated">
            <a:extLst>
              <a:ext uri="{FF2B5EF4-FFF2-40B4-BE49-F238E27FC236}">
                <a16:creationId xmlns:a16="http://schemas.microsoft.com/office/drawing/2014/main" id="{88FDF551-25EF-4250-9D67-7B4CEE03A7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F0362-4734-44A3-ACB0-504C41385416}"/>
              </a:ext>
            </a:extLst>
          </p:cNvPr>
          <p:cNvSpPr txBox="1"/>
          <p:nvPr/>
        </p:nvSpPr>
        <p:spPr>
          <a:xfrm>
            <a:off x="1909381" y="1714766"/>
            <a:ext cx="9049351" cy="3939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Problem faced by the district hospital has been identified and outlined in the discussion. </a:t>
            </a:r>
          </a:p>
          <a:p>
            <a:pPr marR="0" lvl="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PESTEL 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analysis for identifying the contributing factors have been presented. </a:t>
            </a:r>
          </a:p>
          <a:p>
            <a:pPr marR="0" lvl="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Probable solutions to mitigate the identified problem has also been presented in the discussion.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7BDDA7A-B65B-4A68-A26F-C90085C9BC24}"/>
              </a:ext>
            </a:extLst>
          </p:cNvPr>
          <p:cNvSpPr txBox="1">
            <a:spLocks/>
          </p:cNvSpPr>
          <p:nvPr/>
        </p:nvSpPr>
        <p:spPr>
          <a:xfrm>
            <a:off x="3790630" y="792524"/>
            <a:ext cx="4073209" cy="10713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ts val="46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CONCLUSION:</a:t>
            </a:r>
          </a:p>
        </p:txBody>
      </p:sp>
    </p:spTree>
    <p:extLst>
      <p:ext uri="{BB962C8B-B14F-4D97-AF65-F5344CB8AC3E}">
        <p14:creationId xmlns:p14="http://schemas.microsoft.com/office/powerpoint/2010/main" val="366443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Background pattern&#10;&#10;Description automatically generated">
            <a:extLst>
              <a:ext uri="{FF2B5EF4-FFF2-40B4-BE49-F238E27FC236}">
                <a16:creationId xmlns:a16="http://schemas.microsoft.com/office/drawing/2014/main" id="{E62C2896-043C-4D67-9C7B-5CCB96DBD1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9235" y="0"/>
            <a:ext cx="12211235" cy="6858000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7F08909A-BF3A-445C-9E3D-8A47295E163F}"/>
              </a:ext>
            </a:extLst>
          </p:cNvPr>
          <p:cNvSpPr txBox="1">
            <a:spLocks/>
          </p:cNvSpPr>
          <p:nvPr/>
        </p:nvSpPr>
        <p:spPr>
          <a:xfrm>
            <a:off x="865162" y="671444"/>
            <a:ext cx="7467601" cy="8216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ts val="46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REFERENCES: 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1973A854-DD83-4739-B0CC-8A31617C7EC4}"/>
              </a:ext>
            </a:extLst>
          </p:cNvPr>
          <p:cNvSpPr txBox="1">
            <a:spLocks/>
          </p:cNvSpPr>
          <p:nvPr/>
        </p:nvSpPr>
        <p:spPr>
          <a:xfrm>
            <a:off x="563216" y="2062922"/>
            <a:ext cx="11000427" cy="426754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lnSpc>
                <a:spcPts val="3000"/>
              </a:lnSpc>
              <a:spcBef>
                <a:spcPts val="0"/>
              </a:spcBef>
              <a:buFont typeface="+mj-lt"/>
              <a:buAutoNum type="arabicPeriod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Bennedsen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M.,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Tsoutsoura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M. and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Wolfenzon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D., 2019. Drivers of effort: Evidence from employee absenteeism.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Journal of Financial Economics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133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(3), pp.658-684.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Reuver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R., Van de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Voorde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K. and Kilroy, S., 2021. When do bundles of high performance work systems reduce employee absenteeism? The moderating role of workload.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International Journal of Human Resource Management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32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(13), pp.2889-2909.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Elnaklah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R.A. and Natarajan, S., 2019, September. A comparison of indoor air quality and employee absenteeism in ‘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local’and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‘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imported’green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building standards. In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IOP Conference Series: Materials Science and Engineering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(Vol. 609, No. 4, p. 042089). IOP Publishing.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Hassanein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R.A.A., Al-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Qassas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S.A.,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Tir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F.N.A. and Abu-Naser, S.S., 2020. Artificial neural network for predicting workplace absenteeism.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International Journal of Academic Engineering Research (IJAER)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4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(9).</a:t>
            </a:r>
          </a:p>
          <a:p>
            <a:pPr marL="0" indent="0">
              <a:buFont typeface="+mj-lt"/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216489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8AA526-01D1-4989-85AF-317933A55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987162"/>
      </p:ext>
    </p:extLst>
  </p:cSld>
  <p:clrMapOvr>
    <a:masterClrMapping/>
  </p:clrMapOvr>
</p:sld>
</file>

<file path=ppt/theme/theme1.xml><?xml version="1.0" encoding="utf-8"?>
<a:theme xmlns:a="http://schemas.openxmlformats.org/drawingml/2006/main" name="Balancing Act">
  <a:themeElements>
    <a:clrScheme name="Balancing Act">
      <a:dk1>
        <a:sysClr val="windowText" lastClr="000000"/>
      </a:dk1>
      <a:lt1>
        <a:sysClr val="window" lastClr="FFFFFF"/>
      </a:lt1>
      <a:dk2>
        <a:srgbClr val="8A4C5D"/>
      </a:dk2>
      <a:lt2>
        <a:srgbClr val="9E838E"/>
      </a:lt2>
      <a:accent1>
        <a:srgbClr val="C6ADB0"/>
      </a:accent1>
      <a:accent2>
        <a:srgbClr val="E3C0BF"/>
      </a:accent2>
      <a:accent3>
        <a:srgbClr val="D4937F"/>
      </a:accent3>
      <a:accent4>
        <a:srgbClr val="CCB87E"/>
      </a:accent4>
      <a:accent5>
        <a:srgbClr val="6667AB"/>
      </a:accent5>
      <a:accent6>
        <a:srgbClr val="86A094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98AF5320-421A-4856-A75D-6587C36D5470}"/>
    </a:ext>
  </a:extLst>
</a:theme>
</file>

<file path=ppt/theme/theme2.xml><?xml version="1.0" encoding="utf-8"?>
<a:theme xmlns:a="http://schemas.openxmlformats.org/drawingml/2006/main" name="Wellspring">
  <a:themeElements>
    <a:clrScheme name="Wellspring">
      <a:dk1>
        <a:sysClr val="windowText" lastClr="000000"/>
      </a:dk1>
      <a:lt1>
        <a:sysClr val="window" lastClr="FFFFFF"/>
      </a:lt1>
      <a:dk2>
        <a:srgbClr val="A1CAC9"/>
      </a:dk2>
      <a:lt2>
        <a:srgbClr val="48996B"/>
      </a:lt2>
      <a:accent1>
        <a:srgbClr val="759F51"/>
      </a:accent1>
      <a:accent2>
        <a:srgbClr val="436A2F"/>
      </a:accent2>
      <a:accent3>
        <a:srgbClr val="CFBF54"/>
      </a:accent3>
      <a:accent4>
        <a:srgbClr val="B3832F"/>
      </a:accent4>
      <a:accent5>
        <a:srgbClr val="8C5896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6E2187FA-78B5-42F2-9074-40D4C2C1399B}"/>
    </a:ext>
  </a:extLst>
</a:theme>
</file>

<file path=ppt/theme/theme3.xml><?xml version="1.0" encoding="utf-8"?>
<a:theme xmlns:a="http://schemas.openxmlformats.org/drawingml/2006/main" name="Star of the show">
  <a:themeElements>
    <a:clrScheme name="Star of the show">
      <a:dk1>
        <a:sysClr val="windowText" lastClr="000000"/>
      </a:dk1>
      <a:lt1>
        <a:sysClr val="window" lastClr="FFFFFF"/>
      </a:lt1>
      <a:dk2>
        <a:srgbClr val="29282D"/>
      </a:dk2>
      <a:lt2>
        <a:srgbClr val="625C60"/>
      </a:lt2>
      <a:accent1>
        <a:srgbClr val="7C6560"/>
      </a:accent1>
      <a:accent2>
        <a:srgbClr val="AEA392"/>
      </a:accent2>
      <a:accent3>
        <a:srgbClr val="DBD4D0"/>
      </a:accent3>
      <a:accent4>
        <a:srgbClr val="8E7961"/>
      </a:accent4>
      <a:accent5>
        <a:srgbClr val="F0EDE8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CED26E1E-587B-4123-A4F9-DB49A037FBB9}"/>
    </a:ext>
  </a:extLst>
</a:theme>
</file>

<file path=ppt/theme/theme4.xml><?xml version="1.0" encoding="utf-8"?>
<a:theme xmlns:a="http://schemas.openxmlformats.org/drawingml/2006/main" name="Amusements">
  <a:themeElements>
    <a:clrScheme name="Amusements">
      <a:dk1>
        <a:sysClr val="windowText" lastClr="000000"/>
      </a:dk1>
      <a:lt1>
        <a:sysClr val="window" lastClr="FFFFFF"/>
      </a:lt1>
      <a:dk2>
        <a:srgbClr val="D77E6F"/>
      </a:dk2>
      <a:lt2>
        <a:srgbClr val="6667AB"/>
      </a:lt2>
      <a:accent1>
        <a:srgbClr val="B38F6A"/>
      </a:accent1>
      <a:accent2>
        <a:srgbClr val="D75078"/>
      </a:accent2>
      <a:accent3>
        <a:srgbClr val="E288B6"/>
      </a:accent3>
      <a:accent4>
        <a:srgbClr val="E9445D"/>
      </a:accent4>
      <a:accent5>
        <a:srgbClr val="EEC272"/>
      </a:accent5>
      <a:accent6>
        <a:srgbClr val="85A0A9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573AD6BE-256C-44EB-886C-5713CB0A8D47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{145B14F0-99A9-4333-A2BD-DEE9F7994637}tf78479028_win32</Template>
  <TotalTime>146</TotalTime>
  <Words>714</Words>
  <Application>Microsoft Office PowerPoint</Application>
  <PresentationFormat>Widescreen</PresentationFormat>
  <Paragraphs>70</Paragraphs>
  <Slides>13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4" baseType="lpstr">
      <vt:lpstr>Arial</vt:lpstr>
      <vt:lpstr>Calibri</vt:lpstr>
      <vt:lpstr>Segoe UI</vt:lpstr>
      <vt:lpstr>Segoe UI Light</vt:lpstr>
      <vt:lpstr>Times New Roman</vt:lpstr>
      <vt:lpstr>Verdana</vt:lpstr>
      <vt:lpstr>Balancing Act</vt:lpstr>
      <vt:lpstr>Wellspring</vt:lpstr>
      <vt:lpstr>Star of the show</vt:lpstr>
      <vt:lpstr>Amusements</vt:lpstr>
      <vt:lpstr>Visio</vt:lpstr>
      <vt:lpstr>PROBLEM SOLVING AND DECISION MAKING</vt:lpstr>
      <vt:lpstr>Introduction:</vt:lpstr>
      <vt:lpstr>Nature and impact of complex employee problems: </vt:lpstr>
      <vt:lpstr>PowerPoint Presentation</vt:lpstr>
      <vt:lpstr>PESTEl analysis of macro-environmental factors:</vt:lpstr>
      <vt:lpstr>PESTEl analysis of macro-environmental factors:</vt:lpstr>
      <vt:lpstr>Cause and Effect analysis of complex problem: </vt:lpstr>
      <vt:lpstr>Cause and Effect analysis of complex problem : </vt:lpstr>
      <vt:lpstr>Solutions to staff absenteeism: </vt:lpstr>
      <vt:lpstr>Solutions to staff absenteeism: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Natalia Rupet (2109475)</dc:creator>
  <cp:lastModifiedBy>Natalia</cp:lastModifiedBy>
  <cp:revision>87</cp:revision>
  <dcterms:created xsi:type="dcterms:W3CDTF">2022-02-21T09:27:34Z</dcterms:created>
  <dcterms:modified xsi:type="dcterms:W3CDTF">2022-04-02T13:56:16Z</dcterms:modified>
</cp:coreProperties>
</file>