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16"/>
  </p:notesMasterIdLst>
  <p:sldIdLst>
    <p:sldId id="256" r:id="rId5"/>
    <p:sldId id="257" r:id="rId6"/>
    <p:sldId id="258" r:id="rId7"/>
    <p:sldId id="259" r:id="rId8"/>
    <p:sldId id="260" r:id="rId9"/>
    <p:sldId id="261" r:id="rId10"/>
    <p:sldId id="262" r:id="rId11"/>
    <p:sldId id="263" r:id="rId12"/>
    <p:sldId id="264" r:id="rId13"/>
    <p:sldId id="265" r:id="rId14"/>
    <p:sldId id="266" r:id="rId15"/>
  </p:sldIdLst>
  <p:sldSz cx="12192000" cy="6858000"/>
  <p:notesSz cx="12192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49520" autoAdjust="0"/>
  </p:normalViewPr>
  <p:slideViewPr>
    <p:cSldViewPr>
      <p:cViewPr varScale="1">
        <p:scale>
          <a:sx n="31" d="100"/>
          <a:sy n="31" d="100"/>
        </p:scale>
        <p:origin x="2004" y="36"/>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cadia Da Silva" userId="080184c2-9fca-4da2-9817-153f9767c5c5" providerId="ADAL" clId="{0B65C1AD-683C-4F42-8B80-8F488E470CE5}"/>
    <pc:docChg chg="modSld">
      <pc:chgData name="Leocadia Da Silva" userId="080184c2-9fca-4da2-9817-153f9767c5c5" providerId="ADAL" clId="{0B65C1AD-683C-4F42-8B80-8F488E470CE5}" dt="2025-11-09T21:22:47.749" v="5" actId="20577"/>
      <pc:docMkLst>
        <pc:docMk/>
      </pc:docMkLst>
      <pc:sldChg chg="modSp mod">
        <pc:chgData name="Leocadia Da Silva" userId="080184c2-9fca-4da2-9817-153f9767c5c5" providerId="ADAL" clId="{0B65C1AD-683C-4F42-8B80-8F488E470CE5}" dt="2025-11-09T21:22:26.927" v="1" actId="20577"/>
        <pc:sldMkLst>
          <pc:docMk/>
          <pc:sldMk cId="0" sldId="257"/>
        </pc:sldMkLst>
        <pc:spChg chg="mod">
          <ac:chgData name="Leocadia Da Silva" userId="080184c2-9fca-4da2-9817-153f9767c5c5" providerId="ADAL" clId="{0B65C1AD-683C-4F42-8B80-8F488E470CE5}" dt="2025-11-09T21:22:26.927" v="1" actId="20577"/>
          <ac:spMkLst>
            <pc:docMk/>
            <pc:sldMk cId="0" sldId="257"/>
            <ac:spMk id="4" creationId="{00000000-0000-0000-0000-000000000000}"/>
          </ac:spMkLst>
        </pc:spChg>
      </pc:sldChg>
      <pc:sldChg chg="modSp mod">
        <pc:chgData name="Leocadia Da Silva" userId="080184c2-9fca-4da2-9817-153f9767c5c5" providerId="ADAL" clId="{0B65C1AD-683C-4F42-8B80-8F488E470CE5}" dt="2025-11-09T21:22:47.749" v="5" actId="20577"/>
        <pc:sldMkLst>
          <pc:docMk/>
          <pc:sldMk cId="0" sldId="259"/>
        </pc:sldMkLst>
        <pc:spChg chg="mod">
          <ac:chgData name="Leocadia Da Silva" userId="080184c2-9fca-4da2-9817-153f9767c5c5" providerId="ADAL" clId="{0B65C1AD-683C-4F42-8B80-8F488E470CE5}" dt="2025-11-09T21:22:47.749" v="5" actId="20577"/>
          <ac:spMkLst>
            <pc:docMk/>
            <pc:sldMk cId="0" sldId="259"/>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FBE5C9F5-C31D-41DE-AE47-399920BCFF61}" type="datetimeFigureOut">
              <a:rPr lang="en-US" smtClean="0"/>
              <a:t>11/9/2025</a:t>
            </a:fld>
            <a:endParaRPr lang="en-US"/>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F7E44B91-CC39-4BE8-A07C-CB9A0AC56D63}" type="slidenum">
              <a:rPr lang="en-US" smtClean="0"/>
              <a:t>‹#›</a:t>
            </a:fld>
            <a:endParaRPr lang="en-US"/>
          </a:p>
        </p:txBody>
      </p:sp>
    </p:spTree>
    <p:extLst>
      <p:ext uri="{BB962C8B-B14F-4D97-AF65-F5344CB8AC3E}">
        <p14:creationId xmlns:p14="http://schemas.microsoft.com/office/powerpoint/2010/main" val="3832460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researchgate.net/publication/372911226_Towards_Sustainable_Cosmetics_Packaging." TargetMode="External"/><Relationship Id="rId7" Type="http://schemas.openxmlformats.org/officeDocument/2006/relationships/hyperlink" Target="https://doi.org/10.11628/ksppe.2019.22.5.455."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doi.org/10.24052/jbrmr/v14is02/art-04." TargetMode="External"/><Relationship Id="rId5" Type="http://schemas.openxmlformats.org/officeDocument/2006/relationships/hyperlink" Target="https://doi.org/10.3390/su9111980." TargetMode="External"/><Relationship Id="rId4" Type="http://schemas.openxmlformats.org/officeDocument/2006/relationships/hyperlink" Target="https://doi.org/10.1002/ecs2.70441."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2000" dirty="0"/>
          </a:p>
        </p:txBody>
      </p:sp>
      <p:sp>
        <p:nvSpPr>
          <p:cNvPr id="4" name="Slide Number Placeholder 3"/>
          <p:cNvSpPr>
            <a:spLocks noGrp="1"/>
          </p:cNvSpPr>
          <p:nvPr>
            <p:ph type="sldNum" sz="quarter" idx="5"/>
          </p:nvPr>
        </p:nvSpPr>
        <p:spPr/>
        <p:txBody>
          <a:bodyPr/>
          <a:lstStyle/>
          <a:p>
            <a:fld id="{F7E44B91-CC39-4BE8-A07C-CB9A0AC56D63}" type="slidenum">
              <a:rPr lang="en-US" smtClean="0"/>
              <a:t>1</a:t>
            </a:fld>
            <a:endParaRPr lang="en-US"/>
          </a:p>
        </p:txBody>
      </p:sp>
    </p:spTree>
    <p:extLst>
      <p:ext uri="{BB962C8B-B14F-4D97-AF65-F5344CB8AC3E}">
        <p14:creationId xmlns:p14="http://schemas.microsoft.com/office/powerpoint/2010/main" val="24920024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7E44B91-CC39-4BE8-A07C-CB9A0AC56D63}" type="slidenum">
              <a:rPr lang="en-US" smtClean="0"/>
              <a:t>2</a:t>
            </a:fld>
            <a:endParaRPr lang="en-US"/>
          </a:p>
        </p:txBody>
      </p:sp>
    </p:spTree>
    <p:extLst>
      <p:ext uri="{BB962C8B-B14F-4D97-AF65-F5344CB8AC3E}">
        <p14:creationId xmlns:p14="http://schemas.microsoft.com/office/powerpoint/2010/main" val="2613029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Green Haven Florists is experiencing a critical situation whereby sales are declining by 30 percent and less pedestrian traffic is going through the store over the years mainly because of the heightened competition especially by online retailers as well as changing consumer habits. The increase in operating expenses particularly fresh flow and sustainable materials is also having an effect on profitability. The increasing pressure in the market has been enhanced by the arrival of new entrants where there are online florists and a national chain. In order to guarantee the success in the future, Green Haven needs to reevaluate its strategy and consider new ways of repositioning itself in the market (Dube and Dube, 2023). This presentation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wi</a:t>
            </a:r>
            <a:endParaRPr lang="en-US" dirty="0"/>
          </a:p>
        </p:txBody>
      </p:sp>
      <p:sp>
        <p:nvSpPr>
          <p:cNvPr id="4" name="Slide Number Placeholder 3"/>
          <p:cNvSpPr>
            <a:spLocks noGrp="1"/>
          </p:cNvSpPr>
          <p:nvPr>
            <p:ph type="sldNum" sz="quarter" idx="5"/>
          </p:nvPr>
        </p:nvSpPr>
        <p:spPr/>
        <p:txBody>
          <a:bodyPr/>
          <a:lstStyle/>
          <a:p>
            <a:fld id="{F7E44B91-CC39-4BE8-A07C-CB9A0AC56D63}" type="slidenum">
              <a:rPr lang="en-US" smtClean="0"/>
              <a:t>3</a:t>
            </a:fld>
            <a:endParaRPr lang="en-US"/>
          </a:p>
        </p:txBody>
      </p:sp>
    </p:spTree>
    <p:extLst>
      <p:ext uri="{BB962C8B-B14F-4D97-AF65-F5344CB8AC3E}">
        <p14:creationId xmlns:p14="http://schemas.microsoft.com/office/powerpoint/2010/main" val="41029534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Incorporated in 2016 by Liam and Priya Patel, Green Haven Florists was popular due to its custom service in making arrangements with flowers and its sustainable philosophy. Catering to a varied type of customers, walk-in customers, corporate customers and wedding customers, the business established good relations with the community. It was known to be sustainable with biodegradable packaging and local sourcing of flowers. Things have been different today, as competition has gotten tougher with high expenses and powerful competitors calling out the shop to redefine its business strategy to drive its growth and profitability.</a:t>
            </a:r>
          </a:p>
          <a:p>
            <a:endParaRPr lang="en-US" dirty="0"/>
          </a:p>
        </p:txBody>
      </p:sp>
      <p:sp>
        <p:nvSpPr>
          <p:cNvPr id="4" name="Slide Number Placeholder 3"/>
          <p:cNvSpPr>
            <a:spLocks noGrp="1"/>
          </p:cNvSpPr>
          <p:nvPr>
            <p:ph type="sldNum" sz="quarter" idx="5"/>
          </p:nvPr>
        </p:nvSpPr>
        <p:spPr/>
        <p:txBody>
          <a:bodyPr/>
          <a:lstStyle/>
          <a:p>
            <a:fld id="{F7E44B91-CC39-4BE8-A07C-CB9A0AC56D63}" type="slidenum">
              <a:rPr lang="en-US" smtClean="0"/>
              <a:t>4</a:t>
            </a:fld>
            <a:endParaRPr lang="en-US" dirty="0"/>
          </a:p>
        </p:txBody>
      </p:sp>
    </p:spTree>
    <p:extLst>
      <p:ext uri="{BB962C8B-B14F-4D97-AF65-F5344CB8AC3E}">
        <p14:creationId xmlns:p14="http://schemas.microsoft.com/office/powerpoint/2010/main" val="10223006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Green Haven Florists is experiencing a tremendous downturn in the sales that it makes in-store, disinterest gender with the revenues that it makes in the store plummeting to 30 per cent, even with dwindling foot traffic. To a large extent, this decline can be explained by the changing preferences of the consumer masses who now prefer online services related to the delivery of flowers rather than visiting real shops (Park and Oh, 2019). The three factors that have contributed to the decrease in the number of people requiring face-to-face purchases at Green Haven are the emergence of online shopping and the ease with which this can be done. Besides these external issues, operational costs are also on a high increase, and the business is burned by them. The profitability is straining due to the large costs of flowers and environmentally friendly materials that are also consistent with the sustainability activity of the company. The increasing prices are forcing the business to have challenging pricing and fulfil its sustainable environmental ethos. A second area of internal concern is the outdated website, which restricts the options of Green Haven’s interaction with online customers. The absence of a contemporary, easy-to-use site limits the possibility of winning sales online and attracting more clients. In view of the rising significance of online sales,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modernisation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transformation of its digital infrastructure is the key to the ability of Green Haven Florists to survive and become competitive in the market.</a:t>
            </a:r>
            <a:endParaRPr lang="en-US" dirty="0"/>
          </a:p>
        </p:txBody>
      </p:sp>
      <p:sp>
        <p:nvSpPr>
          <p:cNvPr id="4" name="Slide Number Placeholder 3"/>
          <p:cNvSpPr>
            <a:spLocks noGrp="1"/>
          </p:cNvSpPr>
          <p:nvPr>
            <p:ph type="sldNum" sz="quarter" idx="5"/>
          </p:nvPr>
        </p:nvSpPr>
        <p:spPr/>
        <p:txBody>
          <a:bodyPr/>
          <a:lstStyle/>
          <a:p>
            <a:fld id="{F7E44B91-CC39-4BE8-A07C-CB9A0AC56D63}" type="slidenum">
              <a:rPr lang="en-US" smtClean="0"/>
              <a:t>5</a:t>
            </a:fld>
            <a:endParaRPr lang="en-US" dirty="0"/>
          </a:p>
        </p:txBody>
      </p:sp>
    </p:spTree>
    <p:extLst>
      <p:ext uri="{BB962C8B-B14F-4D97-AF65-F5344CB8AC3E}">
        <p14:creationId xmlns:p14="http://schemas.microsoft.com/office/powerpoint/2010/main" val="748043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Green Haven Florists were established by Liam and Priya Patel in 2016 and have become famous thanks to their custom packages and devotion towards sustainability. Having a wide range of customers, such as walk-in, corporate, and wedding clients, the business established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favourable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connexions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with the community. It is environmentally friendly by using biodegradable packages and getting flowers locally which made it stand out among other competitors. Nonetheless, competition is mounting pressure on the business and the costs of running it, profits on fresh flowers and environmentally-friendly materials are mounting. The market pressures are increased by new and strong competitors such as online florist and national chains. Consequently, Green Haven Florists will be forced to reconsider their approach to business in order to adjust to the evolving situation, deal with the issue of profitability, and promote the further development. The company needs to invent new methods of staying in an equilibrium with the changing trade preferences and market dynamics.</a:t>
            </a:r>
            <a:endParaRPr lang="en-US" dirty="0"/>
          </a:p>
        </p:txBody>
      </p:sp>
      <p:sp>
        <p:nvSpPr>
          <p:cNvPr id="4" name="Slide Number Placeholder 3"/>
          <p:cNvSpPr>
            <a:spLocks noGrp="1"/>
          </p:cNvSpPr>
          <p:nvPr>
            <p:ph type="sldNum" sz="quarter" idx="5"/>
          </p:nvPr>
        </p:nvSpPr>
        <p:spPr/>
        <p:txBody>
          <a:bodyPr/>
          <a:lstStyle/>
          <a:p>
            <a:fld id="{F7E44B91-CC39-4BE8-A07C-CB9A0AC56D63}" type="slidenum">
              <a:rPr lang="en-US" smtClean="0"/>
              <a:t>6</a:t>
            </a:fld>
            <a:endParaRPr lang="en-US"/>
          </a:p>
        </p:txBody>
      </p:sp>
    </p:spTree>
    <p:extLst>
      <p:ext uri="{BB962C8B-B14F-4D97-AF65-F5344CB8AC3E}">
        <p14:creationId xmlns:p14="http://schemas.microsoft.com/office/powerpoint/2010/main" val="32718659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Green Haven Florists is also grappling with other technological risks that include its old-fashioned website, and this has curtailed its chances to take advantage of online sales. With the changing trends of digital marketing, the business will have to invest in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internetizing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its online presence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digitalisation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order to cater to the needs of the consumers of this day with the use of technology that is technologically packed. Also, Green Haven should respond to the evolving legal demands, especially regarding the regulations on the UK packaging, which are currently focused on environmentally friendly materials. Intellectual property issues of floral designs are also formed by sustainable procedures, e.g. biodegradable packaging and local sourcing of flowers. Green Haven has committed to being environmentally friendly, and in this aspect, the company has paid an even greater cost in terms of its operations; specifically, premium prices for ecologically friendly packaging and local flowers. In addition, the supply and demand of flowers due to environmental changes can make supply chain management difficult and cause additional operational problems. The business needs to contend with these problems to ensure profitability and stay competitive as the costs and environmental uncertainties increase. In order to prosper, Green Haven needs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harmonise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technological, legal and environmental plans to promote its growth without betraying its sustainable ideology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Momotaz</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Banik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2020).</a:t>
            </a:r>
            <a:endParaRPr lang="en-US" dirty="0"/>
          </a:p>
        </p:txBody>
      </p:sp>
      <p:sp>
        <p:nvSpPr>
          <p:cNvPr id="4" name="Slide Number Placeholder 3"/>
          <p:cNvSpPr>
            <a:spLocks noGrp="1"/>
          </p:cNvSpPr>
          <p:nvPr>
            <p:ph type="sldNum" sz="quarter" idx="5"/>
          </p:nvPr>
        </p:nvSpPr>
        <p:spPr/>
        <p:txBody>
          <a:bodyPr/>
          <a:lstStyle/>
          <a:p>
            <a:fld id="{F7E44B91-CC39-4BE8-A07C-CB9A0AC56D63}" type="slidenum">
              <a:rPr lang="en-US" smtClean="0"/>
              <a:t>7</a:t>
            </a:fld>
            <a:endParaRPr lang="en-US"/>
          </a:p>
        </p:txBody>
      </p:sp>
    </p:spTree>
    <p:extLst>
      <p:ext uri="{BB962C8B-B14F-4D97-AF65-F5344CB8AC3E}">
        <p14:creationId xmlns:p14="http://schemas.microsoft.com/office/powerpoint/2010/main" val="41811929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major problem that Green Haven Florists will encounter is a dramatic loss in earnings and traffic. Internal issues in the business include the use of a stale site, poor online marketing, and excessively high operational costs. The dated site does not allow the company to successfully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utilise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internet to make sales, and the absence of a good digital presence would enable it to reach more people. Also, the prohibitive prices of obtaining fresh flowers and green materials are an extra burden to profitability. On the outside, the company is struggling with growing competition that might come in the form of online flower men and companies on a national scale. The pressure has increased with the switch to online shopping, whereby a greater number of consumers find it more convenient to order access to flowers online instead of going to a real-life store. In addition, the escalating prices of both flowers and other supplies, which are accentuated by inflation and supply chain problems, contribute to the financial burdens of the business.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visualisation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this situation is represented by a fishbone diagram, which determines different factors which are interconnected in terms of contributing to the worsening of business performance. The issue is complex and demands an integrated solution that would help to eliminate the internal and external challenges. To date, encouraging business renewal and securing market share, Green Haven Florists should implement an all-inclusive approach that implies digital transformation, cost controls, and a strategic position in the marketplace (John et al., 2025).</a:t>
            </a:r>
            <a:endParaRPr lang="en-US" dirty="0"/>
          </a:p>
        </p:txBody>
      </p:sp>
      <p:sp>
        <p:nvSpPr>
          <p:cNvPr id="4" name="Slide Number Placeholder 3"/>
          <p:cNvSpPr>
            <a:spLocks noGrp="1"/>
          </p:cNvSpPr>
          <p:nvPr>
            <p:ph type="sldNum" sz="quarter" idx="5"/>
          </p:nvPr>
        </p:nvSpPr>
        <p:spPr/>
        <p:txBody>
          <a:bodyPr/>
          <a:lstStyle/>
          <a:p>
            <a:fld id="{F7E44B91-CC39-4BE8-A07C-CB9A0AC56D63}" type="slidenum">
              <a:rPr lang="en-US" smtClean="0"/>
              <a:t>8</a:t>
            </a:fld>
            <a:endParaRPr lang="en-US"/>
          </a:p>
        </p:txBody>
      </p:sp>
    </p:spTree>
    <p:extLst>
      <p:ext uri="{BB962C8B-B14F-4D97-AF65-F5344CB8AC3E}">
        <p14:creationId xmlns:p14="http://schemas.microsoft.com/office/powerpoint/2010/main" val="36139404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Among the problems that Green Haven Florists face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face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are the decreased foot traffic, the rise in competitive levels, high operational costs, and the absence of any digital presence of the company. In order to resolve these concerns and achieve sustainability in the long run, the business should focus on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modernisation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its business model. This also involves the improvement of its site to facilitate greater online communication and customer ease of navigation to order flowers. Also, the technology should adopt digital marketing tools like social media advertising, search engine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optimisation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(SEO), and emails to reach more customers who are more likely to embrace the technology. In addition, it can expand its range of convenient delivery services, including same-day delivery or subscription as some of its offers, which might respond to the increasing demand in the market to be convenience. It is also necessary to restructure their pricing patterns to stay competitive and, at the same time, have a profit margin. Introducing the idea of loyalty mechanisms or subscription plans will help to motivate recurrent business, maintain the existing customer base, and attract new ones. Green Haven can improve their relationships with their clientele by providing incentives to make frequent purchases or special offers to those who are subscribers. The changes will also enable Green Haven Florists to remain competitive and accommodate the changing market and provide long-term success through the combination of the traditional floral services and modern and easily accessible digital solutions.</a:t>
            </a:r>
            <a:endParaRPr lang="en-US" dirty="0"/>
          </a:p>
        </p:txBody>
      </p:sp>
      <p:sp>
        <p:nvSpPr>
          <p:cNvPr id="4" name="Slide Number Placeholder 3"/>
          <p:cNvSpPr>
            <a:spLocks noGrp="1"/>
          </p:cNvSpPr>
          <p:nvPr>
            <p:ph type="sldNum" sz="quarter" idx="5"/>
          </p:nvPr>
        </p:nvSpPr>
        <p:spPr/>
        <p:txBody>
          <a:bodyPr/>
          <a:lstStyle/>
          <a:p>
            <a:fld id="{F7E44B91-CC39-4BE8-A07C-CB9A0AC56D63}" type="slidenum">
              <a:rPr lang="en-US" smtClean="0"/>
              <a:t>9</a:t>
            </a:fld>
            <a:endParaRPr lang="en-US"/>
          </a:p>
        </p:txBody>
      </p:sp>
    </p:spTree>
    <p:extLst>
      <p:ext uri="{BB962C8B-B14F-4D97-AF65-F5344CB8AC3E}">
        <p14:creationId xmlns:p14="http://schemas.microsoft.com/office/powerpoint/2010/main" val="30842317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Dube, M. and Dube, S. (2023). </a:t>
            </a:r>
            <a:r>
              <a:rPr lang="en-US" sz="1800" i="1" dirty="0">
                <a:effectLst/>
                <a:latin typeface="Times New Roman" panose="02020603050405020304" pitchFamily="18" charset="0"/>
                <a:ea typeface="Times New Roman" panose="02020603050405020304" pitchFamily="18" charset="0"/>
              </a:rPr>
              <a:t>Towards Sustainable Cosmetics Packaging</a:t>
            </a:r>
            <a:r>
              <a:rPr lang="en-US" sz="1800" dirty="0">
                <a:effectLst/>
                <a:latin typeface="Times New Roman" panose="02020603050405020304" pitchFamily="18" charset="0"/>
                <a:ea typeface="Times New Roman" panose="02020603050405020304" pitchFamily="18" charset="0"/>
              </a:rPr>
              <a:t>. [online] ResearchGate. Available at: </a:t>
            </a:r>
            <a:r>
              <a:rPr lang="en-US" sz="1800" u="sng" dirty="0">
                <a:solidFill>
                  <a:srgbClr val="0563C1"/>
                </a:solidFill>
                <a:effectLst/>
                <a:latin typeface="Times New Roman" panose="02020603050405020304" pitchFamily="18" charset="0"/>
                <a:ea typeface="Times New Roman" panose="02020603050405020304" pitchFamily="18" charset="0"/>
                <a:hlinkClick r:id="rId3"/>
              </a:rPr>
              <a:t>https://www.researchgate.net/publication/372911226_Towards_Sustainable_Cosmetics_Packaging.</a:t>
            </a:r>
            <a:endParaRPr lang="en-US" sz="1800" dirty="0">
              <a:effectLst/>
              <a:latin typeface="Times New Roman" panose="02020603050405020304" pitchFamily="18" charset="0"/>
              <a:ea typeface="Times New Roman" panose="02020603050405020304" pitchFamily="18" charset="0"/>
            </a:endParaRP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John, A., </a:t>
            </a:r>
            <a:r>
              <a:rPr lang="en-US" sz="1800" dirty="0" err="1">
                <a:effectLst/>
                <a:latin typeface="Times New Roman" panose="02020603050405020304" pitchFamily="18" charset="0"/>
                <a:ea typeface="Times New Roman" panose="02020603050405020304" pitchFamily="18" charset="0"/>
              </a:rPr>
              <a:t>Mikko</a:t>
            </a:r>
            <a:r>
              <a:rPr lang="en-US" sz="1800" dirty="0">
                <a:effectLst/>
                <a:latin typeface="Times New Roman" panose="02020603050405020304" pitchFamily="18" charset="0"/>
                <a:ea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rPr>
              <a:t>Tiusanen</a:t>
            </a:r>
            <a:r>
              <a:rPr lang="en-US" sz="1800" dirty="0">
                <a:effectLst/>
                <a:latin typeface="Times New Roman" panose="02020603050405020304" pitchFamily="18" charset="0"/>
                <a:ea typeface="Times New Roman" panose="02020603050405020304" pitchFamily="18" charset="0"/>
              </a:rPr>
              <a:t>, Richman, S.K., Alexander, J.M. and </a:t>
            </a:r>
            <a:r>
              <a:rPr lang="en-US" sz="1800" dirty="0" err="1">
                <a:effectLst/>
                <a:latin typeface="Times New Roman" panose="02020603050405020304" pitchFamily="18" charset="0"/>
                <a:ea typeface="Times New Roman" panose="02020603050405020304" pitchFamily="18" charset="0"/>
              </a:rPr>
              <a:t>Hille</a:t>
            </a:r>
            <a:r>
              <a:rPr lang="en-US" sz="1800" dirty="0">
                <a:effectLst/>
                <a:latin typeface="Times New Roman" panose="02020603050405020304" pitchFamily="18" charset="0"/>
                <a:ea typeface="Times New Roman" panose="02020603050405020304" pitchFamily="18" charset="0"/>
              </a:rPr>
              <a:t>, J. (2025). Evaluating floral resource availability in mountain habitats. </a:t>
            </a:r>
            <a:r>
              <a:rPr lang="en-US" sz="1800" i="1" dirty="0">
                <a:effectLst/>
                <a:latin typeface="Times New Roman" panose="02020603050405020304" pitchFamily="18" charset="0"/>
                <a:ea typeface="Times New Roman" panose="02020603050405020304" pitchFamily="18" charset="0"/>
              </a:rPr>
              <a:t>Ecosphere</a:t>
            </a:r>
            <a:r>
              <a:rPr lang="en-US" sz="1800" dirty="0">
                <a:effectLst/>
                <a:latin typeface="Times New Roman" panose="02020603050405020304" pitchFamily="18" charset="0"/>
                <a:ea typeface="Times New Roman" panose="02020603050405020304" pitchFamily="18" charset="0"/>
              </a:rPr>
              <a:t>, [online] 16(10). </a:t>
            </a:r>
            <a:r>
              <a:rPr lang="en-US" sz="1800" dirty="0" err="1">
                <a:effectLst/>
                <a:latin typeface="Times New Roman" panose="02020603050405020304" pitchFamily="18" charset="0"/>
                <a:ea typeface="Times New Roman" panose="02020603050405020304" pitchFamily="18" charset="0"/>
              </a:rPr>
              <a:t>doi:</a:t>
            </a:r>
            <a:r>
              <a:rPr lang="en-US" sz="1800" u="sng" dirty="0" err="1">
                <a:solidFill>
                  <a:srgbClr val="0563C1"/>
                </a:solidFill>
                <a:effectLst/>
                <a:latin typeface="Times New Roman" panose="02020603050405020304" pitchFamily="18" charset="0"/>
                <a:ea typeface="Times New Roman" panose="02020603050405020304" pitchFamily="18" charset="0"/>
                <a:hlinkClick r:id="rId4"/>
              </a:rPr>
              <a:t>https</a:t>
            </a:r>
            <a:r>
              <a:rPr lang="en-US" sz="1800" u="sng" dirty="0">
                <a:solidFill>
                  <a:srgbClr val="0563C1"/>
                </a:solidFill>
                <a:effectLst/>
                <a:latin typeface="Times New Roman" panose="02020603050405020304" pitchFamily="18" charset="0"/>
                <a:ea typeface="Times New Roman" panose="02020603050405020304" pitchFamily="18" charset="0"/>
                <a:hlinkClick r:id="rId4"/>
              </a:rPr>
              <a:t>://doi.org/10.1002/ecs2.70441.</a:t>
            </a:r>
            <a:endParaRPr lang="en-US" sz="1800" dirty="0">
              <a:effectLst/>
              <a:latin typeface="Times New Roman" panose="02020603050405020304" pitchFamily="18" charset="0"/>
              <a:ea typeface="Times New Roman" panose="02020603050405020304" pitchFamily="18" charset="0"/>
            </a:endParaRPr>
          </a:p>
          <a:p>
            <a:pPr marL="0" marR="0">
              <a:lnSpc>
                <a:spcPct val="150000"/>
              </a:lnSpc>
              <a:spcBef>
                <a:spcPts val="0"/>
              </a:spcBef>
              <a:spcAft>
                <a:spcPts val="1200"/>
              </a:spcAft>
            </a:pPr>
            <a:r>
              <a:rPr lang="en-US" sz="1800" dirty="0" err="1">
                <a:effectLst/>
                <a:latin typeface="Times New Roman" panose="02020603050405020304" pitchFamily="18" charset="0"/>
                <a:ea typeface="Times New Roman" panose="02020603050405020304" pitchFamily="18" charset="0"/>
              </a:rPr>
              <a:t>Joo</a:t>
            </a:r>
            <a:r>
              <a:rPr lang="en-US" sz="1800" dirty="0">
                <a:effectLst/>
                <a:latin typeface="Times New Roman" panose="02020603050405020304" pitchFamily="18" charset="0"/>
                <a:ea typeface="Times New Roman" panose="02020603050405020304" pitchFamily="18" charset="0"/>
              </a:rPr>
              <a:t>, H.-Y. and Suh, H. (2017). The Effects of Government Support on Corporate Performance Hedging against International Environmental Regulation. </a:t>
            </a:r>
            <a:r>
              <a:rPr lang="en-US" sz="1800" i="1" dirty="0">
                <a:effectLst/>
                <a:latin typeface="Times New Roman" panose="02020603050405020304" pitchFamily="18" charset="0"/>
                <a:ea typeface="Times New Roman" panose="02020603050405020304" pitchFamily="18" charset="0"/>
              </a:rPr>
              <a:t>Sustainability</a:t>
            </a:r>
            <a:r>
              <a:rPr lang="en-US" sz="1800" dirty="0">
                <a:effectLst/>
                <a:latin typeface="Times New Roman" panose="02020603050405020304" pitchFamily="18" charset="0"/>
                <a:ea typeface="Times New Roman" panose="02020603050405020304" pitchFamily="18" charset="0"/>
              </a:rPr>
              <a:t>, 9(11), p.1980. </a:t>
            </a:r>
            <a:r>
              <a:rPr lang="en-US" sz="1800" dirty="0" err="1">
                <a:effectLst/>
                <a:latin typeface="Times New Roman" panose="02020603050405020304" pitchFamily="18" charset="0"/>
                <a:ea typeface="Times New Roman" panose="02020603050405020304" pitchFamily="18" charset="0"/>
              </a:rPr>
              <a:t>doi:</a:t>
            </a:r>
            <a:r>
              <a:rPr lang="en-US" sz="1800" u="sng" dirty="0" err="1">
                <a:solidFill>
                  <a:srgbClr val="0563C1"/>
                </a:solidFill>
                <a:effectLst/>
                <a:latin typeface="Times New Roman" panose="02020603050405020304" pitchFamily="18" charset="0"/>
                <a:ea typeface="Times New Roman" panose="02020603050405020304" pitchFamily="18" charset="0"/>
                <a:hlinkClick r:id="rId5"/>
              </a:rPr>
              <a:t>https</a:t>
            </a:r>
            <a:r>
              <a:rPr lang="en-US" sz="1800" u="sng" dirty="0">
                <a:solidFill>
                  <a:srgbClr val="0563C1"/>
                </a:solidFill>
                <a:effectLst/>
                <a:latin typeface="Times New Roman" panose="02020603050405020304" pitchFamily="18" charset="0"/>
                <a:ea typeface="Times New Roman" panose="02020603050405020304" pitchFamily="18" charset="0"/>
                <a:hlinkClick r:id="rId5"/>
              </a:rPr>
              <a:t>://doi.org/10.3390/su9111980.</a:t>
            </a:r>
            <a:endParaRPr lang="en-US" sz="1800" dirty="0">
              <a:effectLst/>
              <a:latin typeface="Times New Roman" panose="02020603050405020304" pitchFamily="18" charset="0"/>
              <a:ea typeface="Times New Roman" panose="02020603050405020304" pitchFamily="18" charset="0"/>
            </a:endParaRPr>
          </a:p>
          <a:p>
            <a:pPr marL="0" marR="0">
              <a:lnSpc>
                <a:spcPct val="150000"/>
              </a:lnSpc>
              <a:spcBef>
                <a:spcPts val="0"/>
              </a:spcBef>
              <a:spcAft>
                <a:spcPts val="1200"/>
              </a:spcAft>
            </a:pPr>
            <a:r>
              <a:rPr lang="en-US" sz="1800" dirty="0" err="1">
                <a:effectLst/>
                <a:latin typeface="Times New Roman" panose="02020603050405020304" pitchFamily="18" charset="0"/>
                <a:ea typeface="Times New Roman" panose="02020603050405020304" pitchFamily="18" charset="0"/>
              </a:rPr>
              <a:t>Momotaz</a:t>
            </a:r>
            <a:r>
              <a:rPr lang="en-US" sz="1800" dirty="0">
                <a:effectLst/>
                <a:latin typeface="Times New Roman" panose="02020603050405020304" pitchFamily="18" charset="0"/>
                <a:ea typeface="Times New Roman" panose="02020603050405020304" pitchFamily="18" charset="0"/>
              </a:rPr>
              <a:t>, S.N. and </a:t>
            </a:r>
            <a:r>
              <a:rPr lang="en-US" sz="1800" dirty="0" err="1">
                <a:effectLst/>
                <a:latin typeface="Times New Roman" panose="02020603050405020304" pitchFamily="18" charset="0"/>
                <a:ea typeface="Times New Roman" panose="02020603050405020304" pitchFamily="18" charset="0"/>
              </a:rPr>
              <a:t>Banik</a:t>
            </a:r>
            <a:r>
              <a:rPr lang="en-US" sz="1800" dirty="0">
                <a:effectLst/>
                <a:latin typeface="Times New Roman" panose="02020603050405020304" pitchFamily="18" charset="0"/>
                <a:ea typeface="Times New Roman" panose="02020603050405020304" pitchFamily="18" charset="0"/>
              </a:rPr>
              <a:t>, S. (2020). Effects of Seasonal Variation Driven Price Disparity on Fresh Flower Business: Evidences from Bangladesh. </a:t>
            </a:r>
            <a:r>
              <a:rPr lang="en-US" sz="1800" i="1" dirty="0">
                <a:effectLst/>
                <a:latin typeface="Times New Roman" panose="02020603050405020304" pitchFamily="18" charset="0"/>
                <a:ea typeface="Times New Roman" panose="02020603050405020304" pitchFamily="18" charset="0"/>
              </a:rPr>
              <a:t>Journal of Business &amp; Retail Management Research</a:t>
            </a:r>
            <a:r>
              <a:rPr lang="en-US" sz="1800" dirty="0">
                <a:effectLst/>
                <a:latin typeface="Times New Roman" panose="02020603050405020304" pitchFamily="18" charset="0"/>
                <a:ea typeface="Times New Roman" panose="02020603050405020304" pitchFamily="18" charset="0"/>
              </a:rPr>
              <a:t>, 14(02). </a:t>
            </a:r>
            <a:r>
              <a:rPr lang="en-US" sz="1800" dirty="0" err="1">
                <a:effectLst/>
                <a:latin typeface="Times New Roman" panose="02020603050405020304" pitchFamily="18" charset="0"/>
                <a:ea typeface="Times New Roman" panose="02020603050405020304" pitchFamily="18" charset="0"/>
              </a:rPr>
              <a:t>doi:</a:t>
            </a:r>
            <a:r>
              <a:rPr lang="en-US" sz="1800" u="sng" dirty="0" err="1">
                <a:solidFill>
                  <a:srgbClr val="0563C1"/>
                </a:solidFill>
                <a:effectLst/>
                <a:latin typeface="Times New Roman" panose="02020603050405020304" pitchFamily="18" charset="0"/>
                <a:ea typeface="Times New Roman" panose="02020603050405020304" pitchFamily="18" charset="0"/>
                <a:hlinkClick r:id="rId6"/>
              </a:rPr>
              <a:t>https</a:t>
            </a:r>
            <a:r>
              <a:rPr lang="en-US" sz="1800" u="sng" dirty="0">
                <a:solidFill>
                  <a:srgbClr val="0563C1"/>
                </a:solidFill>
                <a:effectLst/>
                <a:latin typeface="Times New Roman" panose="02020603050405020304" pitchFamily="18" charset="0"/>
                <a:ea typeface="Times New Roman" panose="02020603050405020304" pitchFamily="18" charset="0"/>
                <a:hlinkClick r:id="rId6"/>
              </a:rPr>
              <a:t>://doi.org/10.24052/</a:t>
            </a:r>
            <a:r>
              <a:rPr lang="en-US" sz="1800" u="sng" dirty="0" err="1">
                <a:solidFill>
                  <a:srgbClr val="0563C1"/>
                </a:solidFill>
                <a:effectLst/>
                <a:latin typeface="Times New Roman" panose="02020603050405020304" pitchFamily="18" charset="0"/>
                <a:ea typeface="Times New Roman" panose="02020603050405020304" pitchFamily="18" charset="0"/>
                <a:hlinkClick r:id="rId6"/>
              </a:rPr>
              <a:t>jbrmr</a:t>
            </a:r>
            <a:r>
              <a:rPr lang="en-US" sz="1800" u="sng" dirty="0">
                <a:solidFill>
                  <a:srgbClr val="0563C1"/>
                </a:solidFill>
                <a:effectLst/>
                <a:latin typeface="Times New Roman" panose="02020603050405020304" pitchFamily="18" charset="0"/>
                <a:ea typeface="Times New Roman" panose="02020603050405020304" pitchFamily="18" charset="0"/>
                <a:hlinkClick r:id="rId6"/>
              </a:rPr>
              <a:t>/v14is02/art-04.</a:t>
            </a:r>
            <a:endParaRPr lang="en-US" sz="1800" dirty="0">
              <a:effectLst/>
              <a:latin typeface="Times New Roman" panose="02020603050405020304" pitchFamily="18" charset="0"/>
              <a:ea typeface="Times New Roman" panose="02020603050405020304" pitchFamily="18" charset="0"/>
            </a:endParaRPr>
          </a:p>
          <a:p>
            <a:pPr marL="0" marR="0">
              <a:lnSpc>
                <a:spcPct val="150000"/>
              </a:lnSpc>
              <a:spcBef>
                <a:spcPts val="0"/>
              </a:spcBef>
              <a:spcAft>
                <a:spcPts val="1200"/>
              </a:spcAft>
            </a:pPr>
            <a:r>
              <a:rPr lang="en-US" sz="1800" dirty="0">
                <a:effectLst/>
                <a:latin typeface="Times New Roman" panose="02020603050405020304" pitchFamily="18" charset="0"/>
                <a:ea typeface="Times New Roman" panose="02020603050405020304" pitchFamily="18" charset="0"/>
              </a:rPr>
              <a:t>Park, S.Y. and Oh, W. (2019). A Trend Analysis of Floral Products and Services Using Big Data of Social Networking Services. </a:t>
            </a:r>
            <a:r>
              <a:rPr lang="en-US" sz="1800" i="1" dirty="0">
                <a:effectLst/>
                <a:latin typeface="Times New Roman" panose="02020603050405020304" pitchFamily="18" charset="0"/>
                <a:ea typeface="Times New Roman" panose="02020603050405020304" pitchFamily="18" charset="0"/>
              </a:rPr>
              <a:t>Journal of People, Plants, and Environment</a:t>
            </a:r>
            <a:r>
              <a:rPr lang="en-US" sz="1800" dirty="0">
                <a:effectLst/>
                <a:latin typeface="Times New Roman" panose="02020603050405020304" pitchFamily="18" charset="0"/>
                <a:ea typeface="Times New Roman" panose="02020603050405020304" pitchFamily="18" charset="0"/>
              </a:rPr>
              <a:t>, 22(5), pp.455–466. </a:t>
            </a:r>
            <a:r>
              <a:rPr lang="en-US" sz="1800" dirty="0" err="1">
                <a:effectLst/>
                <a:latin typeface="Times New Roman" panose="02020603050405020304" pitchFamily="18" charset="0"/>
                <a:ea typeface="Times New Roman" panose="02020603050405020304" pitchFamily="18" charset="0"/>
              </a:rPr>
              <a:t>doi:</a:t>
            </a:r>
            <a:r>
              <a:rPr lang="en-US" sz="1800" u="sng" dirty="0" err="1">
                <a:solidFill>
                  <a:srgbClr val="0563C1"/>
                </a:solidFill>
                <a:effectLst/>
                <a:latin typeface="Times New Roman" panose="02020603050405020304" pitchFamily="18" charset="0"/>
                <a:ea typeface="Times New Roman" panose="02020603050405020304" pitchFamily="18" charset="0"/>
                <a:hlinkClick r:id="rId7"/>
              </a:rPr>
              <a:t>https</a:t>
            </a:r>
            <a:r>
              <a:rPr lang="en-US" sz="1800" u="sng" dirty="0">
                <a:solidFill>
                  <a:srgbClr val="0563C1"/>
                </a:solidFill>
                <a:effectLst/>
                <a:latin typeface="Times New Roman" panose="02020603050405020304" pitchFamily="18" charset="0"/>
                <a:ea typeface="Times New Roman" panose="02020603050405020304" pitchFamily="18" charset="0"/>
                <a:hlinkClick r:id="rId7"/>
              </a:rPr>
              <a:t>://doi.org/10.11628/ksppe.2019.22.5.455.</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7E44B91-CC39-4BE8-A07C-CB9A0AC56D63}" type="slidenum">
              <a:rPr lang="en-US" smtClean="0"/>
              <a:t>10</a:t>
            </a:fld>
            <a:endParaRPr lang="en-US"/>
          </a:p>
        </p:txBody>
      </p:sp>
    </p:spTree>
    <p:extLst>
      <p:ext uri="{BB962C8B-B14F-4D97-AF65-F5344CB8AC3E}">
        <p14:creationId xmlns:p14="http://schemas.microsoft.com/office/powerpoint/2010/main" val="175043721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2000" cy="6858000"/>
          </a:xfrm>
          <a:prstGeom prst="rect">
            <a:avLst/>
          </a:prstGeom>
        </p:spPr>
      </p:pic>
      <p:pic>
        <p:nvPicPr>
          <p:cNvPr id="17" name="bg object 17"/>
          <p:cNvPicPr/>
          <p:nvPr/>
        </p:nvPicPr>
        <p:blipFill>
          <a:blip r:embed="rId3" cstate="print"/>
          <a:stretch>
            <a:fillRect/>
          </a:stretch>
        </p:blipFill>
        <p:spPr>
          <a:xfrm>
            <a:off x="0" y="0"/>
            <a:ext cx="2847975" cy="6858000"/>
          </a:xfrm>
          <a:prstGeom prst="rect">
            <a:avLst/>
          </a:prstGeom>
        </p:spPr>
      </p:pic>
      <p:sp>
        <p:nvSpPr>
          <p:cNvPr id="18" name="bg object 18"/>
          <p:cNvSpPr/>
          <p:nvPr/>
        </p:nvSpPr>
        <p:spPr>
          <a:xfrm>
            <a:off x="0" y="0"/>
            <a:ext cx="180975" cy="6858000"/>
          </a:xfrm>
          <a:custGeom>
            <a:avLst/>
            <a:gdLst/>
            <a:ahLst/>
            <a:cxnLst/>
            <a:rect l="l" t="t" r="r" b="b"/>
            <a:pathLst>
              <a:path w="180975" h="6858000">
                <a:moveTo>
                  <a:pt x="180975" y="0"/>
                </a:moveTo>
                <a:lnTo>
                  <a:pt x="0" y="0"/>
                </a:lnTo>
                <a:lnTo>
                  <a:pt x="0" y="6858000"/>
                </a:lnTo>
                <a:lnTo>
                  <a:pt x="180975" y="6858000"/>
                </a:lnTo>
                <a:lnTo>
                  <a:pt x="180975" y="0"/>
                </a:lnTo>
                <a:close/>
              </a:path>
            </a:pathLst>
          </a:custGeom>
          <a:solidFill>
            <a:srgbClr val="232852"/>
          </a:solidFill>
        </p:spPr>
        <p:txBody>
          <a:bodyPr wrap="square" lIns="0" tIns="0" rIns="0" bIns="0" rtlCol="0"/>
          <a:lstStyle/>
          <a:p>
            <a:endParaRPr/>
          </a:p>
        </p:txBody>
      </p:sp>
      <p:sp>
        <p:nvSpPr>
          <p:cNvPr id="19" name="bg object 19"/>
          <p:cNvSpPr/>
          <p:nvPr/>
        </p:nvSpPr>
        <p:spPr>
          <a:xfrm>
            <a:off x="0" y="3181350"/>
            <a:ext cx="1588770" cy="504825"/>
          </a:xfrm>
          <a:custGeom>
            <a:avLst/>
            <a:gdLst/>
            <a:ahLst/>
            <a:cxnLst/>
            <a:rect l="l" t="t" r="r" b="b"/>
            <a:pathLst>
              <a:path w="1588770" h="504825">
                <a:moveTo>
                  <a:pt x="4274" y="0"/>
                </a:moveTo>
                <a:lnTo>
                  <a:pt x="50" y="495300"/>
                </a:lnTo>
                <a:lnTo>
                  <a:pt x="0" y="501269"/>
                </a:lnTo>
                <a:lnTo>
                  <a:pt x="1243825" y="504825"/>
                </a:lnTo>
                <a:lnTo>
                  <a:pt x="1343660" y="504825"/>
                </a:lnTo>
                <a:lnTo>
                  <a:pt x="1348232" y="500125"/>
                </a:lnTo>
                <a:lnTo>
                  <a:pt x="1349883" y="498475"/>
                </a:lnTo>
                <a:lnTo>
                  <a:pt x="1351661" y="496950"/>
                </a:lnTo>
                <a:lnTo>
                  <a:pt x="1353185" y="495300"/>
                </a:lnTo>
                <a:lnTo>
                  <a:pt x="1581150" y="267462"/>
                </a:lnTo>
                <a:lnTo>
                  <a:pt x="1586436" y="260391"/>
                </a:lnTo>
                <a:lnTo>
                  <a:pt x="1588198" y="253285"/>
                </a:lnTo>
                <a:lnTo>
                  <a:pt x="1586436" y="246155"/>
                </a:lnTo>
                <a:lnTo>
                  <a:pt x="1581150" y="239013"/>
                </a:lnTo>
                <a:lnTo>
                  <a:pt x="1353185" y="11175"/>
                </a:lnTo>
                <a:lnTo>
                  <a:pt x="1348232" y="11175"/>
                </a:lnTo>
                <a:lnTo>
                  <a:pt x="1348232" y="6476"/>
                </a:lnTo>
                <a:lnTo>
                  <a:pt x="1343660" y="6476"/>
                </a:lnTo>
                <a:lnTo>
                  <a:pt x="1338834" y="1777"/>
                </a:lnTo>
                <a:lnTo>
                  <a:pt x="1243825" y="1777"/>
                </a:lnTo>
                <a:lnTo>
                  <a:pt x="4274" y="0"/>
                </a:lnTo>
                <a:close/>
              </a:path>
            </a:pathLst>
          </a:custGeom>
          <a:solidFill>
            <a:srgbClr val="4966AC"/>
          </a:solidFill>
        </p:spPr>
        <p:txBody>
          <a:bodyPr wrap="square" lIns="0" tIns="0" rIns="0" bIns="0" rtlCol="0"/>
          <a:lstStyle/>
          <a:p>
            <a:endParaRPr/>
          </a:p>
        </p:txBody>
      </p:sp>
      <p:sp>
        <p:nvSpPr>
          <p:cNvPr id="2" name="Holder 2"/>
          <p:cNvSpPr>
            <a:spLocks noGrp="1"/>
          </p:cNvSpPr>
          <p:nvPr>
            <p:ph type="ctrTitle"/>
          </p:nvPr>
        </p:nvSpPr>
        <p:spPr>
          <a:xfrm>
            <a:off x="2670175" y="365505"/>
            <a:ext cx="2985135" cy="632460"/>
          </a:xfrm>
          <a:prstGeom prst="rect">
            <a:avLst/>
          </a:prstGeom>
        </p:spPr>
        <p:txBody>
          <a:bodyPr wrap="square" lIns="0" tIns="0" rIns="0" bIns="0">
            <a:spAutoFit/>
          </a:bodyPr>
          <a:lstStyle>
            <a:lvl1pPr>
              <a:defRPr sz="3950" b="1" i="0">
                <a:solidFill>
                  <a:srgbClr val="252525"/>
                </a:solidFill>
                <a:latin typeface="Tahoma"/>
                <a:cs typeface="Tahoma"/>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400" b="1" i="0">
                <a:solidFill>
                  <a:srgbClr val="585858"/>
                </a:solidFill>
                <a:latin typeface="Tahoma"/>
                <a:cs typeface="Tahoma"/>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11/9/2025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950" b="1" i="0">
                <a:solidFill>
                  <a:srgbClr val="252525"/>
                </a:solidFill>
                <a:latin typeface="Tahoma"/>
                <a:cs typeface="Tahoma"/>
              </a:defRPr>
            </a:lvl1pPr>
          </a:lstStyle>
          <a:p>
            <a:endParaRPr/>
          </a:p>
        </p:txBody>
      </p:sp>
      <p:sp>
        <p:nvSpPr>
          <p:cNvPr id="3" name="Holder 3"/>
          <p:cNvSpPr>
            <a:spLocks noGrp="1"/>
          </p:cNvSpPr>
          <p:nvPr>
            <p:ph type="body" idx="1"/>
          </p:nvPr>
        </p:nvSpPr>
        <p:spPr/>
        <p:txBody>
          <a:bodyPr lIns="0" tIns="0" rIns="0" bIns="0"/>
          <a:lstStyle>
            <a:lvl1pPr>
              <a:defRPr sz="2400" b="1" i="0">
                <a:solidFill>
                  <a:srgbClr val="585858"/>
                </a:solidFill>
                <a:latin typeface="Tahoma"/>
                <a:cs typeface="Tahoma"/>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11/9/2025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950" b="1" i="0">
                <a:solidFill>
                  <a:srgbClr val="252525"/>
                </a:solidFill>
                <a:latin typeface="Tahoma"/>
                <a:cs typeface="Tahoma"/>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11/9/2025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2000" cy="6858000"/>
          </a:xfrm>
          <a:prstGeom prst="rect">
            <a:avLst/>
          </a:prstGeom>
        </p:spPr>
      </p:pic>
      <p:pic>
        <p:nvPicPr>
          <p:cNvPr id="17" name="bg object 17"/>
          <p:cNvPicPr/>
          <p:nvPr/>
        </p:nvPicPr>
        <p:blipFill>
          <a:blip r:embed="rId3" cstate="print"/>
          <a:stretch>
            <a:fillRect/>
          </a:stretch>
        </p:blipFill>
        <p:spPr>
          <a:xfrm>
            <a:off x="0" y="0"/>
            <a:ext cx="2847975" cy="6858000"/>
          </a:xfrm>
          <a:prstGeom prst="rect">
            <a:avLst/>
          </a:prstGeom>
        </p:spPr>
      </p:pic>
      <p:sp>
        <p:nvSpPr>
          <p:cNvPr id="2" name="Holder 2"/>
          <p:cNvSpPr>
            <a:spLocks noGrp="1"/>
          </p:cNvSpPr>
          <p:nvPr>
            <p:ph type="title"/>
          </p:nvPr>
        </p:nvSpPr>
        <p:spPr/>
        <p:txBody>
          <a:bodyPr lIns="0" tIns="0" rIns="0" bIns="0"/>
          <a:lstStyle>
            <a:lvl1pPr>
              <a:defRPr sz="3950" b="1" i="0">
                <a:solidFill>
                  <a:srgbClr val="252525"/>
                </a:solidFill>
                <a:latin typeface="Tahoma"/>
                <a:cs typeface="Tahoma"/>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11/9/2025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11/9/2025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0" y="0"/>
            <a:ext cx="12192000" cy="6858000"/>
          </a:xfrm>
          <a:prstGeom prst="rect">
            <a:avLst/>
          </a:prstGeom>
        </p:spPr>
      </p:pic>
      <p:pic>
        <p:nvPicPr>
          <p:cNvPr id="17" name="bg object 17"/>
          <p:cNvPicPr/>
          <p:nvPr/>
        </p:nvPicPr>
        <p:blipFill>
          <a:blip r:embed="rId8" cstate="print"/>
          <a:stretch>
            <a:fillRect/>
          </a:stretch>
        </p:blipFill>
        <p:spPr>
          <a:xfrm>
            <a:off x="0" y="0"/>
            <a:ext cx="2847975" cy="6858000"/>
          </a:xfrm>
          <a:prstGeom prst="rect">
            <a:avLst/>
          </a:prstGeom>
        </p:spPr>
      </p:pic>
      <p:sp>
        <p:nvSpPr>
          <p:cNvPr id="18" name="bg object 18"/>
          <p:cNvSpPr/>
          <p:nvPr/>
        </p:nvSpPr>
        <p:spPr>
          <a:xfrm>
            <a:off x="0" y="0"/>
            <a:ext cx="180975" cy="6858000"/>
          </a:xfrm>
          <a:custGeom>
            <a:avLst/>
            <a:gdLst/>
            <a:ahLst/>
            <a:cxnLst/>
            <a:rect l="l" t="t" r="r" b="b"/>
            <a:pathLst>
              <a:path w="180975" h="6858000">
                <a:moveTo>
                  <a:pt x="180975" y="0"/>
                </a:moveTo>
                <a:lnTo>
                  <a:pt x="0" y="0"/>
                </a:lnTo>
                <a:lnTo>
                  <a:pt x="0" y="6858000"/>
                </a:lnTo>
                <a:lnTo>
                  <a:pt x="180975" y="6858000"/>
                </a:lnTo>
                <a:lnTo>
                  <a:pt x="180975" y="0"/>
                </a:lnTo>
                <a:close/>
              </a:path>
            </a:pathLst>
          </a:custGeom>
          <a:solidFill>
            <a:srgbClr val="232852"/>
          </a:solidFill>
        </p:spPr>
        <p:txBody>
          <a:bodyPr wrap="square" lIns="0" tIns="0" rIns="0" bIns="0" rtlCol="0"/>
          <a:lstStyle/>
          <a:p>
            <a:endParaRPr/>
          </a:p>
        </p:txBody>
      </p:sp>
      <p:sp>
        <p:nvSpPr>
          <p:cNvPr id="2" name="Holder 2"/>
          <p:cNvSpPr>
            <a:spLocks noGrp="1"/>
          </p:cNvSpPr>
          <p:nvPr>
            <p:ph type="title"/>
          </p:nvPr>
        </p:nvSpPr>
        <p:spPr>
          <a:xfrm>
            <a:off x="1496694" y="185419"/>
            <a:ext cx="8907145" cy="1152270"/>
          </a:xfrm>
          <a:prstGeom prst="rect">
            <a:avLst/>
          </a:prstGeom>
        </p:spPr>
        <p:txBody>
          <a:bodyPr wrap="square" lIns="0" tIns="0" rIns="0" bIns="0">
            <a:spAutoFit/>
          </a:bodyPr>
          <a:lstStyle>
            <a:lvl1pPr>
              <a:defRPr sz="3950" b="1" i="0">
                <a:solidFill>
                  <a:srgbClr val="252525"/>
                </a:solidFill>
                <a:latin typeface="Tahoma"/>
                <a:cs typeface="Tahoma"/>
              </a:defRPr>
            </a:lvl1pPr>
          </a:lstStyle>
          <a:p>
            <a:endParaRPr/>
          </a:p>
        </p:txBody>
      </p:sp>
      <p:sp>
        <p:nvSpPr>
          <p:cNvPr id="3" name="Holder 3"/>
          <p:cNvSpPr>
            <a:spLocks noGrp="1"/>
          </p:cNvSpPr>
          <p:nvPr>
            <p:ph type="body" idx="1"/>
          </p:nvPr>
        </p:nvSpPr>
        <p:spPr>
          <a:xfrm>
            <a:off x="1694560" y="1764703"/>
            <a:ext cx="6685915" cy="3521798"/>
          </a:xfrm>
          <a:prstGeom prst="rect">
            <a:avLst/>
          </a:prstGeom>
        </p:spPr>
        <p:txBody>
          <a:bodyPr wrap="square" lIns="0" tIns="0" rIns="0" bIns="0">
            <a:spAutoFit/>
          </a:bodyPr>
          <a:lstStyle>
            <a:lvl1pPr>
              <a:defRPr sz="2400" b="1" i="0">
                <a:solidFill>
                  <a:srgbClr val="585858"/>
                </a:solidFill>
                <a:latin typeface="Tahoma"/>
                <a:cs typeface="Tahoma"/>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11/9/2025</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researchgate.net/publication/372911226_Towards_Sustainable_Cosmetics_Packaging." TargetMode="External"/><Relationship Id="rId7" Type="http://schemas.openxmlformats.org/officeDocument/2006/relationships/hyperlink" Target="https://doi.org/10.11628/ksppe.2019.22.5.455."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doi.org/10.24052/jbrmr/v14is02/art-04." TargetMode="External"/><Relationship Id="rId5" Type="http://schemas.openxmlformats.org/officeDocument/2006/relationships/hyperlink" Target="https://doi.org/10.3390/su9111980." TargetMode="External"/><Relationship Id="rId4" Type="http://schemas.openxmlformats.org/officeDocument/2006/relationships/hyperlink" Target="https://doi.org/10.1002/ecs2.70441."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 Id="rId4" Type="http://schemas.openxmlformats.org/officeDocument/2006/relationships/image" Target="../media/image12.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0975" cy="6858000"/>
          </a:xfrm>
          <a:custGeom>
            <a:avLst/>
            <a:gdLst/>
            <a:ahLst/>
            <a:cxnLst/>
            <a:rect l="l" t="t" r="r" b="b"/>
            <a:pathLst>
              <a:path w="180975" h="6858000">
                <a:moveTo>
                  <a:pt x="180975" y="0"/>
                </a:moveTo>
                <a:lnTo>
                  <a:pt x="0" y="0"/>
                </a:lnTo>
                <a:lnTo>
                  <a:pt x="0" y="6858000"/>
                </a:lnTo>
                <a:lnTo>
                  <a:pt x="180975" y="6858000"/>
                </a:lnTo>
                <a:lnTo>
                  <a:pt x="180975" y="0"/>
                </a:lnTo>
                <a:close/>
              </a:path>
            </a:pathLst>
          </a:custGeom>
          <a:solidFill>
            <a:srgbClr val="232852"/>
          </a:solidFill>
        </p:spPr>
        <p:txBody>
          <a:bodyPr wrap="square" lIns="0" tIns="0" rIns="0" bIns="0" rtlCol="0"/>
          <a:lstStyle/>
          <a:p>
            <a:endParaRPr dirty="0"/>
          </a:p>
        </p:txBody>
      </p:sp>
      <p:sp>
        <p:nvSpPr>
          <p:cNvPr id="3" name="object 3"/>
          <p:cNvSpPr/>
          <p:nvPr/>
        </p:nvSpPr>
        <p:spPr>
          <a:xfrm>
            <a:off x="0" y="4324350"/>
            <a:ext cx="1741170" cy="781050"/>
          </a:xfrm>
          <a:custGeom>
            <a:avLst/>
            <a:gdLst/>
            <a:ahLst/>
            <a:cxnLst/>
            <a:rect l="l" t="t" r="r" b="b"/>
            <a:pathLst>
              <a:path w="1741170" h="781050">
                <a:moveTo>
                  <a:pt x="1344803" y="0"/>
                </a:moveTo>
                <a:lnTo>
                  <a:pt x="0" y="0"/>
                </a:lnTo>
                <a:lnTo>
                  <a:pt x="0" y="781050"/>
                </a:lnTo>
                <a:lnTo>
                  <a:pt x="1344803" y="781050"/>
                </a:lnTo>
                <a:lnTo>
                  <a:pt x="1354474" y="780242"/>
                </a:lnTo>
                <a:lnTo>
                  <a:pt x="1362360" y="778113"/>
                </a:lnTo>
                <a:lnTo>
                  <a:pt x="1368484" y="775102"/>
                </a:lnTo>
                <a:lnTo>
                  <a:pt x="1372870" y="771651"/>
                </a:lnTo>
                <a:lnTo>
                  <a:pt x="1372870" y="766952"/>
                </a:lnTo>
                <a:lnTo>
                  <a:pt x="1377569" y="766952"/>
                </a:lnTo>
                <a:lnTo>
                  <a:pt x="1733677" y="409320"/>
                </a:lnTo>
                <a:lnTo>
                  <a:pt x="1738963" y="400730"/>
                </a:lnTo>
                <a:lnTo>
                  <a:pt x="1740725" y="389937"/>
                </a:lnTo>
                <a:lnTo>
                  <a:pt x="1738963" y="378263"/>
                </a:lnTo>
                <a:lnTo>
                  <a:pt x="1733677" y="367030"/>
                </a:lnTo>
                <a:lnTo>
                  <a:pt x="1377569" y="14097"/>
                </a:lnTo>
                <a:lnTo>
                  <a:pt x="1377569" y="9398"/>
                </a:lnTo>
                <a:lnTo>
                  <a:pt x="1372870" y="9398"/>
                </a:lnTo>
                <a:lnTo>
                  <a:pt x="1368484" y="5947"/>
                </a:lnTo>
                <a:lnTo>
                  <a:pt x="1362360" y="2936"/>
                </a:lnTo>
                <a:lnTo>
                  <a:pt x="1354474" y="807"/>
                </a:lnTo>
                <a:lnTo>
                  <a:pt x="1344803" y="0"/>
                </a:lnTo>
                <a:close/>
              </a:path>
            </a:pathLst>
          </a:custGeom>
          <a:solidFill>
            <a:srgbClr val="4966AC"/>
          </a:solidFill>
        </p:spPr>
        <p:txBody>
          <a:bodyPr wrap="square" lIns="0" tIns="0" rIns="0" bIns="0" rtlCol="0"/>
          <a:lstStyle/>
          <a:p>
            <a:endParaRPr dirty="0"/>
          </a:p>
        </p:txBody>
      </p:sp>
      <p:sp>
        <p:nvSpPr>
          <p:cNvPr id="4" name="object 4"/>
          <p:cNvSpPr txBox="1">
            <a:spLocks noGrp="1"/>
          </p:cNvSpPr>
          <p:nvPr>
            <p:ph type="title"/>
          </p:nvPr>
        </p:nvSpPr>
        <p:spPr>
          <a:xfrm>
            <a:off x="1741170" y="1676400"/>
            <a:ext cx="10298431" cy="3117392"/>
          </a:xfrm>
          <a:prstGeom prst="rect">
            <a:avLst/>
          </a:prstGeom>
        </p:spPr>
        <p:txBody>
          <a:bodyPr vert="horz" wrap="square" lIns="0" tIns="15240" rIns="0" bIns="0" rtlCol="0">
            <a:spAutoFit/>
          </a:bodyPr>
          <a:lstStyle/>
          <a:p>
            <a:pPr marL="12700" marR="1845310">
              <a:lnSpc>
                <a:spcPct val="100200"/>
              </a:lnSpc>
              <a:spcBef>
                <a:spcPts val="120"/>
              </a:spcBef>
            </a:pPr>
            <a:r>
              <a:rPr sz="2800" dirty="0">
                <a:latin typeface="Calibri"/>
                <a:cs typeface="Calibri"/>
              </a:rPr>
              <a:t>MODULE</a:t>
            </a:r>
            <a:r>
              <a:rPr sz="2800" spc="-100" dirty="0">
                <a:latin typeface="Calibri"/>
                <a:cs typeface="Calibri"/>
              </a:rPr>
              <a:t> </a:t>
            </a:r>
            <a:r>
              <a:rPr sz="2800" spc="-20" dirty="0">
                <a:latin typeface="Calibri"/>
                <a:cs typeface="Calibri"/>
              </a:rPr>
              <a:t>NAME</a:t>
            </a:r>
            <a:r>
              <a:rPr lang="en-US" sz="2800" b="0" spc="-20" dirty="0">
                <a:latin typeface="Calibri"/>
                <a:cs typeface="Calibri"/>
              </a:rPr>
              <a:t>: Problem Solving and Decision Making </a:t>
            </a:r>
            <a:br>
              <a:rPr lang="en-US" sz="2800" b="0" spc="-20" dirty="0">
                <a:latin typeface="Calibri"/>
                <a:cs typeface="Calibri"/>
              </a:rPr>
            </a:br>
            <a:r>
              <a:rPr sz="2800" dirty="0">
                <a:latin typeface="Calibri"/>
                <a:cs typeface="Calibri"/>
              </a:rPr>
              <a:t>MODULE</a:t>
            </a:r>
            <a:r>
              <a:rPr sz="2800" spc="-100" dirty="0">
                <a:latin typeface="Calibri"/>
                <a:cs typeface="Calibri"/>
              </a:rPr>
              <a:t> </a:t>
            </a:r>
            <a:r>
              <a:rPr sz="2800" spc="-20" dirty="0">
                <a:latin typeface="Calibri"/>
                <a:cs typeface="Calibri"/>
              </a:rPr>
              <a:t>CODE </a:t>
            </a:r>
            <a:r>
              <a:rPr lang="en-US" sz="2800" b="0" spc="-20" dirty="0">
                <a:latin typeface="Calibri"/>
                <a:cs typeface="Calibri"/>
              </a:rPr>
              <a:t>: LCLM4004 </a:t>
            </a:r>
            <a:br>
              <a:rPr lang="en-US" sz="2800" b="0" spc="-20" dirty="0">
                <a:latin typeface="Calibri"/>
                <a:cs typeface="Calibri"/>
              </a:rPr>
            </a:br>
            <a:r>
              <a:rPr sz="2800" dirty="0">
                <a:latin typeface="Calibri"/>
                <a:cs typeface="Calibri"/>
              </a:rPr>
              <a:t>STUDENT</a:t>
            </a:r>
            <a:r>
              <a:rPr sz="2800" spc="-80" dirty="0">
                <a:latin typeface="Calibri"/>
                <a:cs typeface="Calibri"/>
              </a:rPr>
              <a:t> </a:t>
            </a:r>
            <a:r>
              <a:rPr sz="2800" spc="-20" dirty="0">
                <a:latin typeface="Calibri"/>
                <a:cs typeface="Calibri"/>
              </a:rPr>
              <a:t>NAME</a:t>
            </a:r>
            <a:r>
              <a:rPr lang="en-US" sz="2800" b="0" spc="-20" dirty="0">
                <a:latin typeface="Calibri"/>
                <a:cs typeface="Calibri"/>
              </a:rPr>
              <a:t>: Edgar Lopes Vieira</a:t>
            </a:r>
            <a:br>
              <a:rPr lang="en-US" sz="2800" b="0" spc="-20" dirty="0">
                <a:latin typeface="Calibri"/>
                <a:cs typeface="Calibri"/>
              </a:rPr>
            </a:br>
            <a:r>
              <a:rPr sz="2800" dirty="0">
                <a:latin typeface="Calibri"/>
                <a:cs typeface="Calibri"/>
              </a:rPr>
              <a:t>STUDENT</a:t>
            </a:r>
            <a:r>
              <a:rPr sz="2800" spc="-110" dirty="0">
                <a:latin typeface="Calibri"/>
                <a:cs typeface="Calibri"/>
              </a:rPr>
              <a:t> </a:t>
            </a:r>
            <a:r>
              <a:rPr sz="2800" spc="-25" dirty="0">
                <a:latin typeface="Calibri"/>
                <a:cs typeface="Calibri"/>
              </a:rPr>
              <a:t>ID</a:t>
            </a:r>
            <a:r>
              <a:rPr lang="en-US" sz="2800" b="0" spc="-25" dirty="0">
                <a:latin typeface="Calibri"/>
                <a:cs typeface="Calibri"/>
              </a:rPr>
              <a:t>: </a:t>
            </a:r>
            <a:r>
              <a:rPr sz="2800" b="0" spc="-25" dirty="0">
                <a:latin typeface="Calibri"/>
                <a:cs typeface="Calibri"/>
              </a:rPr>
              <a:t> </a:t>
            </a:r>
            <a:r>
              <a:rPr lang="en-GB" sz="2800" b="0" spc="-25" dirty="0">
                <a:latin typeface="Calibri"/>
                <a:cs typeface="Calibri"/>
              </a:rPr>
              <a:t>2438630</a:t>
            </a:r>
            <a:br>
              <a:rPr lang="en-US" sz="2800" b="0" spc="-25" dirty="0">
                <a:latin typeface="Calibri"/>
                <a:cs typeface="Calibri"/>
              </a:rPr>
            </a:br>
            <a:r>
              <a:rPr sz="2800" spc="-10" dirty="0">
                <a:latin typeface="Calibri"/>
                <a:cs typeface="Calibri"/>
              </a:rPr>
              <a:t>LECTURER</a:t>
            </a:r>
            <a:r>
              <a:rPr lang="en-US" sz="2800" b="0" spc="-10" dirty="0">
                <a:latin typeface="Calibri"/>
                <a:cs typeface="Calibri"/>
              </a:rPr>
              <a:t>: Richard </a:t>
            </a:r>
            <a:r>
              <a:rPr lang="en-US" sz="2800" b="0" spc="-10" dirty="0" err="1">
                <a:latin typeface="Calibri"/>
                <a:cs typeface="Calibri"/>
              </a:rPr>
              <a:t>Ashaye</a:t>
            </a:r>
            <a:endParaRPr sz="2800" dirty="0">
              <a:latin typeface="Calibri"/>
              <a:cs typeface="Calibri"/>
            </a:endParaRPr>
          </a:p>
          <a:p>
            <a:pPr marL="12700">
              <a:lnSpc>
                <a:spcPts val="3829"/>
              </a:lnSpc>
            </a:pPr>
            <a:r>
              <a:rPr sz="2800" dirty="0">
                <a:latin typeface="Calibri"/>
                <a:cs typeface="Calibri"/>
              </a:rPr>
              <a:t>A</a:t>
            </a:r>
            <a:r>
              <a:rPr lang="en-GB" sz="2800" dirty="0">
                <a:latin typeface="Calibri"/>
                <a:cs typeface="Calibri"/>
              </a:rPr>
              <a:t>SSIGNMENT</a:t>
            </a:r>
            <a:r>
              <a:rPr lang="en-GB" sz="2800" b="0" spc="-65" dirty="0">
                <a:latin typeface="Calibri"/>
                <a:cs typeface="Calibri"/>
              </a:rPr>
              <a:t>:</a:t>
            </a:r>
            <a:r>
              <a:rPr lang="en-US" sz="2800" b="0" dirty="0">
                <a:latin typeface="Calibri"/>
                <a:cs typeface="Calibri"/>
              </a:rPr>
              <a:t> Individual Presentation Green Haven Florists</a:t>
            </a:r>
            <a:br>
              <a:rPr lang="en-US" sz="2800" b="0" dirty="0">
                <a:latin typeface="Calibri"/>
                <a:cs typeface="Calibri"/>
              </a:rPr>
            </a:br>
            <a:endParaRPr sz="2800" dirty="0">
              <a:latin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3181350"/>
            <a:ext cx="1588770" cy="504825"/>
          </a:xfrm>
          <a:custGeom>
            <a:avLst/>
            <a:gdLst/>
            <a:ahLst/>
            <a:cxnLst/>
            <a:rect l="l" t="t" r="r" b="b"/>
            <a:pathLst>
              <a:path w="1588770" h="504825">
                <a:moveTo>
                  <a:pt x="4274" y="0"/>
                </a:moveTo>
                <a:lnTo>
                  <a:pt x="50" y="495300"/>
                </a:lnTo>
                <a:lnTo>
                  <a:pt x="0" y="501269"/>
                </a:lnTo>
                <a:lnTo>
                  <a:pt x="1243825" y="504825"/>
                </a:lnTo>
                <a:lnTo>
                  <a:pt x="1343660" y="504825"/>
                </a:lnTo>
                <a:lnTo>
                  <a:pt x="1348232" y="500125"/>
                </a:lnTo>
                <a:lnTo>
                  <a:pt x="1349883" y="498475"/>
                </a:lnTo>
                <a:lnTo>
                  <a:pt x="1351661" y="496950"/>
                </a:lnTo>
                <a:lnTo>
                  <a:pt x="1353185" y="495300"/>
                </a:lnTo>
                <a:lnTo>
                  <a:pt x="1581150" y="267462"/>
                </a:lnTo>
                <a:lnTo>
                  <a:pt x="1586436" y="260391"/>
                </a:lnTo>
                <a:lnTo>
                  <a:pt x="1588198" y="253285"/>
                </a:lnTo>
                <a:lnTo>
                  <a:pt x="1586436" y="246155"/>
                </a:lnTo>
                <a:lnTo>
                  <a:pt x="1581150" y="239013"/>
                </a:lnTo>
                <a:lnTo>
                  <a:pt x="1353185" y="11175"/>
                </a:lnTo>
                <a:lnTo>
                  <a:pt x="1348232" y="11175"/>
                </a:lnTo>
                <a:lnTo>
                  <a:pt x="1348232" y="6476"/>
                </a:lnTo>
                <a:lnTo>
                  <a:pt x="1343660" y="6476"/>
                </a:lnTo>
                <a:lnTo>
                  <a:pt x="1338834" y="1777"/>
                </a:lnTo>
                <a:lnTo>
                  <a:pt x="1243825" y="1777"/>
                </a:lnTo>
                <a:lnTo>
                  <a:pt x="4274" y="0"/>
                </a:lnTo>
                <a:close/>
              </a:path>
            </a:pathLst>
          </a:custGeom>
          <a:solidFill>
            <a:srgbClr val="4966AC"/>
          </a:solidFill>
        </p:spPr>
        <p:txBody>
          <a:bodyPr wrap="square" lIns="0" tIns="0" rIns="0" bIns="0" rtlCol="0"/>
          <a:lstStyle/>
          <a:p>
            <a:endParaRPr dirty="0"/>
          </a:p>
        </p:txBody>
      </p:sp>
      <p:sp>
        <p:nvSpPr>
          <p:cNvPr id="3" name="object 3"/>
          <p:cNvSpPr txBox="1">
            <a:spLocks noGrp="1"/>
          </p:cNvSpPr>
          <p:nvPr>
            <p:ph type="title"/>
          </p:nvPr>
        </p:nvSpPr>
        <p:spPr>
          <a:xfrm>
            <a:off x="3661028" y="842899"/>
            <a:ext cx="2585720" cy="632460"/>
          </a:xfrm>
          <a:prstGeom prst="rect">
            <a:avLst/>
          </a:prstGeom>
        </p:spPr>
        <p:txBody>
          <a:bodyPr vert="horz" wrap="square" lIns="0" tIns="16510" rIns="0" bIns="0" rtlCol="0">
            <a:spAutoFit/>
          </a:bodyPr>
          <a:lstStyle/>
          <a:p>
            <a:pPr marL="12700">
              <a:lnSpc>
                <a:spcPct val="100000"/>
              </a:lnSpc>
              <a:spcBef>
                <a:spcPts val="130"/>
              </a:spcBef>
            </a:pPr>
            <a:r>
              <a:rPr spc="-229" dirty="0"/>
              <a:t>OVERVIEW</a:t>
            </a:r>
          </a:p>
        </p:txBody>
      </p:sp>
      <p:sp>
        <p:nvSpPr>
          <p:cNvPr id="4" name="object 4"/>
          <p:cNvSpPr txBox="1">
            <a:spLocks noGrp="1"/>
          </p:cNvSpPr>
          <p:nvPr>
            <p:ph type="body" idx="1"/>
          </p:nvPr>
        </p:nvSpPr>
        <p:spPr>
          <a:xfrm>
            <a:off x="1828800" y="1936080"/>
            <a:ext cx="7144640" cy="3500189"/>
          </a:xfrm>
          <a:prstGeom prst="rect">
            <a:avLst/>
          </a:prstGeom>
        </p:spPr>
        <p:txBody>
          <a:bodyPr vert="horz" wrap="square" lIns="0" tIns="142240" rIns="0" bIns="0" rtlCol="0">
            <a:spAutoFit/>
          </a:bodyPr>
          <a:lstStyle/>
          <a:p>
            <a:pPr marL="469900" indent="-457200">
              <a:lnSpc>
                <a:spcPct val="100000"/>
              </a:lnSpc>
              <a:spcBef>
                <a:spcPts val="1120"/>
              </a:spcBef>
              <a:buFont typeface="+mj-lt"/>
              <a:buAutoNum type="arabicPeriod"/>
            </a:pPr>
            <a:r>
              <a:rPr spc="-40" dirty="0"/>
              <a:t>Introduction</a:t>
            </a:r>
          </a:p>
          <a:p>
            <a:pPr marL="469900" marR="2634615" indent="-457200">
              <a:lnSpc>
                <a:spcPct val="135600"/>
              </a:lnSpc>
              <a:buFont typeface="+mj-lt"/>
              <a:buAutoNum type="arabicPeriod"/>
            </a:pPr>
            <a:r>
              <a:rPr spc="45" dirty="0"/>
              <a:t>Company</a:t>
            </a:r>
            <a:r>
              <a:rPr spc="25" dirty="0"/>
              <a:t> </a:t>
            </a:r>
            <a:r>
              <a:rPr spc="-10" dirty="0"/>
              <a:t>background</a:t>
            </a:r>
            <a:endParaRPr lang="en-US" spc="-10" dirty="0"/>
          </a:p>
          <a:p>
            <a:pPr marL="469900" marR="2634615" indent="-457200">
              <a:lnSpc>
                <a:spcPct val="135600"/>
              </a:lnSpc>
              <a:buFont typeface="+mj-lt"/>
              <a:buAutoNum type="arabicPeriod"/>
            </a:pPr>
            <a:r>
              <a:rPr spc="-85" dirty="0"/>
              <a:t>Problem:</a:t>
            </a:r>
            <a:r>
              <a:rPr spc="-35" dirty="0"/>
              <a:t> </a:t>
            </a:r>
            <a:r>
              <a:rPr spc="-80" dirty="0"/>
              <a:t>nature</a:t>
            </a:r>
            <a:r>
              <a:rPr spc="-5" dirty="0"/>
              <a:t> </a:t>
            </a:r>
            <a:r>
              <a:rPr dirty="0"/>
              <a:t>and</a:t>
            </a:r>
            <a:r>
              <a:rPr spc="-50" dirty="0"/>
              <a:t> </a:t>
            </a:r>
            <a:r>
              <a:rPr spc="45" dirty="0"/>
              <a:t>scope</a:t>
            </a:r>
          </a:p>
          <a:p>
            <a:pPr marL="469900" indent="-457200">
              <a:lnSpc>
                <a:spcPct val="100000"/>
              </a:lnSpc>
              <a:spcBef>
                <a:spcPts val="1030"/>
              </a:spcBef>
              <a:buFont typeface="+mj-lt"/>
              <a:buAutoNum type="arabicPeriod"/>
            </a:pPr>
            <a:r>
              <a:rPr spc="-295" dirty="0"/>
              <a:t>PESTLE</a:t>
            </a:r>
            <a:r>
              <a:rPr spc="-10" dirty="0"/>
              <a:t> </a:t>
            </a:r>
            <a:r>
              <a:rPr spc="-180" dirty="0"/>
              <a:t>ANALYSIS:</a:t>
            </a:r>
            <a:r>
              <a:rPr spc="-25" dirty="0"/>
              <a:t> </a:t>
            </a:r>
            <a:r>
              <a:rPr dirty="0"/>
              <a:t>Green</a:t>
            </a:r>
            <a:r>
              <a:rPr spc="-110" dirty="0"/>
              <a:t> </a:t>
            </a:r>
            <a:r>
              <a:rPr dirty="0"/>
              <a:t>Haven</a:t>
            </a:r>
            <a:r>
              <a:rPr spc="5" dirty="0"/>
              <a:t> </a:t>
            </a:r>
            <a:r>
              <a:rPr spc="-40" dirty="0"/>
              <a:t>Florists</a:t>
            </a:r>
          </a:p>
          <a:p>
            <a:pPr marL="469900" marR="5080" indent="-457200">
              <a:lnSpc>
                <a:spcPts val="3900"/>
              </a:lnSpc>
              <a:spcBef>
                <a:spcPts val="229"/>
              </a:spcBef>
              <a:buFont typeface="+mj-lt"/>
              <a:buAutoNum type="arabicPeriod"/>
            </a:pPr>
            <a:r>
              <a:rPr dirty="0"/>
              <a:t>Cause</a:t>
            </a:r>
            <a:r>
              <a:rPr spc="40" dirty="0"/>
              <a:t> </a:t>
            </a:r>
            <a:r>
              <a:rPr dirty="0"/>
              <a:t>and</a:t>
            </a:r>
            <a:r>
              <a:rPr spc="-5" dirty="0"/>
              <a:t> </a:t>
            </a:r>
            <a:r>
              <a:rPr spc="-25" dirty="0"/>
              <a:t>effect</a:t>
            </a:r>
            <a:r>
              <a:rPr spc="35" dirty="0"/>
              <a:t> </a:t>
            </a:r>
            <a:r>
              <a:rPr spc="-85" dirty="0"/>
              <a:t>analysis:</a:t>
            </a:r>
            <a:r>
              <a:rPr spc="10" dirty="0"/>
              <a:t> </a:t>
            </a:r>
            <a:r>
              <a:rPr spc="-80" dirty="0"/>
              <a:t>Fishbone</a:t>
            </a:r>
            <a:r>
              <a:rPr spc="-35" dirty="0"/>
              <a:t> </a:t>
            </a:r>
            <a:r>
              <a:rPr spc="-10" dirty="0"/>
              <a:t>diagram</a:t>
            </a:r>
            <a:endParaRPr lang="en-US" spc="-10" dirty="0"/>
          </a:p>
          <a:p>
            <a:pPr marL="469900" marR="5080" indent="-457200">
              <a:lnSpc>
                <a:spcPts val="3900"/>
              </a:lnSpc>
              <a:spcBef>
                <a:spcPts val="229"/>
              </a:spcBef>
              <a:buFont typeface="+mj-lt"/>
              <a:buAutoNum type="arabicPeriod"/>
            </a:pPr>
            <a:r>
              <a:rPr spc="-10" dirty="0"/>
              <a:t>Conclusion</a:t>
            </a:r>
          </a:p>
          <a:p>
            <a:pPr marL="469900" indent="-457200">
              <a:lnSpc>
                <a:spcPct val="100000"/>
              </a:lnSpc>
              <a:spcBef>
                <a:spcPts val="730"/>
              </a:spcBef>
              <a:buFont typeface="+mj-lt"/>
              <a:buAutoNum type="arabicPeriod"/>
            </a:pPr>
            <a:r>
              <a:rPr spc="-10" dirty="0"/>
              <a:t>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16510" rIns="0" bIns="0" rtlCol="0">
            <a:spAutoFit/>
          </a:bodyPr>
          <a:lstStyle/>
          <a:p>
            <a:pPr marL="12700">
              <a:lnSpc>
                <a:spcPct val="100000"/>
              </a:lnSpc>
              <a:spcBef>
                <a:spcPts val="130"/>
              </a:spcBef>
            </a:pPr>
            <a:r>
              <a:rPr spc="-155" dirty="0"/>
              <a:t>Introduction</a:t>
            </a:r>
          </a:p>
        </p:txBody>
      </p:sp>
      <p:sp>
        <p:nvSpPr>
          <p:cNvPr id="4" name="Rectangle 1">
            <a:extLst>
              <a:ext uri="{FF2B5EF4-FFF2-40B4-BE49-F238E27FC236}">
                <a16:creationId xmlns:a16="http://schemas.microsoft.com/office/drawing/2014/main" id="{6F7C3F78-29A0-4142-A6C1-4A6C60E79F4E}"/>
              </a:ext>
            </a:extLst>
          </p:cNvPr>
          <p:cNvSpPr>
            <a:spLocks noChangeArrowheads="1"/>
          </p:cNvSpPr>
          <p:nvPr/>
        </p:nvSpPr>
        <p:spPr bwMode="auto">
          <a:xfrm>
            <a:off x="1981200" y="1948935"/>
            <a:ext cx="4648200"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400" b="1" i="0" u="none" strike="noStrike" cap="none" normalizeH="0" baseline="0" dirty="0">
                <a:ln>
                  <a:noFill/>
                </a:ln>
                <a:solidFill>
                  <a:schemeClr val="tx1"/>
                </a:solidFill>
                <a:effectLst/>
                <a:latin typeface="Arial" panose="020B0604020202020204" pitchFamily="34" charset="0"/>
              </a:rPr>
              <a:t>Key Problem:</a:t>
            </a:r>
            <a:r>
              <a:rPr kumimoji="0" lang="en-US" altLang="en-US" sz="2400" b="0" i="0" u="none" strike="noStrike" cap="none" normalizeH="0" baseline="0" dirty="0">
                <a:ln>
                  <a:noFill/>
                </a:ln>
                <a:solidFill>
                  <a:schemeClr val="tx1"/>
                </a:solidFill>
                <a:effectLst/>
                <a:latin typeface="Arial" panose="020B0604020202020204" pitchFamily="34" charset="0"/>
              </a:rPr>
              <a:t> 30% decline in in-store sales due to reduced foot traffic and online competition (Dube and Dube, 2023).</a:t>
            </a:r>
          </a:p>
          <a:p>
            <a:pPr marL="0" marR="0" lvl="0" indent="0" algn="l" defTabSz="914400" rtl="0" eaLnBrk="0" fontAlgn="base" latinLnBrk="0" hangingPunct="0">
              <a:lnSpc>
                <a:spcPct val="100000"/>
              </a:lnSpc>
              <a:spcBef>
                <a:spcPct val="0"/>
              </a:spcBef>
              <a:spcAft>
                <a:spcPct val="0"/>
              </a:spcAft>
              <a:buClrTx/>
              <a:buSzTx/>
              <a:tabLst/>
            </a:pPr>
            <a:r>
              <a:rPr kumimoji="0" lang="en-US" altLang="en-US" sz="2400" b="1" i="0" u="none" strike="noStrike" cap="none" normalizeH="0" baseline="0" dirty="0">
                <a:ln>
                  <a:noFill/>
                </a:ln>
                <a:solidFill>
                  <a:schemeClr val="tx1"/>
                </a:solidFill>
                <a:effectLst/>
                <a:latin typeface="Arial" panose="020B0604020202020204" pitchFamily="34" charset="0"/>
              </a:rPr>
              <a:t>Rising Costs:</a:t>
            </a:r>
            <a:r>
              <a:rPr kumimoji="0" lang="en-US" altLang="en-US" sz="2400" b="0" i="0" u="none" strike="noStrike" cap="none" normalizeH="0" baseline="0" dirty="0">
                <a:ln>
                  <a:noFill/>
                </a:ln>
                <a:solidFill>
                  <a:schemeClr val="tx1"/>
                </a:solidFill>
                <a:effectLst/>
                <a:latin typeface="Arial" panose="020B0604020202020204" pitchFamily="34" charset="0"/>
              </a:rPr>
              <a:t> Increased flower prices and operational costs.</a:t>
            </a:r>
          </a:p>
          <a:p>
            <a:pPr marL="0" marR="0" lvl="0" indent="0" algn="l" defTabSz="914400" rtl="0" eaLnBrk="0" fontAlgn="base" latinLnBrk="0" hangingPunct="0">
              <a:lnSpc>
                <a:spcPct val="100000"/>
              </a:lnSpc>
              <a:spcBef>
                <a:spcPct val="0"/>
              </a:spcBef>
              <a:spcAft>
                <a:spcPct val="0"/>
              </a:spcAft>
              <a:buClrTx/>
              <a:buSzTx/>
              <a:tabLst/>
            </a:pPr>
            <a:r>
              <a:rPr kumimoji="0" lang="en-US" altLang="en-US" sz="2400" b="1" i="0" u="none" strike="noStrike" cap="none" normalizeH="0" baseline="0" dirty="0">
                <a:ln>
                  <a:noFill/>
                </a:ln>
                <a:solidFill>
                  <a:schemeClr val="tx1"/>
                </a:solidFill>
                <a:effectLst/>
                <a:latin typeface="Arial" panose="020B0604020202020204" pitchFamily="34" charset="0"/>
              </a:rPr>
              <a:t>Increased Competition:</a:t>
            </a:r>
            <a:r>
              <a:rPr kumimoji="0" lang="en-US" altLang="en-US" sz="2400" b="0" i="0" u="none" strike="noStrike" cap="none" normalizeH="0" baseline="0" dirty="0">
                <a:ln>
                  <a:noFill/>
                </a:ln>
                <a:solidFill>
                  <a:schemeClr val="tx1"/>
                </a:solidFill>
                <a:effectLst/>
                <a:latin typeface="Arial" panose="020B0604020202020204" pitchFamily="34" charset="0"/>
              </a:rPr>
              <a:t> New local competitors and national chains are intensifying pressure.</a:t>
            </a:r>
          </a:p>
        </p:txBody>
      </p:sp>
      <p:pic>
        <p:nvPicPr>
          <p:cNvPr id="6" name="Picture 5">
            <a:extLst>
              <a:ext uri="{FF2B5EF4-FFF2-40B4-BE49-F238E27FC236}">
                <a16:creationId xmlns:a16="http://schemas.microsoft.com/office/drawing/2014/main" id="{7C18F4BD-3ECC-4F32-8282-428F60325F09}"/>
              </a:ext>
            </a:extLst>
          </p:cNvPr>
          <p:cNvPicPr>
            <a:picLocks noChangeAspect="1"/>
          </p:cNvPicPr>
          <p:nvPr/>
        </p:nvPicPr>
        <p:blipFill rotWithShape="1">
          <a:blip r:embed="rId3"/>
          <a:srcRect t="17777" r="2222" b="30000"/>
          <a:stretch/>
        </p:blipFill>
        <p:spPr>
          <a:xfrm>
            <a:off x="6705600" y="1295401"/>
            <a:ext cx="5243990" cy="45720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3181350"/>
            <a:ext cx="1588770" cy="504825"/>
          </a:xfrm>
          <a:custGeom>
            <a:avLst/>
            <a:gdLst/>
            <a:ahLst/>
            <a:cxnLst/>
            <a:rect l="l" t="t" r="r" b="b"/>
            <a:pathLst>
              <a:path w="1588770" h="504825">
                <a:moveTo>
                  <a:pt x="4274" y="0"/>
                </a:moveTo>
                <a:lnTo>
                  <a:pt x="50" y="495300"/>
                </a:lnTo>
                <a:lnTo>
                  <a:pt x="0" y="501269"/>
                </a:lnTo>
                <a:lnTo>
                  <a:pt x="1243825" y="504825"/>
                </a:lnTo>
                <a:lnTo>
                  <a:pt x="1343660" y="504825"/>
                </a:lnTo>
                <a:lnTo>
                  <a:pt x="1348232" y="500125"/>
                </a:lnTo>
                <a:lnTo>
                  <a:pt x="1349883" y="498475"/>
                </a:lnTo>
                <a:lnTo>
                  <a:pt x="1351661" y="496950"/>
                </a:lnTo>
                <a:lnTo>
                  <a:pt x="1353185" y="495300"/>
                </a:lnTo>
                <a:lnTo>
                  <a:pt x="1581150" y="267462"/>
                </a:lnTo>
                <a:lnTo>
                  <a:pt x="1586436" y="260391"/>
                </a:lnTo>
                <a:lnTo>
                  <a:pt x="1588198" y="253285"/>
                </a:lnTo>
                <a:lnTo>
                  <a:pt x="1586436" y="246155"/>
                </a:lnTo>
                <a:lnTo>
                  <a:pt x="1581150" y="239013"/>
                </a:lnTo>
                <a:lnTo>
                  <a:pt x="1353185" y="11175"/>
                </a:lnTo>
                <a:lnTo>
                  <a:pt x="1348232" y="11175"/>
                </a:lnTo>
                <a:lnTo>
                  <a:pt x="1348232" y="6476"/>
                </a:lnTo>
                <a:lnTo>
                  <a:pt x="1343660" y="6476"/>
                </a:lnTo>
                <a:lnTo>
                  <a:pt x="1338834" y="1777"/>
                </a:lnTo>
                <a:lnTo>
                  <a:pt x="1243825" y="1777"/>
                </a:lnTo>
                <a:lnTo>
                  <a:pt x="4274" y="0"/>
                </a:lnTo>
                <a:close/>
              </a:path>
            </a:pathLst>
          </a:custGeom>
          <a:solidFill>
            <a:srgbClr val="4966AC"/>
          </a:solidFill>
        </p:spPr>
        <p:txBody>
          <a:bodyPr wrap="square" lIns="0" tIns="0" rIns="0" bIns="0" rtlCol="0"/>
          <a:lstStyle/>
          <a:p>
            <a:endParaRPr/>
          </a:p>
        </p:txBody>
      </p:sp>
      <p:sp>
        <p:nvSpPr>
          <p:cNvPr id="3" name="object 3"/>
          <p:cNvSpPr txBox="1">
            <a:spLocks noGrp="1"/>
          </p:cNvSpPr>
          <p:nvPr>
            <p:ph type="title"/>
          </p:nvPr>
        </p:nvSpPr>
        <p:spPr>
          <a:xfrm>
            <a:off x="1496694" y="185419"/>
            <a:ext cx="8907145" cy="840615"/>
          </a:xfrm>
          <a:prstGeom prst="rect">
            <a:avLst/>
          </a:prstGeom>
        </p:spPr>
        <p:txBody>
          <a:bodyPr vert="horz" wrap="square" lIns="0" tIns="230505" rIns="0" bIns="0" rtlCol="0">
            <a:spAutoFit/>
          </a:bodyPr>
          <a:lstStyle/>
          <a:p>
            <a:pPr marL="1186180">
              <a:lnSpc>
                <a:spcPct val="100000"/>
              </a:lnSpc>
              <a:spcBef>
                <a:spcPts val="130"/>
              </a:spcBef>
            </a:pPr>
            <a:r>
              <a:rPr spc="114" dirty="0"/>
              <a:t>Company</a:t>
            </a:r>
            <a:r>
              <a:rPr dirty="0"/>
              <a:t> </a:t>
            </a:r>
            <a:r>
              <a:rPr lang="en-GB" spc="-10" dirty="0"/>
              <a:t>B</a:t>
            </a:r>
            <a:r>
              <a:rPr spc="-10" dirty="0"/>
              <a:t>ack</a:t>
            </a:r>
            <a:r>
              <a:rPr lang="en-GB" spc="-10" dirty="0"/>
              <a:t>G</a:t>
            </a:r>
            <a:r>
              <a:rPr spc="-10" dirty="0"/>
              <a:t>round</a:t>
            </a:r>
          </a:p>
        </p:txBody>
      </p:sp>
      <p:sp>
        <p:nvSpPr>
          <p:cNvPr id="4" name="object 4"/>
          <p:cNvSpPr txBox="1"/>
          <p:nvPr/>
        </p:nvSpPr>
        <p:spPr>
          <a:xfrm>
            <a:off x="1496694" y="1833424"/>
            <a:ext cx="5257800" cy="4936608"/>
          </a:xfrm>
          <a:prstGeom prst="rect">
            <a:avLst/>
          </a:prstGeom>
        </p:spPr>
        <p:txBody>
          <a:bodyPr vert="horz" wrap="square" lIns="0" tIns="167005" rIns="0" bIns="0" rtlCol="0">
            <a:spAutoFit/>
          </a:bodyPr>
          <a:lstStyle/>
          <a:p>
            <a:pPr marL="12700">
              <a:lnSpc>
                <a:spcPct val="100000"/>
              </a:lnSpc>
              <a:spcBef>
                <a:spcPts val="1315"/>
              </a:spcBef>
            </a:pPr>
            <a:r>
              <a:rPr lang="en-US" sz="2400" b="1" dirty="0">
                <a:solidFill>
                  <a:srgbClr val="585858"/>
                </a:solidFill>
                <a:latin typeface="Arial" panose="020B0604020202020204" pitchFamily="34" charset="0"/>
                <a:cs typeface="Arial" panose="020B0604020202020204" pitchFamily="34" charset="0"/>
              </a:rPr>
              <a:t>Green</a:t>
            </a:r>
            <a:r>
              <a:rPr lang="en-US" sz="2400" b="1" spc="-60" dirty="0">
                <a:solidFill>
                  <a:srgbClr val="585858"/>
                </a:solidFill>
                <a:latin typeface="Arial" panose="020B0604020202020204" pitchFamily="34" charset="0"/>
                <a:cs typeface="Arial" panose="020B0604020202020204" pitchFamily="34" charset="0"/>
              </a:rPr>
              <a:t> </a:t>
            </a:r>
            <a:r>
              <a:rPr lang="en-US" sz="2400" b="1" dirty="0">
                <a:solidFill>
                  <a:srgbClr val="585858"/>
                </a:solidFill>
                <a:latin typeface="Arial" panose="020B0604020202020204" pitchFamily="34" charset="0"/>
                <a:cs typeface="Arial" panose="020B0604020202020204" pitchFamily="34" charset="0"/>
              </a:rPr>
              <a:t>Haven</a:t>
            </a:r>
            <a:r>
              <a:rPr lang="en-US" sz="2400" b="1" spc="-55" dirty="0">
                <a:solidFill>
                  <a:srgbClr val="585858"/>
                </a:solidFill>
                <a:latin typeface="Arial" panose="020B0604020202020204" pitchFamily="34" charset="0"/>
                <a:cs typeface="Arial" panose="020B0604020202020204" pitchFamily="34" charset="0"/>
              </a:rPr>
              <a:t> </a:t>
            </a:r>
            <a:r>
              <a:rPr lang="en-US" sz="2400" b="1" spc="-60" dirty="0">
                <a:solidFill>
                  <a:srgbClr val="585858"/>
                </a:solidFill>
                <a:latin typeface="Arial" panose="020B0604020202020204" pitchFamily="34" charset="0"/>
                <a:cs typeface="Arial" panose="020B0604020202020204" pitchFamily="34" charset="0"/>
              </a:rPr>
              <a:t>Florists</a:t>
            </a:r>
            <a:endParaRPr lang="en-US" sz="2400" dirty="0">
              <a:latin typeface="Arial" panose="020B0604020202020204" pitchFamily="34" charset="0"/>
              <a:cs typeface="Arial" panose="020B0604020202020204" pitchFamily="34" charset="0"/>
            </a:endParaRPr>
          </a:p>
          <a:p>
            <a:pPr marL="355600" indent="-342900">
              <a:lnSpc>
                <a:spcPct val="100000"/>
              </a:lnSpc>
              <a:spcBef>
                <a:spcPts val="1050"/>
              </a:spcBef>
              <a:buClr>
                <a:srgbClr val="4966AC"/>
              </a:buClr>
              <a:buFont typeface="Arial MT"/>
              <a:buChar char="•"/>
              <a:tabLst>
                <a:tab pos="355600" algn="l"/>
              </a:tabLst>
            </a:pPr>
            <a:r>
              <a:rPr lang="en-US" sz="2400" b="1" spc="-10" dirty="0">
                <a:solidFill>
                  <a:srgbClr val="585858"/>
                </a:solidFill>
                <a:latin typeface="Arial" panose="020B0604020202020204" pitchFamily="34" charset="0"/>
                <a:cs typeface="Arial" panose="020B0604020202020204" pitchFamily="34" charset="0"/>
              </a:rPr>
              <a:t>Founded: </a:t>
            </a:r>
            <a:r>
              <a:rPr lang="en-US" sz="2400" spc="-10" dirty="0">
                <a:solidFill>
                  <a:srgbClr val="585858"/>
                </a:solidFill>
                <a:latin typeface="Arial" panose="020B0604020202020204" pitchFamily="34" charset="0"/>
                <a:cs typeface="Arial" panose="020B0604020202020204" pitchFamily="34" charset="0"/>
              </a:rPr>
              <a:t>2016</a:t>
            </a:r>
          </a:p>
          <a:p>
            <a:pPr marL="355600" indent="-342900">
              <a:lnSpc>
                <a:spcPct val="100000"/>
              </a:lnSpc>
              <a:spcBef>
                <a:spcPts val="1050"/>
              </a:spcBef>
              <a:buClr>
                <a:srgbClr val="4966AC"/>
              </a:buClr>
              <a:buFont typeface="Arial MT"/>
              <a:buChar char="•"/>
              <a:tabLst>
                <a:tab pos="355600" algn="l"/>
              </a:tabLst>
            </a:pPr>
            <a:r>
              <a:rPr lang="en-US" sz="2400" b="1" spc="-10" dirty="0">
                <a:solidFill>
                  <a:srgbClr val="585858"/>
                </a:solidFill>
                <a:latin typeface="Arial" panose="020B0604020202020204" pitchFamily="34" charset="0"/>
                <a:cs typeface="Arial" panose="020B0604020202020204" pitchFamily="34" charset="0"/>
              </a:rPr>
              <a:t>Founders: </a:t>
            </a:r>
            <a:r>
              <a:rPr lang="en-US" sz="2400" spc="-10" dirty="0">
                <a:solidFill>
                  <a:srgbClr val="585858"/>
                </a:solidFill>
                <a:latin typeface="Arial" panose="020B0604020202020204" pitchFamily="34" charset="0"/>
                <a:cs typeface="Arial" panose="020B0604020202020204" pitchFamily="34" charset="0"/>
              </a:rPr>
              <a:t>Liam and Priya Patel</a:t>
            </a:r>
          </a:p>
          <a:p>
            <a:pPr marL="355600" indent="-342900">
              <a:lnSpc>
                <a:spcPct val="100000"/>
              </a:lnSpc>
              <a:spcBef>
                <a:spcPts val="1050"/>
              </a:spcBef>
              <a:buClr>
                <a:srgbClr val="4966AC"/>
              </a:buClr>
              <a:buFont typeface="Arial MT"/>
              <a:buChar char="•"/>
              <a:tabLst>
                <a:tab pos="355600" algn="l"/>
              </a:tabLst>
            </a:pPr>
            <a:r>
              <a:rPr lang="en-US" sz="2400" b="1" spc="-10" dirty="0">
                <a:solidFill>
                  <a:srgbClr val="585858"/>
                </a:solidFill>
                <a:latin typeface="Arial" panose="020B0604020202020204" pitchFamily="34" charset="0"/>
                <a:cs typeface="Arial" panose="020B0604020202020204" pitchFamily="34" charset="0"/>
              </a:rPr>
              <a:t>Product Offering: </a:t>
            </a:r>
            <a:r>
              <a:rPr lang="en-US" sz="2400" spc="-10" dirty="0">
                <a:solidFill>
                  <a:srgbClr val="585858"/>
                </a:solidFill>
                <a:latin typeface="Arial" panose="020B0604020202020204" pitchFamily="34" charset="0"/>
                <a:cs typeface="Arial" panose="020B0604020202020204" pitchFamily="34" charset="0"/>
              </a:rPr>
              <a:t>Bespoke floral arrangements, eco-friendly packaging.</a:t>
            </a:r>
          </a:p>
          <a:p>
            <a:pPr marL="355600" indent="-342900">
              <a:lnSpc>
                <a:spcPct val="100000"/>
              </a:lnSpc>
              <a:spcBef>
                <a:spcPts val="1050"/>
              </a:spcBef>
              <a:buClr>
                <a:srgbClr val="4966AC"/>
              </a:buClr>
              <a:buFont typeface="Arial MT"/>
              <a:buChar char="•"/>
              <a:tabLst>
                <a:tab pos="355600" algn="l"/>
              </a:tabLst>
            </a:pPr>
            <a:r>
              <a:rPr lang="en-US" sz="2400" b="1" spc="-10" dirty="0">
                <a:solidFill>
                  <a:srgbClr val="585858"/>
                </a:solidFill>
                <a:latin typeface="Arial" panose="020B0604020202020204" pitchFamily="34" charset="0"/>
                <a:cs typeface="Arial" panose="020B0604020202020204" pitchFamily="34" charset="0"/>
              </a:rPr>
              <a:t>Customer Base: </a:t>
            </a:r>
            <a:r>
              <a:rPr lang="en-US" sz="2400" spc="-10" dirty="0">
                <a:solidFill>
                  <a:srgbClr val="585858"/>
                </a:solidFill>
                <a:latin typeface="Arial" panose="020B0604020202020204" pitchFamily="34" charset="0"/>
                <a:cs typeface="Arial" panose="020B0604020202020204" pitchFamily="34" charset="0"/>
              </a:rPr>
              <a:t>Walk-in clients, corporate clients, weddings.</a:t>
            </a:r>
          </a:p>
          <a:p>
            <a:pPr marL="355600" indent="-342900">
              <a:lnSpc>
                <a:spcPct val="100000"/>
              </a:lnSpc>
              <a:spcBef>
                <a:spcPts val="1050"/>
              </a:spcBef>
              <a:buClr>
                <a:srgbClr val="4966AC"/>
              </a:buClr>
              <a:buFont typeface="Arial MT"/>
              <a:buChar char="•"/>
              <a:tabLst>
                <a:tab pos="355600" algn="l"/>
              </a:tabLst>
            </a:pPr>
            <a:r>
              <a:rPr lang="en-US" sz="2400" b="1" spc="-10" dirty="0">
                <a:solidFill>
                  <a:srgbClr val="585858"/>
                </a:solidFill>
                <a:latin typeface="Arial" panose="020B0604020202020204" pitchFamily="34" charset="0"/>
                <a:cs typeface="Arial" panose="020B0604020202020204" pitchFamily="34" charset="0"/>
              </a:rPr>
              <a:t>Unique Selling Points: </a:t>
            </a:r>
            <a:r>
              <a:rPr lang="en-US" sz="2400" spc="-10" dirty="0">
                <a:solidFill>
                  <a:srgbClr val="585858"/>
                </a:solidFill>
                <a:latin typeface="Arial" panose="020B0604020202020204" pitchFamily="34" charset="0"/>
                <a:cs typeface="Arial" panose="020B0604020202020204" pitchFamily="34" charset="0"/>
              </a:rPr>
              <a:t>Strong community ties, eco-friendly and sustainable ethos.</a:t>
            </a:r>
            <a:endParaRPr lang="en-US" sz="24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952FE533-8F88-4691-ABE6-F139DFD2ED6C}"/>
              </a:ext>
            </a:extLst>
          </p:cNvPr>
          <p:cNvPicPr>
            <a:picLocks noChangeAspect="1"/>
          </p:cNvPicPr>
          <p:nvPr/>
        </p:nvPicPr>
        <p:blipFill rotWithShape="1">
          <a:blip r:embed="rId3"/>
          <a:srcRect t="19505" b="17778"/>
          <a:stretch/>
        </p:blipFill>
        <p:spPr>
          <a:xfrm>
            <a:off x="7086600" y="2209800"/>
            <a:ext cx="4981449" cy="312420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3181350"/>
            <a:ext cx="1588770" cy="504825"/>
          </a:xfrm>
          <a:custGeom>
            <a:avLst/>
            <a:gdLst/>
            <a:ahLst/>
            <a:cxnLst/>
            <a:rect l="l" t="t" r="r" b="b"/>
            <a:pathLst>
              <a:path w="1588770" h="504825">
                <a:moveTo>
                  <a:pt x="4274" y="0"/>
                </a:moveTo>
                <a:lnTo>
                  <a:pt x="50" y="495300"/>
                </a:lnTo>
                <a:lnTo>
                  <a:pt x="0" y="501269"/>
                </a:lnTo>
                <a:lnTo>
                  <a:pt x="1243825" y="504825"/>
                </a:lnTo>
                <a:lnTo>
                  <a:pt x="1343660" y="504825"/>
                </a:lnTo>
                <a:lnTo>
                  <a:pt x="1348232" y="500125"/>
                </a:lnTo>
                <a:lnTo>
                  <a:pt x="1349883" y="498475"/>
                </a:lnTo>
                <a:lnTo>
                  <a:pt x="1351661" y="496950"/>
                </a:lnTo>
                <a:lnTo>
                  <a:pt x="1353185" y="495300"/>
                </a:lnTo>
                <a:lnTo>
                  <a:pt x="1581150" y="267462"/>
                </a:lnTo>
                <a:lnTo>
                  <a:pt x="1586436" y="260391"/>
                </a:lnTo>
                <a:lnTo>
                  <a:pt x="1588198" y="253285"/>
                </a:lnTo>
                <a:lnTo>
                  <a:pt x="1586436" y="246155"/>
                </a:lnTo>
                <a:lnTo>
                  <a:pt x="1581150" y="239013"/>
                </a:lnTo>
                <a:lnTo>
                  <a:pt x="1353185" y="11175"/>
                </a:lnTo>
                <a:lnTo>
                  <a:pt x="1348232" y="11175"/>
                </a:lnTo>
                <a:lnTo>
                  <a:pt x="1348232" y="6476"/>
                </a:lnTo>
                <a:lnTo>
                  <a:pt x="1343660" y="6476"/>
                </a:lnTo>
                <a:lnTo>
                  <a:pt x="1338834" y="1777"/>
                </a:lnTo>
                <a:lnTo>
                  <a:pt x="1243825" y="1777"/>
                </a:lnTo>
                <a:lnTo>
                  <a:pt x="4274" y="0"/>
                </a:lnTo>
                <a:close/>
              </a:path>
            </a:pathLst>
          </a:custGeom>
          <a:solidFill>
            <a:srgbClr val="4966AC"/>
          </a:solidFill>
        </p:spPr>
        <p:txBody>
          <a:bodyPr wrap="square" lIns="0" tIns="0" rIns="0" bIns="0" rtlCol="0"/>
          <a:lstStyle/>
          <a:p>
            <a:endParaRPr dirty="0"/>
          </a:p>
        </p:txBody>
      </p:sp>
      <p:sp>
        <p:nvSpPr>
          <p:cNvPr id="3" name="object 3"/>
          <p:cNvSpPr txBox="1">
            <a:spLocks noGrp="1"/>
          </p:cNvSpPr>
          <p:nvPr>
            <p:ph type="title"/>
          </p:nvPr>
        </p:nvSpPr>
        <p:spPr>
          <a:xfrm>
            <a:off x="1496694" y="185419"/>
            <a:ext cx="8907145" cy="751871"/>
          </a:xfrm>
          <a:prstGeom prst="rect">
            <a:avLst/>
          </a:prstGeom>
        </p:spPr>
        <p:txBody>
          <a:bodyPr vert="horz" wrap="square" lIns="0" tIns="256920" rIns="0" bIns="0" rtlCol="0">
            <a:spAutoFit/>
          </a:bodyPr>
          <a:lstStyle/>
          <a:p>
            <a:pPr marL="1186180">
              <a:lnSpc>
                <a:spcPct val="100000"/>
              </a:lnSpc>
              <a:spcBef>
                <a:spcPts val="130"/>
              </a:spcBef>
            </a:pPr>
            <a:r>
              <a:rPr sz="3200" spc="-114" dirty="0"/>
              <a:t>Problem:</a:t>
            </a:r>
            <a:r>
              <a:rPr sz="3200" spc="-120" dirty="0"/>
              <a:t> </a:t>
            </a:r>
            <a:r>
              <a:rPr lang="en-GB" sz="3200" spc="-80" dirty="0"/>
              <a:t>Nature</a:t>
            </a:r>
            <a:r>
              <a:rPr sz="3200" spc="-125" dirty="0"/>
              <a:t> </a:t>
            </a:r>
            <a:r>
              <a:rPr sz="3200" spc="70" dirty="0"/>
              <a:t>and</a:t>
            </a:r>
            <a:r>
              <a:rPr sz="3200" spc="-120" dirty="0"/>
              <a:t> </a:t>
            </a:r>
            <a:r>
              <a:rPr lang="en-GB" sz="3200" spc="100" dirty="0"/>
              <a:t>S</a:t>
            </a:r>
            <a:r>
              <a:rPr sz="3200" spc="100" dirty="0"/>
              <a:t>cope</a:t>
            </a:r>
            <a:r>
              <a:rPr lang="en-GB" sz="3200" spc="100" dirty="0"/>
              <a:t> - 5W2H</a:t>
            </a:r>
            <a:endParaRPr sz="3200" spc="100" dirty="0"/>
          </a:p>
        </p:txBody>
      </p:sp>
      <p:sp>
        <p:nvSpPr>
          <p:cNvPr id="4" name="object 4"/>
          <p:cNvSpPr txBox="1"/>
          <p:nvPr/>
        </p:nvSpPr>
        <p:spPr>
          <a:xfrm>
            <a:off x="0" y="1169727"/>
            <a:ext cx="6781801" cy="4518545"/>
          </a:xfrm>
          <a:prstGeom prst="rect">
            <a:avLst/>
          </a:prstGeom>
        </p:spPr>
        <p:txBody>
          <a:bodyPr vert="horz" wrap="square" lIns="0" tIns="146685" rIns="0" bIns="0" rtlCol="0">
            <a:spAutoFit/>
          </a:bodyPr>
          <a:lstStyle/>
          <a:p>
            <a:pPr algn="just"/>
            <a:r>
              <a:rPr lang="en-US" sz="2200" b="1" dirty="0"/>
              <a:t>5W2H Analysis:</a:t>
            </a:r>
          </a:p>
          <a:p>
            <a:pPr algn="just"/>
            <a:endParaRPr lang="en-US" sz="2200" dirty="0"/>
          </a:p>
          <a:p>
            <a:pPr marL="742950" lvl="1" indent="-285750" algn="just">
              <a:buFont typeface="Arial" panose="020B0604020202020204" pitchFamily="34" charset="0"/>
              <a:buChar char="•"/>
            </a:pPr>
            <a:r>
              <a:rPr lang="en-US" sz="2400" b="1" dirty="0"/>
              <a:t>Who:</a:t>
            </a:r>
            <a:r>
              <a:rPr lang="en-US" sz="2400" dirty="0"/>
              <a:t> Liam and Priya Patel.</a:t>
            </a:r>
          </a:p>
          <a:p>
            <a:pPr marL="742950" lvl="1" indent="-285750" algn="just">
              <a:buFont typeface="Arial" panose="020B0604020202020204" pitchFamily="34" charset="0"/>
              <a:buChar char="•"/>
            </a:pPr>
            <a:r>
              <a:rPr lang="en-US" sz="2400" b="1" dirty="0"/>
              <a:t>What:</a:t>
            </a:r>
            <a:r>
              <a:rPr lang="en-US" sz="2400" dirty="0"/>
              <a:t> 30% decline in in-store sales and reduced foot traffic.</a:t>
            </a:r>
          </a:p>
          <a:p>
            <a:pPr marL="742950" lvl="1" indent="-285750" algn="just">
              <a:buFont typeface="Arial" panose="020B0604020202020204" pitchFamily="34" charset="0"/>
              <a:buChar char="•"/>
            </a:pPr>
            <a:r>
              <a:rPr lang="en-US" sz="2400" b="1" dirty="0"/>
              <a:t>Where:</a:t>
            </a:r>
            <a:r>
              <a:rPr lang="en-US" sz="2400" dirty="0"/>
              <a:t> Norwich, UK.</a:t>
            </a:r>
          </a:p>
          <a:p>
            <a:pPr marL="742950" lvl="1" indent="-285750" algn="just">
              <a:buFont typeface="Arial" panose="020B0604020202020204" pitchFamily="34" charset="0"/>
              <a:buChar char="•"/>
            </a:pPr>
            <a:r>
              <a:rPr lang="en-US" sz="2400" b="1" dirty="0"/>
              <a:t>Why:</a:t>
            </a:r>
            <a:r>
              <a:rPr lang="en-US" sz="2400" dirty="0"/>
              <a:t> Increased competition from online services, rising costs of flowers, and an outdated website (Park and Oh, 2019).</a:t>
            </a:r>
          </a:p>
          <a:p>
            <a:pPr marL="742950" lvl="1" indent="-285750" algn="just">
              <a:buFont typeface="Arial" panose="020B0604020202020204" pitchFamily="34" charset="0"/>
              <a:buChar char="•"/>
            </a:pPr>
            <a:r>
              <a:rPr lang="en-US" sz="2400" b="1" dirty="0"/>
              <a:t>When:</a:t>
            </a:r>
            <a:r>
              <a:rPr lang="en-US" sz="2400" dirty="0"/>
              <a:t> Over the last year.</a:t>
            </a:r>
          </a:p>
          <a:p>
            <a:pPr marL="742950" lvl="1" indent="-285750" algn="just">
              <a:buFont typeface="Arial" panose="020B0604020202020204" pitchFamily="34" charset="0"/>
              <a:buChar char="•"/>
            </a:pPr>
            <a:r>
              <a:rPr lang="en-US" sz="2400" b="1" dirty="0"/>
              <a:t>How:</a:t>
            </a:r>
            <a:r>
              <a:rPr lang="en-US" sz="2400" dirty="0"/>
              <a:t> Business model needs adaptation to address these challenges.</a:t>
            </a:r>
          </a:p>
        </p:txBody>
      </p:sp>
      <p:pic>
        <p:nvPicPr>
          <p:cNvPr id="6146" name="Picture 2" descr="Framework 5W2H dimensions. Translated from [63]. | Download Scientific  Diagram">
            <a:extLst>
              <a:ext uri="{FF2B5EF4-FFF2-40B4-BE49-F238E27FC236}">
                <a16:creationId xmlns:a16="http://schemas.microsoft.com/office/drawing/2014/main" id="{8A68505A-915F-4291-AEBC-05F0DC786D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6600" y="1907795"/>
            <a:ext cx="6088674" cy="35567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3181350"/>
            <a:ext cx="1588770" cy="504825"/>
          </a:xfrm>
          <a:custGeom>
            <a:avLst/>
            <a:gdLst/>
            <a:ahLst/>
            <a:cxnLst/>
            <a:rect l="l" t="t" r="r" b="b"/>
            <a:pathLst>
              <a:path w="1588770" h="504825">
                <a:moveTo>
                  <a:pt x="4274" y="0"/>
                </a:moveTo>
                <a:lnTo>
                  <a:pt x="50" y="495300"/>
                </a:lnTo>
                <a:lnTo>
                  <a:pt x="0" y="501269"/>
                </a:lnTo>
                <a:lnTo>
                  <a:pt x="1243825" y="504825"/>
                </a:lnTo>
                <a:lnTo>
                  <a:pt x="1343660" y="504825"/>
                </a:lnTo>
                <a:lnTo>
                  <a:pt x="1348232" y="500125"/>
                </a:lnTo>
                <a:lnTo>
                  <a:pt x="1349883" y="498475"/>
                </a:lnTo>
                <a:lnTo>
                  <a:pt x="1351661" y="496950"/>
                </a:lnTo>
                <a:lnTo>
                  <a:pt x="1353185" y="495300"/>
                </a:lnTo>
                <a:lnTo>
                  <a:pt x="1581150" y="267462"/>
                </a:lnTo>
                <a:lnTo>
                  <a:pt x="1586436" y="260391"/>
                </a:lnTo>
                <a:lnTo>
                  <a:pt x="1588198" y="253285"/>
                </a:lnTo>
                <a:lnTo>
                  <a:pt x="1586436" y="246155"/>
                </a:lnTo>
                <a:lnTo>
                  <a:pt x="1581150" y="239013"/>
                </a:lnTo>
                <a:lnTo>
                  <a:pt x="1353185" y="11175"/>
                </a:lnTo>
                <a:lnTo>
                  <a:pt x="1348232" y="11175"/>
                </a:lnTo>
                <a:lnTo>
                  <a:pt x="1348232" y="6476"/>
                </a:lnTo>
                <a:lnTo>
                  <a:pt x="1343660" y="6476"/>
                </a:lnTo>
                <a:lnTo>
                  <a:pt x="1338834" y="1777"/>
                </a:lnTo>
                <a:lnTo>
                  <a:pt x="1243825" y="1777"/>
                </a:lnTo>
                <a:lnTo>
                  <a:pt x="4274" y="0"/>
                </a:lnTo>
                <a:close/>
              </a:path>
            </a:pathLst>
          </a:custGeom>
          <a:solidFill>
            <a:srgbClr val="4966AC"/>
          </a:solidFill>
        </p:spPr>
        <p:txBody>
          <a:bodyPr wrap="square" lIns="0" tIns="0" rIns="0" bIns="0" rtlCol="0"/>
          <a:lstStyle/>
          <a:p>
            <a:endParaRPr dirty="0"/>
          </a:p>
        </p:txBody>
      </p:sp>
      <p:sp>
        <p:nvSpPr>
          <p:cNvPr id="3" name="object 3"/>
          <p:cNvSpPr txBox="1">
            <a:spLocks noGrp="1"/>
          </p:cNvSpPr>
          <p:nvPr>
            <p:ph type="title"/>
          </p:nvPr>
        </p:nvSpPr>
        <p:spPr>
          <a:xfrm>
            <a:off x="1669414" y="185419"/>
            <a:ext cx="8375650" cy="575310"/>
          </a:xfrm>
          <a:prstGeom prst="rect">
            <a:avLst/>
          </a:prstGeom>
        </p:spPr>
        <p:txBody>
          <a:bodyPr vert="horz" wrap="square" lIns="0" tIns="13335" rIns="0" bIns="0" rtlCol="0">
            <a:spAutoFit/>
          </a:bodyPr>
          <a:lstStyle/>
          <a:p>
            <a:pPr marL="12700">
              <a:lnSpc>
                <a:spcPct val="100000"/>
              </a:lnSpc>
              <a:spcBef>
                <a:spcPts val="105"/>
              </a:spcBef>
            </a:pPr>
            <a:r>
              <a:rPr sz="3600" spc="-455" dirty="0"/>
              <a:t>PESTLE</a:t>
            </a:r>
            <a:r>
              <a:rPr sz="3600" spc="-10" dirty="0"/>
              <a:t> </a:t>
            </a:r>
            <a:r>
              <a:rPr sz="3600" spc="-260" dirty="0"/>
              <a:t>ANALYSIS:</a:t>
            </a:r>
            <a:r>
              <a:rPr sz="3600" spc="-45" dirty="0"/>
              <a:t> </a:t>
            </a:r>
            <a:r>
              <a:rPr sz="3600" dirty="0"/>
              <a:t>Green</a:t>
            </a:r>
            <a:r>
              <a:rPr sz="3600" spc="-135" dirty="0"/>
              <a:t> </a:t>
            </a:r>
            <a:r>
              <a:rPr sz="3600" dirty="0"/>
              <a:t>Haven</a:t>
            </a:r>
            <a:r>
              <a:rPr sz="3600" spc="-95" dirty="0"/>
              <a:t> </a:t>
            </a:r>
            <a:r>
              <a:rPr sz="3600" spc="-285" dirty="0"/>
              <a:t>Florists</a:t>
            </a:r>
            <a:endParaRPr sz="3600" dirty="0"/>
          </a:p>
        </p:txBody>
      </p:sp>
      <p:sp>
        <p:nvSpPr>
          <p:cNvPr id="8" name="Rectangle 3">
            <a:extLst>
              <a:ext uri="{FF2B5EF4-FFF2-40B4-BE49-F238E27FC236}">
                <a16:creationId xmlns:a16="http://schemas.microsoft.com/office/drawing/2014/main" id="{23B35339-34CE-4E34-A356-98ACD8F2D7CB}"/>
              </a:ext>
            </a:extLst>
          </p:cNvPr>
          <p:cNvSpPr>
            <a:spLocks noChangeArrowheads="1"/>
          </p:cNvSpPr>
          <p:nvPr/>
        </p:nvSpPr>
        <p:spPr bwMode="auto">
          <a:xfrm>
            <a:off x="1981200" y="1295400"/>
            <a:ext cx="6248400"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Political:</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457200" marR="0" lvl="1"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800" b="0" i="0" u="none" strike="noStrike" cap="none" normalizeH="0" baseline="0" dirty="0">
                <a:ln>
                  <a:noFill/>
                </a:ln>
                <a:solidFill>
                  <a:schemeClr val="tx1"/>
                </a:solidFill>
                <a:effectLst/>
                <a:latin typeface="Arial" panose="020B0604020202020204" pitchFamily="34" charset="0"/>
              </a:rPr>
              <a:t>Changes in local regulations affecting small businesses.</a:t>
            </a:r>
          </a:p>
          <a:p>
            <a:pPr marL="457200" marR="0" lvl="1"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1800" b="0" i="0" u="none" strike="noStrike" cap="none" normalizeH="0" baseline="0" dirty="0">
                <a:ln>
                  <a:noFill/>
                </a:ln>
                <a:solidFill>
                  <a:schemeClr val="tx1"/>
                </a:solidFill>
                <a:effectLst/>
                <a:latin typeface="Arial" panose="020B0604020202020204" pitchFamily="34" charset="0"/>
              </a:rPr>
              <a:t>Government support (or lack thereof) for eco-friendly businesses (</a:t>
            </a:r>
            <a:r>
              <a:rPr kumimoji="0" lang="en-US" altLang="en-US" sz="1800" b="0" i="0" u="none" strike="noStrike" cap="none" normalizeH="0" baseline="0" dirty="0" err="1">
                <a:ln>
                  <a:noFill/>
                </a:ln>
                <a:solidFill>
                  <a:schemeClr val="tx1"/>
                </a:solidFill>
                <a:effectLst/>
                <a:latin typeface="Arial" panose="020B0604020202020204" pitchFamily="34" charset="0"/>
              </a:rPr>
              <a:t>Joo</a:t>
            </a:r>
            <a:r>
              <a:rPr kumimoji="0" lang="en-US" altLang="en-US" sz="1800" b="0" i="0" u="none" strike="noStrike" cap="none" normalizeH="0" baseline="0" dirty="0">
                <a:ln>
                  <a:noFill/>
                </a:ln>
                <a:solidFill>
                  <a:schemeClr val="tx1"/>
                </a:solidFill>
                <a:effectLst/>
                <a:latin typeface="Arial" panose="020B0604020202020204" pitchFamily="34" charset="0"/>
              </a:rPr>
              <a:t> and Suh, 2017).</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Economic:</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457200" marR="0" lvl="1"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800" b="0" i="0" u="none" strike="noStrike" cap="none" normalizeH="0" baseline="0" dirty="0">
                <a:ln>
                  <a:noFill/>
                </a:ln>
                <a:solidFill>
                  <a:schemeClr val="tx1"/>
                </a:solidFill>
                <a:effectLst/>
                <a:latin typeface="Arial" panose="020B0604020202020204" pitchFamily="34" charset="0"/>
              </a:rPr>
              <a:t>Inflation leading to higher operational costs.</a:t>
            </a:r>
          </a:p>
          <a:p>
            <a:pPr marL="457200" marR="0" lvl="1"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1800" b="0" i="0" u="none" strike="noStrike" cap="none" normalizeH="0" baseline="0" dirty="0">
                <a:ln>
                  <a:noFill/>
                </a:ln>
                <a:solidFill>
                  <a:schemeClr val="tx1"/>
                </a:solidFill>
                <a:effectLst/>
                <a:latin typeface="Arial" panose="020B0604020202020204" pitchFamily="34" charset="0"/>
              </a:rPr>
              <a:t>Increased competition from online flower delivery services and their pricing strategies.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D51E4724-DA2A-4907-8EA5-F800A5E3B9A4}"/>
              </a:ext>
            </a:extLst>
          </p:cNvPr>
          <p:cNvSpPr txBox="1"/>
          <p:nvPr/>
        </p:nvSpPr>
        <p:spPr>
          <a:xfrm>
            <a:off x="1981200" y="3962400"/>
            <a:ext cx="6248400" cy="1477328"/>
          </a:xfrm>
          <a:prstGeom prst="rect">
            <a:avLst/>
          </a:prstGeom>
          <a:noFill/>
        </p:spPr>
        <p:txBody>
          <a:bodyPr wrap="square">
            <a:spAutoFit/>
          </a:bodyPr>
          <a:lstStyle/>
          <a:p>
            <a:r>
              <a:rPr lang="en-US" b="1" dirty="0"/>
              <a:t>Social:</a:t>
            </a:r>
            <a:endParaRPr lang="en-US" dirty="0"/>
          </a:p>
          <a:p>
            <a:pPr marL="800100" lvl="1" indent="-342900">
              <a:buFont typeface="+mj-lt"/>
              <a:buAutoNum type="arabicPeriod"/>
            </a:pPr>
            <a:r>
              <a:rPr lang="en-US" dirty="0"/>
              <a:t>Growing consumer preference for eco-friendly and sustainable products.</a:t>
            </a:r>
          </a:p>
          <a:p>
            <a:pPr marL="800100" lvl="1" indent="-342900">
              <a:buFont typeface="+mj-lt"/>
              <a:buAutoNum type="arabicPeriod"/>
            </a:pPr>
            <a:r>
              <a:rPr lang="en-US" dirty="0"/>
              <a:t>Changing consumer shopping habits—more people prefer convenience (online shopping).</a:t>
            </a:r>
          </a:p>
        </p:txBody>
      </p:sp>
      <p:pic>
        <p:nvPicPr>
          <p:cNvPr id="1029" name="Picture 5" descr="PESTLE Analysis: The CEO's Guide to Future-Proofing a Business | by Asif  Iqbal | Techno-Preneurship | Medium">
            <a:extLst>
              <a:ext uri="{FF2B5EF4-FFF2-40B4-BE49-F238E27FC236}">
                <a16:creationId xmlns:a16="http://schemas.microsoft.com/office/drawing/2014/main" id="{A582D467-3ED0-4553-AE27-16D48224952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50621" y="1714875"/>
            <a:ext cx="3622675" cy="342824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714375"/>
            <a:ext cx="1588770" cy="504825"/>
          </a:xfrm>
          <a:custGeom>
            <a:avLst/>
            <a:gdLst/>
            <a:ahLst/>
            <a:cxnLst/>
            <a:rect l="l" t="t" r="r" b="b"/>
            <a:pathLst>
              <a:path w="1588770" h="504825">
                <a:moveTo>
                  <a:pt x="4274" y="0"/>
                </a:moveTo>
                <a:lnTo>
                  <a:pt x="50" y="495300"/>
                </a:lnTo>
                <a:lnTo>
                  <a:pt x="0" y="501269"/>
                </a:lnTo>
                <a:lnTo>
                  <a:pt x="1243825" y="504825"/>
                </a:lnTo>
                <a:lnTo>
                  <a:pt x="1343660" y="504825"/>
                </a:lnTo>
                <a:lnTo>
                  <a:pt x="1348232" y="500125"/>
                </a:lnTo>
                <a:lnTo>
                  <a:pt x="1349883" y="498475"/>
                </a:lnTo>
                <a:lnTo>
                  <a:pt x="1351661" y="496950"/>
                </a:lnTo>
                <a:lnTo>
                  <a:pt x="1353185" y="495300"/>
                </a:lnTo>
                <a:lnTo>
                  <a:pt x="1581150" y="267462"/>
                </a:lnTo>
                <a:lnTo>
                  <a:pt x="1586436" y="260391"/>
                </a:lnTo>
                <a:lnTo>
                  <a:pt x="1588198" y="253285"/>
                </a:lnTo>
                <a:lnTo>
                  <a:pt x="1586436" y="246155"/>
                </a:lnTo>
                <a:lnTo>
                  <a:pt x="1581150" y="239013"/>
                </a:lnTo>
                <a:lnTo>
                  <a:pt x="1353185" y="11175"/>
                </a:lnTo>
                <a:lnTo>
                  <a:pt x="1348232" y="11175"/>
                </a:lnTo>
                <a:lnTo>
                  <a:pt x="1348232" y="6476"/>
                </a:lnTo>
                <a:lnTo>
                  <a:pt x="1343660" y="6476"/>
                </a:lnTo>
                <a:lnTo>
                  <a:pt x="1338834" y="1777"/>
                </a:lnTo>
                <a:lnTo>
                  <a:pt x="1243825" y="1777"/>
                </a:lnTo>
                <a:lnTo>
                  <a:pt x="4274" y="0"/>
                </a:lnTo>
                <a:close/>
              </a:path>
            </a:pathLst>
          </a:custGeom>
          <a:solidFill>
            <a:srgbClr val="4966AC"/>
          </a:solidFill>
        </p:spPr>
        <p:txBody>
          <a:bodyPr wrap="square" lIns="0" tIns="0" rIns="0" bIns="0" rtlCol="0"/>
          <a:lstStyle/>
          <a:p>
            <a:endParaRPr/>
          </a:p>
        </p:txBody>
      </p:sp>
      <p:sp>
        <p:nvSpPr>
          <p:cNvPr id="3" name="object 3"/>
          <p:cNvSpPr txBox="1">
            <a:spLocks noGrp="1"/>
          </p:cNvSpPr>
          <p:nvPr>
            <p:ph type="title"/>
          </p:nvPr>
        </p:nvSpPr>
        <p:spPr>
          <a:prstGeom prst="rect">
            <a:avLst/>
          </a:prstGeom>
        </p:spPr>
        <p:txBody>
          <a:bodyPr vert="horz" wrap="square" lIns="0" tIns="476504" rIns="0" bIns="0" rtlCol="0">
            <a:spAutoFit/>
          </a:bodyPr>
          <a:lstStyle/>
          <a:p>
            <a:pPr marL="179070">
              <a:lnSpc>
                <a:spcPct val="100000"/>
              </a:lnSpc>
              <a:spcBef>
                <a:spcPts val="105"/>
              </a:spcBef>
            </a:pPr>
            <a:r>
              <a:rPr sz="3600" spc="-455" dirty="0"/>
              <a:t>PESTLE</a:t>
            </a:r>
            <a:r>
              <a:rPr sz="3600" spc="-10" dirty="0"/>
              <a:t> </a:t>
            </a:r>
            <a:r>
              <a:rPr sz="3600" spc="-260" dirty="0"/>
              <a:t>ANALYSIS:</a:t>
            </a:r>
            <a:r>
              <a:rPr sz="3600" spc="-45" dirty="0"/>
              <a:t> </a:t>
            </a:r>
            <a:r>
              <a:rPr sz="3600" dirty="0"/>
              <a:t>Green</a:t>
            </a:r>
            <a:r>
              <a:rPr sz="3600" spc="-150" dirty="0"/>
              <a:t> </a:t>
            </a:r>
            <a:r>
              <a:rPr sz="3600" dirty="0"/>
              <a:t>Haven</a:t>
            </a:r>
            <a:r>
              <a:rPr sz="3600" spc="-95" dirty="0"/>
              <a:t> </a:t>
            </a:r>
            <a:r>
              <a:rPr sz="3600" spc="-285" dirty="0"/>
              <a:t>Florists</a:t>
            </a:r>
            <a:endParaRPr sz="3600"/>
          </a:p>
        </p:txBody>
      </p:sp>
      <p:sp>
        <p:nvSpPr>
          <p:cNvPr id="8" name="TextBox 7">
            <a:extLst>
              <a:ext uri="{FF2B5EF4-FFF2-40B4-BE49-F238E27FC236}">
                <a16:creationId xmlns:a16="http://schemas.microsoft.com/office/drawing/2014/main" id="{7424FDFC-AD8D-4BFC-87CC-AFC853484684}"/>
              </a:ext>
            </a:extLst>
          </p:cNvPr>
          <p:cNvSpPr txBox="1"/>
          <p:nvPr/>
        </p:nvSpPr>
        <p:spPr>
          <a:xfrm>
            <a:off x="1981199" y="1672157"/>
            <a:ext cx="6324600" cy="1477328"/>
          </a:xfrm>
          <a:prstGeom prst="rect">
            <a:avLst/>
          </a:prstGeom>
          <a:noFill/>
        </p:spPr>
        <p:txBody>
          <a:bodyPr wrap="square">
            <a:spAutoFit/>
          </a:bodyPr>
          <a:lstStyle/>
          <a:p>
            <a:r>
              <a:rPr lang="en-US" b="1" dirty="0"/>
              <a:t>Technological:</a:t>
            </a:r>
            <a:endParaRPr lang="en-US" dirty="0"/>
          </a:p>
          <a:p>
            <a:pPr marL="1143000" lvl="2" indent="-228600">
              <a:buFont typeface="Arial" panose="020B0604020202020204" pitchFamily="34" charset="0"/>
              <a:buChar char="•"/>
            </a:pPr>
            <a:r>
              <a:rPr lang="en-US" dirty="0"/>
              <a:t>The shop's outdated website is affecting online orders.</a:t>
            </a:r>
          </a:p>
          <a:p>
            <a:pPr marL="1143000" lvl="2" indent="-228600">
              <a:buFont typeface="Arial" panose="020B0604020202020204" pitchFamily="34" charset="0"/>
              <a:buChar char="•"/>
            </a:pPr>
            <a:r>
              <a:rPr lang="en-US" dirty="0"/>
              <a:t>Need for improved digital marketing strategies and online presence.</a:t>
            </a:r>
          </a:p>
        </p:txBody>
      </p:sp>
      <p:sp>
        <p:nvSpPr>
          <p:cNvPr id="9" name="Rectangle 1">
            <a:extLst>
              <a:ext uri="{FF2B5EF4-FFF2-40B4-BE49-F238E27FC236}">
                <a16:creationId xmlns:a16="http://schemas.microsoft.com/office/drawing/2014/main" id="{61721A6D-F720-4116-B9E6-58508A15383B}"/>
              </a:ext>
            </a:extLst>
          </p:cNvPr>
          <p:cNvSpPr>
            <a:spLocks noChangeArrowheads="1"/>
          </p:cNvSpPr>
          <p:nvPr/>
        </p:nvSpPr>
        <p:spPr bwMode="auto">
          <a:xfrm>
            <a:off x="1981200" y="3154740"/>
            <a:ext cx="6324599"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Legal:</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457200" marR="0" lvl="1"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800" b="0" i="0" u="none" strike="noStrike" cap="none" normalizeH="0" baseline="0" dirty="0">
                <a:ln>
                  <a:noFill/>
                </a:ln>
                <a:solidFill>
                  <a:schemeClr val="tx1"/>
                </a:solidFill>
                <a:effectLst/>
                <a:latin typeface="Arial" panose="020B0604020202020204" pitchFamily="34" charset="0"/>
              </a:rPr>
              <a:t>Compliance with UK regulations for product packaging (eco-friendly standards).</a:t>
            </a:r>
          </a:p>
          <a:p>
            <a:pPr marL="457200" marR="0" lvl="1"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1800" b="0" i="0" u="none" strike="noStrike" cap="none" normalizeH="0" baseline="0" dirty="0">
                <a:ln>
                  <a:noFill/>
                </a:ln>
                <a:solidFill>
                  <a:schemeClr val="tx1"/>
                </a:solidFill>
                <a:effectLst/>
                <a:latin typeface="Arial" panose="020B0604020202020204" pitchFamily="34" charset="0"/>
              </a:rPr>
              <a:t>Intellectual property challenges related to floral designs.</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Environmental:</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457200" marR="0" lvl="1"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800" b="0" i="0" u="none" strike="noStrike" cap="none" normalizeH="0" baseline="0" dirty="0">
                <a:ln>
                  <a:noFill/>
                </a:ln>
                <a:solidFill>
                  <a:schemeClr val="tx1"/>
                </a:solidFill>
                <a:effectLst/>
                <a:latin typeface="Arial" panose="020B0604020202020204" pitchFamily="34" charset="0"/>
              </a:rPr>
              <a:t>Sustainability efforts affecting costs (biodegradable wrapping, locally sourced flowers).</a:t>
            </a:r>
          </a:p>
          <a:p>
            <a:pPr marL="457200" marR="0" lvl="1"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1800" b="0" i="0" u="none" strike="noStrike" cap="none" normalizeH="0" baseline="0" dirty="0">
                <a:ln>
                  <a:noFill/>
                </a:ln>
                <a:solidFill>
                  <a:schemeClr val="tx1"/>
                </a:solidFill>
                <a:effectLst/>
                <a:latin typeface="Arial" panose="020B0604020202020204" pitchFamily="34" charset="0"/>
              </a:rPr>
              <a:t>Impact of environmental changes on flower availability and pricing (</a:t>
            </a:r>
            <a:r>
              <a:rPr kumimoji="0" lang="en-US" altLang="en-US" sz="1800" b="0" i="0" u="none" strike="noStrike" cap="none" normalizeH="0" baseline="0" dirty="0" err="1">
                <a:ln>
                  <a:noFill/>
                </a:ln>
                <a:solidFill>
                  <a:schemeClr val="tx1"/>
                </a:solidFill>
                <a:effectLst/>
                <a:latin typeface="Arial" panose="020B0604020202020204" pitchFamily="34" charset="0"/>
              </a:rPr>
              <a:t>Momotaz</a:t>
            </a:r>
            <a:r>
              <a:rPr kumimoji="0" lang="en-US" altLang="en-US" sz="1800" b="0" i="0" u="none" strike="noStrike" cap="none" normalizeH="0" baseline="0" dirty="0">
                <a:ln>
                  <a:noFill/>
                </a:ln>
                <a:solidFill>
                  <a:schemeClr val="tx1"/>
                </a:solidFill>
                <a:effectLst/>
                <a:latin typeface="Arial" panose="020B0604020202020204" pitchFamily="34" charset="0"/>
              </a:rPr>
              <a:t> and </a:t>
            </a:r>
            <a:r>
              <a:rPr kumimoji="0" lang="en-US" altLang="en-US" sz="1800" b="0" i="0" u="none" strike="noStrike" cap="none" normalizeH="0" baseline="0" dirty="0" err="1">
                <a:ln>
                  <a:noFill/>
                </a:ln>
                <a:solidFill>
                  <a:schemeClr val="tx1"/>
                </a:solidFill>
                <a:effectLst/>
                <a:latin typeface="Arial" panose="020B0604020202020204" pitchFamily="34" charset="0"/>
              </a:rPr>
              <a:t>Banik</a:t>
            </a:r>
            <a:r>
              <a:rPr kumimoji="0" lang="en-US" altLang="en-US" sz="1800" b="0" i="0" u="none" strike="noStrike" cap="none" normalizeH="0" baseline="0" dirty="0">
                <a:ln>
                  <a:noFill/>
                </a:ln>
                <a:solidFill>
                  <a:schemeClr val="tx1"/>
                </a:solidFill>
                <a:effectLst/>
                <a:latin typeface="Arial" panose="020B0604020202020204" pitchFamily="34" charset="0"/>
              </a:rPr>
              <a:t>, 2020).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1" name="Picture 10">
            <a:extLst>
              <a:ext uri="{FF2B5EF4-FFF2-40B4-BE49-F238E27FC236}">
                <a16:creationId xmlns:a16="http://schemas.microsoft.com/office/drawing/2014/main" id="{7BE9F29D-F42A-40E1-8D64-BD1A0A68A56E}"/>
              </a:ext>
            </a:extLst>
          </p:cNvPr>
          <p:cNvPicPr>
            <a:picLocks noChangeAspect="1"/>
          </p:cNvPicPr>
          <p:nvPr/>
        </p:nvPicPr>
        <p:blipFill>
          <a:blip r:embed="rId3"/>
          <a:stretch>
            <a:fillRect/>
          </a:stretch>
        </p:blipFill>
        <p:spPr>
          <a:xfrm>
            <a:off x="8381999" y="1442222"/>
            <a:ext cx="3657601" cy="4788132"/>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0975" cy="6858000"/>
          </a:xfrm>
          <a:custGeom>
            <a:avLst/>
            <a:gdLst/>
            <a:ahLst/>
            <a:cxnLst/>
            <a:rect l="l" t="t" r="r" b="b"/>
            <a:pathLst>
              <a:path w="180975" h="6858000">
                <a:moveTo>
                  <a:pt x="180975" y="0"/>
                </a:moveTo>
                <a:lnTo>
                  <a:pt x="0" y="0"/>
                </a:lnTo>
                <a:lnTo>
                  <a:pt x="0" y="6858000"/>
                </a:lnTo>
                <a:lnTo>
                  <a:pt x="180975" y="6858000"/>
                </a:lnTo>
                <a:lnTo>
                  <a:pt x="180975" y="0"/>
                </a:lnTo>
                <a:close/>
              </a:path>
            </a:pathLst>
          </a:custGeom>
          <a:solidFill>
            <a:srgbClr val="232852"/>
          </a:solidFill>
        </p:spPr>
        <p:txBody>
          <a:bodyPr wrap="square" lIns="0" tIns="0" rIns="0" bIns="0" rtlCol="0"/>
          <a:lstStyle/>
          <a:p>
            <a:endParaRPr/>
          </a:p>
        </p:txBody>
      </p:sp>
      <p:sp>
        <p:nvSpPr>
          <p:cNvPr id="3" name="object 3"/>
          <p:cNvSpPr/>
          <p:nvPr/>
        </p:nvSpPr>
        <p:spPr>
          <a:xfrm>
            <a:off x="0" y="3181350"/>
            <a:ext cx="1588770" cy="504825"/>
          </a:xfrm>
          <a:custGeom>
            <a:avLst/>
            <a:gdLst/>
            <a:ahLst/>
            <a:cxnLst/>
            <a:rect l="l" t="t" r="r" b="b"/>
            <a:pathLst>
              <a:path w="1588770" h="504825">
                <a:moveTo>
                  <a:pt x="4274" y="0"/>
                </a:moveTo>
                <a:lnTo>
                  <a:pt x="50" y="495300"/>
                </a:lnTo>
                <a:lnTo>
                  <a:pt x="0" y="501269"/>
                </a:lnTo>
                <a:lnTo>
                  <a:pt x="1243825" y="504825"/>
                </a:lnTo>
                <a:lnTo>
                  <a:pt x="1343660" y="504825"/>
                </a:lnTo>
                <a:lnTo>
                  <a:pt x="1348232" y="500125"/>
                </a:lnTo>
                <a:lnTo>
                  <a:pt x="1349883" y="498475"/>
                </a:lnTo>
                <a:lnTo>
                  <a:pt x="1351661" y="496950"/>
                </a:lnTo>
                <a:lnTo>
                  <a:pt x="1353185" y="495300"/>
                </a:lnTo>
                <a:lnTo>
                  <a:pt x="1581150" y="267462"/>
                </a:lnTo>
                <a:lnTo>
                  <a:pt x="1586436" y="260391"/>
                </a:lnTo>
                <a:lnTo>
                  <a:pt x="1588198" y="253285"/>
                </a:lnTo>
                <a:lnTo>
                  <a:pt x="1586436" y="246155"/>
                </a:lnTo>
                <a:lnTo>
                  <a:pt x="1581150" y="239013"/>
                </a:lnTo>
                <a:lnTo>
                  <a:pt x="1353185" y="11175"/>
                </a:lnTo>
                <a:lnTo>
                  <a:pt x="1348232" y="11175"/>
                </a:lnTo>
                <a:lnTo>
                  <a:pt x="1348232" y="6476"/>
                </a:lnTo>
                <a:lnTo>
                  <a:pt x="1343660" y="6476"/>
                </a:lnTo>
                <a:lnTo>
                  <a:pt x="1338834" y="1777"/>
                </a:lnTo>
                <a:lnTo>
                  <a:pt x="1243825" y="1777"/>
                </a:lnTo>
                <a:lnTo>
                  <a:pt x="4274" y="0"/>
                </a:lnTo>
                <a:close/>
              </a:path>
            </a:pathLst>
          </a:custGeom>
          <a:solidFill>
            <a:srgbClr val="4966AC"/>
          </a:solidFill>
        </p:spPr>
        <p:txBody>
          <a:bodyPr wrap="square" lIns="0" tIns="0" rIns="0" bIns="0" rtlCol="0"/>
          <a:lstStyle/>
          <a:p>
            <a:endParaRPr/>
          </a:p>
        </p:txBody>
      </p:sp>
      <p:sp>
        <p:nvSpPr>
          <p:cNvPr id="4" name="object 4"/>
          <p:cNvSpPr txBox="1">
            <a:spLocks noGrp="1"/>
          </p:cNvSpPr>
          <p:nvPr>
            <p:ph type="title"/>
          </p:nvPr>
        </p:nvSpPr>
        <p:spPr>
          <a:prstGeom prst="rect">
            <a:avLst/>
          </a:prstGeom>
        </p:spPr>
        <p:txBody>
          <a:bodyPr vert="horz" wrap="square" lIns="0" tIns="60070" rIns="0" bIns="0" rtlCol="0">
            <a:spAutoFit/>
          </a:bodyPr>
          <a:lstStyle/>
          <a:p>
            <a:pPr marL="12700">
              <a:lnSpc>
                <a:spcPct val="100000"/>
              </a:lnSpc>
              <a:spcBef>
                <a:spcPts val="130"/>
              </a:spcBef>
            </a:pPr>
            <a:r>
              <a:rPr sz="3200" spc="60" dirty="0"/>
              <a:t>Cause</a:t>
            </a:r>
            <a:r>
              <a:rPr sz="3200" spc="-120" dirty="0"/>
              <a:t> </a:t>
            </a:r>
            <a:r>
              <a:rPr sz="3200" spc="50" dirty="0"/>
              <a:t>and</a:t>
            </a:r>
            <a:r>
              <a:rPr sz="3200" spc="-114" dirty="0"/>
              <a:t> </a:t>
            </a:r>
            <a:r>
              <a:rPr sz="3200" spc="-40" dirty="0"/>
              <a:t>effect</a:t>
            </a:r>
            <a:r>
              <a:rPr sz="3200" spc="-85" dirty="0"/>
              <a:t> </a:t>
            </a:r>
            <a:r>
              <a:rPr sz="3200" spc="-95" dirty="0"/>
              <a:t>analysis:</a:t>
            </a:r>
            <a:r>
              <a:rPr sz="3200" spc="-85" dirty="0"/>
              <a:t> </a:t>
            </a:r>
            <a:r>
              <a:rPr sz="3200" spc="-90" dirty="0"/>
              <a:t>Fishbone</a:t>
            </a:r>
            <a:r>
              <a:rPr sz="3200" spc="-55" dirty="0"/>
              <a:t> </a:t>
            </a:r>
            <a:r>
              <a:rPr sz="3200" spc="-10" dirty="0"/>
              <a:t>diagram</a:t>
            </a:r>
            <a:endParaRPr sz="3200"/>
          </a:p>
        </p:txBody>
      </p:sp>
      <p:sp>
        <p:nvSpPr>
          <p:cNvPr id="6" name="TextBox 5">
            <a:extLst>
              <a:ext uri="{FF2B5EF4-FFF2-40B4-BE49-F238E27FC236}">
                <a16:creationId xmlns:a16="http://schemas.microsoft.com/office/drawing/2014/main" id="{8637B44F-DE95-4E1F-9AFF-66D5AD3F7E32}"/>
              </a:ext>
            </a:extLst>
          </p:cNvPr>
          <p:cNvSpPr txBox="1"/>
          <p:nvPr/>
        </p:nvSpPr>
        <p:spPr>
          <a:xfrm>
            <a:off x="1752600" y="1752600"/>
            <a:ext cx="5334000" cy="3139321"/>
          </a:xfrm>
          <a:prstGeom prst="rect">
            <a:avLst/>
          </a:prstGeom>
          <a:noFill/>
        </p:spPr>
        <p:txBody>
          <a:bodyPr wrap="square">
            <a:spAutoFit/>
          </a:bodyPr>
          <a:lstStyle/>
          <a:p>
            <a:r>
              <a:rPr lang="en-US" sz="2200" b="1" dirty="0"/>
              <a:t>Main Problem:</a:t>
            </a:r>
            <a:r>
              <a:rPr lang="en-US" sz="2200" dirty="0"/>
              <a:t> Decline in revenue and foot traffic.</a:t>
            </a:r>
          </a:p>
          <a:p>
            <a:r>
              <a:rPr lang="en-US" sz="2200" b="1" dirty="0"/>
              <a:t>Causes:</a:t>
            </a:r>
            <a:endParaRPr lang="en-US" sz="2200" dirty="0"/>
          </a:p>
          <a:p>
            <a:pPr marL="285750" indent="-285750">
              <a:buFont typeface="Arial" panose="020B0604020202020204" pitchFamily="34" charset="0"/>
              <a:buChar char="•"/>
            </a:pPr>
            <a:r>
              <a:rPr lang="en-US" sz="2200" b="1" dirty="0"/>
              <a:t>Internal:</a:t>
            </a:r>
            <a:r>
              <a:rPr lang="en-US" sz="2200" dirty="0"/>
              <a:t> Outdated website, lack of digital marketing, and high operational costs.</a:t>
            </a:r>
          </a:p>
          <a:p>
            <a:pPr marL="285750" indent="-285750">
              <a:buFont typeface="Arial" panose="020B0604020202020204" pitchFamily="34" charset="0"/>
              <a:buChar char="•"/>
            </a:pPr>
            <a:r>
              <a:rPr lang="en-US" sz="2200" b="1" dirty="0"/>
              <a:t>External:</a:t>
            </a:r>
            <a:r>
              <a:rPr lang="en-US" sz="2200" dirty="0"/>
              <a:t> Increased competition, consumer shift to online shopping, and rising fuel costs (John et al., 2025).</a:t>
            </a:r>
          </a:p>
        </p:txBody>
      </p:sp>
      <p:pic>
        <p:nvPicPr>
          <p:cNvPr id="7" name="Picture 6">
            <a:extLst>
              <a:ext uri="{FF2B5EF4-FFF2-40B4-BE49-F238E27FC236}">
                <a16:creationId xmlns:a16="http://schemas.microsoft.com/office/drawing/2014/main" id="{0AA21A61-46EE-4A16-81C6-DD8A6887ECC9}"/>
              </a:ext>
            </a:extLst>
          </p:cNvPr>
          <p:cNvPicPr>
            <a:picLocks noChangeAspect="1"/>
          </p:cNvPicPr>
          <p:nvPr/>
        </p:nvPicPr>
        <p:blipFill rotWithShape="1">
          <a:blip r:embed="rId3"/>
          <a:srcRect t="25555" b="21111"/>
          <a:stretch/>
        </p:blipFill>
        <p:spPr>
          <a:xfrm>
            <a:off x="7097110" y="1752600"/>
            <a:ext cx="4857750" cy="25908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0975" cy="6858000"/>
          </a:xfrm>
          <a:custGeom>
            <a:avLst/>
            <a:gdLst/>
            <a:ahLst/>
            <a:cxnLst/>
            <a:rect l="l" t="t" r="r" b="b"/>
            <a:pathLst>
              <a:path w="180975" h="6858000">
                <a:moveTo>
                  <a:pt x="180975" y="0"/>
                </a:moveTo>
                <a:lnTo>
                  <a:pt x="0" y="0"/>
                </a:lnTo>
                <a:lnTo>
                  <a:pt x="0" y="6858000"/>
                </a:lnTo>
                <a:lnTo>
                  <a:pt x="180975" y="6858000"/>
                </a:lnTo>
                <a:lnTo>
                  <a:pt x="180975" y="0"/>
                </a:lnTo>
                <a:close/>
              </a:path>
            </a:pathLst>
          </a:custGeom>
          <a:solidFill>
            <a:srgbClr val="232852"/>
          </a:solidFill>
        </p:spPr>
        <p:txBody>
          <a:bodyPr wrap="square" lIns="0" tIns="0" rIns="0" bIns="0" rtlCol="0"/>
          <a:lstStyle/>
          <a:p>
            <a:endParaRPr/>
          </a:p>
        </p:txBody>
      </p:sp>
      <p:sp>
        <p:nvSpPr>
          <p:cNvPr id="3" name="object 3"/>
          <p:cNvSpPr/>
          <p:nvPr/>
        </p:nvSpPr>
        <p:spPr>
          <a:xfrm>
            <a:off x="0" y="3181350"/>
            <a:ext cx="1588770" cy="504825"/>
          </a:xfrm>
          <a:custGeom>
            <a:avLst/>
            <a:gdLst/>
            <a:ahLst/>
            <a:cxnLst/>
            <a:rect l="l" t="t" r="r" b="b"/>
            <a:pathLst>
              <a:path w="1588770" h="504825">
                <a:moveTo>
                  <a:pt x="4274" y="0"/>
                </a:moveTo>
                <a:lnTo>
                  <a:pt x="50" y="495300"/>
                </a:lnTo>
                <a:lnTo>
                  <a:pt x="0" y="501269"/>
                </a:lnTo>
                <a:lnTo>
                  <a:pt x="1243825" y="504825"/>
                </a:lnTo>
                <a:lnTo>
                  <a:pt x="1343660" y="504825"/>
                </a:lnTo>
                <a:lnTo>
                  <a:pt x="1348232" y="500125"/>
                </a:lnTo>
                <a:lnTo>
                  <a:pt x="1349883" y="498475"/>
                </a:lnTo>
                <a:lnTo>
                  <a:pt x="1351661" y="496950"/>
                </a:lnTo>
                <a:lnTo>
                  <a:pt x="1353185" y="495300"/>
                </a:lnTo>
                <a:lnTo>
                  <a:pt x="1581150" y="267462"/>
                </a:lnTo>
                <a:lnTo>
                  <a:pt x="1586436" y="260391"/>
                </a:lnTo>
                <a:lnTo>
                  <a:pt x="1588198" y="253285"/>
                </a:lnTo>
                <a:lnTo>
                  <a:pt x="1586436" y="246155"/>
                </a:lnTo>
                <a:lnTo>
                  <a:pt x="1581150" y="239013"/>
                </a:lnTo>
                <a:lnTo>
                  <a:pt x="1353185" y="11175"/>
                </a:lnTo>
                <a:lnTo>
                  <a:pt x="1348232" y="11175"/>
                </a:lnTo>
                <a:lnTo>
                  <a:pt x="1348232" y="6476"/>
                </a:lnTo>
                <a:lnTo>
                  <a:pt x="1343660" y="6476"/>
                </a:lnTo>
                <a:lnTo>
                  <a:pt x="1338834" y="1777"/>
                </a:lnTo>
                <a:lnTo>
                  <a:pt x="1243825" y="1777"/>
                </a:lnTo>
                <a:lnTo>
                  <a:pt x="4274" y="0"/>
                </a:lnTo>
                <a:close/>
              </a:path>
            </a:pathLst>
          </a:custGeom>
          <a:solidFill>
            <a:srgbClr val="4966AC"/>
          </a:solidFill>
        </p:spPr>
        <p:txBody>
          <a:bodyPr wrap="square" lIns="0" tIns="0" rIns="0" bIns="0" rtlCol="0"/>
          <a:lstStyle/>
          <a:p>
            <a:endParaRPr/>
          </a:p>
        </p:txBody>
      </p:sp>
      <p:sp>
        <p:nvSpPr>
          <p:cNvPr id="4" name="object 4"/>
          <p:cNvSpPr txBox="1">
            <a:spLocks noGrp="1"/>
          </p:cNvSpPr>
          <p:nvPr>
            <p:ph type="title"/>
          </p:nvPr>
        </p:nvSpPr>
        <p:spPr>
          <a:prstGeom prst="rect">
            <a:avLst/>
          </a:prstGeom>
        </p:spPr>
        <p:txBody>
          <a:bodyPr vert="horz" wrap="square" lIns="0" tIns="425450" rIns="0" bIns="0" rtlCol="0">
            <a:spAutoFit/>
          </a:bodyPr>
          <a:lstStyle/>
          <a:p>
            <a:pPr marL="1186180">
              <a:lnSpc>
                <a:spcPct val="100000"/>
              </a:lnSpc>
              <a:spcBef>
                <a:spcPts val="130"/>
              </a:spcBef>
            </a:pPr>
            <a:r>
              <a:rPr spc="-10" dirty="0"/>
              <a:t>Conclusion</a:t>
            </a:r>
          </a:p>
        </p:txBody>
      </p:sp>
      <p:sp>
        <p:nvSpPr>
          <p:cNvPr id="5" name="Rectangle 1">
            <a:extLst>
              <a:ext uri="{FF2B5EF4-FFF2-40B4-BE49-F238E27FC236}">
                <a16:creationId xmlns:a16="http://schemas.microsoft.com/office/drawing/2014/main" id="{0BF7663C-62EC-49A2-A62A-2BC498944441}"/>
              </a:ext>
            </a:extLst>
          </p:cNvPr>
          <p:cNvSpPr>
            <a:spLocks noChangeArrowheads="1"/>
          </p:cNvSpPr>
          <p:nvPr/>
        </p:nvSpPr>
        <p:spPr bwMode="auto">
          <a:xfrm>
            <a:off x="1676400" y="1757958"/>
            <a:ext cx="5181600"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Summary:</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Green Haven Florists faces multiple challenges: reduced foot traffic, increased competition, rising operational costs, and a lack of digital presence.</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Next Steps: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Focus on </a:t>
            </a:r>
            <a:r>
              <a:rPr kumimoji="0" lang="en-US" altLang="en-US" sz="1800" b="0" i="0" u="none" strike="noStrike" cap="none" normalizeH="0" baseline="0" dirty="0" err="1">
                <a:ln>
                  <a:noFill/>
                </a:ln>
                <a:solidFill>
                  <a:schemeClr val="tx1"/>
                </a:solidFill>
                <a:effectLst/>
                <a:latin typeface="Arial" panose="020B0604020202020204" pitchFamily="34" charset="0"/>
              </a:rPr>
              <a:t>modernising</a:t>
            </a:r>
            <a:r>
              <a:rPr kumimoji="0" lang="en-US" altLang="en-US" sz="1800" b="0" i="0" u="none" strike="noStrike" cap="none" normalizeH="0" baseline="0" dirty="0">
                <a:ln>
                  <a:noFill/>
                </a:ln>
                <a:solidFill>
                  <a:schemeClr val="tx1"/>
                </a:solidFill>
                <a:effectLst/>
                <a:latin typeface="Arial" panose="020B0604020202020204" pitchFamily="34" charset="0"/>
              </a:rPr>
              <a:t> the business model with improved online presence and flexible delivery options.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Reevaluate pricing strategy and consider offering subscription services or loyalty programs.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7" name="Picture 6">
            <a:extLst>
              <a:ext uri="{FF2B5EF4-FFF2-40B4-BE49-F238E27FC236}">
                <a16:creationId xmlns:a16="http://schemas.microsoft.com/office/drawing/2014/main" id="{FAB7C46A-9CCA-46E0-BE2D-20A3BEFE162D}"/>
              </a:ext>
            </a:extLst>
          </p:cNvPr>
          <p:cNvPicPr>
            <a:picLocks noChangeAspect="1"/>
          </p:cNvPicPr>
          <p:nvPr/>
        </p:nvPicPr>
        <p:blipFill rotWithShape="1">
          <a:blip r:embed="rId3"/>
          <a:srcRect l="-1111" t="18871" r="1111" b="17118"/>
          <a:stretch/>
        </p:blipFill>
        <p:spPr>
          <a:xfrm>
            <a:off x="6682039" y="1919882"/>
            <a:ext cx="4976561" cy="318551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3181350"/>
            <a:ext cx="1588770" cy="504825"/>
          </a:xfrm>
          <a:custGeom>
            <a:avLst/>
            <a:gdLst/>
            <a:ahLst/>
            <a:cxnLst/>
            <a:rect l="l" t="t" r="r" b="b"/>
            <a:pathLst>
              <a:path w="1588770" h="504825">
                <a:moveTo>
                  <a:pt x="4274" y="0"/>
                </a:moveTo>
                <a:lnTo>
                  <a:pt x="50" y="495300"/>
                </a:lnTo>
                <a:lnTo>
                  <a:pt x="0" y="501269"/>
                </a:lnTo>
                <a:lnTo>
                  <a:pt x="1243825" y="504825"/>
                </a:lnTo>
                <a:lnTo>
                  <a:pt x="1343660" y="504825"/>
                </a:lnTo>
                <a:lnTo>
                  <a:pt x="1348232" y="500125"/>
                </a:lnTo>
                <a:lnTo>
                  <a:pt x="1349883" y="498475"/>
                </a:lnTo>
                <a:lnTo>
                  <a:pt x="1351661" y="496950"/>
                </a:lnTo>
                <a:lnTo>
                  <a:pt x="1353185" y="495300"/>
                </a:lnTo>
                <a:lnTo>
                  <a:pt x="1581150" y="267462"/>
                </a:lnTo>
                <a:lnTo>
                  <a:pt x="1586436" y="260391"/>
                </a:lnTo>
                <a:lnTo>
                  <a:pt x="1588198" y="253285"/>
                </a:lnTo>
                <a:lnTo>
                  <a:pt x="1586436" y="246155"/>
                </a:lnTo>
                <a:lnTo>
                  <a:pt x="1581150" y="239013"/>
                </a:lnTo>
                <a:lnTo>
                  <a:pt x="1353185" y="11175"/>
                </a:lnTo>
                <a:lnTo>
                  <a:pt x="1348232" y="11175"/>
                </a:lnTo>
                <a:lnTo>
                  <a:pt x="1348232" y="6476"/>
                </a:lnTo>
                <a:lnTo>
                  <a:pt x="1343660" y="6476"/>
                </a:lnTo>
                <a:lnTo>
                  <a:pt x="1338834" y="1777"/>
                </a:lnTo>
                <a:lnTo>
                  <a:pt x="1243825" y="1777"/>
                </a:lnTo>
                <a:lnTo>
                  <a:pt x="4274" y="0"/>
                </a:lnTo>
                <a:close/>
              </a:path>
            </a:pathLst>
          </a:custGeom>
          <a:solidFill>
            <a:srgbClr val="4966AC"/>
          </a:solidFill>
        </p:spPr>
        <p:txBody>
          <a:bodyPr wrap="square" lIns="0" tIns="0" rIns="0" bIns="0" rtlCol="0"/>
          <a:lstStyle/>
          <a:p>
            <a:endParaRPr/>
          </a:p>
        </p:txBody>
      </p:sp>
      <p:sp>
        <p:nvSpPr>
          <p:cNvPr id="3" name="object 3"/>
          <p:cNvSpPr txBox="1">
            <a:spLocks noGrp="1"/>
          </p:cNvSpPr>
          <p:nvPr>
            <p:ph type="title"/>
          </p:nvPr>
        </p:nvSpPr>
        <p:spPr>
          <a:prstGeom prst="rect">
            <a:avLst/>
          </a:prstGeom>
        </p:spPr>
        <p:txBody>
          <a:bodyPr vert="horz" wrap="square" lIns="0" tIns="536320" rIns="0" bIns="0" rtlCol="0">
            <a:spAutoFit/>
          </a:bodyPr>
          <a:lstStyle/>
          <a:p>
            <a:pPr marL="1186180">
              <a:lnSpc>
                <a:spcPct val="100000"/>
              </a:lnSpc>
              <a:spcBef>
                <a:spcPts val="130"/>
              </a:spcBef>
            </a:pPr>
            <a:r>
              <a:rPr spc="-50" dirty="0"/>
              <a:t>References</a:t>
            </a:r>
          </a:p>
        </p:txBody>
      </p:sp>
      <p:sp>
        <p:nvSpPr>
          <p:cNvPr id="6" name="TextBox 5">
            <a:extLst>
              <a:ext uri="{FF2B5EF4-FFF2-40B4-BE49-F238E27FC236}">
                <a16:creationId xmlns:a16="http://schemas.microsoft.com/office/drawing/2014/main" id="{DFE57690-84EB-4A1D-A1B8-68DF071BBD57}"/>
              </a:ext>
            </a:extLst>
          </p:cNvPr>
          <p:cNvSpPr txBox="1"/>
          <p:nvPr/>
        </p:nvSpPr>
        <p:spPr>
          <a:xfrm>
            <a:off x="1752600" y="1981200"/>
            <a:ext cx="9601200" cy="3444661"/>
          </a:xfrm>
          <a:prstGeom prst="rect">
            <a:avLst/>
          </a:prstGeom>
          <a:noFill/>
        </p:spPr>
        <p:txBody>
          <a:bodyPr wrap="square">
            <a:spAutoFit/>
          </a:bodyPr>
          <a:lstStyle/>
          <a:p>
            <a:pPr marL="171450" marR="0" indent="-171450">
              <a:lnSpc>
                <a:spcPct val="150000"/>
              </a:lnSpc>
              <a:spcBef>
                <a:spcPts val="0"/>
              </a:spcBef>
              <a:spcAft>
                <a:spcPts val="1200"/>
              </a:spcAft>
              <a:buFont typeface="Arial" panose="020B0604020202020204" pitchFamily="34" charset="0"/>
              <a:buChar char="•"/>
            </a:pPr>
            <a:r>
              <a:rPr lang="en-US" sz="1200" dirty="0">
                <a:effectLst/>
                <a:latin typeface="Times New Roman" panose="02020603050405020304" pitchFamily="18" charset="0"/>
                <a:ea typeface="Times New Roman" panose="02020603050405020304" pitchFamily="18" charset="0"/>
              </a:rPr>
              <a:t>Dube, M. and Dube, S. (2023). </a:t>
            </a:r>
            <a:r>
              <a:rPr lang="en-US" sz="1200" i="1" dirty="0">
                <a:effectLst/>
                <a:latin typeface="Times New Roman" panose="02020603050405020304" pitchFamily="18" charset="0"/>
                <a:ea typeface="Times New Roman" panose="02020603050405020304" pitchFamily="18" charset="0"/>
              </a:rPr>
              <a:t>Towards Sustainable Cosmetics Packaging</a:t>
            </a:r>
            <a:r>
              <a:rPr lang="en-US" sz="1200" dirty="0">
                <a:effectLst/>
                <a:latin typeface="Times New Roman" panose="02020603050405020304" pitchFamily="18" charset="0"/>
                <a:ea typeface="Times New Roman" panose="02020603050405020304" pitchFamily="18" charset="0"/>
              </a:rPr>
              <a:t>. [online] ResearchGate. Available at: </a:t>
            </a:r>
            <a:r>
              <a:rPr lang="en-US" sz="1200" u="sng" dirty="0">
                <a:solidFill>
                  <a:srgbClr val="0563C1"/>
                </a:solidFill>
                <a:effectLst/>
                <a:latin typeface="Times New Roman" panose="02020603050405020304" pitchFamily="18" charset="0"/>
                <a:ea typeface="Times New Roman" panose="02020603050405020304" pitchFamily="18" charset="0"/>
                <a:hlinkClick r:id="rId3"/>
              </a:rPr>
              <a:t>https://www.researchgate.net/publication/372911226_Towards_Sustainable_Cosmetics_Packaging.</a:t>
            </a:r>
            <a:endParaRPr lang="en-US" sz="1200" dirty="0">
              <a:effectLst/>
              <a:latin typeface="Times New Roman" panose="02020603050405020304" pitchFamily="18" charset="0"/>
              <a:ea typeface="Times New Roman" panose="02020603050405020304" pitchFamily="18" charset="0"/>
            </a:endParaRPr>
          </a:p>
          <a:p>
            <a:pPr marL="171450" marR="0" indent="-171450">
              <a:lnSpc>
                <a:spcPct val="150000"/>
              </a:lnSpc>
              <a:spcBef>
                <a:spcPts val="0"/>
              </a:spcBef>
              <a:spcAft>
                <a:spcPts val="1200"/>
              </a:spcAft>
              <a:buFont typeface="Arial" panose="020B0604020202020204" pitchFamily="34" charset="0"/>
              <a:buChar char="•"/>
            </a:pPr>
            <a:r>
              <a:rPr lang="en-US" sz="1200" dirty="0">
                <a:effectLst/>
                <a:latin typeface="Times New Roman" panose="02020603050405020304" pitchFamily="18" charset="0"/>
                <a:ea typeface="Times New Roman" panose="02020603050405020304" pitchFamily="18" charset="0"/>
              </a:rPr>
              <a:t>John, A., </a:t>
            </a:r>
            <a:r>
              <a:rPr lang="en-US" sz="1200" dirty="0" err="1">
                <a:effectLst/>
                <a:latin typeface="Times New Roman" panose="02020603050405020304" pitchFamily="18" charset="0"/>
                <a:ea typeface="Times New Roman" panose="02020603050405020304" pitchFamily="18" charset="0"/>
              </a:rPr>
              <a:t>Mikko</a:t>
            </a:r>
            <a:r>
              <a:rPr lang="en-US" sz="1200" dirty="0">
                <a:effectLst/>
                <a:latin typeface="Times New Roman" panose="02020603050405020304" pitchFamily="18" charset="0"/>
                <a:ea typeface="Times New Roman" panose="02020603050405020304" pitchFamily="18" charset="0"/>
              </a:rPr>
              <a:t> </a:t>
            </a:r>
            <a:r>
              <a:rPr lang="en-US" sz="1200" dirty="0" err="1">
                <a:effectLst/>
                <a:latin typeface="Times New Roman" panose="02020603050405020304" pitchFamily="18" charset="0"/>
                <a:ea typeface="Times New Roman" panose="02020603050405020304" pitchFamily="18" charset="0"/>
              </a:rPr>
              <a:t>Tiusanen</a:t>
            </a:r>
            <a:r>
              <a:rPr lang="en-US" sz="1200" dirty="0">
                <a:effectLst/>
                <a:latin typeface="Times New Roman" panose="02020603050405020304" pitchFamily="18" charset="0"/>
                <a:ea typeface="Times New Roman" panose="02020603050405020304" pitchFamily="18" charset="0"/>
              </a:rPr>
              <a:t>, Richman, S.K., Alexander, J.M. and </a:t>
            </a:r>
            <a:r>
              <a:rPr lang="en-US" sz="1200" dirty="0" err="1">
                <a:effectLst/>
                <a:latin typeface="Times New Roman" panose="02020603050405020304" pitchFamily="18" charset="0"/>
                <a:ea typeface="Times New Roman" panose="02020603050405020304" pitchFamily="18" charset="0"/>
              </a:rPr>
              <a:t>Hille</a:t>
            </a:r>
            <a:r>
              <a:rPr lang="en-US" sz="1200" dirty="0">
                <a:effectLst/>
                <a:latin typeface="Times New Roman" panose="02020603050405020304" pitchFamily="18" charset="0"/>
                <a:ea typeface="Times New Roman" panose="02020603050405020304" pitchFamily="18" charset="0"/>
              </a:rPr>
              <a:t>, J. (2025). Evaluating floral resource availability in mountain habitats. </a:t>
            </a:r>
            <a:r>
              <a:rPr lang="en-US" sz="1200" i="1" dirty="0">
                <a:effectLst/>
                <a:latin typeface="Times New Roman" panose="02020603050405020304" pitchFamily="18" charset="0"/>
                <a:ea typeface="Times New Roman" panose="02020603050405020304" pitchFamily="18" charset="0"/>
              </a:rPr>
              <a:t>Ecosphere</a:t>
            </a:r>
            <a:r>
              <a:rPr lang="en-US" sz="1200" dirty="0">
                <a:effectLst/>
                <a:latin typeface="Times New Roman" panose="02020603050405020304" pitchFamily="18" charset="0"/>
                <a:ea typeface="Times New Roman" panose="02020603050405020304" pitchFamily="18" charset="0"/>
              </a:rPr>
              <a:t>, [online] 16(10). </a:t>
            </a:r>
            <a:r>
              <a:rPr lang="en-US" sz="1200" dirty="0" err="1">
                <a:effectLst/>
                <a:latin typeface="Times New Roman" panose="02020603050405020304" pitchFamily="18" charset="0"/>
                <a:ea typeface="Times New Roman" panose="02020603050405020304" pitchFamily="18" charset="0"/>
              </a:rPr>
              <a:t>doi:</a:t>
            </a:r>
            <a:r>
              <a:rPr lang="en-US" sz="1200" u="sng" dirty="0" err="1">
                <a:solidFill>
                  <a:srgbClr val="0563C1"/>
                </a:solidFill>
                <a:effectLst/>
                <a:latin typeface="Times New Roman" panose="02020603050405020304" pitchFamily="18" charset="0"/>
                <a:ea typeface="Times New Roman" panose="02020603050405020304" pitchFamily="18" charset="0"/>
                <a:hlinkClick r:id="rId4"/>
              </a:rPr>
              <a:t>https</a:t>
            </a:r>
            <a:r>
              <a:rPr lang="en-US" sz="1200" u="sng" dirty="0">
                <a:solidFill>
                  <a:srgbClr val="0563C1"/>
                </a:solidFill>
                <a:effectLst/>
                <a:latin typeface="Times New Roman" panose="02020603050405020304" pitchFamily="18" charset="0"/>
                <a:ea typeface="Times New Roman" panose="02020603050405020304" pitchFamily="18" charset="0"/>
                <a:hlinkClick r:id="rId4"/>
              </a:rPr>
              <a:t>://doi.org/10.1002/ecs2.70441.</a:t>
            </a:r>
            <a:endParaRPr lang="en-US" sz="1200" dirty="0">
              <a:effectLst/>
              <a:latin typeface="Times New Roman" panose="02020603050405020304" pitchFamily="18" charset="0"/>
              <a:ea typeface="Times New Roman" panose="02020603050405020304" pitchFamily="18" charset="0"/>
            </a:endParaRPr>
          </a:p>
          <a:p>
            <a:pPr marL="171450" marR="0" indent="-171450">
              <a:lnSpc>
                <a:spcPct val="150000"/>
              </a:lnSpc>
              <a:spcBef>
                <a:spcPts val="0"/>
              </a:spcBef>
              <a:spcAft>
                <a:spcPts val="1200"/>
              </a:spcAft>
              <a:buFont typeface="Arial" panose="020B0604020202020204" pitchFamily="34" charset="0"/>
              <a:buChar char="•"/>
            </a:pPr>
            <a:r>
              <a:rPr lang="en-US" sz="1200" dirty="0" err="1">
                <a:effectLst/>
                <a:latin typeface="Times New Roman" panose="02020603050405020304" pitchFamily="18" charset="0"/>
                <a:ea typeface="Times New Roman" panose="02020603050405020304" pitchFamily="18" charset="0"/>
              </a:rPr>
              <a:t>Joo</a:t>
            </a:r>
            <a:r>
              <a:rPr lang="en-US" sz="1200" dirty="0">
                <a:effectLst/>
                <a:latin typeface="Times New Roman" panose="02020603050405020304" pitchFamily="18" charset="0"/>
                <a:ea typeface="Times New Roman" panose="02020603050405020304" pitchFamily="18" charset="0"/>
              </a:rPr>
              <a:t>, H.-Y. and Suh, H. (2017). The Effects of Government Support on Corporate Performance Hedging against International Environmental Regulation. </a:t>
            </a:r>
            <a:r>
              <a:rPr lang="en-US" sz="1200" i="1" dirty="0">
                <a:effectLst/>
                <a:latin typeface="Times New Roman" panose="02020603050405020304" pitchFamily="18" charset="0"/>
                <a:ea typeface="Times New Roman" panose="02020603050405020304" pitchFamily="18" charset="0"/>
              </a:rPr>
              <a:t>Sustainability</a:t>
            </a:r>
            <a:r>
              <a:rPr lang="en-US" sz="1200" dirty="0">
                <a:effectLst/>
                <a:latin typeface="Times New Roman" panose="02020603050405020304" pitchFamily="18" charset="0"/>
                <a:ea typeface="Times New Roman" panose="02020603050405020304" pitchFamily="18" charset="0"/>
              </a:rPr>
              <a:t>, 9(11), p.1980. </a:t>
            </a:r>
            <a:r>
              <a:rPr lang="en-US" sz="1200" dirty="0" err="1">
                <a:effectLst/>
                <a:latin typeface="Times New Roman" panose="02020603050405020304" pitchFamily="18" charset="0"/>
                <a:ea typeface="Times New Roman" panose="02020603050405020304" pitchFamily="18" charset="0"/>
              </a:rPr>
              <a:t>doi:</a:t>
            </a:r>
            <a:r>
              <a:rPr lang="en-US" sz="1200" u="sng" dirty="0" err="1">
                <a:solidFill>
                  <a:srgbClr val="0563C1"/>
                </a:solidFill>
                <a:effectLst/>
                <a:latin typeface="Times New Roman" panose="02020603050405020304" pitchFamily="18" charset="0"/>
                <a:ea typeface="Times New Roman" panose="02020603050405020304" pitchFamily="18" charset="0"/>
                <a:hlinkClick r:id="rId5"/>
              </a:rPr>
              <a:t>https</a:t>
            </a:r>
            <a:r>
              <a:rPr lang="en-US" sz="1200" u="sng" dirty="0">
                <a:solidFill>
                  <a:srgbClr val="0563C1"/>
                </a:solidFill>
                <a:effectLst/>
                <a:latin typeface="Times New Roman" panose="02020603050405020304" pitchFamily="18" charset="0"/>
                <a:ea typeface="Times New Roman" panose="02020603050405020304" pitchFamily="18" charset="0"/>
                <a:hlinkClick r:id="rId5"/>
              </a:rPr>
              <a:t>://doi.org/10.3390/su9111980.</a:t>
            </a:r>
            <a:endParaRPr lang="en-US" sz="1200" dirty="0">
              <a:effectLst/>
              <a:latin typeface="Times New Roman" panose="02020603050405020304" pitchFamily="18" charset="0"/>
              <a:ea typeface="Times New Roman" panose="02020603050405020304" pitchFamily="18" charset="0"/>
            </a:endParaRPr>
          </a:p>
          <a:p>
            <a:pPr marL="171450" marR="0" indent="-171450">
              <a:lnSpc>
                <a:spcPct val="150000"/>
              </a:lnSpc>
              <a:spcBef>
                <a:spcPts val="0"/>
              </a:spcBef>
              <a:spcAft>
                <a:spcPts val="1200"/>
              </a:spcAft>
              <a:buFont typeface="Arial" panose="020B0604020202020204" pitchFamily="34" charset="0"/>
              <a:buChar char="•"/>
            </a:pPr>
            <a:r>
              <a:rPr lang="en-US" sz="1200" dirty="0" err="1">
                <a:effectLst/>
                <a:latin typeface="Times New Roman" panose="02020603050405020304" pitchFamily="18" charset="0"/>
                <a:ea typeface="Times New Roman" panose="02020603050405020304" pitchFamily="18" charset="0"/>
              </a:rPr>
              <a:t>Momotaz</a:t>
            </a:r>
            <a:r>
              <a:rPr lang="en-US" sz="1200" dirty="0">
                <a:effectLst/>
                <a:latin typeface="Times New Roman" panose="02020603050405020304" pitchFamily="18" charset="0"/>
                <a:ea typeface="Times New Roman" panose="02020603050405020304" pitchFamily="18" charset="0"/>
              </a:rPr>
              <a:t>, S.N. and </a:t>
            </a:r>
            <a:r>
              <a:rPr lang="en-US" sz="1200" dirty="0" err="1">
                <a:effectLst/>
                <a:latin typeface="Times New Roman" panose="02020603050405020304" pitchFamily="18" charset="0"/>
                <a:ea typeface="Times New Roman" panose="02020603050405020304" pitchFamily="18" charset="0"/>
              </a:rPr>
              <a:t>Banik</a:t>
            </a:r>
            <a:r>
              <a:rPr lang="en-US" sz="1200" dirty="0">
                <a:effectLst/>
                <a:latin typeface="Times New Roman" panose="02020603050405020304" pitchFamily="18" charset="0"/>
                <a:ea typeface="Times New Roman" panose="02020603050405020304" pitchFamily="18" charset="0"/>
              </a:rPr>
              <a:t>, S. (2020). Effects of Seasonal Variation Driven Price Disparity on Fresh Flower Business: Evidences from Bangladesh. </a:t>
            </a:r>
            <a:r>
              <a:rPr lang="en-US" sz="1200" i="1" dirty="0">
                <a:effectLst/>
                <a:latin typeface="Times New Roman" panose="02020603050405020304" pitchFamily="18" charset="0"/>
                <a:ea typeface="Times New Roman" panose="02020603050405020304" pitchFamily="18" charset="0"/>
              </a:rPr>
              <a:t>Journal of Business &amp; Retail Management Research</a:t>
            </a:r>
            <a:r>
              <a:rPr lang="en-US" sz="1200" dirty="0">
                <a:effectLst/>
                <a:latin typeface="Times New Roman" panose="02020603050405020304" pitchFamily="18" charset="0"/>
                <a:ea typeface="Times New Roman" panose="02020603050405020304" pitchFamily="18" charset="0"/>
              </a:rPr>
              <a:t>, 14(02). </a:t>
            </a:r>
            <a:r>
              <a:rPr lang="en-US" sz="1200" dirty="0" err="1">
                <a:effectLst/>
                <a:latin typeface="Times New Roman" panose="02020603050405020304" pitchFamily="18" charset="0"/>
                <a:ea typeface="Times New Roman" panose="02020603050405020304" pitchFamily="18" charset="0"/>
              </a:rPr>
              <a:t>doi:</a:t>
            </a:r>
            <a:r>
              <a:rPr lang="en-US" sz="1200" u="sng" dirty="0" err="1">
                <a:solidFill>
                  <a:srgbClr val="0563C1"/>
                </a:solidFill>
                <a:effectLst/>
                <a:latin typeface="Times New Roman" panose="02020603050405020304" pitchFamily="18" charset="0"/>
                <a:ea typeface="Times New Roman" panose="02020603050405020304" pitchFamily="18" charset="0"/>
                <a:hlinkClick r:id="rId6"/>
              </a:rPr>
              <a:t>https</a:t>
            </a:r>
            <a:r>
              <a:rPr lang="en-US" sz="1200" u="sng" dirty="0">
                <a:solidFill>
                  <a:srgbClr val="0563C1"/>
                </a:solidFill>
                <a:effectLst/>
                <a:latin typeface="Times New Roman" panose="02020603050405020304" pitchFamily="18" charset="0"/>
                <a:ea typeface="Times New Roman" panose="02020603050405020304" pitchFamily="18" charset="0"/>
                <a:hlinkClick r:id="rId6"/>
              </a:rPr>
              <a:t>://doi.org/10.24052/</a:t>
            </a:r>
            <a:r>
              <a:rPr lang="en-US" sz="1200" u="sng" dirty="0" err="1">
                <a:solidFill>
                  <a:srgbClr val="0563C1"/>
                </a:solidFill>
                <a:effectLst/>
                <a:latin typeface="Times New Roman" panose="02020603050405020304" pitchFamily="18" charset="0"/>
                <a:ea typeface="Times New Roman" panose="02020603050405020304" pitchFamily="18" charset="0"/>
                <a:hlinkClick r:id="rId6"/>
              </a:rPr>
              <a:t>jbrmr</a:t>
            </a:r>
            <a:r>
              <a:rPr lang="en-US" sz="1200" u="sng" dirty="0">
                <a:solidFill>
                  <a:srgbClr val="0563C1"/>
                </a:solidFill>
                <a:effectLst/>
                <a:latin typeface="Times New Roman" panose="02020603050405020304" pitchFamily="18" charset="0"/>
                <a:ea typeface="Times New Roman" panose="02020603050405020304" pitchFamily="18" charset="0"/>
                <a:hlinkClick r:id="rId6"/>
              </a:rPr>
              <a:t>/v14is02/art-04.</a:t>
            </a:r>
            <a:endParaRPr lang="en-US" sz="1200" dirty="0">
              <a:effectLst/>
              <a:latin typeface="Times New Roman" panose="02020603050405020304" pitchFamily="18" charset="0"/>
              <a:ea typeface="Times New Roman" panose="02020603050405020304" pitchFamily="18" charset="0"/>
            </a:endParaRPr>
          </a:p>
          <a:p>
            <a:pPr marL="171450" marR="0" indent="-171450">
              <a:lnSpc>
                <a:spcPct val="150000"/>
              </a:lnSpc>
              <a:spcBef>
                <a:spcPts val="0"/>
              </a:spcBef>
              <a:spcAft>
                <a:spcPts val="1200"/>
              </a:spcAft>
              <a:buFont typeface="Arial" panose="020B0604020202020204" pitchFamily="34" charset="0"/>
              <a:buChar char="•"/>
            </a:pPr>
            <a:r>
              <a:rPr lang="en-US" sz="1200" dirty="0">
                <a:effectLst/>
                <a:latin typeface="Times New Roman" panose="02020603050405020304" pitchFamily="18" charset="0"/>
                <a:ea typeface="Times New Roman" panose="02020603050405020304" pitchFamily="18" charset="0"/>
              </a:rPr>
              <a:t>Park, S.Y. and Oh, W. (2019). A Trend Analysis of Floral Products and Services Using Big Data of Social Networking Services. </a:t>
            </a:r>
            <a:r>
              <a:rPr lang="en-US" sz="1200" i="1" dirty="0">
                <a:effectLst/>
                <a:latin typeface="Times New Roman" panose="02020603050405020304" pitchFamily="18" charset="0"/>
                <a:ea typeface="Times New Roman" panose="02020603050405020304" pitchFamily="18" charset="0"/>
              </a:rPr>
              <a:t>Journal of People, Plants, and Environment</a:t>
            </a:r>
            <a:r>
              <a:rPr lang="en-US" sz="1200" dirty="0">
                <a:effectLst/>
                <a:latin typeface="Times New Roman" panose="02020603050405020304" pitchFamily="18" charset="0"/>
                <a:ea typeface="Times New Roman" panose="02020603050405020304" pitchFamily="18" charset="0"/>
              </a:rPr>
              <a:t>, 22(5), pp.455–466. </a:t>
            </a:r>
            <a:r>
              <a:rPr lang="en-US" sz="1200" dirty="0" err="1">
                <a:effectLst/>
                <a:latin typeface="Times New Roman" panose="02020603050405020304" pitchFamily="18" charset="0"/>
                <a:ea typeface="Times New Roman" panose="02020603050405020304" pitchFamily="18" charset="0"/>
              </a:rPr>
              <a:t>doi:</a:t>
            </a:r>
            <a:r>
              <a:rPr lang="en-US" sz="1200" u="sng" dirty="0" err="1">
                <a:solidFill>
                  <a:srgbClr val="0563C1"/>
                </a:solidFill>
                <a:effectLst/>
                <a:latin typeface="Times New Roman" panose="02020603050405020304" pitchFamily="18" charset="0"/>
                <a:ea typeface="Times New Roman" panose="02020603050405020304" pitchFamily="18" charset="0"/>
                <a:hlinkClick r:id="rId7"/>
              </a:rPr>
              <a:t>https</a:t>
            </a:r>
            <a:r>
              <a:rPr lang="en-US" sz="1200" u="sng" dirty="0">
                <a:solidFill>
                  <a:srgbClr val="0563C1"/>
                </a:solidFill>
                <a:effectLst/>
                <a:latin typeface="Times New Roman" panose="02020603050405020304" pitchFamily="18" charset="0"/>
                <a:ea typeface="Times New Roman" panose="02020603050405020304" pitchFamily="18" charset="0"/>
                <a:hlinkClick r:id="rId7"/>
              </a:rPr>
              <a:t>://doi.org/10.11628/ksppe.2019.22.5.455.</a:t>
            </a:r>
            <a:endParaRPr lang="en-US" sz="120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92000" cy="6858000"/>
          </a:xfrm>
          <a:prstGeom prst="rect">
            <a:avLst/>
          </a:prstGeom>
        </p:spPr>
      </p:pic>
      <p:grpSp>
        <p:nvGrpSpPr>
          <p:cNvPr id="3" name="object 3"/>
          <p:cNvGrpSpPr/>
          <p:nvPr/>
        </p:nvGrpSpPr>
        <p:grpSpPr>
          <a:xfrm>
            <a:off x="608012" y="931862"/>
            <a:ext cx="4870450" cy="4984750"/>
            <a:chOff x="608012" y="931862"/>
            <a:chExt cx="4870450" cy="4984750"/>
          </a:xfrm>
        </p:grpSpPr>
        <p:sp>
          <p:nvSpPr>
            <p:cNvPr id="4" name="object 4"/>
            <p:cNvSpPr/>
            <p:nvPr/>
          </p:nvSpPr>
          <p:spPr>
            <a:xfrm>
              <a:off x="614362" y="938212"/>
              <a:ext cx="4857750" cy="4972050"/>
            </a:xfrm>
            <a:custGeom>
              <a:avLst/>
              <a:gdLst/>
              <a:ahLst/>
              <a:cxnLst/>
              <a:rect l="l" t="t" r="r" b="b"/>
              <a:pathLst>
                <a:path w="4857750" h="4972050">
                  <a:moveTo>
                    <a:pt x="4857750" y="0"/>
                  </a:moveTo>
                  <a:lnTo>
                    <a:pt x="0" y="0"/>
                  </a:lnTo>
                  <a:lnTo>
                    <a:pt x="0" y="4972050"/>
                  </a:lnTo>
                  <a:lnTo>
                    <a:pt x="4857750" y="4972050"/>
                  </a:lnTo>
                  <a:lnTo>
                    <a:pt x="4857750" y="0"/>
                  </a:lnTo>
                  <a:close/>
                </a:path>
              </a:pathLst>
            </a:custGeom>
            <a:solidFill>
              <a:srgbClr val="FFFFFF"/>
            </a:solidFill>
          </p:spPr>
          <p:txBody>
            <a:bodyPr wrap="square" lIns="0" tIns="0" rIns="0" bIns="0" rtlCol="0"/>
            <a:lstStyle/>
            <a:p>
              <a:endParaRPr/>
            </a:p>
          </p:txBody>
        </p:sp>
        <p:sp>
          <p:nvSpPr>
            <p:cNvPr id="5" name="object 5"/>
            <p:cNvSpPr/>
            <p:nvPr/>
          </p:nvSpPr>
          <p:spPr>
            <a:xfrm>
              <a:off x="614362" y="938212"/>
              <a:ext cx="4857750" cy="4972050"/>
            </a:xfrm>
            <a:custGeom>
              <a:avLst/>
              <a:gdLst/>
              <a:ahLst/>
              <a:cxnLst/>
              <a:rect l="l" t="t" r="r" b="b"/>
              <a:pathLst>
                <a:path w="4857750" h="4972050">
                  <a:moveTo>
                    <a:pt x="0" y="4972050"/>
                  </a:moveTo>
                  <a:lnTo>
                    <a:pt x="4857750" y="4972050"/>
                  </a:lnTo>
                  <a:lnTo>
                    <a:pt x="4857750" y="0"/>
                  </a:lnTo>
                  <a:lnTo>
                    <a:pt x="0" y="0"/>
                  </a:lnTo>
                  <a:lnTo>
                    <a:pt x="0" y="4972050"/>
                  </a:lnTo>
                  <a:close/>
                </a:path>
              </a:pathLst>
            </a:custGeom>
            <a:ln w="12700">
              <a:solidFill>
                <a:srgbClr val="232852"/>
              </a:solidFill>
            </a:ln>
          </p:spPr>
          <p:txBody>
            <a:bodyPr wrap="square" lIns="0" tIns="0" rIns="0" bIns="0" rtlCol="0"/>
            <a:lstStyle/>
            <a:p>
              <a:endParaRPr/>
            </a:p>
          </p:txBody>
        </p:sp>
      </p:grpSp>
      <p:pic>
        <p:nvPicPr>
          <p:cNvPr id="6" name="object 6"/>
          <p:cNvPicPr/>
          <p:nvPr/>
        </p:nvPicPr>
        <p:blipFill>
          <a:blip r:embed="rId3" cstate="print"/>
          <a:stretch>
            <a:fillRect/>
          </a:stretch>
        </p:blipFill>
        <p:spPr>
          <a:xfrm>
            <a:off x="6086475" y="0"/>
            <a:ext cx="2847975" cy="6858000"/>
          </a:xfrm>
          <a:prstGeom prst="rect">
            <a:avLst/>
          </a:prstGeom>
        </p:spPr>
      </p:pic>
      <p:sp>
        <p:nvSpPr>
          <p:cNvPr id="7" name="object 7"/>
          <p:cNvSpPr txBox="1">
            <a:spLocks noGrp="1"/>
          </p:cNvSpPr>
          <p:nvPr>
            <p:ph type="title"/>
          </p:nvPr>
        </p:nvSpPr>
        <p:spPr>
          <a:xfrm>
            <a:off x="8265159" y="2462593"/>
            <a:ext cx="3281679" cy="849630"/>
          </a:xfrm>
          <a:prstGeom prst="rect">
            <a:avLst/>
          </a:prstGeom>
        </p:spPr>
        <p:txBody>
          <a:bodyPr vert="horz" wrap="square" lIns="0" tIns="13335" rIns="0" bIns="0" rtlCol="0">
            <a:spAutoFit/>
          </a:bodyPr>
          <a:lstStyle/>
          <a:p>
            <a:pPr marL="12700">
              <a:lnSpc>
                <a:spcPct val="100000"/>
              </a:lnSpc>
              <a:spcBef>
                <a:spcPts val="105"/>
              </a:spcBef>
            </a:pPr>
            <a:r>
              <a:rPr sz="5400" spc="-160" dirty="0"/>
              <a:t>Questions</a:t>
            </a:r>
            <a:endParaRPr sz="5400"/>
          </a:p>
        </p:txBody>
      </p:sp>
      <p:pic>
        <p:nvPicPr>
          <p:cNvPr id="8" name="object 8"/>
          <p:cNvPicPr/>
          <p:nvPr/>
        </p:nvPicPr>
        <p:blipFill>
          <a:blip r:embed="rId4" cstate="print"/>
          <a:stretch>
            <a:fillRect/>
          </a:stretch>
        </p:blipFill>
        <p:spPr>
          <a:xfrm>
            <a:off x="933450" y="1247775"/>
            <a:ext cx="4210050" cy="4324350"/>
          </a:xfrm>
          <a:prstGeom prst="rect">
            <a:avLst/>
          </a:prstGeom>
        </p:spPr>
      </p:pic>
      <p:grpSp>
        <p:nvGrpSpPr>
          <p:cNvPr id="9" name="object 9"/>
          <p:cNvGrpSpPr/>
          <p:nvPr/>
        </p:nvGrpSpPr>
        <p:grpSpPr>
          <a:xfrm>
            <a:off x="6086475" y="0"/>
            <a:ext cx="1741170" cy="6858000"/>
            <a:chOff x="6086475" y="0"/>
            <a:chExt cx="1741170" cy="6858000"/>
          </a:xfrm>
        </p:grpSpPr>
        <p:sp>
          <p:nvSpPr>
            <p:cNvPr id="10" name="object 10"/>
            <p:cNvSpPr/>
            <p:nvPr/>
          </p:nvSpPr>
          <p:spPr>
            <a:xfrm>
              <a:off x="6086475" y="0"/>
              <a:ext cx="180975" cy="6858000"/>
            </a:xfrm>
            <a:custGeom>
              <a:avLst/>
              <a:gdLst/>
              <a:ahLst/>
              <a:cxnLst/>
              <a:rect l="l" t="t" r="r" b="b"/>
              <a:pathLst>
                <a:path w="180975" h="6858000">
                  <a:moveTo>
                    <a:pt x="180975" y="0"/>
                  </a:moveTo>
                  <a:lnTo>
                    <a:pt x="0" y="0"/>
                  </a:lnTo>
                  <a:lnTo>
                    <a:pt x="0" y="6858000"/>
                  </a:lnTo>
                  <a:lnTo>
                    <a:pt x="180975" y="6858000"/>
                  </a:lnTo>
                  <a:lnTo>
                    <a:pt x="180975" y="0"/>
                  </a:lnTo>
                  <a:close/>
                </a:path>
              </a:pathLst>
            </a:custGeom>
            <a:solidFill>
              <a:srgbClr val="232852"/>
            </a:solidFill>
          </p:spPr>
          <p:txBody>
            <a:bodyPr wrap="square" lIns="0" tIns="0" rIns="0" bIns="0" rtlCol="0"/>
            <a:lstStyle/>
            <a:p>
              <a:endParaRPr/>
            </a:p>
          </p:txBody>
        </p:sp>
        <p:sp>
          <p:nvSpPr>
            <p:cNvPr id="11" name="object 11"/>
            <p:cNvSpPr/>
            <p:nvPr/>
          </p:nvSpPr>
          <p:spPr>
            <a:xfrm>
              <a:off x="6086475" y="4324350"/>
              <a:ext cx="1741170" cy="781050"/>
            </a:xfrm>
            <a:custGeom>
              <a:avLst/>
              <a:gdLst/>
              <a:ahLst/>
              <a:cxnLst/>
              <a:rect l="l" t="t" r="r" b="b"/>
              <a:pathLst>
                <a:path w="1741170" h="781050">
                  <a:moveTo>
                    <a:pt x="1344802" y="0"/>
                  </a:moveTo>
                  <a:lnTo>
                    <a:pt x="0" y="0"/>
                  </a:lnTo>
                  <a:lnTo>
                    <a:pt x="0" y="781050"/>
                  </a:lnTo>
                  <a:lnTo>
                    <a:pt x="1344802" y="781050"/>
                  </a:lnTo>
                  <a:lnTo>
                    <a:pt x="1354474" y="780242"/>
                  </a:lnTo>
                  <a:lnTo>
                    <a:pt x="1362360" y="778113"/>
                  </a:lnTo>
                  <a:lnTo>
                    <a:pt x="1368484" y="775102"/>
                  </a:lnTo>
                  <a:lnTo>
                    <a:pt x="1372870" y="771651"/>
                  </a:lnTo>
                  <a:lnTo>
                    <a:pt x="1372870" y="766952"/>
                  </a:lnTo>
                  <a:lnTo>
                    <a:pt x="1377569" y="766952"/>
                  </a:lnTo>
                  <a:lnTo>
                    <a:pt x="1733677" y="409320"/>
                  </a:lnTo>
                  <a:lnTo>
                    <a:pt x="1738963" y="400730"/>
                  </a:lnTo>
                  <a:lnTo>
                    <a:pt x="1740725" y="389937"/>
                  </a:lnTo>
                  <a:lnTo>
                    <a:pt x="1738963" y="378263"/>
                  </a:lnTo>
                  <a:lnTo>
                    <a:pt x="1733677" y="367030"/>
                  </a:lnTo>
                  <a:lnTo>
                    <a:pt x="1377569" y="14097"/>
                  </a:lnTo>
                  <a:lnTo>
                    <a:pt x="1377569" y="9398"/>
                  </a:lnTo>
                  <a:lnTo>
                    <a:pt x="1372870" y="9398"/>
                  </a:lnTo>
                  <a:lnTo>
                    <a:pt x="1368484" y="5947"/>
                  </a:lnTo>
                  <a:lnTo>
                    <a:pt x="1362360" y="2936"/>
                  </a:lnTo>
                  <a:lnTo>
                    <a:pt x="1354474" y="807"/>
                  </a:lnTo>
                  <a:lnTo>
                    <a:pt x="1344802" y="0"/>
                  </a:lnTo>
                  <a:close/>
                </a:path>
              </a:pathLst>
            </a:custGeom>
            <a:solidFill>
              <a:srgbClr val="4966AC"/>
            </a:solidFill>
          </p:spPr>
          <p:txBody>
            <a:bodyPr wrap="square" lIns="0" tIns="0" rIns="0" bIns="0" rtlCol="0"/>
            <a:lstStyle/>
            <a:p>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9353C3"/>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884C19976B3DD418A3E224EC302BC09" ma:contentTypeVersion="12" ma:contentTypeDescription="Create a new document." ma:contentTypeScope="" ma:versionID="41d80c14898b9d197ca572680a9ea3bc">
  <xsd:schema xmlns:xsd="http://www.w3.org/2001/XMLSchema" xmlns:xs="http://www.w3.org/2001/XMLSchema" xmlns:p="http://schemas.microsoft.com/office/2006/metadata/properties" xmlns:ns3="67862bac-50c4-4354-ada5-1fffdd8fde82" xmlns:ns4="0c06afa1-29c7-4871-b41a-76ab11e20139" targetNamespace="http://schemas.microsoft.com/office/2006/metadata/properties" ma:root="true" ma:fieldsID="5aed239318a1de31cb54b12863a6c780" ns3:_="" ns4:_="">
    <xsd:import namespace="67862bac-50c4-4354-ada5-1fffdd8fde82"/>
    <xsd:import namespace="0c06afa1-29c7-4871-b41a-76ab11e20139"/>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_activity" minOccurs="0"/>
                <xsd:element ref="ns3:MediaServiceObjectDetectorVersions" minOccurs="0"/>
                <xsd:element ref="ns3:MediaServiceSearchProperties" minOccurs="0"/>
                <xsd:element ref="ns3:MediaServiceGenerationTime" minOccurs="0"/>
                <xsd:element ref="ns3:MediaServiceEventHashCode" minOccurs="0"/>
                <xsd:element ref="ns3:MediaLengthInSecond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862bac-50c4-4354-ada5-1fffdd8fde8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_activity" ma:index="13" nillable="true" ma:displayName="_activity" ma:hidden="true" ma:internalName="_activity">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DateTaken" ma:index="19"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c06afa1-29c7-4871-b41a-76ab11e20139"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67862bac-50c4-4354-ada5-1fffdd8fde82" xsi:nil="true"/>
  </documentManagement>
</p:properties>
</file>

<file path=customXml/itemProps1.xml><?xml version="1.0" encoding="utf-8"?>
<ds:datastoreItem xmlns:ds="http://schemas.openxmlformats.org/officeDocument/2006/customXml" ds:itemID="{C5B43C60-538E-4480-9C3C-6DC0C5EE3C96}">
  <ds:schemaRefs>
    <ds:schemaRef ds:uri="http://schemas.microsoft.com/sharepoint/v3/contenttype/forms"/>
  </ds:schemaRefs>
</ds:datastoreItem>
</file>

<file path=customXml/itemProps2.xml><?xml version="1.0" encoding="utf-8"?>
<ds:datastoreItem xmlns:ds="http://schemas.openxmlformats.org/officeDocument/2006/customXml" ds:itemID="{31F5F042-6F84-4B29-B40A-F14352EDCC1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7862bac-50c4-4354-ada5-1fffdd8fde82"/>
    <ds:schemaRef ds:uri="0c06afa1-29c7-4871-b41a-76ab11e2013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C311117-7EDF-4A28-A9C9-5D55CA0D3EB6}">
  <ds:schemaRefs>
    <ds:schemaRef ds:uri="http://schemas.openxmlformats.org/package/2006/metadata/core-properties"/>
    <ds:schemaRef ds:uri="http://schemas.microsoft.com/office/infopath/2007/PartnerControls"/>
    <ds:schemaRef ds:uri="http://schemas.microsoft.com/office/2006/metadata/properties"/>
    <ds:schemaRef ds:uri="0c06afa1-29c7-4871-b41a-76ab11e20139"/>
    <ds:schemaRef ds:uri="http://purl.org/dc/dcmitype/"/>
    <ds:schemaRef ds:uri="http://purl.org/dc/terms/"/>
    <ds:schemaRef ds:uri="http://purl.org/dc/elements/1.1/"/>
    <ds:schemaRef ds:uri="http://schemas.microsoft.com/office/2006/documentManagement/types"/>
    <ds:schemaRef ds:uri="67862bac-50c4-4354-ada5-1fffdd8fde82"/>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106</TotalTime>
  <Words>2507</Words>
  <Application>Microsoft Office PowerPoint</Application>
  <PresentationFormat>Widescreen</PresentationFormat>
  <Paragraphs>90</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 MT</vt:lpstr>
      <vt:lpstr>Calibri</vt:lpstr>
      <vt:lpstr>Tahoma</vt:lpstr>
      <vt:lpstr>Times New Roman</vt:lpstr>
      <vt:lpstr>Office Theme</vt:lpstr>
      <vt:lpstr>MODULE NAME: Problem Solving and Decision Making  MODULE CODE : LCLM4004  STUDENT NAME: Edgar Lopes Vieira STUDENT ID:  2438630 LECTURER: Richard Ashaye ASSIGNMENT: Individual Presentation Green Haven Florists </vt:lpstr>
      <vt:lpstr>OVERVIEW</vt:lpstr>
      <vt:lpstr>Introduction</vt:lpstr>
      <vt:lpstr>Company BackGround</vt:lpstr>
      <vt:lpstr>Problem: Nature and Scope - 5W2H</vt:lpstr>
      <vt:lpstr>PESTLE ANALYSIS: Green Haven Florists</vt:lpstr>
      <vt:lpstr>PESTLE ANALYSIS: Green Haven Florists</vt:lpstr>
      <vt:lpstr>Cause and effect analysis: Fishbone diagram</vt:lpstr>
      <vt:lpstr>Conclusion</vt:lpstr>
      <vt:lpstr>References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Problem Solving and Decision Making  MODULE CODE : LCLM4004  STUDENT NAME: Edgar STUDENT ID:   LECTURER:  Anita Nan  Assignment 1: Individual Presentation Green Haven Florists </dc:title>
  <cp:lastModifiedBy>Leocadia Da Silva</cp:lastModifiedBy>
  <cp:revision>2</cp:revision>
  <dcterms:created xsi:type="dcterms:W3CDTF">2025-11-02T19:04:47Z</dcterms:created>
  <dcterms:modified xsi:type="dcterms:W3CDTF">2025-11-09T21:22:54Z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2025-10-23T00:00:00Z</vt:filetime>
  </property>
  <property fmtid="{D5CDD505-2E9C-101B-9397-08002B2CF9AE}" pid="3" name="LastSaved">
    <vt:filetime>2025-11-02T00:00:00Z</vt:filetime>
  </property>
  <property fmtid="{D5CDD505-2E9C-101B-9397-08002B2CF9AE}" pid="4" name="ContentTypeId">
    <vt:lpwstr>0x0101006884C19976B3DD418A3E224EC302BC09</vt:lpwstr>
  </property>
</Properties>
</file>