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97" r:id="rId2"/>
    <p:sldId id="284" r:id="rId3"/>
    <p:sldId id="290" r:id="rId4"/>
    <p:sldId id="285" r:id="rId5"/>
    <p:sldId id="299" r:id="rId6"/>
    <p:sldId id="286" r:id="rId7"/>
    <p:sldId id="287" r:id="rId8"/>
    <p:sldId id="294" r:id="rId9"/>
    <p:sldId id="301" r:id="rId10"/>
    <p:sldId id="302" r:id="rId11"/>
    <p:sldId id="303" r:id="rId12"/>
    <p:sldId id="30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D6549E-E026-4F19-9D6D-7D5E064A90EC}" v="22" dt="2025-01-14T15:03:03.323"/>
    <p1510:client id="{BB738C0A-15AE-4F77-9389-F46F3975393A}" v="2" dt="2025-01-14T14:37:21.9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eena Kenyon" userId="e52025c5b3193bab" providerId="LiveId" clId="{1FD6549E-E026-4F19-9D6D-7D5E064A90EC}"/>
    <pc:docChg chg="undo redo custSel addSld delSld modSld">
      <pc:chgData name="Shaheena Kenyon" userId="e52025c5b3193bab" providerId="LiveId" clId="{1FD6549E-E026-4F19-9D6D-7D5E064A90EC}" dt="2025-01-14T15:03:49.185" v="93" actId="2696"/>
      <pc:docMkLst>
        <pc:docMk/>
      </pc:docMkLst>
      <pc:sldChg chg="addSp delSp modSp del mod modClrScheme chgLayout">
        <pc:chgData name="Shaheena Kenyon" userId="e52025c5b3193bab" providerId="LiveId" clId="{1FD6549E-E026-4F19-9D6D-7D5E064A90EC}" dt="2025-01-14T15:03:49.185" v="93" actId="2696"/>
        <pc:sldMkLst>
          <pc:docMk/>
          <pc:sldMk cId="317404759" sldId="300"/>
        </pc:sldMkLst>
        <pc:spChg chg="mod">
          <ac:chgData name="Shaheena Kenyon" userId="e52025c5b3193bab" providerId="LiveId" clId="{1FD6549E-E026-4F19-9D6D-7D5E064A90EC}" dt="2025-01-14T14:56:33.166" v="35" actId="1076"/>
          <ac:spMkLst>
            <pc:docMk/>
            <pc:sldMk cId="317404759" sldId="300"/>
            <ac:spMk id="2" creationId="{62147D25-0FE6-9205-CD86-81AE1779058B}"/>
          </ac:spMkLst>
        </pc:spChg>
        <pc:spChg chg="add del mod">
          <ac:chgData name="Shaheena Kenyon" userId="e52025c5b3193bab" providerId="LiveId" clId="{1FD6549E-E026-4F19-9D6D-7D5E064A90EC}" dt="2025-01-14T14:55:18.261" v="30" actId="22"/>
          <ac:spMkLst>
            <pc:docMk/>
            <pc:sldMk cId="317404759" sldId="300"/>
            <ac:spMk id="3" creationId="{FEFB2FF1-F668-18B0-4B44-59F61CB2DCB3}"/>
          </ac:spMkLst>
        </pc:spChg>
        <pc:spChg chg="add mod">
          <ac:chgData name="Shaheena Kenyon" userId="e52025c5b3193bab" providerId="LiveId" clId="{1FD6549E-E026-4F19-9D6D-7D5E064A90EC}" dt="2025-01-14T14:52:14.360" v="17"/>
          <ac:spMkLst>
            <pc:docMk/>
            <pc:sldMk cId="317404759" sldId="300"/>
            <ac:spMk id="4" creationId="{25147139-0829-B1FB-F606-4AFF40A9922E}"/>
          </ac:spMkLst>
        </pc:spChg>
        <pc:spChg chg="mod">
          <ac:chgData name="Shaheena Kenyon" userId="e52025c5b3193bab" providerId="LiveId" clId="{1FD6549E-E026-4F19-9D6D-7D5E064A90EC}" dt="2025-01-14T14:55:40.330" v="31" actId="26606"/>
          <ac:spMkLst>
            <pc:docMk/>
            <pc:sldMk cId="317404759" sldId="300"/>
            <ac:spMk id="5" creationId="{146CAD20-6E2D-FD05-2EE6-D0F91C4E0865}"/>
          </ac:spMkLst>
        </pc:spChg>
        <pc:spChg chg="mod">
          <ac:chgData name="Shaheena Kenyon" userId="e52025c5b3193bab" providerId="LiveId" clId="{1FD6549E-E026-4F19-9D6D-7D5E064A90EC}" dt="2025-01-14T14:55:40.330" v="31" actId="26606"/>
          <ac:spMkLst>
            <pc:docMk/>
            <pc:sldMk cId="317404759" sldId="300"/>
            <ac:spMk id="6" creationId="{E04EF076-CC5C-4555-51D4-B8676E615944}"/>
          </ac:spMkLst>
        </pc:spChg>
        <pc:spChg chg="mod">
          <ac:chgData name="Shaheena Kenyon" userId="e52025c5b3193bab" providerId="LiveId" clId="{1FD6549E-E026-4F19-9D6D-7D5E064A90EC}" dt="2025-01-14T14:55:40.330" v="31" actId="26606"/>
          <ac:spMkLst>
            <pc:docMk/>
            <pc:sldMk cId="317404759" sldId="300"/>
            <ac:spMk id="7" creationId="{B8D1E87A-C3A5-258F-987D-B1EE5C11910A}"/>
          </ac:spMkLst>
        </pc:spChg>
        <pc:picChg chg="add mod ord">
          <ac:chgData name="Shaheena Kenyon" userId="e52025c5b3193bab" providerId="LiveId" clId="{1FD6549E-E026-4F19-9D6D-7D5E064A90EC}" dt="2025-01-14T14:56:44.089" v="37" actId="1076"/>
          <ac:picMkLst>
            <pc:docMk/>
            <pc:sldMk cId="317404759" sldId="300"/>
            <ac:picMk id="9" creationId="{47036653-6550-4761-1356-5E36F1382051}"/>
          </ac:picMkLst>
        </pc:picChg>
      </pc:sldChg>
      <pc:sldChg chg="addSp delSp modSp new mod">
        <pc:chgData name="Shaheena Kenyon" userId="e52025c5b3193bab" providerId="LiveId" clId="{1FD6549E-E026-4F19-9D6D-7D5E064A90EC}" dt="2025-01-14T15:01:15.989" v="76" actId="404"/>
        <pc:sldMkLst>
          <pc:docMk/>
          <pc:sldMk cId="427112144" sldId="301"/>
        </pc:sldMkLst>
        <pc:spChg chg="mod">
          <ac:chgData name="Shaheena Kenyon" userId="e52025c5b3193bab" providerId="LiveId" clId="{1FD6549E-E026-4F19-9D6D-7D5E064A90EC}" dt="2025-01-14T14:58:12.948" v="66" actId="1076"/>
          <ac:spMkLst>
            <pc:docMk/>
            <pc:sldMk cId="427112144" sldId="301"/>
            <ac:spMk id="2" creationId="{5B2B71CF-442D-1BF4-C32D-F3E05451A131}"/>
          </ac:spMkLst>
        </pc:spChg>
        <pc:spChg chg="del mod">
          <ac:chgData name="Shaheena Kenyon" userId="e52025c5b3193bab" providerId="LiveId" clId="{1FD6549E-E026-4F19-9D6D-7D5E064A90EC}" dt="2025-01-14T15:00:36.942" v="71" actId="478"/>
          <ac:spMkLst>
            <pc:docMk/>
            <pc:sldMk cId="427112144" sldId="301"/>
            <ac:spMk id="3" creationId="{1E2BC958-F441-E17D-B7EE-D1E816C82218}"/>
          </ac:spMkLst>
        </pc:spChg>
        <pc:spChg chg="add del mod">
          <ac:chgData name="Shaheena Kenyon" userId="e52025c5b3193bab" providerId="LiveId" clId="{1FD6549E-E026-4F19-9D6D-7D5E064A90EC}" dt="2025-01-14T15:00:44.487" v="73" actId="478"/>
          <ac:spMkLst>
            <pc:docMk/>
            <pc:sldMk cId="427112144" sldId="301"/>
            <ac:spMk id="8" creationId="{84BDF52B-932F-0600-2A1C-98F0E1F2E060}"/>
          </ac:spMkLst>
        </pc:spChg>
        <pc:spChg chg="add mod">
          <ac:chgData name="Shaheena Kenyon" userId="e52025c5b3193bab" providerId="LiveId" clId="{1FD6549E-E026-4F19-9D6D-7D5E064A90EC}" dt="2025-01-14T15:01:15.989" v="76" actId="404"/>
          <ac:spMkLst>
            <pc:docMk/>
            <pc:sldMk cId="427112144" sldId="301"/>
            <ac:spMk id="9" creationId="{0341D2B6-101F-DF2E-D0EF-9150FA6F711F}"/>
          </ac:spMkLst>
        </pc:spChg>
      </pc:sldChg>
      <pc:sldChg chg="modSp add mod">
        <pc:chgData name="Shaheena Kenyon" userId="e52025c5b3193bab" providerId="LiveId" clId="{1FD6549E-E026-4F19-9D6D-7D5E064A90EC}" dt="2025-01-14T15:01:48.373" v="79" actId="404"/>
        <pc:sldMkLst>
          <pc:docMk/>
          <pc:sldMk cId="1569109367" sldId="302"/>
        </pc:sldMkLst>
        <pc:spChg chg="mod">
          <ac:chgData name="Shaheena Kenyon" userId="e52025c5b3193bab" providerId="LiveId" clId="{1FD6549E-E026-4F19-9D6D-7D5E064A90EC}" dt="2025-01-14T15:01:48.373" v="79" actId="404"/>
          <ac:spMkLst>
            <pc:docMk/>
            <pc:sldMk cId="1569109367" sldId="302"/>
            <ac:spMk id="9" creationId="{763EB130-B1ED-7FF5-E00F-E68965EB8835}"/>
          </ac:spMkLst>
        </pc:spChg>
      </pc:sldChg>
      <pc:sldChg chg="modSp add mod">
        <pc:chgData name="Shaheena Kenyon" userId="e52025c5b3193bab" providerId="LiveId" clId="{1FD6549E-E026-4F19-9D6D-7D5E064A90EC}" dt="2025-01-14T15:02:58.916" v="89" actId="404"/>
        <pc:sldMkLst>
          <pc:docMk/>
          <pc:sldMk cId="1977119191" sldId="303"/>
        </pc:sldMkLst>
        <pc:spChg chg="mod">
          <ac:chgData name="Shaheena Kenyon" userId="e52025c5b3193bab" providerId="LiveId" clId="{1FD6549E-E026-4F19-9D6D-7D5E064A90EC}" dt="2025-01-14T15:02:58.916" v="89" actId="404"/>
          <ac:spMkLst>
            <pc:docMk/>
            <pc:sldMk cId="1977119191" sldId="303"/>
            <ac:spMk id="9" creationId="{E099BFC8-881E-8E27-4214-8903C22A5119}"/>
          </ac:spMkLst>
        </pc:spChg>
      </pc:sldChg>
      <pc:sldChg chg="modSp add mod">
        <pc:chgData name="Shaheena Kenyon" userId="e52025c5b3193bab" providerId="LiveId" clId="{1FD6549E-E026-4F19-9D6D-7D5E064A90EC}" dt="2025-01-14T15:03:23.759" v="92" actId="404"/>
        <pc:sldMkLst>
          <pc:docMk/>
          <pc:sldMk cId="3978406456" sldId="304"/>
        </pc:sldMkLst>
        <pc:spChg chg="mod">
          <ac:chgData name="Shaheena Kenyon" userId="e52025c5b3193bab" providerId="LiveId" clId="{1FD6549E-E026-4F19-9D6D-7D5E064A90EC}" dt="2025-01-14T15:03:23.759" v="92" actId="404"/>
          <ac:spMkLst>
            <pc:docMk/>
            <pc:sldMk cId="3978406456" sldId="304"/>
            <ac:spMk id="9" creationId="{7C42B00D-9D97-1AE8-0A6D-9F3C38BDB49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36DAC3-1A5F-4DD5-985D-BBEC969E8F22}" type="datetimeFigureOut">
              <a:rPr lang="en-GB" smtClean="0"/>
              <a:t>14/01/2025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96CD36-4D70-4108-933C-A6BB5DD50A46}" type="slidenum">
              <a:rPr lang="en-GB" smtClean="0"/>
              <a:t>‹#›</a:t>
            </a:fld>
            <a:endParaRPr lang="en-GB"/>
          </a:p>
        </p:txBody>
      </p:sp>
    </p:spTree>
    <p:extLst>
      <p:ext uri="{BB962C8B-B14F-4D97-AF65-F5344CB8AC3E}">
        <p14:creationId xmlns:p14="http://schemas.microsoft.com/office/powerpoint/2010/main" val="36812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95A79F7-4E41-4C46-B710-F864A323985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645389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1/14/2025</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752383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1/14/2025</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773490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1/14/2025</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767281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1/14/2025</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624634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1/14/2025</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063510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1/14/2025</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833345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1/14/2025</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145950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1/14/2025</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9447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1/14/2025</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446884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1/14/2025</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76903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1/14/2025</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919876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1/14/2025</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2619045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doi.org/10.1093/clipsy.9.1.54"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927-073C-0249-996D-6AEB39C7BFD0}"/>
              </a:ext>
            </a:extLst>
          </p:cNvPr>
          <p:cNvSpPr>
            <a:spLocks noGrp="1"/>
          </p:cNvSpPr>
          <p:nvPr>
            <p:ph type="title"/>
          </p:nvPr>
        </p:nvSpPr>
        <p:spPr>
          <a:xfrm>
            <a:off x="973791" y="910742"/>
            <a:ext cx="10240903" cy="1233488"/>
          </a:xfrm>
        </p:spPr>
        <p:txBody>
          <a:bodyPr>
            <a:normAutofit fontScale="90000"/>
          </a:bodyPr>
          <a:lstStyle/>
          <a:p>
            <a:pPr algn="ctr"/>
            <a:r>
              <a:rPr lang="en-GB"/>
              <a:t>MINDFULLNESS BASED COGNITIVE BEHAVIOURAL therapy (MBCT)</a:t>
            </a:r>
          </a:p>
        </p:txBody>
      </p:sp>
      <p:sp>
        <p:nvSpPr>
          <p:cNvPr id="4" name="Date Placeholder 3">
            <a:extLst>
              <a:ext uri="{FF2B5EF4-FFF2-40B4-BE49-F238E27FC236}">
                <a16:creationId xmlns:a16="http://schemas.microsoft.com/office/drawing/2014/main" id="{6BAF8690-7427-F057-6B18-B068B11F6649}"/>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7BAFF-7B9B-48C1-9C96-759CCA6989F1}"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6C3D4EAD-112D-F0B9-8578-75F140921F14}"/>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18DAA1D6-7D09-5DE3-42B7-E895E748FE7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pic>
        <p:nvPicPr>
          <p:cNvPr id="7" name="Picture 6" descr="Mindfulness for Anxiety, Depression &amp; PTSD – Quest Psychology Services">
            <a:extLst>
              <a:ext uri="{FF2B5EF4-FFF2-40B4-BE49-F238E27FC236}">
                <a16:creationId xmlns:a16="http://schemas.microsoft.com/office/drawing/2014/main" id="{3A846E63-A2B1-25C7-3D59-B5C543FB1352}"/>
              </a:ext>
            </a:extLst>
          </p:cNvPr>
          <p:cNvPicPr>
            <a:picLocks noChangeAspect="1"/>
          </p:cNvPicPr>
          <p:nvPr/>
        </p:nvPicPr>
        <p:blipFill>
          <a:blip r:embed="rId2"/>
          <a:srcRect l="224" t="41486" r="896" b="4710"/>
          <a:stretch/>
        </p:blipFill>
        <p:spPr>
          <a:xfrm>
            <a:off x="1146903" y="3178996"/>
            <a:ext cx="9897075" cy="1665060"/>
          </a:xfrm>
          <a:prstGeom prst="rect">
            <a:avLst/>
          </a:prstGeom>
        </p:spPr>
      </p:pic>
    </p:spTree>
    <p:extLst>
      <p:ext uri="{BB962C8B-B14F-4D97-AF65-F5344CB8AC3E}">
        <p14:creationId xmlns:p14="http://schemas.microsoft.com/office/powerpoint/2010/main" val="3669988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6D895-49AA-332B-0215-3828B17C0BF8}"/>
              </a:ext>
            </a:extLst>
          </p:cNvPr>
          <p:cNvSpPr>
            <a:spLocks noGrp="1"/>
          </p:cNvSpPr>
          <p:nvPr>
            <p:ph type="title"/>
          </p:nvPr>
        </p:nvSpPr>
        <p:spPr>
          <a:xfrm>
            <a:off x="975548" y="751242"/>
            <a:ext cx="10240903" cy="1233488"/>
          </a:xfrm>
        </p:spPr>
        <p:txBody>
          <a:bodyPr/>
          <a:lstStyle/>
          <a:p>
            <a:pPr algn="ctr"/>
            <a:r>
              <a:rPr lang="en-US"/>
              <a:t>MINDFULNESS-based cognitive therapy(MBCT)</a:t>
            </a:r>
          </a:p>
        </p:txBody>
      </p:sp>
      <p:sp>
        <p:nvSpPr>
          <p:cNvPr id="3" name="Content Placeholder 2">
            <a:extLst>
              <a:ext uri="{FF2B5EF4-FFF2-40B4-BE49-F238E27FC236}">
                <a16:creationId xmlns:a16="http://schemas.microsoft.com/office/drawing/2014/main" id="{ED6D0E05-2401-C4B8-A4AA-59818D79A809}"/>
              </a:ext>
            </a:extLst>
          </p:cNvPr>
          <p:cNvSpPr>
            <a:spLocks noGrp="1"/>
          </p:cNvSpPr>
          <p:nvPr>
            <p:ph idx="1"/>
          </p:nvPr>
        </p:nvSpPr>
        <p:spPr>
          <a:xfrm>
            <a:off x="975548" y="2140817"/>
            <a:ext cx="10240903" cy="3956179"/>
          </a:xfrm>
        </p:spPr>
        <p:txBody>
          <a:bodyPr vert="horz" lIns="0" tIns="0" rIns="0" bIns="0" rtlCol="0" anchor="t">
            <a:normAutofit/>
          </a:bodyPr>
          <a:lstStyle/>
          <a:p>
            <a:r>
              <a:rPr lang="en-US" b="1" dirty="0">
                <a:ea typeface="+mn-lt"/>
                <a:cs typeface="+mn-lt"/>
              </a:rPr>
              <a:t>Roemer and </a:t>
            </a:r>
            <a:r>
              <a:rPr lang="en-US" b="1" dirty="0" err="1">
                <a:ea typeface="+mn-lt"/>
                <a:cs typeface="+mn-lt"/>
              </a:rPr>
              <a:t>Orsillo</a:t>
            </a:r>
            <a:r>
              <a:rPr lang="en-US" b="1" dirty="0">
                <a:ea typeface="+mn-lt"/>
                <a:cs typeface="+mn-lt"/>
              </a:rPr>
              <a:t> (2007)</a:t>
            </a:r>
            <a:r>
              <a:rPr lang="en-US" dirty="0">
                <a:ea typeface="+mn-lt"/>
                <a:cs typeface="+mn-lt"/>
              </a:rPr>
              <a:t> found that patients who underwent a treatment combining CBT with mindfulness and acceptance-based strategies experienced significant reductions in symptoms and improved quality of life.</a:t>
            </a:r>
            <a:endParaRPr lang="en-US" dirty="0"/>
          </a:p>
          <a:p>
            <a:r>
              <a:rPr lang="en-US" dirty="0">
                <a:ea typeface="+mn-lt"/>
                <a:cs typeface="+mn-lt"/>
              </a:rPr>
              <a:t>Mindfulness-based cognitive therapy MBCT was developed by </a:t>
            </a:r>
            <a:r>
              <a:rPr lang="en-US" dirty="0" err="1">
                <a:ea typeface="+mn-lt"/>
                <a:cs typeface="+mn-lt"/>
              </a:rPr>
              <a:t>Zindel</a:t>
            </a:r>
            <a:r>
              <a:rPr lang="en-US" dirty="0">
                <a:ea typeface="+mn-lt"/>
                <a:cs typeface="+mn-lt"/>
              </a:rPr>
              <a:t> Segal, Mark Williams, and John Teasdale in 2002 by combining Mindfulness-based stress reduction (MBSR) </a:t>
            </a:r>
            <a:r>
              <a:rPr lang="en-US" b="1" dirty="0">
                <a:ea typeface="+mn-lt"/>
                <a:cs typeface="+mn-lt"/>
              </a:rPr>
              <a:t>(Kabat-Zinn, 1979, 2013)</a:t>
            </a:r>
            <a:r>
              <a:rPr lang="en-US" dirty="0">
                <a:ea typeface="+mn-lt"/>
                <a:cs typeface="+mn-lt"/>
              </a:rPr>
              <a:t> and CBT to prevent depression relapse. </a:t>
            </a:r>
            <a:endParaRPr lang="en-US" dirty="0"/>
          </a:p>
          <a:p>
            <a:r>
              <a:rPr lang="en-US" dirty="0">
                <a:ea typeface="+mn-lt"/>
                <a:cs typeface="+mn-lt"/>
              </a:rPr>
              <a:t>MBCT can help individuals with anxiety disorders by shifting focus from concerns about the future to being aware of the present moments. This approach helps reduce the tendency to engage in avoidance behaviours, promoting a healthier way to cope with anxiety </a:t>
            </a:r>
            <a:r>
              <a:rPr lang="en-US" b="1" dirty="0">
                <a:ea typeface="+mn-lt"/>
                <a:cs typeface="+mn-lt"/>
              </a:rPr>
              <a:t>(Roemer &amp; </a:t>
            </a:r>
            <a:r>
              <a:rPr lang="en-US" b="1" dirty="0" err="1">
                <a:ea typeface="+mn-lt"/>
                <a:cs typeface="+mn-lt"/>
              </a:rPr>
              <a:t>Orsillo</a:t>
            </a:r>
            <a:r>
              <a:rPr lang="en-US" b="1" dirty="0">
                <a:ea typeface="+mn-lt"/>
                <a:cs typeface="+mn-lt"/>
              </a:rPr>
              <a:t>, 2002)</a:t>
            </a:r>
            <a:r>
              <a:rPr lang="en-US" dirty="0">
                <a:ea typeface="+mn-lt"/>
                <a:cs typeface="+mn-lt"/>
              </a:rPr>
              <a:t>.</a:t>
            </a:r>
          </a:p>
          <a:p>
            <a:endParaRPr lang="en-US" dirty="0"/>
          </a:p>
        </p:txBody>
      </p:sp>
      <p:sp>
        <p:nvSpPr>
          <p:cNvPr id="4" name="Date Placeholder 3">
            <a:extLst>
              <a:ext uri="{FF2B5EF4-FFF2-40B4-BE49-F238E27FC236}">
                <a16:creationId xmlns:a16="http://schemas.microsoft.com/office/drawing/2014/main" id="{213473C1-E159-0D1B-F380-A5A83BF6B1A7}"/>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FF02588-A197-41D1-8948-3A027815DAA4}"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D1BB6584-4EF3-D0AB-6530-95D0CA4D991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07D7AA60-5D37-B429-97F9-FF95434654D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3373209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97675-321B-58C7-A0EE-1775D121AA4C}"/>
              </a:ext>
            </a:extLst>
          </p:cNvPr>
          <p:cNvSpPr>
            <a:spLocks noGrp="1"/>
          </p:cNvSpPr>
          <p:nvPr>
            <p:ph type="title"/>
          </p:nvPr>
        </p:nvSpPr>
        <p:spPr>
          <a:xfrm>
            <a:off x="457200" y="457200"/>
            <a:ext cx="11473543" cy="794657"/>
          </a:xfrm>
        </p:spPr>
        <p:txBody>
          <a:bodyPr anchor="b">
            <a:normAutofit/>
          </a:bodyPr>
          <a:lstStyle/>
          <a:p>
            <a:pPr algn="ctr"/>
            <a:r>
              <a:rPr lang="en-GB"/>
              <a:t>Empirical evidence supporting MBCT</a:t>
            </a:r>
          </a:p>
        </p:txBody>
      </p:sp>
      <p:pic>
        <p:nvPicPr>
          <p:cNvPr id="7" name="Picture 6" descr="What Is Mindfulness-Based Cognitive Therapy (MBCT)?">
            <a:extLst>
              <a:ext uri="{FF2B5EF4-FFF2-40B4-BE49-F238E27FC236}">
                <a16:creationId xmlns:a16="http://schemas.microsoft.com/office/drawing/2014/main" id="{075B15DD-5CD8-93D7-DE5B-715BD1044060}"/>
              </a:ext>
            </a:extLst>
          </p:cNvPr>
          <p:cNvPicPr>
            <a:picLocks noChangeAspect="1"/>
          </p:cNvPicPr>
          <p:nvPr/>
        </p:nvPicPr>
        <p:blipFill>
          <a:blip r:embed="rId2"/>
          <a:srcRect l="12924" t="25005" r="10455" b="17760"/>
          <a:stretch/>
        </p:blipFill>
        <p:spPr>
          <a:xfrm>
            <a:off x="8942524" y="1366975"/>
            <a:ext cx="2946480" cy="2200987"/>
          </a:xfrm>
          <a:prstGeom prst="rect">
            <a:avLst/>
          </a:prstGeom>
          <a:noFill/>
        </p:spPr>
      </p:pic>
      <p:sp>
        <p:nvSpPr>
          <p:cNvPr id="3" name="Content Placeholder 2">
            <a:extLst>
              <a:ext uri="{FF2B5EF4-FFF2-40B4-BE49-F238E27FC236}">
                <a16:creationId xmlns:a16="http://schemas.microsoft.com/office/drawing/2014/main" id="{F4E880EA-D3F4-B52D-59E4-C939D99523AD}"/>
              </a:ext>
            </a:extLst>
          </p:cNvPr>
          <p:cNvSpPr>
            <a:spLocks noGrp="1"/>
          </p:cNvSpPr>
          <p:nvPr>
            <p:ph sz="half" idx="2"/>
          </p:nvPr>
        </p:nvSpPr>
        <p:spPr>
          <a:xfrm>
            <a:off x="769217" y="1737771"/>
            <a:ext cx="7903029" cy="4180822"/>
          </a:xfrm>
        </p:spPr>
        <p:txBody>
          <a:bodyPr vert="horz" lIns="0" tIns="0" rIns="0" bIns="0" rtlCol="0">
            <a:normAutofit/>
          </a:bodyPr>
          <a:lstStyle/>
          <a:p>
            <a:pPr>
              <a:lnSpc>
                <a:spcPct val="110000"/>
              </a:lnSpc>
            </a:pPr>
            <a:r>
              <a:rPr lang="en-GB" sz="1800" dirty="0"/>
              <a:t>A study </a:t>
            </a:r>
            <a:r>
              <a:rPr lang="en-GB" sz="1800" b="1" dirty="0"/>
              <a:t>(Kim et al., 2009) </a:t>
            </a:r>
            <a:r>
              <a:rPr lang="en-GB" sz="1800" dirty="0"/>
              <a:t>investigated the effectiveness of MBCT for patients with panic disorder or Generalized Anxiety Disorder (GAD) who had been on medication for at least six months. The results showed that participants who received MBCT compared to an anxiety education program experienced significant improvements in their anxiety levels, with many achieving remission, while the education group demonstrated only minimal changes.</a:t>
            </a:r>
          </a:p>
          <a:p>
            <a:pPr marL="228600" lvl="1">
              <a:lnSpc>
                <a:spcPct val="110000"/>
              </a:lnSpc>
              <a:spcBef>
                <a:spcPts val="1000"/>
              </a:spcBef>
            </a:pPr>
            <a:r>
              <a:rPr lang="en-GB" sz="1800" dirty="0"/>
              <a:t>In a pilot study of MBCT for anxiety </a:t>
            </a:r>
            <a:r>
              <a:rPr lang="en-GB" sz="1800" b="1" dirty="0"/>
              <a:t>(Evans et al., 2007)</a:t>
            </a:r>
            <a:r>
              <a:rPr lang="en-GB" sz="1800" dirty="0"/>
              <a:t>, 5 of the12 participants improved from moderate to severe to minimal scores on the Beck Anxiety Inventory.</a:t>
            </a:r>
          </a:p>
          <a:p>
            <a:pPr>
              <a:lnSpc>
                <a:spcPct val="110000"/>
              </a:lnSpc>
            </a:pPr>
            <a:r>
              <a:rPr lang="en-GB" sz="1800" dirty="0"/>
              <a:t>These findings demonstrate that MBCT can be an effective intervention for anxiety disorders, particularly for patients who experience treatment-resistant symptoms.</a:t>
            </a:r>
          </a:p>
          <a:p>
            <a:pPr>
              <a:lnSpc>
                <a:spcPct val="110000"/>
              </a:lnSpc>
            </a:pPr>
            <a:endParaRPr lang="en-GB" sz="1400" dirty="0"/>
          </a:p>
        </p:txBody>
      </p:sp>
      <p:sp>
        <p:nvSpPr>
          <p:cNvPr id="4" name="Date Placeholder 3">
            <a:extLst>
              <a:ext uri="{FF2B5EF4-FFF2-40B4-BE49-F238E27FC236}">
                <a16:creationId xmlns:a16="http://schemas.microsoft.com/office/drawing/2014/main" id="{E293B50A-F782-600B-7CF1-6816284D1B4F}"/>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2D41942A-4557-4289-A255-603318E7093A}"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5EFECD64-93FD-747E-3316-C9CAC1D4EF77}"/>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AE471EB4-AB03-BD95-DEF8-1C76C2764139}"/>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pic>
        <p:nvPicPr>
          <p:cNvPr id="8" name="Picture 7">
            <a:extLst>
              <a:ext uri="{FF2B5EF4-FFF2-40B4-BE49-F238E27FC236}">
                <a16:creationId xmlns:a16="http://schemas.microsoft.com/office/drawing/2014/main" id="{D60C035C-AE79-0977-1203-7297AC2C07D2}"/>
              </a:ext>
            </a:extLst>
          </p:cNvPr>
          <p:cNvPicPr>
            <a:picLocks noChangeAspect="1"/>
          </p:cNvPicPr>
          <p:nvPr/>
        </p:nvPicPr>
        <p:blipFill>
          <a:blip r:embed="rId3"/>
          <a:stretch>
            <a:fillRect/>
          </a:stretch>
        </p:blipFill>
        <p:spPr>
          <a:xfrm>
            <a:off x="9249356" y="3743560"/>
            <a:ext cx="2420322" cy="2420322"/>
          </a:xfrm>
          <a:prstGeom prst="rect">
            <a:avLst/>
          </a:prstGeom>
        </p:spPr>
      </p:pic>
    </p:spTree>
    <p:extLst>
      <p:ext uri="{BB962C8B-B14F-4D97-AF65-F5344CB8AC3E}">
        <p14:creationId xmlns:p14="http://schemas.microsoft.com/office/powerpoint/2010/main" val="3841965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6D895-49AA-332B-0215-3828B17C0BF8}"/>
              </a:ext>
            </a:extLst>
          </p:cNvPr>
          <p:cNvSpPr>
            <a:spLocks noGrp="1"/>
          </p:cNvSpPr>
          <p:nvPr>
            <p:ph type="title"/>
          </p:nvPr>
        </p:nvSpPr>
        <p:spPr>
          <a:xfrm>
            <a:off x="962585" y="742653"/>
            <a:ext cx="10268917" cy="762841"/>
          </a:xfrm>
        </p:spPr>
        <p:txBody>
          <a:bodyPr/>
          <a:lstStyle/>
          <a:p>
            <a:pPr algn="ctr"/>
            <a:r>
              <a:rPr lang="en-US"/>
              <a:t>META-ANALYSIS OF CBT</a:t>
            </a:r>
          </a:p>
        </p:txBody>
      </p:sp>
      <p:sp>
        <p:nvSpPr>
          <p:cNvPr id="3" name="Content Placeholder 2">
            <a:extLst>
              <a:ext uri="{FF2B5EF4-FFF2-40B4-BE49-F238E27FC236}">
                <a16:creationId xmlns:a16="http://schemas.microsoft.com/office/drawing/2014/main" id="{ED6D0E05-2401-C4B8-A4AA-59818D79A809}"/>
              </a:ext>
            </a:extLst>
          </p:cNvPr>
          <p:cNvSpPr>
            <a:spLocks noGrp="1"/>
          </p:cNvSpPr>
          <p:nvPr>
            <p:ph idx="1"/>
          </p:nvPr>
        </p:nvSpPr>
        <p:spPr>
          <a:xfrm>
            <a:off x="990600" y="1717130"/>
            <a:ext cx="10240903" cy="3956179"/>
          </a:xfrm>
        </p:spPr>
        <p:txBody>
          <a:bodyPr vert="horz" lIns="0" tIns="0" rIns="0" bIns="0" rtlCol="0" anchor="t">
            <a:normAutofit/>
          </a:bodyPr>
          <a:lstStyle/>
          <a:p>
            <a:pPr marL="0" indent="0">
              <a:buNone/>
            </a:pPr>
            <a:r>
              <a:rPr lang="en-US">
                <a:latin typeface="Avenir Next LT Pro Light"/>
              </a:rPr>
              <a:t>Anxiety disorders are common and debilitating conditions, affecting millions globally. Cognitive Behavioral Therapy (CBT) has been recognised as an effective treatment for these conditions. Researchers have conducted meta-analyses to evaluate the effectiveness of CBT across various populations and types of anxiety.</a:t>
            </a:r>
            <a:endParaRPr lang="en-US"/>
          </a:p>
          <a:p>
            <a:r>
              <a:rPr lang="en-US">
                <a:ea typeface="+mn-lt"/>
                <a:cs typeface="+mn-lt"/>
              </a:rPr>
              <a:t>A meta-analysis evaluated the effectiveness of CBT for different anxiety disorders, including generalised anxiety disorder, panic disorder, and social anxiety disorder. The results indicate that CBT is a valuable treatment for adult anxiety disorders, with effect sizes varying by specific disorder. Additionally, the study found that CBT leads to significant improvements compared to placebo treatments. </a:t>
            </a:r>
          </a:p>
          <a:p>
            <a:pPr marL="0" indent="0">
              <a:buNone/>
            </a:pPr>
            <a:r>
              <a:rPr lang="en-US" b="1">
                <a:ea typeface="+mn-lt"/>
                <a:cs typeface="+mn-lt"/>
              </a:rPr>
              <a:t>(Hoffman &amp; Smits, 2008)</a:t>
            </a:r>
            <a:endParaRPr lang="en-US" b="1">
              <a:latin typeface="Avenir Next LT Pro Light"/>
            </a:endParaRPr>
          </a:p>
          <a:p>
            <a:endParaRPr lang="en-US">
              <a:latin typeface="Avenir Next LT Pro Light"/>
            </a:endParaRPr>
          </a:p>
        </p:txBody>
      </p:sp>
      <p:sp>
        <p:nvSpPr>
          <p:cNvPr id="4" name="Date Placeholder 3">
            <a:extLst>
              <a:ext uri="{FF2B5EF4-FFF2-40B4-BE49-F238E27FC236}">
                <a16:creationId xmlns:a16="http://schemas.microsoft.com/office/drawing/2014/main" id="{213473C1-E159-0D1B-F380-A5A83BF6B1A7}"/>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FF02588-A197-41D1-8948-3A027815DAA4}"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D1BB6584-4EF3-D0AB-6530-95D0CA4D991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07D7AA60-5D37-B429-97F9-FF95434654D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166637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7D467-9BC0-6808-082B-6C18AD5FBB22}"/>
              </a:ext>
            </a:extLst>
          </p:cNvPr>
          <p:cNvSpPr>
            <a:spLocks noGrp="1"/>
          </p:cNvSpPr>
          <p:nvPr>
            <p:ph type="title"/>
          </p:nvPr>
        </p:nvSpPr>
        <p:spPr>
          <a:xfrm>
            <a:off x="975548" y="727603"/>
            <a:ext cx="10240903" cy="1233488"/>
          </a:xfrm>
        </p:spPr>
        <p:txBody>
          <a:bodyPr vert="horz" lIns="0" tIns="0" rIns="0" bIns="0" rtlCol="0" anchor="ctr">
            <a:normAutofit/>
          </a:bodyPr>
          <a:lstStyle/>
          <a:p>
            <a:pPr algn="ctr"/>
            <a:r>
              <a:rPr lang="en-GB"/>
              <a:t>Meta-analysis of cbt</a:t>
            </a:r>
            <a:endParaRPr lang="en-US"/>
          </a:p>
        </p:txBody>
      </p:sp>
      <p:sp>
        <p:nvSpPr>
          <p:cNvPr id="3" name="Content Placeholder 2">
            <a:extLst>
              <a:ext uri="{FF2B5EF4-FFF2-40B4-BE49-F238E27FC236}">
                <a16:creationId xmlns:a16="http://schemas.microsoft.com/office/drawing/2014/main" id="{5E8BC91A-09F6-ED65-412F-ED61A73C881B}"/>
              </a:ext>
            </a:extLst>
          </p:cNvPr>
          <p:cNvSpPr>
            <a:spLocks noGrp="1"/>
          </p:cNvSpPr>
          <p:nvPr>
            <p:ph idx="1"/>
          </p:nvPr>
        </p:nvSpPr>
        <p:spPr>
          <a:xfrm>
            <a:off x="975548" y="2198061"/>
            <a:ext cx="10240903" cy="3956179"/>
          </a:xfrm>
        </p:spPr>
        <p:txBody>
          <a:bodyPr vert="horz" lIns="0" tIns="0" rIns="0" bIns="0" rtlCol="0" anchor="t">
            <a:normAutofit/>
          </a:bodyPr>
          <a:lstStyle/>
          <a:p>
            <a:pPr marL="0" indent="0">
              <a:buNone/>
            </a:pPr>
            <a:r>
              <a:rPr lang="en-GB">
                <a:ea typeface="+mn-lt"/>
                <a:cs typeface="+mn-lt"/>
              </a:rPr>
              <a:t>A review and meta-analysis of 69 randomised clinical trials with 4,118 patients found that CBT led to better outcomes than control interventions for anxiety symptoms within a year post-treatment. Significant improvements were predominantly observed in generalised anxiety disorder, social anxiety disorder, and post-traumatic stress disorder during longer follow-ups. Relapse rates for panic disorder, both with and without agoraphobia, ranged from 0% to 14% within 3 to 12 months after treatment.</a:t>
            </a:r>
          </a:p>
          <a:p>
            <a:pPr marL="0" indent="0">
              <a:buNone/>
            </a:pPr>
            <a:r>
              <a:rPr lang="en-GB" b="1">
                <a:ea typeface="+mn-lt"/>
                <a:cs typeface="+mn-lt"/>
              </a:rPr>
              <a:t>(Van Dis et al., 2019)</a:t>
            </a:r>
            <a:endParaRPr lang="en-GB" b="1"/>
          </a:p>
          <a:p>
            <a:endParaRPr lang="en-GB"/>
          </a:p>
        </p:txBody>
      </p:sp>
      <p:sp>
        <p:nvSpPr>
          <p:cNvPr id="4" name="Date Placeholder 3">
            <a:extLst>
              <a:ext uri="{FF2B5EF4-FFF2-40B4-BE49-F238E27FC236}">
                <a16:creationId xmlns:a16="http://schemas.microsoft.com/office/drawing/2014/main" id="{E8F4BB78-27ED-A162-C540-605DC420B5C4}"/>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A5733C-3BA9-4390-9DFF-35C03D973F5D}"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858014AE-0F26-8918-1BBB-0859C5BB6E2E}"/>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56887DDB-41DC-6D94-1ADF-7DD06C82364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4066671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B34A5-0E44-EBCC-9315-FF92F12C8E0B}"/>
              </a:ext>
            </a:extLst>
          </p:cNvPr>
          <p:cNvSpPr>
            <a:spLocks noGrp="1"/>
          </p:cNvSpPr>
          <p:nvPr>
            <p:ph type="title"/>
          </p:nvPr>
        </p:nvSpPr>
        <p:spPr>
          <a:xfrm>
            <a:off x="1044054" y="457200"/>
            <a:ext cx="10309745" cy="587829"/>
          </a:xfrm>
        </p:spPr>
        <p:txBody>
          <a:bodyPr anchor="b">
            <a:normAutofit/>
          </a:bodyPr>
          <a:lstStyle/>
          <a:p>
            <a:pPr algn="ctr"/>
            <a:r>
              <a:rPr lang="en-GB"/>
              <a:t>Risks associated with CBT</a:t>
            </a:r>
          </a:p>
        </p:txBody>
      </p:sp>
      <p:sp>
        <p:nvSpPr>
          <p:cNvPr id="3" name="Content Placeholder 2">
            <a:extLst>
              <a:ext uri="{FF2B5EF4-FFF2-40B4-BE49-F238E27FC236}">
                <a16:creationId xmlns:a16="http://schemas.microsoft.com/office/drawing/2014/main" id="{9F7A89ED-94D8-F8BB-4E5D-15B0BA17CFBD}"/>
              </a:ext>
            </a:extLst>
          </p:cNvPr>
          <p:cNvSpPr>
            <a:spLocks noGrp="1"/>
          </p:cNvSpPr>
          <p:nvPr>
            <p:ph sz="half" idx="1"/>
          </p:nvPr>
        </p:nvSpPr>
        <p:spPr>
          <a:xfrm>
            <a:off x="1175656" y="1415147"/>
            <a:ext cx="6433457" cy="4935992"/>
          </a:xfrm>
        </p:spPr>
        <p:txBody>
          <a:bodyPr vert="horz" lIns="0" tIns="0" rIns="0" bIns="0" rtlCol="0">
            <a:normAutofit/>
          </a:bodyPr>
          <a:lstStyle/>
          <a:p>
            <a:pPr>
              <a:lnSpc>
                <a:spcPct val="110000"/>
              </a:lnSpc>
            </a:pPr>
            <a:r>
              <a:rPr lang="en-GB" b="1"/>
              <a:t>Emotional Distress:</a:t>
            </a:r>
            <a:r>
              <a:rPr lang="en-GB"/>
              <a:t> Facing challenging thoughts or memories, particularly during exposure therapy.</a:t>
            </a:r>
          </a:p>
          <a:p>
            <a:pPr>
              <a:lnSpc>
                <a:spcPct val="110000"/>
              </a:lnSpc>
            </a:pPr>
            <a:r>
              <a:rPr lang="en-GB" b="1"/>
              <a:t> Drop-out risk:</a:t>
            </a:r>
            <a:r>
              <a:rPr lang="en-GB"/>
              <a:t> The structured nature of CBT can be challenging, causing some patients to discontinue treatment.</a:t>
            </a:r>
          </a:p>
          <a:p>
            <a:pPr>
              <a:lnSpc>
                <a:spcPct val="110000"/>
              </a:lnSpc>
            </a:pPr>
            <a:r>
              <a:rPr lang="en-GB" b="1"/>
              <a:t>Relapse Potential:</a:t>
            </a:r>
            <a:r>
              <a:rPr lang="en-GB"/>
              <a:t> Symptoms may return if the skills learned during therapy are not consistently practised and maintained afterwards.</a:t>
            </a:r>
          </a:p>
          <a:p>
            <a:pPr>
              <a:lnSpc>
                <a:spcPct val="110000"/>
              </a:lnSpc>
            </a:pPr>
            <a:r>
              <a:rPr lang="en-GB" b="1"/>
              <a:t>Therapist Skill Variability:</a:t>
            </a:r>
            <a:r>
              <a:rPr lang="en-GB"/>
              <a:t> There are risks of harm if CBT techniques are misapplied by untrained therapists.</a:t>
            </a:r>
          </a:p>
          <a:p>
            <a:pPr marL="0" indent="0">
              <a:lnSpc>
                <a:spcPct val="110000"/>
              </a:lnSpc>
              <a:buNone/>
            </a:pPr>
            <a:r>
              <a:rPr lang="en-GB" b="1"/>
              <a:t>(NHS, 2024)</a:t>
            </a:r>
          </a:p>
        </p:txBody>
      </p:sp>
      <p:pic>
        <p:nvPicPr>
          <p:cNvPr id="7" name="Picture 6" descr="What is a risk? It's not what you think it is RISK-ACADEMY Blog">
            <a:extLst>
              <a:ext uri="{FF2B5EF4-FFF2-40B4-BE49-F238E27FC236}">
                <a16:creationId xmlns:a16="http://schemas.microsoft.com/office/drawing/2014/main" id="{5165F139-165C-C10E-A123-3BE636F77999}"/>
              </a:ext>
            </a:extLst>
          </p:cNvPr>
          <p:cNvPicPr>
            <a:picLocks noChangeAspect="1"/>
          </p:cNvPicPr>
          <p:nvPr/>
        </p:nvPicPr>
        <p:blipFill>
          <a:blip r:embed="rId2"/>
          <a:srcRect l="16806" r="17190" b="-5"/>
          <a:stretch/>
        </p:blipFill>
        <p:spPr>
          <a:xfrm>
            <a:off x="7994424" y="1905000"/>
            <a:ext cx="3359375" cy="2710543"/>
          </a:xfrm>
          <a:prstGeom prst="rect">
            <a:avLst/>
          </a:prstGeom>
          <a:noFill/>
        </p:spPr>
      </p:pic>
      <p:sp>
        <p:nvSpPr>
          <p:cNvPr id="4" name="Date Placeholder 3">
            <a:extLst>
              <a:ext uri="{FF2B5EF4-FFF2-40B4-BE49-F238E27FC236}">
                <a16:creationId xmlns:a16="http://schemas.microsoft.com/office/drawing/2014/main" id="{86037F3B-C85D-62CA-F787-F4EDD5F3ED7F}"/>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4F5F151B-B44C-43B7-A26C-DC95B8F8CC62}"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90EEB46F-9D9D-8D3E-26F8-42FC7CA958AA}"/>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F3ED975B-9E60-6685-2A9F-0451BB663823}"/>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1713848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AB1DC-E53B-4671-BA9F-DED58FC37526}"/>
              </a:ext>
            </a:extLst>
          </p:cNvPr>
          <p:cNvSpPr>
            <a:spLocks noGrp="1"/>
          </p:cNvSpPr>
          <p:nvPr>
            <p:ph type="title"/>
          </p:nvPr>
        </p:nvSpPr>
        <p:spPr>
          <a:xfrm>
            <a:off x="973791" y="319871"/>
            <a:ext cx="10240903" cy="834014"/>
          </a:xfrm>
        </p:spPr>
        <p:txBody>
          <a:bodyPr/>
          <a:lstStyle/>
          <a:p>
            <a:pPr algn="ctr"/>
            <a:r>
              <a:rPr lang="en-GB"/>
              <a:t>Limitations of cbt</a:t>
            </a:r>
            <a:endParaRPr lang="en-US"/>
          </a:p>
        </p:txBody>
      </p:sp>
      <p:sp>
        <p:nvSpPr>
          <p:cNvPr id="3" name="Content Placeholder 2">
            <a:extLst>
              <a:ext uri="{FF2B5EF4-FFF2-40B4-BE49-F238E27FC236}">
                <a16:creationId xmlns:a16="http://schemas.microsoft.com/office/drawing/2014/main" id="{68ED0B5E-1B63-9CFC-6C4B-BBED27A13B32}"/>
              </a:ext>
            </a:extLst>
          </p:cNvPr>
          <p:cNvSpPr>
            <a:spLocks noGrp="1"/>
          </p:cNvSpPr>
          <p:nvPr>
            <p:ph idx="1"/>
          </p:nvPr>
        </p:nvSpPr>
        <p:spPr>
          <a:xfrm>
            <a:off x="973791" y="1545772"/>
            <a:ext cx="10240903" cy="4553362"/>
          </a:xfrm>
        </p:spPr>
        <p:txBody>
          <a:bodyPr vert="horz" lIns="0" tIns="0" rIns="0" bIns="0" rtlCol="0" anchor="t">
            <a:noAutofit/>
          </a:bodyPr>
          <a:lstStyle/>
          <a:p>
            <a:r>
              <a:rPr lang="en-GB" b="1">
                <a:ea typeface="+mn-lt"/>
                <a:cs typeface="+mn-lt"/>
              </a:rPr>
              <a:t>Not universally effective:</a:t>
            </a:r>
            <a:r>
              <a:rPr lang="en-GB">
                <a:ea typeface="+mn-lt"/>
                <a:cs typeface="+mn-lt"/>
              </a:rPr>
              <a:t> CBT may not suit everyone, particularly those with severe personality disorders or certain traumas. It may also need adjustments for those who are neurodivergent.</a:t>
            </a:r>
            <a:endParaRPr lang="en-GB"/>
          </a:p>
          <a:p>
            <a:r>
              <a:rPr lang="en-GB" b="1">
                <a:ea typeface="+mn-lt"/>
                <a:cs typeface="+mn-lt"/>
              </a:rPr>
              <a:t>Time-Intensive:</a:t>
            </a:r>
            <a:r>
              <a:rPr lang="en-GB">
                <a:ea typeface="+mn-lt"/>
                <a:cs typeface="+mn-lt"/>
              </a:rPr>
              <a:t> CBT has a structured approach that typically requires a strong commitment from both the therapist and the patient.</a:t>
            </a:r>
            <a:endParaRPr lang="en-GB"/>
          </a:p>
          <a:p>
            <a:r>
              <a:rPr lang="en-GB" b="1">
                <a:ea typeface="+mn-lt"/>
                <a:cs typeface="+mn-lt"/>
              </a:rPr>
              <a:t>Requires Active Participation:</a:t>
            </a:r>
            <a:r>
              <a:rPr lang="en-GB">
                <a:ea typeface="+mn-lt"/>
                <a:cs typeface="+mn-lt"/>
              </a:rPr>
              <a:t> CBT requires effort and engagement, which can be difficult for individuals with low motivation or severe symptoms.</a:t>
            </a:r>
            <a:endParaRPr lang="en-GB"/>
          </a:p>
          <a:p>
            <a:r>
              <a:rPr lang="en-GB" b="1">
                <a:ea typeface="+mn-lt"/>
                <a:cs typeface="+mn-lt"/>
              </a:rPr>
              <a:t>Cultural Adaptation: </a:t>
            </a:r>
            <a:r>
              <a:rPr lang="en-GB">
                <a:ea typeface="+mn-lt"/>
                <a:cs typeface="+mn-lt"/>
              </a:rPr>
              <a:t>CBT is mainly based on Western frameworks and may require adaptation to be culturally sensitive for diverse populations.</a:t>
            </a:r>
            <a:endParaRPr lang="en-GB"/>
          </a:p>
          <a:p>
            <a:pPr marL="0" indent="0">
              <a:buNone/>
            </a:pPr>
            <a:r>
              <a:rPr lang="en-GB" b="1"/>
              <a:t>(NHS, 2024)</a:t>
            </a:r>
          </a:p>
        </p:txBody>
      </p:sp>
      <p:sp>
        <p:nvSpPr>
          <p:cNvPr id="4" name="Date Placeholder 3">
            <a:extLst>
              <a:ext uri="{FF2B5EF4-FFF2-40B4-BE49-F238E27FC236}">
                <a16:creationId xmlns:a16="http://schemas.microsoft.com/office/drawing/2014/main" id="{BDE687B9-A1BD-4497-1AB5-17CE20D0620F}"/>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551C18-2423-48BE-B6E1-656FA60C3B92}"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555FE8D5-FD76-2134-A799-A916C26B40A3}"/>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CA28A069-55FE-828B-0B0E-0AE96BB8E93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3405835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E512A-4BD1-B0CE-F6B8-EFD0E2036327}"/>
              </a:ext>
            </a:extLst>
          </p:cNvPr>
          <p:cNvSpPr>
            <a:spLocks noGrp="1"/>
          </p:cNvSpPr>
          <p:nvPr>
            <p:ph type="title"/>
          </p:nvPr>
        </p:nvSpPr>
        <p:spPr>
          <a:xfrm>
            <a:off x="3039408" y="228989"/>
            <a:ext cx="6113184" cy="674525"/>
          </a:xfrm>
        </p:spPr>
        <p:txBody>
          <a:bodyPr anchor="b">
            <a:normAutofit fontScale="90000"/>
          </a:bodyPr>
          <a:lstStyle/>
          <a:p>
            <a:r>
              <a:rPr lang="en-GB"/>
              <a:t>Transdiagnostic cbt</a:t>
            </a:r>
          </a:p>
        </p:txBody>
      </p:sp>
      <p:sp>
        <p:nvSpPr>
          <p:cNvPr id="12" name="Text Placeholder 3">
            <a:extLst>
              <a:ext uri="{FF2B5EF4-FFF2-40B4-BE49-F238E27FC236}">
                <a16:creationId xmlns:a16="http://schemas.microsoft.com/office/drawing/2014/main" id="{44EFC0C3-5850-5826-ED7D-E2F0F21943E3}"/>
              </a:ext>
            </a:extLst>
          </p:cNvPr>
          <p:cNvSpPr>
            <a:spLocks noGrp="1"/>
          </p:cNvSpPr>
          <p:nvPr>
            <p:ph type="body" sz="half" idx="2"/>
          </p:nvPr>
        </p:nvSpPr>
        <p:spPr>
          <a:xfrm>
            <a:off x="348342" y="1110343"/>
            <a:ext cx="11538857" cy="5298399"/>
          </a:xfrm>
        </p:spPr>
        <p:txBody>
          <a:bodyPr>
            <a:noAutofit/>
          </a:bodyPr>
          <a:lstStyle/>
          <a:p>
            <a:pPr marL="285750" indent="-285750">
              <a:buFont typeface="Arial" panose="020B0604020202020204" pitchFamily="34" charset="0"/>
              <a:buChar char="•"/>
            </a:pPr>
            <a:r>
              <a:rPr lang="en-GB" sz="2000"/>
              <a:t>Despite its limitations, CBT remains a highly effective treatment for anxiety disorders. </a:t>
            </a:r>
          </a:p>
          <a:p>
            <a:pPr marL="285750" indent="-285750">
              <a:buFont typeface="Arial" panose="020B0604020202020204" pitchFamily="34" charset="0"/>
              <a:buChar char="•"/>
            </a:pPr>
            <a:r>
              <a:rPr lang="en-GB" sz="2000"/>
              <a:t>Although experts have tailored CBT for specific conditions, there is a growing interest in a more inclusive approach. </a:t>
            </a:r>
          </a:p>
          <a:p>
            <a:pPr marL="285750" indent="-285750">
              <a:buFont typeface="Arial" panose="020B0604020202020204" pitchFamily="34" charset="0"/>
              <a:buChar char="•"/>
            </a:pPr>
            <a:r>
              <a:rPr lang="en-GB" sz="2000"/>
              <a:t>The transdiagnostic CBT aims to overcome challenges such as dependence on disorder-specific protocols and the limited effectiveness of CBT for comorbid conditions and diverse populations.</a:t>
            </a:r>
          </a:p>
          <a:p>
            <a:pPr marL="285750" indent="-285750">
              <a:buFont typeface="Arial" panose="020B0604020202020204" pitchFamily="34" charset="0"/>
              <a:buChar char="•"/>
            </a:pPr>
            <a:r>
              <a:rPr lang="en-GB" sz="2000"/>
              <a:t>The Unified Protocol for Transdiagnostic Treatment of Emotional Disorders (UP) serves as an effective treatment option for various anxiety issues. </a:t>
            </a:r>
          </a:p>
          <a:p>
            <a:pPr marL="285750" indent="-285750">
              <a:buFont typeface="Arial" panose="020B0604020202020204" pitchFamily="34" charset="0"/>
              <a:buChar char="•"/>
            </a:pPr>
            <a:r>
              <a:rPr lang="en-GB" sz="2000"/>
              <a:t>The five key components of UP consist of accepting feelings without judgement,  replacing negative thoughts with positive ones, recognising and changing anxiety-inducing behaviours, accepting symptoms associated with anxiety, and gradually confronting situations that trigger anxiety.</a:t>
            </a:r>
          </a:p>
          <a:p>
            <a:r>
              <a:rPr lang="en-GB" sz="2000" b="1" cap="all">
                <a:effectLst/>
                <a:ea typeface="Aptos" panose="020B0004020202020204" pitchFamily="34" charset="0"/>
                <a:cs typeface="Times New Roman" panose="02020603050405020304" pitchFamily="18" charset="0"/>
              </a:rPr>
              <a:t>(</a:t>
            </a:r>
            <a:r>
              <a:rPr lang="en-GB" sz="2000" b="1">
                <a:effectLst/>
                <a:ea typeface="Aptos" panose="020B0004020202020204" pitchFamily="34" charset="0"/>
                <a:cs typeface="Times New Roman" panose="02020603050405020304" pitchFamily="18" charset="0"/>
              </a:rPr>
              <a:t>Norton &amp; Barrera</a:t>
            </a:r>
            <a:r>
              <a:rPr lang="en-GB" sz="2000" b="1" cap="all">
                <a:effectLst/>
                <a:ea typeface="Aptos" panose="020B0004020202020204" pitchFamily="34" charset="0"/>
                <a:cs typeface="Times New Roman" panose="02020603050405020304" pitchFamily="18" charset="0"/>
              </a:rPr>
              <a:t>, 2012; </a:t>
            </a:r>
            <a:r>
              <a:rPr lang="en-GB" sz="2000" b="1">
                <a:effectLst/>
                <a:ea typeface="Aptos" panose="020B0004020202020204" pitchFamily="34" charset="0"/>
                <a:cs typeface="Times New Roman" panose="02020603050405020304" pitchFamily="18" charset="0"/>
              </a:rPr>
              <a:t>Barlow et al., 2017</a:t>
            </a:r>
            <a:r>
              <a:rPr lang="en-GB" sz="2000" b="1" cap="all">
                <a:effectLst/>
                <a:ea typeface="Aptos" panose="020B0004020202020204" pitchFamily="34" charset="0"/>
                <a:cs typeface="Times New Roman" panose="02020603050405020304" pitchFamily="18" charset="0"/>
              </a:rPr>
              <a:t>)</a:t>
            </a:r>
            <a:endParaRPr lang="en-US" sz="2000" b="1"/>
          </a:p>
        </p:txBody>
      </p:sp>
      <p:sp>
        <p:nvSpPr>
          <p:cNvPr id="4" name="Date Placeholder 3">
            <a:extLst>
              <a:ext uri="{FF2B5EF4-FFF2-40B4-BE49-F238E27FC236}">
                <a16:creationId xmlns:a16="http://schemas.microsoft.com/office/drawing/2014/main" id="{F71CA477-5673-D4A1-28D1-FC04D80BEF44}"/>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CCD324C-4D8F-4D12-9CD4-861C04FB8FA5}"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84BB585C-7E29-58EF-6FD1-81AD6F90EDB2}"/>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9518385A-E498-60C1-D1AF-F42E395C9DCA}"/>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pic>
        <p:nvPicPr>
          <p:cNvPr id="2050" name="Picture 2" descr="Transdiagnostic Psychology: Why We Need a Transdiagnostic Road Map – New  Harbinger Publications, Inc">
            <a:extLst>
              <a:ext uri="{FF2B5EF4-FFF2-40B4-BE49-F238E27FC236}">
                <a16:creationId xmlns:a16="http://schemas.microsoft.com/office/drawing/2014/main" id="{02B8095F-2D59-60CF-4CD6-E9461E3258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87026" y="228989"/>
            <a:ext cx="1356632" cy="12728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483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B71CF-442D-1BF4-C32D-F3E05451A131}"/>
              </a:ext>
            </a:extLst>
          </p:cNvPr>
          <p:cNvSpPr>
            <a:spLocks noGrp="1"/>
          </p:cNvSpPr>
          <p:nvPr>
            <p:ph type="title"/>
          </p:nvPr>
        </p:nvSpPr>
        <p:spPr>
          <a:xfrm>
            <a:off x="3984171" y="478970"/>
            <a:ext cx="4223657" cy="774711"/>
          </a:xfrm>
        </p:spPr>
        <p:txBody>
          <a:bodyPr/>
          <a:lstStyle/>
          <a:p>
            <a:r>
              <a:rPr lang="en-GB" dirty="0"/>
              <a:t>References</a:t>
            </a:r>
          </a:p>
        </p:txBody>
      </p:sp>
      <p:sp>
        <p:nvSpPr>
          <p:cNvPr id="4" name="Date Placeholder 3">
            <a:extLst>
              <a:ext uri="{FF2B5EF4-FFF2-40B4-BE49-F238E27FC236}">
                <a16:creationId xmlns:a16="http://schemas.microsoft.com/office/drawing/2014/main" id="{C4E6D293-F546-2E5A-37FE-FBA20740A695}"/>
              </a:ext>
            </a:extLst>
          </p:cNvPr>
          <p:cNvSpPr>
            <a:spLocks noGrp="1"/>
          </p:cNvSpPr>
          <p:nvPr>
            <p:ph type="dt" sz="half" idx="10"/>
          </p:nvPr>
        </p:nvSpPr>
        <p:spPr/>
        <p:txBody>
          <a:bodyPr/>
          <a:lstStyle/>
          <a:p>
            <a:fld id="{0CE40625-2470-4D41-9B2F-D65A688C344A}" type="datetime1">
              <a:rPr lang="en-US" smtClean="0"/>
              <a:t>1/14/2025</a:t>
            </a:fld>
            <a:endParaRPr lang="en-US"/>
          </a:p>
        </p:txBody>
      </p:sp>
      <p:sp>
        <p:nvSpPr>
          <p:cNvPr id="5" name="Footer Placeholder 4">
            <a:extLst>
              <a:ext uri="{FF2B5EF4-FFF2-40B4-BE49-F238E27FC236}">
                <a16:creationId xmlns:a16="http://schemas.microsoft.com/office/drawing/2014/main" id="{982CD572-D058-B49F-45F5-990F0E0F8FC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814E8A7-7169-0982-1093-602E1ED7DCCF}"/>
              </a:ext>
            </a:extLst>
          </p:cNvPr>
          <p:cNvSpPr>
            <a:spLocks noGrp="1"/>
          </p:cNvSpPr>
          <p:nvPr>
            <p:ph type="sldNum" sz="quarter" idx="12"/>
          </p:nvPr>
        </p:nvSpPr>
        <p:spPr/>
        <p:txBody>
          <a:bodyPr/>
          <a:lstStyle/>
          <a:p>
            <a:fld id="{017DE1FC-E54A-4B87-A814-263D1E8654B2}" type="slidenum">
              <a:rPr lang="en-US" smtClean="0"/>
              <a:t>9</a:t>
            </a:fld>
            <a:endParaRPr lang="en-US"/>
          </a:p>
        </p:txBody>
      </p:sp>
      <p:sp>
        <p:nvSpPr>
          <p:cNvPr id="9" name="TextBox 8">
            <a:extLst>
              <a:ext uri="{FF2B5EF4-FFF2-40B4-BE49-F238E27FC236}">
                <a16:creationId xmlns:a16="http://schemas.microsoft.com/office/drawing/2014/main" id="{0341D2B6-101F-DF2E-D0EF-9150FA6F711F}"/>
              </a:ext>
            </a:extLst>
          </p:cNvPr>
          <p:cNvSpPr txBox="1"/>
          <p:nvPr/>
        </p:nvSpPr>
        <p:spPr>
          <a:xfrm>
            <a:off x="370114" y="1175657"/>
            <a:ext cx="11549743" cy="4801314"/>
          </a:xfrm>
          <a:prstGeom prst="rect">
            <a:avLst/>
          </a:prstGeom>
          <a:noFill/>
        </p:spPr>
        <p:txBody>
          <a:bodyPr wrap="square" rtlCol="0">
            <a:spAutoFit/>
          </a:bodyPr>
          <a:lstStyle/>
          <a:p>
            <a:pPr marL="457200" indent="-457200">
              <a:lnSpc>
                <a:spcPct val="200000"/>
              </a:lnSpc>
            </a:pPr>
            <a:r>
              <a:rPr lang="en-GB" sz="1600" dirty="0">
                <a:effectLst/>
                <a:latin typeface="Avenir Next LT Pro" panose="020B0504020202020204" pitchFamily="34" charset="0"/>
                <a:ea typeface="Times New Roman" panose="02020603050405020304" pitchFamily="18" charset="0"/>
              </a:rPr>
              <a:t>Barlow, D. H., </a:t>
            </a:r>
            <a:r>
              <a:rPr lang="en-GB" sz="1600" dirty="0" err="1">
                <a:effectLst/>
                <a:latin typeface="Avenir Next LT Pro" panose="020B0504020202020204" pitchFamily="34" charset="0"/>
                <a:ea typeface="Times New Roman" panose="02020603050405020304" pitchFamily="18" charset="0"/>
              </a:rPr>
              <a:t>Farchione</a:t>
            </a:r>
            <a:r>
              <a:rPr lang="en-GB" sz="1600" dirty="0">
                <a:effectLst/>
                <a:latin typeface="Avenir Next LT Pro" panose="020B0504020202020204" pitchFamily="34" charset="0"/>
                <a:ea typeface="Times New Roman" panose="02020603050405020304" pitchFamily="18" charset="0"/>
              </a:rPr>
              <a:t>, T. J., Bullis, J. R., Gallagher, M. W., Murray-Latin, H., Sauer-Zavala, S., Bentley, K. H., Thompson-Hollands, J., Conklin, L. R., Boswell, J. F., </a:t>
            </a:r>
            <a:r>
              <a:rPr lang="en-GB" sz="1600" dirty="0" err="1">
                <a:effectLst/>
                <a:latin typeface="Avenir Next LT Pro" panose="020B0504020202020204" pitchFamily="34" charset="0"/>
                <a:ea typeface="Times New Roman" panose="02020603050405020304" pitchFamily="18" charset="0"/>
              </a:rPr>
              <a:t>Ametaj</a:t>
            </a:r>
            <a:r>
              <a:rPr lang="en-GB" sz="1600" dirty="0">
                <a:effectLst/>
                <a:latin typeface="Avenir Next LT Pro" panose="020B0504020202020204" pitchFamily="34" charset="0"/>
                <a:ea typeface="Times New Roman" panose="02020603050405020304" pitchFamily="18" charset="0"/>
              </a:rPr>
              <a:t>, A., Carl, J. R., Boettcher, H. T., &amp; </a:t>
            </a:r>
            <a:r>
              <a:rPr lang="en-GB" sz="1600" dirty="0" err="1">
                <a:effectLst/>
                <a:latin typeface="Avenir Next LT Pro" panose="020B0504020202020204" pitchFamily="34" charset="0"/>
                <a:ea typeface="Times New Roman" panose="02020603050405020304" pitchFamily="18" charset="0"/>
              </a:rPr>
              <a:t>Cassiello</a:t>
            </a:r>
            <a:r>
              <a:rPr lang="en-GB" sz="1600" dirty="0">
                <a:effectLst/>
                <a:latin typeface="Avenir Next LT Pro" panose="020B0504020202020204" pitchFamily="34" charset="0"/>
                <a:ea typeface="Times New Roman" panose="02020603050405020304" pitchFamily="18" charset="0"/>
              </a:rPr>
              <a:t>-Robbins, C. (2017). The Unified Protocol for Transdiagnostic Treatment of Emotional Disorders compared with Diagnosis-Specific Protocols for Anxiety Disorders. </a:t>
            </a:r>
            <a:r>
              <a:rPr lang="en-GB" sz="1600" i="1" dirty="0">
                <a:effectLst/>
                <a:latin typeface="Avenir Next LT Pro" panose="020B0504020202020204" pitchFamily="34" charset="0"/>
                <a:ea typeface="Times New Roman" panose="02020603050405020304" pitchFamily="18" charset="0"/>
              </a:rPr>
              <a:t>JAMA Psychiatry</a:t>
            </a:r>
            <a:r>
              <a:rPr lang="en-GB" sz="1600" dirty="0">
                <a:effectLst/>
                <a:latin typeface="Avenir Next LT Pro" panose="020B0504020202020204" pitchFamily="34" charset="0"/>
                <a:ea typeface="Times New Roman" panose="02020603050405020304" pitchFamily="18" charset="0"/>
              </a:rPr>
              <a:t>, </a:t>
            </a:r>
            <a:r>
              <a:rPr lang="en-GB" sz="1600" i="1" dirty="0">
                <a:effectLst/>
                <a:latin typeface="Avenir Next LT Pro" panose="020B0504020202020204" pitchFamily="34" charset="0"/>
                <a:ea typeface="Times New Roman" panose="02020603050405020304" pitchFamily="18" charset="0"/>
              </a:rPr>
              <a:t>74</a:t>
            </a:r>
            <a:r>
              <a:rPr lang="en-GB" sz="1600" dirty="0">
                <a:effectLst/>
                <a:latin typeface="Avenir Next LT Pro" panose="020B0504020202020204" pitchFamily="34" charset="0"/>
                <a:ea typeface="Times New Roman" panose="02020603050405020304" pitchFamily="18" charset="0"/>
              </a:rPr>
              <a:t>(9), 875. https://doi.org/10.1001/jamapsychiatry.2017.2164</a:t>
            </a:r>
            <a:endParaRPr lang="en-GB" sz="1600" dirty="0">
              <a:effectLst/>
              <a:latin typeface="Times New Roman" panose="02020603050405020304" pitchFamily="18" charset="0"/>
              <a:ea typeface="Times New Roman" panose="02020603050405020304" pitchFamily="18" charset="0"/>
            </a:endParaRPr>
          </a:p>
          <a:p>
            <a:pPr marL="457200" indent="-457200">
              <a:lnSpc>
                <a:spcPct val="200000"/>
              </a:lnSpc>
            </a:pPr>
            <a:r>
              <a:rPr lang="en-GB" sz="1600" dirty="0">
                <a:effectLst/>
                <a:latin typeface="Avenir Next LT Pro" panose="020B0504020202020204" pitchFamily="34" charset="0"/>
                <a:ea typeface="Times New Roman" panose="02020603050405020304" pitchFamily="18" charset="0"/>
              </a:rPr>
              <a:t>Evans, S., Ferrando, S., </a:t>
            </a:r>
            <a:r>
              <a:rPr lang="en-GB" sz="1600" dirty="0" err="1">
                <a:effectLst/>
                <a:latin typeface="Avenir Next LT Pro" panose="020B0504020202020204" pitchFamily="34" charset="0"/>
                <a:ea typeface="Times New Roman" panose="02020603050405020304" pitchFamily="18" charset="0"/>
              </a:rPr>
              <a:t>Findler</a:t>
            </a:r>
            <a:r>
              <a:rPr lang="en-GB" sz="1600" dirty="0">
                <a:effectLst/>
                <a:latin typeface="Avenir Next LT Pro" panose="020B0504020202020204" pitchFamily="34" charset="0"/>
                <a:ea typeface="Times New Roman" panose="02020603050405020304" pitchFamily="18" charset="0"/>
              </a:rPr>
              <a:t>, M., Stowell, C., Smart, C., &amp; Haglin, D. (2007). Mindfulness-based cognitive therapy for generalized anxiety disorder. </a:t>
            </a:r>
            <a:r>
              <a:rPr lang="en-GB" sz="1600" i="1" dirty="0">
                <a:effectLst/>
                <a:latin typeface="Avenir Next LT Pro" panose="020B0504020202020204" pitchFamily="34" charset="0"/>
                <a:ea typeface="Times New Roman" panose="02020603050405020304" pitchFamily="18" charset="0"/>
              </a:rPr>
              <a:t>Journal of Anxiety Disorders</a:t>
            </a:r>
            <a:r>
              <a:rPr lang="en-GB" sz="1600" dirty="0">
                <a:effectLst/>
                <a:latin typeface="Avenir Next LT Pro" panose="020B0504020202020204" pitchFamily="34" charset="0"/>
                <a:ea typeface="Times New Roman" panose="02020603050405020304" pitchFamily="18" charset="0"/>
              </a:rPr>
              <a:t>, </a:t>
            </a:r>
            <a:r>
              <a:rPr lang="en-GB" sz="1600" i="1" dirty="0">
                <a:effectLst/>
                <a:latin typeface="Avenir Next LT Pro" panose="020B0504020202020204" pitchFamily="34" charset="0"/>
                <a:ea typeface="Times New Roman" panose="02020603050405020304" pitchFamily="18" charset="0"/>
              </a:rPr>
              <a:t>22</a:t>
            </a:r>
            <a:r>
              <a:rPr lang="en-GB" sz="1600" dirty="0">
                <a:effectLst/>
                <a:latin typeface="Avenir Next LT Pro" panose="020B0504020202020204" pitchFamily="34" charset="0"/>
                <a:ea typeface="Times New Roman" panose="02020603050405020304" pitchFamily="18" charset="0"/>
              </a:rPr>
              <a:t>(4), 716–721. https://doi.org/10.1016/j.janxdis.2007.07.005</a:t>
            </a:r>
            <a:endParaRPr lang="en-GB" sz="1600" dirty="0">
              <a:effectLst/>
              <a:latin typeface="Times New Roman" panose="02020603050405020304" pitchFamily="18" charset="0"/>
              <a:ea typeface="Times New Roman" panose="02020603050405020304" pitchFamily="18" charset="0"/>
            </a:endParaRPr>
          </a:p>
          <a:p>
            <a:pPr marL="457200" indent="-457200">
              <a:lnSpc>
                <a:spcPct val="200000"/>
              </a:lnSpc>
            </a:pPr>
            <a:r>
              <a:rPr lang="en-GB" sz="1600" dirty="0">
                <a:effectLst/>
                <a:latin typeface="Avenir Next LT Pro" panose="020B0504020202020204" pitchFamily="34" charset="0"/>
                <a:ea typeface="Times New Roman" panose="02020603050405020304" pitchFamily="18" charset="0"/>
              </a:rPr>
              <a:t>Hoffman, S. G., &amp; Smits, J. a. J. (2008). Cognitive-Behavioural therapy for adult anxiety disorders. </a:t>
            </a:r>
            <a:r>
              <a:rPr lang="en-GB" sz="1600" i="1" dirty="0">
                <a:effectLst/>
                <a:latin typeface="Avenir Next LT Pro" panose="020B0504020202020204" pitchFamily="34" charset="0"/>
                <a:ea typeface="Times New Roman" panose="02020603050405020304" pitchFamily="18" charset="0"/>
              </a:rPr>
              <a:t>The Journal of Clinical Psychiatry</a:t>
            </a:r>
            <a:r>
              <a:rPr lang="en-GB" sz="1600" dirty="0">
                <a:effectLst/>
                <a:latin typeface="Avenir Next LT Pro" panose="020B0504020202020204" pitchFamily="34" charset="0"/>
                <a:ea typeface="Times New Roman" panose="02020603050405020304" pitchFamily="18" charset="0"/>
              </a:rPr>
              <a:t>, </a:t>
            </a:r>
            <a:r>
              <a:rPr lang="en-GB" sz="1600" i="1" dirty="0">
                <a:effectLst/>
                <a:latin typeface="Avenir Next LT Pro" panose="020B0504020202020204" pitchFamily="34" charset="0"/>
                <a:ea typeface="Times New Roman" panose="02020603050405020304" pitchFamily="18" charset="0"/>
              </a:rPr>
              <a:t>69</a:t>
            </a:r>
            <a:r>
              <a:rPr lang="en-GB" sz="1600" dirty="0">
                <a:effectLst/>
                <a:latin typeface="Avenir Next LT Pro" panose="020B0504020202020204" pitchFamily="34" charset="0"/>
                <a:ea typeface="Times New Roman" panose="02020603050405020304" pitchFamily="18" charset="0"/>
              </a:rPr>
              <a:t>(4), 621–632. https://doi.org/10.4088/jcp.v69n0415</a:t>
            </a:r>
            <a:endParaRPr lang="en-GB" sz="16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7112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2C6AE1-ACDF-6A5A-7ADB-38F743C0D6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714406-11FD-55F4-2A83-E3E7086AF3E8}"/>
              </a:ext>
            </a:extLst>
          </p:cNvPr>
          <p:cNvSpPr>
            <a:spLocks noGrp="1"/>
          </p:cNvSpPr>
          <p:nvPr>
            <p:ph type="title"/>
          </p:nvPr>
        </p:nvSpPr>
        <p:spPr>
          <a:xfrm>
            <a:off x="3984171" y="478970"/>
            <a:ext cx="4223657" cy="774711"/>
          </a:xfrm>
        </p:spPr>
        <p:txBody>
          <a:bodyPr/>
          <a:lstStyle/>
          <a:p>
            <a:r>
              <a:rPr lang="en-GB" dirty="0"/>
              <a:t>References</a:t>
            </a:r>
          </a:p>
        </p:txBody>
      </p:sp>
      <p:sp>
        <p:nvSpPr>
          <p:cNvPr id="4" name="Date Placeholder 3">
            <a:extLst>
              <a:ext uri="{FF2B5EF4-FFF2-40B4-BE49-F238E27FC236}">
                <a16:creationId xmlns:a16="http://schemas.microsoft.com/office/drawing/2014/main" id="{23D045E4-38A1-F4B6-1905-CFF3B60AE5AD}"/>
              </a:ext>
            </a:extLst>
          </p:cNvPr>
          <p:cNvSpPr>
            <a:spLocks noGrp="1"/>
          </p:cNvSpPr>
          <p:nvPr>
            <p:ph type="dt" sz="half" idx="10"/>
          </p:nvPr>
        </p:nvSpPr>
        <p:spPr/>
        <p:txBody>
          <a:bodyPr/>
          <a:lstStyle/>
          <a:p>
            <a:fld id="{0CE40625-2470-4D41-9B2F-D65A688C344A}" type="datetime1">
              <a:rPr lang="en-US" smtClean="0"/>
              <a:t>1/14/2025</a:t>
            </a:fld>
            <a:endParaRPr lang="en-US"/>
          </a:p>
        </p:txBody>
      </p:sp>
      <p:sp>
        <p:nvSpPr>
          <p:cNvPr id="5" name="Footer Placeholder 4">
            <a:extLst>
              <a:ext uri="{FF2B5EF4-FFF2-40B4-BE49-F238E27FC236}">
                <a16:creationId xmlns:a16="http://schemas.microsoft.com/office/drawing/2014/main" id="{DFC00205-62EF-3FE2-2AA7-2CE1FB147F4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1020674-A49A-8F25-4319-5F8CEF30DF51}"/>
              </a:ext>
            </a:extLst>
          </p:cNvPr>
          <p:cNvSpPr>
            <a:spLocks noGrp="1"/>
          </p:cNvSpPr>
          <p:nvPr>
            <p:ph type="sldNum" sz="quarter" idx="12"/>
          </p:nvPr>
        </p:nvSpPr>
        <p:spPr/>
        <p:txBody>
          <a:bodyPr/>
          <a:lstStyle/>
          <a:p>
            <a:fld id="{017DE1FC-E54A-4B87-A814-263D1E8654B2}" type="slidenum">
              <a:rPr lang="en-US" smtClean="0"/>
              <a:t>10</a:t>
            </a:fld>
            <a:endParaRPr lang="en-US"/>
          </a:p>
        </p:txBody>
      </p:sp>
      <p:sp>
        <p:nvSpPr>
          <p:cNvPr id="9" name="TextBox 8">
            <a:extLst>
              <a:ext uri="{FF2B5EF4-FFF2-40B4-BE49-F238E27FC236}">
                <a16:creationId xmlns:a16="http://schemas.microsoft.com/office/drawing/2014/main" id="{763EB130-B1ED-7FF5-E00F-E68965EB8835}"/>
              </a:ext>
            </a:extLst>
          </p:cNvPr>
          <p:cNvSpPr txBox="1"/>
          <p:nvPr/>
        </p:nvSpPr>
        <p:spPr>
          <a:xfrm>
            <a:off x="370114" y="1175657"/>
            <a:ext cx="11549743" cy="4801314"/>
          </a:xfrm>
          <a:prstGeom prst="rect">
            <a:avLst/>
          </a:prstGeom>
          <a:noFill/>
        </p:spPr>
        <p:txBody>
          <a:bodyPr wrap="square" rtlCol="0">
            <a:spAutoFit/>
          </a:bodyPr>
          <a:lstStyle/>
          <a:p>
            <a:pPr marL="457200" indent="-457200">
              <a:lnSpc>
                <a:spcPct val="200000"/>
              </a:lnSpc>
            </a:pPr>
            <a:r>
              <a:rPr lang="en-GB" sz="1600" dirty="0">
                <a:effectLst/>
                <a:latin typeface="Avenir Next LT Pro" panose="020B0504020202020204" pitchFamily="34" charset="0"/>
                <a:ea typeface="Times New Roman" panose="02020603050405020304" pitchFamily="18" charset="0"/>
              </a:rPr>
              <a:t>Kabat-Zinn, J. (2013). </a:t>
            </a:r>
            <a:r>
              <a:rPr lang="en-GB" sz="1600" i="1" dirty="0">
                <a:effectLst/>
                <a:latin typeface="Avenir Next LT Pro" panose="020B0504020202020204" pitchFamily="34" charset="0"/>
                <a:ea typeface="Times New Roman" panose="02020603050405020304" pitchFamily="18" charset="0"/>
              </a:rPr>
              <a:t>Full Catastrophe Living (Revised Edition): Using the Wisdom of Your Body and Mind to Face Stress, Pain, and Illness</a:t>
            </a:r>
            <a:r>
              <a:rPr lang="en-GB" sz="1600" dirty="0">
                <a:effectLst/>
                <a:latin typeface="Avenir Next LT Pro" panose="020B0504020202020204" pitchFamily="34" charset="0"/>
                <a:ea typeface="Times New Roman" panose="02020603050405020304" pitchFamily="18" charset="0"/>
              </a:rPr>
              <a:t>. Bantam.</a:t>
            </a:r>
            <a:endParaRPr lang="en-GB" sz="1600" dirty="0">
              <a:effectLst/>
              <a:latin typeface="Times New Roman" panose="02020603050405020304" pitchFamily="18" charset="0"/>
              <a:ea typeface="Times New Roman" panose="02020603050405020304" pitchFamily="18" charset="0"/>
            </a:endParaRPr>
          </a:p>
          <a:p>
            <a:pPr marL="457200" indent="-457200">
              <a:lnSpc>
                <a:spcPct val="200000"/>
              </a:lnSpc>
            </a:pPr>
            <a:r>
              <a:rPr lang="en-GB" sz="1600" dirty="0">
                <a:effectLst/>
                <a:latin typeface="Avenir Next LT Pro" panose="020B0504020202020204" pitchFamily="34" charset="0"/>
                <a:ea typeface="Times New Roman" panose="02020603050405020304" pitchFamily="18" charset="0"/>
              </a:rPr>
              <a:t>Kim, Y. W., Lee, S., Choi, T. K., Suh, S. Y., Kim, B., Kim, C. M., Cho, S. J., Kim, M. J., </a:t>
            </a:r>
            <a:r>
              <a:rPr lang="en-GB" sz="1600" dirty="0" err="1">
                <a:effectLst/>
                <a:latin typeface="Avenir Next LT Pro" panose="020B0504020202020204" pitchFamily="34" charset="0"/>
                <a:ea typeface="Times New Roman" panose="02020603050405020304" pitchFamily="18" charset="0"/>
              </a:rPr>
              <a:t>Yook</a:t>
            </a:r>
            <a:r>
              <a:rPr lang="en-GB" sz="1600" dirty="0">
                <a:effectLst/>
                <a:latin typeface="Avenir Next LT Pro" panose="020B0504020202020204" pitchFamily="34" charset="0"/>
                <a:ea typeface="Times New Roman" panose="02020603050405020304" pitchFamily="18" charset="0"/>
              </a:rPr>
              <a:t>, K., Ryu, M., Song, S. K., &amp; </a:t>
            </a:r>
            <a:r>
              <a:rPr lang="en-GB" sz="1600" dirty="0" err="1">
                <a:effectLst/>
                <a:latin typeface="Avenir Next LT Pro" panose="020B0504020202020204" pitchFamily="34" charset="0"/>
                <a:ea typeface="Times New Roman" panose="02020603050405020304" pitchFamily="18" charset="0"/>
              </a:rPr>
              <a:t>Yook</a:t>
            </a:r>
            <a:r>
              <a:rPr lang="en-GB" sz="1600" dirty="0">
                <a:effectLst/>
                <a:latin typeface="Avenir Next LT Pro" panose="020B0504020202020204" pitchFamily="34" charset="0"/>
                <a:ea typeface="Times New Roman" panose="02020603050405020304" pitchFamily="18" charset="0"/>
              </a:rPr>
              <a:t>, K. (2009). Effectiveness of mindfulness-based cognitive therapy as an adjuvant to pharmacotherapy in patients with panic disorder or generalized anxiety disorder. </a:t>
            </a:r>
            <a:r>
              <a:rPr lang="en-GB" sz="1600" i="1" dirty="0">
                <a:effectLst/>
                <a:latin typeface="Avenir Next LT Pro" panose="020B0504020202020204" pitchFamily="34" charset="0"/>
                <a:ea typeface="Times New Roman" panose="02020603050405020304" pitchFamily="18" charset="0"/>
              </a:rPr>
              <a:t>Depression and Anxiety</a:t>
            </a:r>
            <a:r>
              <a:rPr lang="en-GB" sz="1600" dirty="0">
                <a:effectLst/>
                <a:latin typeface="Avenir Next LT Pro" panose="020B0504020202020204" pitchFamily="34" charset="0"/>
                <a:ea typeface="Times New Roman" panose="02020603050405020304" pitchFamily="18" charset="0"/>
              </a:rPr>
              <a:t>, </a:t>
            </a:r>
            <a:r>
              <a:rPr lang="en-GB" sz="1600" i="1" dirty="0">
                <a:effectLst/>
                <a:latin typeface="Avenir Next LT Pro" panose="020B0504020202020204" pitchFamily="34" charset="0"/>
                <a:ea typeface="Times New Roman" panose="02020603050405020304" pitchFamily="18" charset="0"/>
              </a:rPr>
              <a:t>26</a:t>
            </a:r>
            <a:r>
              <a:rPr lang="en-GB" sz="1600" dirty="0">
                <a:effectLst/>
                <a:latin typeface="Avenir Next LT Pro" panose="020B0504020202020204" pitchFamily="34" charset="0"/>
                <a:ea typeface="Times New Roman" panose="02020603050405020304" pitchFamily="18" charset="0"/>
              </a:rPr>
              <a:t>(7), 601–606. https://doi.org/10.1002/da.20552</a:t>
            </a:r>
            <a:endParaRPr lang="en-GB" sz="1600" dirty="0">
              <a:effectLst/>
              <a:latin typeface="Times New Roman" panose="02020603050405020304" pitchFamily="18" charset="0"/>
              <a:ea typeface="Times New Roman" panose="02020603050405020304" pitchFamily="18" charset="0"/>
            </a:endParaRPr>
          </a:p>
          <a:p>
            <a:pPr marL="457200" indent="-457200">
              <a:lnSpc>
                <a:spcPct val="200000"/>
              </a:lnSpc>
            </a:pPr>
            <a:r>
              <a:rPr lang="en-GB" sz="1600" dirty="0">
                <a:effectLst/>
                <a:latin typeface="Avenir Next LT Pro" panose="020B0504020202020204" pitchFamily="34" charset="0"/>
                <a:ea typeface="Times New Roman" panose="02020603050405020304" pitchFamily="18" charset="0"/>
              </a:rPr>
              <a:t>NHS. (2024, November 20). </a:t>
            </a:r>
            <a:r>
              <a:rPr lang="en-GB" sz="1600" i="1" dirty="0">
                <a:effectLst/>
                <a:latin typeface="Avenir Next LT Pro" panose="020B0504020202020204" pitchFamily="34" charset="0"/>
                <a:ea typeface="Times New Roman" panose="02020603050405020304" pitchFamily="18" charset="0"/>
              </a:rPr>
              <a:t>Overview - Cognitive behavioural therapy (CBT)</a:t>
            </a:r>
            <a:r>
              <a:rPr lang="en-GB" sz="1600" dirty="0">
                <a:effectLst/>
                <a:latin typeface="Avenir Next LT Pro" panose="020B0504020202020204" pitchFamily="34" charset="0"/>
                <a:ea typeface="Times New Roman" panose="02020603050405020304" pitchFamily="18" charset="0"/>
              </a:rPr>
              <a:t>. nhs.uk. Retrieved January 13, 2025, from https://www.nhs.uk/mental-health/talking-therapies-medicine-treatments/talking-therapies-and-counselling/cognitive-behavioural-therapy-cbt/overview/</a:t>
            </a:r>
            <a:endParaRPr lang="en-GB" sz="1600" dirty="0">
              <a:effectLst/>
              <a:latin typeface="Times New Roman" panose="020206030504050203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569109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E43DE5-093D-EA93-EEFE-4B3F981077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2CB6DD-0174-8E21-DBBB-E443C5948736}"/>
              </a:ext>
            </a:extLst>
          </p:cNvPr>
          <p:cNvSpPr>
            <a:spLocks noGrp="1"/>
          </p:cNvSpPr>
          <p:nvPr>
            <p:ph type="title"/>
          </p:nvPr>
        </p:nvSpPr>
        <p:spPr>
          <a:xfrm>
            <a:off x="3984171" y="478970"/>
            <a:ext cx="4223657" cy="774711"/>
          </a:xfrm>
        </p:spPr>
        <p:txBody>
          <a:bodyPr/>
          <a:lstStyle/>
          <a:p>
            <a:r>
              <a:rPr lang="en-GB" dirty="0"/>
              <a:t>References</a:t>
            </a:r>
          </a:p>
        </p:txBody>
      </p:sp>
      <p:sp>
        <p:nvSpPr>
          <p:cNvPr id="4" name="Date Placeholder 3">
            <a:extLst>
              <a:ext uri="{FF2B5EF4-FFF2-40B4-BE49-F238E27FC236}">
                <a16:creationId xmlns:a16="http://schemas.microsoft.com/office/drawing/2014/main" id="{9CD2DBA3-1272-0B10-03AD-C40F5485ABC5}"/>
              </a:ext>
            </a:extLst>
          </p:cNvPr>
          <p:cNvSpPr>
            <a:spLocks noGrp="1"/>
          </p:cNvSpPr>
          <p:nvPr>
            <p:ph type="dt" sz="half" idx="10"/>
          </p:nvPr>
        </p:nvSpPr>
        <p:spPr/>
        <p:txBody>
          <a:bodyPr/>
          <a:lstStyle/>
          <a:p>
            <a:fld id="{0CE40625-2470-4D41-9B2F-D65A688C344A}" type="datetime1">
              <a:rPr lang="en-US" smtClean="0"/>
              <a:t>1/14/2025</a:t>
            </a:fld>
            <a:endParaRPr lang="en-US"/>
          </a:p>
        </p:txBody>
      </p:sp>
      <p:sp>
        <p:nvSpPr>
          <p:cNvPr id="5" name="Footer Placeholder 4">
            <a:extLst>
              <a:ext uri="{FF2B5EF4-FFF2-40B4-BE49-F238E27FC236}">
                <a16:creationId xmlns:a16="http://schemas.microsoft.com/office/drawing/2014/main" id="{084CDC5F-DE56-4E85-4693-479C0D1B3AE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AB4E262-1EBB-6D1C-B0EF-ED222887B6B6}"/>
              </a:ext>
            </a:extLst>
          </p:cNvPr>
          <p:cNvSpPr>
            <a:spLocks noGrp="1"/>
          </p:cNvSpPr>
          <p:nvPr>
            <p:ph type="sldNum" sz="quarter" idx="12"/>
          </p:nvPr>
        </p:nvSpPr>
        <p:spPr/>
        <p:txBody>
          <a:bodyPr/>
          <a:lstStyle/>
          <a:p>
            <a:fld id="{017DE1FC-E54A-4B87-A814-263D1E8654B2}" type="slidenum">
              <a:rPr lang="en-US" smtClean="0"/>
              <a:t>11</a:t>
            </a:fld>
            <a:endParaRPr lang="en-US"/>
          </a:p>
        </p:txBody>
      </p:sp>
      <p:sp>
        <p:nvSpPr>
          <p:cNvPr id="9" name="TextBox 8">
            <a:extLst>
              <a:ext uri="{FF2B5EF4-FFF2-40B4-BE49-F238E27FC236}">
                <a16:creationId xmlns:a16="http://schemas.microsoft.com/office/drawing/2014/main" id="{E099BFC8-881E-8E27-4214-8903C22A5119}"/>
              </a:ext>
            </a:extLst>
          </p:cNvPr>
          <p:cNvSpPr txBox="1"/>
          <p:nvPr/>
        </p:nvSpPr>
        <p:spPr>
          <a:xfrm>
            <a:off x="370114" y="1175657"/>
            <a:ext cx="11549743" cy="4943854"/>
          </a:xfrm>
          <a:prstGeom prst="rect">
            <a:avLst/>
          </a:prstGeom>
          <a:noFill/>
        </p:spPr>
        <p:txBody>
          <a:bodyPr wrap="square" rtlCol="0">
            <a:spAutoFit/>
          </a:bodyPr>
          <a:lstStyle/>
          <a:p>
            <a:pPr marL="457200" indent="-457200">
              <a:lnSpc>
                <a:spcPct val="200000"/>
              </a:lnSpc>
            </a:pPr>
            <a:r>
              <a:rPr lang="en-GB" sz="1600" dirty="0">
                <a:effectLst/>
                <a:latin typeface="Avenir Next LT Pro" panose="020B0504020202020204" pitchFamily="34" charset="0"/>
                <a:ea typeface="Times New Roman" panose="02020603050405020304" pitchFamily="18" charset="0"/>
              </a:rPr>
              <a:t>Norton, P. J., &amp; Barrera, T. L. (2012). TRANSDIAGNOSTIC VERSUS DIAGNOSIS-SPECIFIC CBT FOR ANXIETY DISORDERS: a PRELIMINARY RANDOMIZED CONTROLLED NONINFERIORITY TRIAL. </a:t>
            </a:r>
            <a:r>
              <a:rPr lang="en-GB" sz="1600" i="1" dirty="0">
                <a:effectLst/>
                <a:latin typeface="Avenir Next LT Pro" panose="020B0504020202020204" pitchFamily="34" charset="0"/>
                <a:ea typeface="Times New Roman" panose="02020603050405020304" pitchFamily="18" charset="0"/>
              </a:rPr>
              <a:t>Depression and Anxiety</a:t>
            </a:r>
            <a:r>
              <a:rPr lang="en-GB" sz="1600" dirty="0">
                <a:effectLst/>
                <a:latin typeface="Avenir Next LT Pro" panose="020B0504020202020204" pitchFamily="34" charset="0"/>
                <a:ea typeface="Times New Roman" panose="02020603050405020304" pitchFamily="18" charset="0"/>
              </a:rPr>
              <a:t>, </a:t>
            </a:r>
            <a:r>
              <a:rPr lang="en-GB" sz="1600" i="1" dirty="0">
                <a:effectLst/>
                <a:latin typeface="Avenir Next LT Pro" panose="020B0504020202020204" pitchFamily="34" charset="0"/>
                <a:ea typeface="Times New Roman" panose="02020603050405020304" pitchFamily="18" charset="0"/>
              </a:rPr>
              <a:t>29</a:t>
            </a:r>
            <a:r>
              <a:rPr lang="en-GB" sz="1600" dirty="0">
                <a:effectLst/>
                <a:latin typeface="Avenir Next LT Pro" panose="020B0504020202020204" pitchFamily="34" charset="0"/>
                <a:ea typeface="Times New Roman" panose="02020603050405020304" pitchFamily="18" charset="0"/>
              </a:rPr>
              <a:t>(10), 874–882. https://doi.org/10.1002/da.21974</a:t>
            </a:r>
            <a:endParaRPr lang="en-GB" sz="1600" dirty="0">
              <a:effectLst/>
              <a:latin typeface="Times New Roman" panose="02020603050405020304" pitchFamily="18" charset="0"/>
              <a:ea typeface="Times New Roman" panose="02020603050405020304" pitchFamily="18" charset="0"/>
            </a:endParaRPr>
          </a:p>
          <a:p>
            <a:pPr marL="457200" indent="-457200">
              <a:lnSpc>
                <a:spcPct val="200000"/>
              </a:lnSpc>
            </a:pPr>
            <a:r>
              <a:rPr lang="en-GB" sz="1600" dirty="0">
                <a:effectLst/>
                <a:latin typeface="Avenir Next LT Pro" panose="020B0504020202020204" pitchFamily="34" charset="0"/>
                <a:ea typeface="Times New Roman" panose="02020603050405020304" pitchFamily="18" charset="0"/>
              </a:rPr>
              <a:t>Roemer, L., &amp; </a:t>
            </a:r>
            <a:r>
              <a:rPr lang="en-GB" sz="1600" dirty="0" err="1">
                <a:effectLst/>
                <a:latin typeface="Avenir Next LT Pro" panose="020B0504020202020204" pitchFamily="34" charset="0"/>
                <a:ea typeface="Times New Roman" panose="02020603050405020304" pitchFamily="18" charset="0"/>
              </a:rPr>
              <a:t>Orsillo</a:t>
            </a:r>
            <a:r>
              <a:rPr lang="en-GB" sz="1600" dirty="0">
                <a:effectLst/>
                <a:latin typeface="Avenir Next LT Pro" panose="020B0504020202020204" pitchFamily="34" charset="0"/>
                <a:ea typeface="Times New Roman" panose="02020603050405020304" pitchFamily="18" charset="0"/>
              </a:rPr>
              <a:t>, S. M. (2002). Expanding our conceptualization of and treatment for generalized anxiety disorder: Integrating mindfulness/acceptance-based approaches with existing cognitive-behavioural models. </a:t>
            </a:r>
            <a:r>
              <a:rPr lang="en-GB" sz="1600" i="1" dirty="0">
                <a:effectLst/>
                <a:latin typeface="Avenir Next LT Pro" panose="020B0504020202020204" pitchFamily="34" charset="0"/>
                <a:ea typeface="Times New Roman" panose="02020603050405020304" pitchFamily="18" charset="0"/>
              </a:rPr>
              <a:t>Clinical Psychology Science and Practice</a:t>
            </a:r>
            <a:r>
              <a:rPr lang="en-GB" sz="1600" dirty="0">
                <a:effectLst/>
                <a:latin typeface="Avenir Next LT Pro" panose="020B0504020202020204" pitchFamily="34" charset="0"/>
                <a:ea typeface="Times New Roman" panose="02020603050405020304" pitchFamily="18" charset="0"/>
              </a:rPr>
              <a:t>, </a:t>
            </a:r>
            <a:r>
              <a:rPr lang="en-GB" sz="1600" i="1" dirty="0">
                <a:effectLst/>
                <a:latin typeface="Avenir Next LT Pro" panose="020B0504020202020204" pitchFamily="34" charset="0"/>
                <a:ea typeface="Times New Roman" panose="02020603050405020304" pitchFamily="18" charset="0"/>
              </a:rPr>
              <a:t>9</a:t>
            </a:r>
            <a:r>
              <a:rPr lang="en-GB" sz="1600" dirty="0">
                <a:effectLst/>
                <a:latin typeface="Avenir Next LT Pro" panose="020B0504020202020204" pitchFamily="34" charset="0"/>
                <a:ea typeface="Times New Roman" panose="02020603050405020304" pitchFamily="18" charset="0"/>
              </a:rPr>
              <a:t>(1), 54–68. </a:t>
            </a:r>
            <a:r>
              <a:rPr lang="en-GB" sz="1600" u="sng" dirty="0">
                <a:solidFill>
                  <a:srgbClr val="467886"/>
                </a:solidFill>
                <a:effectLst/>
                <a:latin typeface="Avenir Next LT Pro" panose="020B0504020202020204" pitchFamily="34" charset="0"/>
                <a:ea typeface="Times New Roman" panose="02020603050405020304" pitchFamily="18" charset="0"/>
                <a:hlinkClick r:id="rId2"/>
              </a:rPr>
              <a:t>https://doi.org/10.1093/clipsy.9.1.54</a:t>
            </a:r>
            <a:endParaRPr lang="en-GB" sz="1600" dirty="0">
              <a:effectLst/>
              <a:latin typeface="Times New Roman" panose="02020603050405020304" pitchFamily="18" charset="0"/>
              <a:ea typeface="Times New Roman" panose="02020603050405020304" pitchFamily="18" charset="0"/>
            </a:endParaRPr>
          </a:p>
          <a:p>
            <a:pPr marL="457200" indent="-457200">
              <a:lnSpc>
                <a:spcPct val="200000"/>
              </a:lnSpc>
            </a:pPr>
            <a:r>
              <a:rPr lang="en-GB" sz="1600" dirty="0">
                <a:effectLst/>
                <a:latin typeface="Avenir Next LT Pro" panose="020B0504020202020204" pitchFamily="34" charset="0"/>
                <a:ea typeface="Times New Roman" panose="02020603050405020304" pitchFamily="18" charset="0"/>
              </a:rPr>
              <a:t>Roemer, L., &amp; </a:t>
            </a:r>
            <a:r>
              <a:rPr lang="en-GB" sz="1600" dirty="0" err="1">
                <a:effectLst/>
                <a:latin typeface="Avenir Next LT Pro" panose="020B0504020202020204" pitchFamily="34" charset="0"/>
                <a:ea typeface="Times New Roman" panose="02020603050405020304" pitchFamily="18" charset="0"/>
              </a:rPr>
              <a:t>Orsillo</a:t>
            </a:r>
            <a:r>
              <a:rPr lang="en-GB" sz="1600" dirty="0">
                <a:effectLst/>
                <a:latin typeface="Avenir Next LT Pro" panose="020B0504020202020204" pitchFamily="34" charset="0"/>
                <a:ea typeface="Times New Roman" panose="02020603050405020304" pitchFamily="18" charset="0"/>
              </a:rPr>
              <a:t>, S. M. (2007). An Open Trial of an Acceptance-Based Behaviour Therapy for Generalized Anxiety Disorder. Behaviour Therapy, 38(1), 72-85. https://doi.org/10.1016/j.beth.2006.04.004</a:t>
            </a:r>
            <a:endParaRPr lang="en-GB" sz="1600" dirty="0">
              <a:effectLst/>
              <a:latin typeface="Times New Roman" panose="02020603050405020304" pitchFamily="18" charset="0"/>
              <a:ea typeface="Times New Roman" panose="02020603050405020304" pitchFamily="18" charset="0"/>
            </a:endParaRPr>
          </a:p>
          <a:p>
            <a:pPr marL="457200" indent="-457200">
              <a:lnSpc>
                <a:spcPct val="200000"/>
              </a:lnSpc>
            </a:pPr>
            <a:r>
              <a:rPr lang="en-GB" sz="1600" dirty="0">
                <a:effectLst/>
                <a:latin typeface="Avenir Next LT Pro" panose="020B0504020202020204" pitchFamily="34" charset="0"/>
                <a:ea typeface="Times New Roman" panose="02020603050405020304" pitchFamily="18" charset="0"/>
              </a:rPr>
              <a:t>Segal, Z. V., Williams, J. M. G., &amp; Teasdale, J. D. (2001). </a:t>
            </a:r>
            <a:r>
              <a:rPr lang="en-GB" sz="1600" i="1" dirty="0">
                <a:effectLst/>
                <a:latin typeface="Avenir Next LT Pro" panose="020B0504020202020204" pitchFamily="34" charset="0"/>
                <a:ea typeface="Times New Roman" panose="02020603050405020304" pitchFamily="18" charset="0"/>
              </a:rPr>
              <a:t>Mindfulness-Based Cognitive Therapy for Depression, First Edition: A New Approach to Preventing Relapse</a:t>
            </a:r>
            <a:r>
              <a:rPr lang="en-GB" sz="1600" dirty="0">
                <a:effectLst/>
                <a:latin typeface="Avenir Next LT Pro" panose="020B0504020202020204" pitchFamily="34" charset="0"/>
                <a:ea typeface="Times New Roman" panose="02020603050405020304" pitchFamily="18" charset="0"/>
              </a:rPr>
              <a:t>. Guilford Press.</a:t>
            </a:r>
            <a:endParaRPr lang="en-GB"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77119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5BF00B-267E-8835-18E9-F4C63F421C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88E345-9E4C-ECB3-220C-A63DC962D90C}"/>
              </a:ext>
            </a:extLst>
          </p:cNvPr>
          <p:cNvSpPr>
            <a:spLocks noGrp="1"/>
          </p:cNvSpPr>
          <p:nvPr>
            <p:ph type="title"/>
          </p:nvPr>
        </p:nvSpPr>
        <p:spPr>
          <a:xfrm>
            <a:off x="3984171" y="478970"/>
            <a:ext cx="4223657" cy="774711"/>
          </a:xfrm>
        </p:spPr>
        <p:txBody>
          <a:bodyPr/>
          <a:lstStyle/>
          <a:p>
            <a:r>
              <a:rPr lang="en-GB" dirty="0"/>
              <a:t>References</a:t>
            </a:r>
          </a:p>
        </p:txBody>
      </p:sp>
      <p:sp>
        <p:nvSpPr>
          <p:cNvPr id="4" name="Date Placeholder 3">
            <a:extLst>
              <a:ext uri="{FF2B5EF4-FFF2-40B4-BE49-F238E27FC236}">
                <a16:creationId xmlns:a16="http://schemas.microsoft.com/office/drawing/2014/main" id="{169B3311-9EF1-5DD9-05D8-4FE8DF5E2FE3}"/>
              </a:ext>
            </a:extLst>
          </p:cNvPr>
          <p:cNvSpPr>
            <a:spLocks noGrp="1"/>
          </p:cNvSpPr>
          <p:nvPr>
            <p:ph type="dt" sz="half" idx="10"/>
          </p:nvPr>
        </p:nvSpPr>
        <p:spPr/>
        <p:txBody>
          <a:bodyPr/>
          <a:lstStyle/>
          <a:p>
            <a:fld id="{0CE40625-2470-4D41-9B2F-D65A688C344A}" type="datetime1">
              <a:rPr lang="en-US" smtClean="0"/>
              <a:t>1/14/2025</a:t>
            </a:fld>
            <a:endParaRPr lang="en-US"/>
          </a:p>
        </p:txBody>
      </p:sp>
      <p:sp>
        <p:nvSpPr>
          <p:cNvPr id="5" name="Footer Placeholder 4">
            <a:extLst>
              <a:ext uri="{FF2B5EF4-FFF2-40B4-BE49-F238E27FC236}">
                <a16:creationId xmlns:a16="http://schemas.microsoft.com/office/drawing/2014/main" id="{FD58ABA4-6E78-BAF4-17A7-CEADB42D1A7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BEC1366-5D1F-93FC-1658-7CFF196F23C5}"/>
              </a:ext>
            </a:extLst>
          </p:cNvPr>
          <p:cNvSpPr>
            <a:spLocks noGrp="1"/>
          </p:cNvSpPr>
          <p:nvPr>
            <p:ph type="sldNum" sz="quarter" idx="12"/>
          </p:nvPr>
        </p:nvSpPr>
        <p:spPr/>
        <p:txBody>
          <a:bodyPr/>
          <a:lstStyle/>
          <a:p>
            <a:fld id="{017DE1FC-E54A-4B87-A814-263D1E8654B2}" type="slidenum">
              <a:rPr lang="en-US" smtClean="0"/>
              <a:t>12</a:t>
            </a:fld>
            <a:endParaRPr lang="en-US"/>
          </a:p>
        </p:txBody>
      </p:sp>
      <p:sp>
        <p:nvSpPr>
          <p:cNvPr id="9" name="TextBox 8">
            <a:extLst>
              <a:ext uri="{FF2B5EF4-FFF2-40B4-BE49-F238E27FC236}">
                <a16:creationId xmlns:a16="http://schemas.microsoft.com/office/drawing/2014/main" id="{7C42B00D-9D97-1AE8-0A6D-9F3C38BDB49B}"/>
              </a:ext>
            </a:extLst>
          </p:cNvPr>
          <p:cNvSpPr txBox="1"/>
          <p:nvPr/>
        </p:nvSpPr>
        <p:spPr>
          <a:xfrm>
            <a:off x="370114" y="1175657"/>
            <a:ext cx="11549743" cy="1496756"/>
          </a:xfrm>
          <a:prstGeom prst="rect">
            <a:avLst/>
          </a:prstGeom>
          <a:noFill/>
        </p:spPr>
        <p:txBody>
          <a:bodyPr wrap="square" rtlCol="0">
            <a:spAutoFit/>
          </a:bodyPr>
          <a:lstStyle/>
          <a:p>
            <a:pPr marL="457200" indent="-457200">
              <a:lnSpc>
                <a:spcPct val="200000"/>
              </a:lnSpc>
            </a:pPr>
            <a:r>
              <a:rPr lang="en-GB" sz="1600" dirty="0">
                <a:effectLst/>
                <a:latin typeface="Avenir Next LT Pro" panose="020B0504020202020204" pitchFamily="34" charset="0"/>
                <a:ea typeface="Times New Roman" panose="02020603050405020304" pitchFamily="18" charset="0"/>
              </a:rPr>
              <a:t>Van Dis, E. a. M., Van Veen, S. C., </a:t>
            </a:r>
            <a:r>
              <a:rPr lang="en-GB" sz="1600" dirty="0" err="1">
                <a:effectLst/>
                <a:latin typeface="Avenir Next LT Pro" panose="020B0504020202020204" pitchFamily="34" charset="0"/>
                <a:ea typeface="Times New Roman" panose="02020603050405020304" pitchFamily="18" charset="0"/>
              </a:rPr>
              <a:t>Hagenaars</a:t>
            </a:r>
            <a:r>
              <a:rPr lang="en-GB" sz="1600" dirty="0">
                <a:effectLst/>
                <a:latin typeface="Avenir Next LT Pro" panose="020B0504020202020204" pitchFamily="34" charset="0"/>
                <a:ea typeface="Times New Roman" panose="02020603050405020304" pitchFamily="18" charset="0"/>
              </a:rPr>
              <a:t>, M. A., </a:t>
            </a:r>
            <a:r>
              <a:rPr lang="en-GB" sz="1600" dirty="0" err="1">
                <a:effectLst/>
                <a:latin typeface="Avenir Next LT Pro" panose="020B0504020202020204" pitchFamily="34" charset="0"/>
                <a:ea typeface="Times New Roman" panose="02020603050405020304" pitchFamily="18" charset="0"/>
              </a:rPr>
              <a:t>Batelaan</a:t>
            </a:r>
            <a:r>
              <a:rPr lang="en-GB" sz="1600" dirty="0">
                <a:effectLst/>
                <a:latin typeface="Avenir Next LT Pro" panose="020B0504020202020204" pitchFamily="34" charset="0"/>
                <a:ea typeface="Times New Roman" panose="02020603050405020304" pitchFamily="18" charset="0"/>
              </a:rPr>
              <a:t>, N. M., </a:t>
            </a:r>
            <a:r>
              <a:rPr lang="en-GB" sz="1600" dirty="0" err="1">
                <a:effectLst/>
                <a:latin typeface="Avenir Next LT Pro" panose="020B0504020202020204" pitchFamily="34" charset="0"/>
                <a:ea typeface="Times New Roman" panose="02020603050405020304" pitchFamily="18" charset="0"/>
              </a:rPr>
              <a:t>Bockting</a:t>
            </a:r>
            <a:r>
              <a:rPr lang="en-GB" sz="1600" dirty="0">
                <a:effectLst/>
                <a:latin typeface="Avenir Next LT Pro" panose="020B0504020202020204" pitchFamily="34" charset="0"/>
                <a:ea typeface="Times New Roman" panose="02020603050405020304" pitchFamily="18" charset="0"/>
              </a:rPr>
              <a:t>, C. L. H., Van Den Heuvel, R. M., </a:t>
            </a:r>
            <a:r>
              <a:rPr lang="en-GB" sz="1600" dirty="0" err="1">
                <a:effectLst/>
                <a:latin typeface="Avenir Next LT Pro" panose="020B0504020202020204" pitchFamily="34" charset="0"/>
                <a:ea typeface="Times New Roman" panose="02020603050405020304" pitchFamily="18" charset="0"/>
              </a:rPr>
              <a:t>Cuijpers</a:t>
            </a:r>
            <a:r>
              <a:rPr lang="en-GB" sz="1600" dirty="0">
                <a:effectLst/>
                <a:latin typeface="Avenir Next LT Pro" panose="020B0504020202020204" pitchFamily="34" charset="0"/>
                <a:ea typeface="Times New Roman" panose="02020603050405020304" pitchFamily="18" charset="0"/>
              </a:rPr>
              <a:t>, P., &amp; Engelhard, I. M. (2019). Long-term Outcomes of Cognitive Behavioural therapy for Anxiety-Related Disorders. </a:t>
            </a:r>
            <a:r>
              <a:rPr lang="en-GB" sz="1600" i="1" dirty="0">
                <a:effectLst/>
                <a:latin typeface="Avenir Next LT Pro" panose="020B0504020202020204" pitchFamily="34" charset="0"/>
                <a:ea typeface="Times New Roman" panose="02020603050405020304" pitchFamily="18" charset="0"/>
              </a:rPr>
              <a:t>JAMA Psychiatry</a:t>
            </a:r>
            <a:r>
              <a:rPr lang="en-GB" sz="1600" dirty="0">
                <a:effectLst/>
                <a:latin typeface="Avenir Next LT Pro" panose="020B0504020202020204" pitchFamily="34" charset="0"/>
                <a:ea typeface="Times New Roman" panose="02020603050405020304" pitchFamily="18" charset="0"/>
              </a:rPr>
              <a:t>, </a:t>
            </a:r>
            <a:r>
              <a:rPr lang="en-GB" sz="1600" i="1" dirty="0">
                <a:effectLst/>
                <a:latin typeface="Avenir Next LT Pro" panose="020B0504020202020204" pitchFamily="34" charset="0"/>
                <a:ea typeface="Times New Roman" panose="02020603050405020304" pitchFamily="18" charset="0"/>
              </a:rPr>
              <a:t>77</a:t>
            </a:r>
            <a:r>
              <a:rPr lang="en-GB" sz="1600" dirty="0">
                <a:effectLst/>
                <a:latin typeface="Avenir Next LT Pro" panose="020B0504020202020204" pitchFamily="34" charset="0"/>
                <a:ea typeface="Times New Roman" panose="02020603050405020304" pitchFamily="18" charset="0"/>
              </a:rPr>
              <a:t>(3), 265. https://doi.org/10.1001/jamapsychiatry.2019.3986</a:t>
            </a:r>
            <a:endParaRPr lang="en-GB"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978406456"/>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128</TotalTime>
  <Words>1536</Words>
  <Application>Microsoft Office PowerPoint</Application>
  <PresentationFormat>Widescreen</PresentationFormat>
  <Paragraphs>87</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Avenir Next LT Pro</vt:lpstr>
      <vt:lpstr>Avenir Next LT Pro Light</vt:lpstr>
      <vt:lpstr>Times New Roman</vt:lpstr>
      <vt:lpstr>GradientRiseVTI</vt:lpstr>
      <vt:lpstr>MINDFULLNESS BASED COGNITIVE BEHAVIOURAL therapy (MBCT)</vt:lpstr>
      <vt:lpstr>MINDFULNESS-based cognitive therapy(MBCT)</vt:lpstr>
      <vt:lpstr>Empirical evidence supporting MBCT</vt:lpstr>
      <vt:lpstr>META-ANALYSIS OF CBT</vt:lpstr>
      <vt:lpstr>Meta-analysis of cbt</vt:lpstr>
      <vt:lpstr>Risks associated with CBT</vt:lpstr>
      <vt:lpstr>Limitations of cbt</vt:lpstr>
      <vt:lpstr>Transdiagnostic cbt</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Stacey Coleman</dc:creator>
  <cp:lastModifiedBy>Shaheena Kenyon</cp:lastModifiedBy>
  <cp:revision>2</cp:revision>
  <dcterms:created xsi:type="dcterms:W3CDTF">2025-01-14T11:48:51Z</dcterms:created>
  <dcterms:modified xsi:type="dcterms:W3CDTF">2025-01-14T15:03:57Z</dcterms:modified>
</cp:coreProperties>
</file>