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Lst>
  <p:sldSz cy="21374100" cx="15113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9" roundtripDataSignature="AMtx7mjXfRhLnmCuGJKr6/+nsxZwtVKwJ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3dad9953697_4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3dad9953697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3dad9953697_2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3dad9953697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4"/>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0"/>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1792288" y="612775"/>
            <a:ext cx="5486400" cy="4114800"/>
          </a:xfrm>
          <a:prstGeom prst="rect">
            <a:avLst/>
          </a:prstGeom>
          <a:noFill/>
          <a:ln>
            <a:noFill/>
          </a:ln>
        </p:spPr>
      </p:sp>
      <p:sp>
        <p:nvSpPr>
          <p:cNvPr id="64" name="Google Shape;64;p11"/>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5.png"/><Relationship Id="rId10" Type="http://schemas.openxmlformats.org/officeDocument/2006/relationships/image" Target="../media/image9.png"/><Relationship Id="rId9" Type="http://schemas.openxmlformats.org/officeDocument/2006/relationships/image" Target="../media/image7.png"/><Relationship Id="rId5" Type="http://schemas.openxmlformats.org/officeDocument/2006/relationships/image" Target="../media/image4.png"/><Relationship Id="rId6" Type="http://schemas.openxmlformats.org/officeDocument/2006/relationships/image" Target="../media/image6.png"/><Relationship Id="rId7" Type="http://schemas.openxmlformats.org/officeDocument/2006/relationships/image" Target="../media/image3.png"/><Relationship Id="rId8"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hyperlink" Target="https://archive.org/details/bringinguserexpe0000bate/page/n7/mode/1u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g3dad9953697_4_0"/>
          <p:cNvSpPr txBox="1"/>
          <p:nvPr>
            <p:ph idx="1" type="body"/>
          </p:nvPr>
        </p:nvSpPr>
        <p:spPr>
          <a:xfrm>
            <a:off x="599775" y="5997825"/>
            <a:ext cx="13103400" cy="7598400"/>
          </a:xfrm>
          <a:prstGeom prst="rect">
            <a:avLst/>
          </a:prstGeom>
        </p:spPr>
        <p:txBody>
          <a:bodyPr anchorCtr="0" anchor="t" bIns="45700" lIns="91425" spcFirstLastPara="1" rIns="91425" wrap="square" tIns="45700">
            <a:noAutofit/>
          </a:bodyPr>
          <a:lstStyle/>
          <a:p>
            <a:pPr indent="0" lvl="0" marL="0" rtl="0" algn="l">
              <a:lnSpc>
                <a:spcPct val="150000"/>
              </a:lnSpc>
              <a:spcBef>
                <a:spcPts val="0"/>
              </a:spcBef>
              <a:spcAft>
                <a:spcPts val="0"/>
              </a:spcAft>
              <a:buNone/>
            </a:pPr>
            <a:r>
              <a:rPr b="1" lang="en-GB" sz="4700">
                <a:latin typeface="Arial"/>
                <a:ea typeface="Arial"/>
                <a:cs typeface="Arial"/>
                <a:sym typeface="Arial"/>
              </a:rPr>
              <a:t>Module:</a:t>
            </a:r>
            <a:r>
              <a:rPr lang="en-GB" sz="4700">
                <a:latin typeface="Arial"/>
                <a:ea typeface="Arial"/>
                <a:cs typeface="Arial"/>
                <a:sym typeface="Arial"/>
              </a:rPr>
              <a:t> Changemakers: </a:t>
            </a:r>
            <a:r>
              <a:rPr lang="en-GB" sz="4700">
                <a:latin typeface="Arial"/>
                <a:ea typeface="Arial"/>
                <a:cs typeface="Arial"/>
                <a:sym typeface="Arial"/>
              </a:rPr>
              <a:t>Creativity</a:t>
            </a:r>
            <a:r>
              <a:rPr lang="en-GB" sz="4700">
                <a:latin typeface="Arial"/>
                <a:ea typeface="Arial"/>
                <a:cs typeface="Arial"/>
                <a:sym typeface="Arial"/>
              </a:rPr>
              <a:t> and Value Creation</a:t>
            </a:r>
            <a:endParaRPr sz="4700">
              <a:latin typeface="Arial"/>
              <a:ea typeface="Arial"/>
              <a:cs typeface="Arial"/>
              <a:sym typeface="Arial"/>
            </a:endParaRPr>
          </a:p>
          <a:p>
            <a:pPr indent="0" lvl="0" marL="0" rtl="0" algn="l">
              <a:lnSpc>
                <a:spcPct val="150000"/>
              </a:lnSpc>
              <a:spcBef>
                <a:spcPts val="800"/>
              </a:spcBef>
              <a:spcAft>
                <a:spcPts val="0"/>
              </a:spcAft>
              <a:buNone/>
            </a:pPr>
            <a:r>
              <a:rPr b="1" lang="en-GB" sz="4700">
                <a:latin typeface="Arial"/>
                <a:ea typeface="Arial"/>
                <a:cs typeface="Arial"/>
                <a:sym typeface="Arial"/>
              </a:rPr>
              <a:t>Module code:</a:t>
            </a:r>
            <a:r>
              <a:rPr lang="en-GB" sz="4700">
                <a:latin typeface="Arial"/>
                <a:ea typeface="Arial"/>
                <a:cs typeface="Arial"/>
                <a:sym typeface="Arial"/>
              </a:rPr>
              <a:t> BMHP5014</a:t>
            </a:r>
            <a:endParaRPr sz="4700">
              <a:latin typeface="Arial"/>
              <a:ea typeface="Arial"/>
              <a:cs typeface="Arial"/>
              <a:sym typeface="Arial"/>
            </a:endParaRPr>
          </a:p>
          <a:p>
            <a:pPr indent="0" lvl="0" marL="0" rtl="0" algn="l">
              <a:lnSpc>
                <a:spcPct val="150000"/>
              </a:lnSpc>
              <a:spcBef>
                <a:spcPts val="800"/>
              </a:spcBef>
              <a:spcAft>
                <a:spcPts val="0"/>
              </a:spcAft>
              <a:buClr>
                <a:schemeClr val="dk1"/>
              </a:buClr>
              <a:buSzPts val="1100"/>
              <a:buFont typeface="Arial"/>
              <a:buNone/>
            </a:pPr>
            <a:r>
              <a:rPr b="1" lang="en-GB" sz="4700">
                <a:solidFill>
                  <a:srgbClr val="1D2125"/>
                </a:solidFill>
                <a:latin typeface="Arial"/>
                <a:ea typeface="Arial"/>
                <a:cs typeface="Arial"/>
                <a:sym typeface="Arial"/>
              </a:rPr>
              <a:t>Student name:</a:t>
            </a:r>
            <a:r>
              <a:rPr lang="en-GB" sz="4700">
                <a:solidFill>
                  <a:srgbClr val="1D2125"/>
                </a:solidFill>
                <a:latin typeface="Arial"/>
                <a:ea typeface="Arial"/>
                <a:cs typeface="Arial"/>
                <a:sym typeface="Arial"/>
              </a:rPr>
              <a:t> Momodou Lamin Demba</a:t>
            </a:r>
            <a:endParaRPr sz="4700">
              <a:solidFill>
                <a:srgbClr val="1D2125"/>
              </a:solidFill>
              <a:latin typeface="Arial"/>
              <a:ea typeface="Arial"/>
              <a:cs typeface="Arial"/>
              <a:sym typeface="Arial"/>
            </a:endParaRPr>
          </a:p>
          <a:p>
            <a:pPr indent="0" lvl="0" marL="0" rtl="0" algn="l">
              <a:lnSpc>
                <a:spcPct val="150000"/>
              </a:lnSpc>
              <a:spcBef>
                <a:spcPts val="800"/>
              </a:spcBef>
              <a:spcAft>
                <a:spcPts val="0"/>
              </a:spcAft>
              <a:buClr>
                <a:schemeClr val="dk1"/>
              </a:buClr>
              <a:buSzPts val="1100"/>
              <a:buFont typeface="Arial"/>
              <a:buNone/>
            </a:pPr>
            <a:r>
              <a:rPr b="1" lang="en-GB" sz="4700">
                <a:solidFill>
                  <a:srgbClr val="1D2125"/>
                </a:solidFill>
                <a:latin typeface="Arial"/>
                <a:ea typeface="Arial"/>
                <a:cs typeface="Arial"/>
                <a:sym typeface="Arial"/>
              </a:rPr>
              <a:t>Student number: </a:t>
            </a:r>
            <a:r>
              <a:rPr lang="en-GB" sz="4700">
                <a:solidFill>
                  <a:srgbClr val="1D2125"/>
                </a:solidFill>
                <a:latin typeface="Arial"/>
                <a:ea typeface="Arial"/>
                <a:cs typeface="Arial"/>
                <a:sym typeface="Arial"/>
              </a:rPr>
              <a:t>2415947</a:t>
            </a:r>
            <a:endParaRPr sz="4700">
              <a:solidFill>
                <a:srgbClr val="1D2125"/>
              </a:solidFill>
              <a:latin typeface="Arial"/>
              <a:ea typeface="Arial"/>
              <a:cs typeface="Arial"/>
              <a:sym typeface="Arial"/>
            </a:endParaRPr>
          </a:p>
          <a:p>
            <a:pPr indent="0" lvl="0" marL="0" rtl="0" algn="l">
              <a:lnSpc>
                <a:spcPct val="150000"/>
              </a:lnSpc>
              <a:spcBef>
                <a:spcPts val="800"/>
              </a:spcBef>
              <a:spcAft>
                <a:spcPts val="800"/>
              </a:spcAft>
              <a:buClr>
                <a:schemeClr val="dk1"/>
              </a:buClr>
              <a:buSzPts val="1100"/>
              <a:buFont typeface="Arial"/>
              <a:buNone/>
            </a:pPr>
            <a:r>
              <a:rPr b="1" lang="en-GB" sz="4700">
                <a:solidFill>
                  <a:srgbClr val="1D2125"/>
                </a:solidFill>
                <a:latin typeface="Arial"/>
                <a:ea typeface="Arial"/>
                <a:cs typeface="Arial"/>
                <a:sym typeface="Arial"/>
              </a:rPr>
              <a:t>Lecturer’s name: </a:t>
            </a:r>
            <a:r>
              <a:rPr lang="en-GB" sz="4700">
                <a:solidFill>
                  <a:srgbClr val="1D2125"/>
                </a:solidFill>
                <a:latin typeface="Arial"/>
                <a:ea typeface="Arial"/>
                <a:cs typeface="Arial"/>
                <a:sym typeface="Arial"/>
              </a:rPr>
              <a:t>Caroline Salami</a:t>
            </a:r>
            <a:endParaRPr sz="6300"/>
          </a:p>
        </p:txBody>
      </p:sp>
      <p:pic>
        <p:nvPicPr>
          <p:cNvPr descr="UWTSD logo | Discover Dylan Thomas" id="85" name="Google Shape;85;g3dad9953697_4_0"/>
          <p:cNvPicPr preferRelativeResize="0"/>
          <p:nvPr/>
        </p:nvPicPr>
        <p:blipFill>
          <a:blip r:embed="rId3">
            <a:alphaModFix/>
          </a:blip>
          <a:stretch>
            <a:fillRect/>
          </a:stretch>
        </p:blipFill>
        <p:spPr>
          <a:xfrm>
            <a:off x="152400" y="152400"/>
            <a:ext cx="12786850" cy="51366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FF4EB"/>
        </a:solidFill>
      </p:bgPr>
    </p:bg>
    <p:spTree>
      <p:nvGrpSpPr>
        <p:cNvPr id="89" name="Shape 89"/>
        <p:cNvGrpSpPr/>
        <p:nvPr/>
      </p:nvGrpSpPr>
      <p:grpSpPr>
        <a:xfrm>
          <a:off x="0" y="0"/>
          <a:ext cx="0" cy="0"/>
          <a:chOff x="0" y="0"/>
          <a:chExt cx="0" cy="0"/>
        </a:xfrm>
      </p:grpSpPr>
      <p:sp>
        <p:nvSpPr>
          <p:cNvPr id="90" name="Google Shape;90;p1"/>
          <p:cNvSpPr/>
          <p:nvPr/>
        </p:nvSpPr>
        <p:spPr>
          <a:xfrm>
            <a:off x="854210" y="5073729"/>
            <a:ext cx="13994565" cy="5938395"/>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1"/>
          <p:cNvSpPr/>
          <p:nvPr/>
        </p:nvSpPr>
        <p:spPr>
          <a:xfrm>
            <a:off x="5345483" y="4532477"/>
            <a:ext cx="8931235" cy="4087877"/>
          </a:xfrm>
          <a:custGeom>
            <a:rect b="b" l="l" r="r" t="t"/>
            <a:pathLst>
              <a:path extrusionOk="0" h="4087877" w="8931235">
                <a:moveTo>
                  <a:pt x="0" y="0"/>
                </a:moveTo>
                <a:lnTo>
                  <a:pt x="8931236" y="0"/>
                </a:lnTo>
                <a:lnTo>
                  <a:pt x="8931236" y="4087878"/>
                </a:lnTo>
                <a:lnTo>
                  <a:pt x="0" y="4087878"/>
                </a:lnTo>
                <a:lnTo>
                  <a:pt x="0" y="0"/>
                </a:lnTo>
                <a:close/>
              </a:path>
            </a:pathLst>
          </a:custGeom>
          <a:blipFill rotWithShape="1">
            <a:blip r:embed="rId3">
              <a:alphaModFix/>
            </a:blip>
            <a:stretch>
              <a:fillRect b="-31461" l="0" r="0" t="-14375"/>
            </a:stretch>
          </a:blipFill>
          <a:ln>
            <a:noFill/>
          </a:ln>
        </p:spPr>
      </p:sp>
      <p:cxnSp>
        <p:nvCxnSpPr>
          <p:cNvPr id="92" name="Google Shape;92;p1"/>
          <p:cNvCxnSpPr/>
          <p:nvPr/>
        </p:nvCxnSpPr>
        <p:spPr>
          <a:xfrm>
            <a:off x="843281" y="4502284"/>
            <a:ext cx="13433438" cy="0"/>
          </a:xfrm>
          <a:prstGeom prst="straightConnector1">
            <a:avLst/>
          </a:prstGeom>
          <a:noFill/>
          <a:ln cap="rnd" cmpd="sng" w="9525">
            <a:solidFill>
              <a:srgbClr val="627E02"/>
            </a:solidFill>
            <a:prstDash val="solid"/>
            <a:round/>
            <a:headEnd len="sm" w="sm" type="none"/>
            <a:tailEnd len="sm" w="sm" type="none"/>
          </a:ln>
        </p:spPr>
      </p:cxnSp>
      <p:cxnSp>
        <p:nvCxnSpPr>
          <p:cNvPr id="93" name="Google Shape;93;p1"/>
          <p:cNvCxnSpPr/>
          <p:nvPr/>
        </p:nvCxnSpPr>
        <p:spPr>
          <a:xfrm rot="-5400000">
            <a:off x="1283213" y="9192577"/>
            <a:ext cx="8111415" cy="0"/>
          </a:xfrm>
          <a:prstGeom prst="straightConnector1">
            <a:avLst/>
          </a:prstGeom>
          <a:noFill/>
          <a:ln cap="rnd" cmpd="sng" w="9525">
            <a:solidFill>
              <a:srgbClr val="627E02"/>
            </a:solidFill>
            <a:prstDash val="solid"/>
            <a:round/>
            <a:headEnd len="sm" w="sm" type="none"/>
            <a:tailEnd len="sm" w="sm" type="none"/>
          </a:ln>
        </p:spPr>
      </p:cxnSp>
      <p:cxnSp>
        <p:nvCxnSpPr>
          <p:cNvPr id="94" name="Google Shape;94;p1"/>
          <p:cNvCxnSpPr/>
          <p:nvPr/>
        </p:nvCxnSpPr>
        <p:spPr>
          <a:xfrm>
            <a:off x="843281" y="11088389"/>
            <a:ext cx="13613325" cy="125283"/>
          </a:xfrm>
          <a:prstGeom prst="straightConnector1">
            <a:avLst/>
          </a:prstGeom>
          <a:noFill/>
          <a:ln cap="rnd" cmpd="sng" w="9525">
            <a:solidFill>
              <a:srgbClr val="627E02"/>
            </a:solidFill>
            <a:prstDash val="solid"/>
            <a:round/>
            <a:headEnd len="sm" w="sm" type="none"/>
            <a:tailEnd len="sm" w="sm" type="none"/>
          </a:ln>
        </p:spPr>
      </p:cxnSp>
      <p:cxnSp>
        <p:nvCxnSpPr>
          <p:cNvPr id="95" name="Google Shape;95;p1"/>
          <p:cNvCxnSpPr/>
          <p:nvPr/>
        </p:nvCxnSpPr>
        <p:spPr>
          <a:xfrm>
            <a:off x="843281" y="16746584"/>
            <a:ext cx="13433438" cy="0"/>
          </a:xfrm>
          <a:prstGeom prst="straightConnector1">
            <a:avLst/>
          </a:prstGeom>
          <a:noFill/>
          <a:ln cap="rnd" cmpd="sng" w="9525">
            <a:solidFill>
              <a:srgbClr val="627E02"/>
            </a:solidFill>
            <a:prstDash val="solid"/>
            <a:round/>
            <a:headEnd len="sm" w="sm" type="none"/>
            <a:tailEnd len="sm" w="sm" type="none"/>
          </a:ln>
        </p:spPr>
      </p:cxnSp>
      <p:sp>
        <p:nvSpPr>
          <p:cNvPr id="96" name="Google Shape;96;p1"/>
          <p:cNvSpPr/>
          <p:nvPr/>
        </p:nvSpPr>
        <p:spPr>
          <a:xfrm>
            <a:off x="5380387" y="13995831"/>
            <a:ext cx="9739613" cy="2750753"/>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1"/>
          <p:cNvSpPr/>
          <p:nvPr/>
        </p:nvSpPr>
        <p:spPr>
          <a:xfrm>
            <a:off x="5338921" y="4478306"/>
            <a:ext cx="8951390" cy="4107971"/>
          </a:xfrm>
          <a:custGeom>
            <a:rect b="b" l="l" r="r" t="t"/>
            <a:pathLst>
              <a:path extrusionOk="0" h="4107971" w="8951390">
                <a:moveTo>
                  <a:pt x="0" y="0"/>
                </a:moveTo>
                <a:lnTo>
                  <a:pt x="8951390" y="0"/>
                </a:lnTo>
                <a:lnTo>
                  <a:pt x="8951390" y="4107971"/>
                </a:lnTo>
                <a:lnTo>
                  <a:pt x="0" y="4107971"/>
                </a:lnTo>
                <a:lnTo>
                  <a:pt x="0" y="0"/>
                </a:lnTo>
                <a:close/>
              </a:path>
            </a:pathLst>
          </a:custGeom>
          <a:blipFill rotWithShape="1">
            <a:blip r:embed="rId4">
              <a:alphaModFix/>
            </a:blip>
            <a:stretch>
              <a:fillRect b="-31311" l="0" r="0" t="-16892"/>
            </a:stretch>
          </a:blipFill>
          <a:ln>
            <a:noFill/>
          </a:ln>
        </p:spPr>
      </p:sp>
      <p:sp>
        <p:nvSpPr>
          <p:cNvPr id="98" name="Google Shape;98;p1"/>
          <p:cNvSpPr/>
          <p:nvPr/>
        </p:nvSpPr>
        <p:spPr>
          <a:xfrm>
            <a:off x="5448458" y="4478306"/>
            <a:ext cx="9172542" cy="4576496"/>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1"/>
          <p:cNvSpPr txBox="1"/>
          <p:nvPr/>
        </p:nvSpPr>
        <p:spPr>
          <a:xfrm>
            <a:off x="293553" y="395273"/>
            <a:ext cx="8393164" cy="475846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GB" sz="6216" u="none" cap="none" strike="noStrike">
                <a:solidFill>
                  <a:srgbClr val="000000"/>
                </a:solidFill>
                <a:latin typeface="Times"/>
                <a:ea typeface="Times"/>
                <a:cs typeface="Times"/>
                <a:sym typeface="Times"/>
              </a:rPr>
              <a:t>CareSync</a:t>
            </a:r>
            <a:r>
              <a:rPr b="0" i="0" lang="en-GB" sz="6216" u="none" cap="none" strike="noStrike">
                <a:solidFill>
                  <a:srgbClr val="000000"/>
                </a:solidFill>
                <a:latin typeface="Times New Roman"/>
                <a:ea typeface="Times New Roman"/>
                <a:cs typeface="Times New Roman"/>
                <a:sym typeface="Times New Roman"/>
              </a:rPr>
              <a:t>: An AI-Enabled Predictive Discharge and Community Reintegration System to Reduce NHS Readmissions</a:t>
            </a:r>
            <a:endParaRPr/>
          </a:p>
          <a:p>
            <a:pPr indent="0" lvl="0" marL="0" marR="0" rtl="0" algn="l">
              <a:lnSpc>
                <a:spcPct val="100000"/>
              </a:lnSpc>
              <a:spcBef>
                <a:spcPts val="0"/>
              </a:spcBef>
              <a:spcAft>
                <a:spcPts val="0"/>
              </a:spcAft>
              <a:buNone/>
            </a:pPr>
            <a:r>
              <a:t/>
            </a:r>
            <a:endParaRPr b="0" i="0" sz="6216" u="none" cap="none" strike="noStrike">
              <a:solidFill>
                <a:srgbClr val="000000"/>
              </a:solidFill>
              <a:latin typeface="Times New Roman"/>
              <a:ea typeface="Times New Roman"/>
              <a:cs typeface="Times New Roman"/>
              <a:sym typeface="Times New Roman"/>
            </a:endParaRPr>
          </a:p>
        </p:txBody>
      </p:sp>
      <p:sp>
        <p:nvSpPr>
          <p:cNvPr id="100" name="Google Shape;100;p1"/>
          <p:cNvSpPr/>
          <p:nvPr/>
        </p:nvSpPr>
        <p:spPr>
          <a:xfrm>
            <a:off x="8686718" y="168468"/>
            <a:ext cx="6197972" cy="3090638"/>
          </a:xfrm>
          <a:custGeom>
            <a:rect b="b" l="l" r="r" t="t"/>
            <a:pathLst>
              <a:path extrusionOk="0" h="3090638" w="6197972">
                <a:moveTo>
                  <a:pt x="0" y="0"/>
                </a:moveTo>
                <a:lnTo>
                  <a:pt x="6197972" y="0"/>
                </a:lnTo>
                <a:lnTo>
                  <a:pt x="6197972" y="3090638"/>
                </a:lnTo>
                <a:lnTo>
                  <a:pt x="0" y="3090638"/>
                </a:lnTo>
                <a:lnTo>
                  <a:pt x="0" y="0"/>
                </a:lnTo>
                <a:close/>
              </a:path>
            </a:pathLst>
          </a:custGeom>
          <a:blipFill rotWithShape="1">
            <a:blip r:embed="rId5">
              <a:alphaModFix/>
            </a:blip>
            <a:stretch>
              <a:fillRect b="0" l="-28225" r="0" t="0"/>
            </a:stretch>
          </a:blipFill>
          <a:ln>
            <a:noFill/>
          </a:ln>
        </p:spPr>
      </p:sp>
      <p:sp>
        <p:nvSpPr>
          <p:cNvPr id="101" name="Google Shape;101;p1"/>
          <p:cNvSpPr/>
          <p:nvPr/>
        </p:nvSpPr>
        <p:spPr>
          <a:xfrm>
            <a:off x="5468909" y="11968944"/>
            <a:ext cx="3764219" cy="2026887"/>
          </a:xfrm>
          <a:custGeom>
            <a:rect b="b" l="l" r="r" t="t"/>
            <a:pathLst>
              <a:path extrusionOk="0" h="2026887" w="3764219">
                <a:moveTo>
                  <a:pt x="0" y="0"/>
                </a:moveTo>
                <a:lnTo>
                  <a:pt x="3764219" y="0"/>
                </a:lnTo>
                <a:lnTo>
                  <a:pt x="3764219" y="2026887"/>
                </a:lnTo>
                <a:lnTo>
                  <a:pt x="0" y="2026887"/>
                </a:lnTo>
                <a:lnTo>
                  <a:pt x="0" y="0"/>
                </a:lnTo>
                <a:close/>
              </a:path>
            </a:pathLst>
          </a:custGeom>
          <a:blipFill rotWithShape="1">
            <a:blip r:embed="rId6">
              <a:alphaModFix/>
            </a:blip>
            <a:stretch>
              <a:fillRect b="0" l="0" r="0" t="0"/>
            </a:stretch>
          </a:blipFill>
          <a:ln>
            <a:noFill/>
          </a:ln>
        </p:spPr>
      </p:sp>
      <p:sp>
        <p:nvSpPr>
          <p:cNvPr id="102" name="Google Shape;102;p1"/>
          <p:cNvSpPr/>
          <p:nvPr/>
        </p:nvSpPr>
        <p:spPr>
          <a:xfrm>
            <a:off x="11258891" y="5125395"/>
            <a:ext cx="2858112" cy="2678157"/>
          </a:xfrm>
          <a:custGeom>
            <a:rect b="b" l="l" r="r" t="t"/>
            <a:pathLst>
              <a:path extrusionOk="0" h="2678157" w="2858112">
                <a:moveTo>
                  <a:pt x="0" y="0"/>
                </a:moveTo>
                <a:lnTo>
                  <a:pt x="2858112" y="0"/>
                </a:lnTo>
                <a:lnTo>
                  <a:pt x="2858112" y="2678156"/>
                </a:lnTo>
                <a:lnTo>
                  <a:pt x="0" y="2678156"/>
                </a:lnTo>
                <a:lnTo>
                  <a:pt x="0" y="0"/>
                </a:lnTo>
                <a:close/>
              </a:path>
            </a:pathLst>
          </a:custGeom>
          <a:blipFill rotWithShape="1">
            <a:blip r:embed="rId7">
              <a:alphaModFix/>
            </a:blip>
            <a:stretch>
              <a:fillRect b="0" l="0" r="0" t="0"/>
            </a:stretch>
          </a:blipFill>
          <a:ln>
            <a:noFill/>
          </a:ln>
        </p:spPr>
      </p:sp>
      <p:sp>
        <p:nvSpPr>
          <p:cNvPr id="103" name="Google Shape;103;p1"/>
          <p:cNvSpPr/>
          <p:nvPr/>
        </p:nvSpPr>
        <p:spPr>
          <a:xfrm>
            <a:off x="8727885" y="-546007"/>
            <a:ext cx="6295975" cy="4100288"/>
          </a:xfrm>
          <a:custGeom>
            <a:rect b="b" l="l" r="r" t="t"/>
            <a:pathLst>
              <a:path extrusionOk="0" h="4100288" w="6295975">
                <a:moveTo>
                  <a:pt x="0" y="0"/>
                </a:moveTo>
                <a:lnTo>
                  <a:pt x="6295975" y="0"/>
                </a:lnTo>
                <a:lnTo>
                  <a:pt x="6295975" y="4100288"/>
                </a:lnTo>
                <a:lnTo>
                  <a:pt x="0" y="4100288"/>
                </a:lnTo>
                <a:lnTo>
                  <a:pt x="0" y="0"/>
                </a:lnTo>
                <a:close/>
              </a:path>
            </a:pathLst>
          </a:custGeom>
          <a:blipFill rotWithShape="1">
            <a:blip r:embed="rId8">
              <a:alphaModFix/>
            </a:blip>
            <a:stretch>
              <a:fillRect b="-4412" l="0" r="0" t="0"/>
            </a:stretch>
          </a:blipFill>
          <a:ln>
            <a:noFill/>
          </a:ln>
        </p:spPr>
      </p:sp>
      <p:sp>
        <p:nvSpPr>
          <p:cNvPr id="104" name="Google Shape;104;p1"/>
          <p:cNvSpPr/>
          <p:nvPr/>
        </p:nvSpPr>
        <p:spPr>
          <a:xfrm>
            <a:off x="3242315" y="12982387"/>
            <a:ext cx="1881426" cy="1060654"/>
          </a:xfrm>
          <a:custGeom>
            <a:rect b="b" l="l" r="r" t="t"/>
            <a:pathLst>
              <a:path extrusionOk="0" h="1060654" w="1881426">
                <a:moveTo>
                  <a:pt x="0" y="0"/>
                </a:moveTo>
                <a:lnTo>
                  <a:pt x="1881426" y="0"/>
                </a:lnTo>
                <a:lnTo>
                  <a:pt x="1881426" y="1060654"/>
                </a:lnTo>
                <a:lnTo>
                  <a:pt x="0" y="1060654"/>
                </a:lnTo>
                <a:lnTo>
                  <a:pt x="0" y="0"/>
                </a:lnTo>
                <a:close/>
              </a:path>
            </a:pathLst>
          </a:custGeom>
          <a:blipFill rotWithShape="1">
            <a:blip r:embed="rId9">
              <a:alphaModFix/>
            </a:blip>
            <a:stretch>
              <a:fillRect b="0" l="0" r="0" t="0"/>
            </a:stretch>
          </a:blipFill>
          <a:ln>
            <a:noFill/>
          </a:ln>
        </p:spPr>
      </p:sp>
      <p:sp>
        <p:nvSpPr>
          <p:cNvPr id="105" name="Google Shape;105;p1"/>
          <p:cNvSpPr/>
          <p:nvPr/>
        </p:nvSpPr>
        <p:spPr>
          <a:xfrm>
            <a:off x="3369179" y="19533944"/>
            <a:ext cx="2776819" cy="1850056"/>
          </a:xfrm>
          <a:custGeom>
            <a:rect b="b" l="l" r="r" t="t"/>
            <a:pathLst>
              <a:path extrusionOk="0" h="1850056" w="2776819">
                <a:moveTo>
                  <a:pt x="0" y="0"/>
                </a:moveTo>
                <a:lnTo>
                  <a:pt x="2776819" y="0"/>
                </a:lnTo>
                <a:lnTo>
                  <a:pt x="2776819" y="1850056"/>
                </a:lnTo>
                <a:lnTo>
                  <a:pt x="0" y="1850056"/>
                </a:lnTo>
                <a:lnTo>
                  <a:pt x="0" y="0"/>
                </a:lnTo>
                <a:close/>
              </a:path>
            </a:pathLst>
          </a:custGeom>
          <a:blipFill rotWithShape="1">
            <a:blip r:embed="rId10">
              <a:alphaModFix/>
            </a:blip>
            <a:stretch>
              <a:fillRect b="0" l="0" r="0" t="0"/>
            </a:stretch>
          </a:blipFill>
          <a:ln>
            <a:noFill/>
          </a:ln>
        </p:spPr>
      </p:sp>
      <p:grpSp>
        <p:nvGrpSpPr>
          <p:cNvPr id="106" name="Google Shape;106;p1"/>
          <p:cNvGrpSpPr/>
          <p:nvPr/>
        </p:nvGrpSpPr>
        <p:grpSpPr>
          <a:xfrm>
            <a:off x="964328" y="5299061"/>
            <a:ext cx="4274512" cy="7421443"/>
            <a:chOff x="18352" y="-57150"/>
            <a:chExt cx="5699349" cy="9895257"/>
          </a:xfrm>
        </p:grpSpPr>
        <p:sp>
          <p:nvSpPr>
            <p:cNvPr id="107" name="Google Shape;107;p1"/>
            <p:cNvSpPr txBox="1"/>
            <p:nvPr/>
          </p:nvSpPr>
          <p:spPr>
            <a:xfrm>
              <a:off x="18352" y="907395"/>
              <a:ext cx="5699349" cy="7147256"/>
            </a:xfrm>
            <a:prstGeom prst="rect">
              <a:avLst/>
            </a:prstGeom>
            <a:noFill/>
            <a:ln>
              <a:noFill/>
            </a:ln>
          </p:spPr>
          <p:txBody>
            <a:bodyPr anchorCtr="0" anchor="t" bIns="0" lIns="0" spcFirstLastPara="1" rIns="0" wrap="square" tIns="0">
              <a:spAutoFit/>
            </a:bodyPr>
            <a:lstStyle/>
            <a:p>
              <a:pPr indent="0" lvl="0" marL="0" marR="0" rtl="0" algn="l">
                <a:lnSpc>
                  <a:spcPct val="120021"/>
                </a:lnSpc>
                <a:spcBef>
                  <a:spcPts val="0"/>
                </a:spcBef>
                <a:spcAft>
                  <a:spcPts val="0"/>
                </a:spcAft>
                <a:buNone/>
              </a:pPr>
              <a:r>
                <a:rPr b="0" i="0" lang="en-GB" sz="1818" u="none" cap="none" strike="noStrike">
                  <a:solidFill>
                    <a:srgbClr val="000000"/>
                  </a:solidFill>
                  <a:latin typeface="Times New Roman"/>
                  <a:ea typeface="Times New Roman"/>
                  <a:cs typeface="Times New Roman"/>
                  <a:sym typeface="Times New Roman"/>
                </a:rPr>
                <a:t>The increasing pressure on the UK healthcare system has brought to the fore inefficiencies in current hospital discharge systems, particularly for patients requiring continued care. This poster presents CareSync - an artificial intelligence (AI)-powered predictive discharge and community integration model for enhancing patient discharge from the hospital. CareSync differs from existing discharge systems, which are predominantly reactive, by using predictive risk assessment and integrated service provision to proactively manage discharge. The novel approach is the integration of predictive analytics and real-time service integration, which resolves operational and patient safety issues.</a:t>
              </a:r>
              <a:endParaRPr/>
            </a:p>
            <a:p>
              <a:pPr indent="0" lvl="0" marL="0" marR="0" rtl="0" algn="l">
                <a:lnSpc>
                  <a:spcPct val="120021"/>
                </a:lnSpc>
                <a:spcBef>
                  <a:spcPts val="0"/>
                </a:spcBef>
                <a:spcAft>
                  <a:spcPts val="0"/>
                </a:spcAft>
                <a:buNone/>
              </a:pPr>
              <a:r>
                <a:t/>
              </a:r>
              <a:endParaRPr b="0" i="0" sz="1818" u="none" cap="none" strike="noStrike">
                <a:solidFill>
                  <a:srgbClr val="000000"/>
                </a:solidFill>
                <a:latin typeface="Times New Roman"/>
                <a:ea typeface="Times New Roman"/>
                <a:cs typeface="Times New Roman"/>
                <a:sym typeface="Times New Roman"/>
              </a:endParaRPr>
            </a:p>
            <a:p>
              <a:pPr indent="0" lvl="0" marL="0" marR="0" rtl="0" algn="l">
                <a:lnSpc>
                  <a:spcPct val="120021"/>
                </a:lnSpc>
                <a:spcBef>
                  <a:spcPts val="0"/>
                </a:spcBef>
                <a:spcAft>
                  <a:spcPts val="0"/>
                </a:spcAft>
                <a:buNone/>
              </a:pPr>
              <a:r>
                <a:t/>
              </a:r>
              <a:endParaRPr b="0" i="0" sz="1818" u="none" cap="none" strike="noStrike">
                <a:solidFill>
                  <a:srgbClr val="000000"/>
                </a:solidFill>
                <a:latin typeface="Times New Roman"/>
                <a:ea typeface="Times New Roman"/>
                <a:cs typeface="Times New Roman"/>
                <a:sym typeface="Times New Roman"/>
              </a:endParaRPr>
            </a:p>
          </p:txBody>
        </p:sp>
        <p:sp>
          <p:nvSpPr>
            <p:cNvPr id="108" name="Google Shape;108;p1"/>
            <p:cNvSpPr txBox="1"/>
            <p:nvPr/>
          </p:nvSpPr>
          <p:spPr>
            <a:xfrm>
              <a:off x="704160" y="-57150"/>
              <a:ext cx="4330362" cy="999455"/>
            </a:xfrm>
            <a:prstGeom prst="rect">
              <a:avLst/>
            </a:prstGeom>
            <a:noFill/>
            <a:ln>
              <a:noFill/>
            </a:ln>
          </p:spPr>
          <p:txBody>
            <a:bodyPr anchorCtr="0" anchor="t" bIns="0" lIns="0" spcFirstLastPara="1" rIns="0" wrap="square" tIns="0">
              <a:spAutoFit/>
            </a:bodyPr>
            <a:lstStyle/>
            <a:p>
              <a:pPr indent="-234901" lvl="1" marL="469803" marR="0" rtl="0" algn="l">
                <a:lnSpc>
                  <a:spcPct val="139981"/>
                </a:lnSpc>
                <a:spcBef>
                  <a:spcPts val="0"/>
                </a:spcBef>
                <a:spcAft>
                  <a:spcPts val="0"/>
                </a:spcAft>
                <a:buClr>
                  <a:srgbClr val="000000"/>
                </a:buClr>
                <a:buSzPts val="2176"/>
                <a:buFont typeface="Times"/>
                <a:buAutoNum type="arabicPeriod"/>
              </a:pPr>
              <a:r>
                <a:rPr b="1" i="0" lang="en-GB" sz="2176" u="none" cap="none" strike="noStrike">
                  <a:solidFill>
                    <a:srgbClr val="000000"/>
                  </a:solidFill>
                  <a:latin typeface="Times"/>
                  <a:ea typeface="Times"/>
                  <a:cs typeface="Times"/>
                  <a:sym typeface="Times"/>
                </a:rPr>
                <a:t>Introduction / Overview</a:t>
              </a:r>
              <a:endParaRPr/>
            </a:p>
          </p:txBody>
        </p:sp>
        <p:sp>
          <p:nvSpPr>
            <p:cNvPr id="109" name="Google Shape;109;p1"/>
            <p:cNvSpPr txBox="1"/>
            <p:nvPr/>
          </p:nvSpPr>
          <p:spPr>
            <a:xfrm>
              <a:off x="1627546" y="9615088"/>
              <a:ext cx="2483589" cy="223019"/>
            </a:xfrm>
            <a:prstGeom prst="rect">
              <a:avLst/>
            </a:prstGeom>
            <a:noFill/>
            <a:ln>
              <a:noFill/>
            </a:ln>
          </p:spPr>
          <p:txBody>
            <a:bodyPr anchorCtr="0" anchor="t" bIns="0" lIns="0" spcFirstLastPara="1" rIns="0" wrap="square" tIns="0">
              <a:spAutoFit/>
            </a:bodyPr>
            <a:lstStyle/>
            <a:p>
              <a:pPr indent="0" lvl="0" marL="0" marR="0" rtl="0" algn="ctr">
                <a:lnSpc>
                  <a:spcPct val="75888"/>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10" name="Google Shape;110;p1"/>
          <p:cNvSpPr txBox="1"/>
          <p:nvPr/>
        </p:nvSpPr>
        <p:spPr>
          <a:xfrm>
            <a:off x="5468909" y="9092931"/>
            <a:ext cx="3568780" cy="2039020"/>
          </a:xfrm>
          <a:prstGeom prst="rect">
            <a:avLst/>
          </a:prstGeom>
          <a:noFill/>
          <a:ln>
            <a:noFill/>
          </a:ln>
        </p:spPr>
        <p:txBody>
          <a:bodyPr anchorCtr="0" anchor="t" bIns="0" lIns="0" spcFirstLastPara="1" rIns="0" wrap="square" tIns="0">
            <a:spAutoFit/>
          </a:bodyPr>
          <a:lstStyle/>
          <a:p>
            <a:pPr indent="0" lvl="0" marL="0" marR="0" rtl="0" algn="l">
              <a:lnSpc>
                <a:spcPct val="120048"/>
              </a:lnSpc>
              <a:spcBef>
                <a:spcPts val="0"/>
              </a:spcBef>
              <a:spcAft>
                <a:spcPts val="0"/>
              </a:spcAft>
              <a:buNone/>
            </a:pPr>
            <a:r>
              <a:rPr b="0" i="0" lang="en-GB" sz="1661" u="none" cap="none" strike="noStrike">
                <a:solidFill>
                  <a:srgbClr val="000000"/>
                </a:solidFill>
                <a:latin typeface="Times New Roman"/>
                <a:ea typeface="Times New Roman"/>
                <a:cs typeface="Times New Roman"/>
                <a:sym typeface="Times New Roman"/>
              </a:rPr>
              <a:t>CareSync will be deployed by working with NHS hospitals, local government and community care organisations. The system will be embedded into hospital discharge processes and connected with electronic health records (EHRs) to facilitate data exchange.</a:t>
            </a:r>
            <a:endParaRPr/>
          </a:p>
          <a:p>
            <a:pPr indent="0" lvl="0" marL="0" marR="0" rtl="0" algn="l">
              <a:lnSpc>
                <a:spcPct val="112823"/>
              </a:lnSpc>
              <a:spcBef>
                <a:spcPts val="0"/>
              </a:spcBef>
              <a:spcAft>
                <a:spcPts val="0"/>
              </a:spcAft>
              <a:buNone/>
            </a:pPr>
            <a:r>
              <a:t/>
            </a:r>
            <a:endParaRPr b="0" i="0" sz="1661" u="none" cap="none" strike="noStrike">
              <a:solidFill>
                <a:srgbClr val="000000"/>
              </a:solidFill>
              <a:latin typeface="Times New Roman"/>
              <a:ea typeface="Times New Roman"/>
              <a:cs typeface="Times New Roman"/>
              <a:sym typeface="Times New Roman"/>
            </a:endParaRPr>
          </a:p>
        </p:txBody>
      </p:sp>
      <p:sp>
        <p:nvSpPr>
          <p:cNvPr id="111" name="Google Shape;111;p1"/>
          <p:cNvSpPr txBox="1"/>
          <p:nvPr/>
        </p:nvSpPr>
        <p:spPr>
          <a:xfrm>
            <a:off x="4389505" y="8571476"/>
            <a:ext cx="6019730" cy="407155"/>
          </a:xfrm>
          <a:prstGeom prst="rect">
            <a:avLst/>
          </a:prstGeom>
          <a:noFill/>
          <a:ln>
            <a:noFill/>
          </a:ln>
        </p:spPr>
        <p:txBody>
          <a:bodyPr anchorCtr="0" anchor="t" bIns="0" lIns="0" spcFirstLastPara="1" rIns="0" wrap="square" tIns="0">
            <a:spAutoFit/>
          </a:bodyPr>
          <a:lstStyle/>
          <a:p>
            <a:pPr indent="0" lvl="1" marL="0" marR="0" rtl="0" algn="ctr">
              <a:lnSpc>
                <a:spcPct val="100000"/>
              </a:lnSpc>
              <a:spcBef>
                <a:spcPts val="0"/>
              </a:spcBef>
              <a:spcAft>
                <a:spcPts val="0"/>
              </a:spcAft>
              <a:buNone/>
            </a:pPr>
            <a:r>
              <a:rPr b="1" i="0" lang="en-GB" sz="2904" u="sng" cap="none" strike="noStrike">
                <a:solidFill>
                  <a:srgbClr val="000000"/>
                </a:solidFill>
                <a:latin typeface="Times"/>
                <a:ea typeface="Times"/>
                <a:cs typeface="Times"/>
                <a:sym typeface="Times"/>
              </a:rPr>
              <a:t>4. Implementation</a:t>
            </a:r>
            <a:endParaRPr/>
          </a:p>
        </p:txBody>
      </p:sp>
      <p:sp>
        <p:nvSpPr>
          <p:cNvPr id="112" name="Google Shape;112;p1"/>
          <p:cNvSpPr txBox="1"/>
          <p:nvPr/>
        </p:nvSpPr>
        <p:spPr>
          <a:xfrm>
            <a:off x="8808278" y="3339462"/>
            <a:ext cx="6135300" cy="581100"/>
          </a:xfrm>
          <a:prstGeom prst="rect">
            <a:avLst/>
          </a:prstGeom>
          <a:noFill/>
          <a:ln>
            <a:noFill/>
          </a:ln>
        </p:spPr>
        <p:txBody>
          <a:bodyPr anchorCtr="0" anchor="t" bIns="0" lIns="0" spcFirstLastPara="1" rIns="0" wrap="square" tIns="0">
            <a:spAutoFit/>
          </a:bodyPr>
          <a:lstStyle/>
          <a:p>
            <a:pPr indent="0" lvl="0" marL="0" marR="0" rtl="0" algn="r">
              <a:lnSpc>
                <a:spcPct val="129994"/>
              </a:lnSpc>
              <a:spcBef>
                <a:spcPts val="0"/>
              </a:spcBef>
              <a:spcAft>
                <a:spcPts val="0"/>
              </a:spcAft>
              <a:buNone/>
            </a:pPr>
            <a:r>
              <a:rPr b="0" i="0" lang="en-GB" sz="1827" u="none" cap="none" strike="noStrike">
                <a:solidFill>
                  <a:srgbClr val="000000"/>
                </a:solidFill>
                <a:latin typeface="Times New Roman"/>
                <a:ea typeface="Times New Roman"/>
                <a:cs typeface="Times New Roman"/>
                <a:sym typeface="Times New Roman"/>
              </a:rPr>
              <a:t>Student Name: ABC</a:t>
            </a:r>
            <a:endParaRPr/>
          </a:p>
          <a:p>
            <a:pPr indent="0" lvl="0" marL="0" marR="0" rtl="0" algn="r">
              <a:lnSpc>
                <a:spcPct val="129994"/>
              </a:lnSpc>
              <a:spcBef>
                <a:spcPts val="0"/>
              </a:spcBef>
              <a:spcAft>
                <a:spcPts val="0"/>
              </a:spcAft>
              <a:buNone/>
            </a:pPr>
            <a:r>
              <a:t/>
            </a:r>
            <a:endParaRPr/>
          </a:p>
        </p:txBody>
      </p:sp>
      <p:grpSp>
        <p:nvGrpSpPr>
          <p:cNvPr id="113" name="Google Shape;113;p1"/>
          <p:cNvGrpSpPr/>
          <p:nvPr/>
        </p:nvGrpSpPr>
        <p:grpSpPr>
          <a:xfrm>
            <a:off x="233280" y="19061801"/>
            <a:ext cx="5263606" cy="2517377"/>
            <a:chOff x="0" y="28575"/>
            <a:chExt cx="7018141" cy="3356502"/>
          </a:xfrm>
        </p:grpSpPr>
        <p:sp>
          <p:nvSpPr>
            <p:cNvPr id="114" name="Google Shape;114;p1"/>
            <p:cNvSpPr txBox="1"/>
            <p:nvPr/>
          </p:nvSpPr>
          <p:spPr>
            <a:xfrm>
              <a:off x="504841" y="28575"/>
              <a:ext cx="6513300" cy="459300"/>
            </a:xfrm>
            <a:prstGeom prst="rect">
              <a:avLst/>
            </a:prstGeom>
            <a:noFill/>
            <a:ln>
              <a:noFill/>
            </a:ln>
          </p:spPr>
          <p:txBody>
            <a:bodyPr anchorCtr="0" anchor="t" bIns="0" lIns="0" spcFirstLastPara="1" rIns="0" wrap="square" tIns="0">
              <a:spAutoFit/>
            </a:bodyPr>
            <a:lstStyle/>
            <a:p>
              <a:pPr indent="0" lvl="1" marL="0" marR="0" rtl="0" algn="ctr">
                <a:lnSpc>
                  <a:spcPct val="100000"/>
                </a:lnSpc>
                <a:spcBef>
                  <a:spcPts val="0"/>
                </a:spcBef>
                <a:spcAft>
                  <a:spcPts val="0"/>
                </a:spcAft>
                <a:buNone/>
              </a:pPr>
              <a:r>
                <a:rPr b="1" i="0" lang="en-GB" sz="2404" u="sng" cap="none" strike="noStrike">
                  <a:solidFill>
                    <a:srgbClr val="000000"/>
                  </a:solidFill>
                  <a:latin typeface="Times"/>
                  <a:ea typeface="Times"/>
                  <a:cs typeface="Times"/>
                  <a:sym typeface="Times"/>
                </a:rPr>
                <a:t>10. Public and Stakeholder Involvement</a:t>
              </a:r>
              <a:endParaRPr/>
            </a:p>
          </p:txBody>
        </p:sp>
        <p:sp>
          <p:nvSpPr>
            <p:cNvPr id="115" name="Google Shape;115;p1"/>
            <p:cNvSpPr txBox="1"/>
            <p:nvPr/>
          </p:nvSpPr>
          <p:spPr>
            <a:xfrm>
              <a:off x="0" y="622677"/>
              <a:ext cx="4294800" cy="27624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0" i="0" lang="en-GB" sz="1500" u="none" cap="none" strike="noStrike">
                  <a:solidFill>
                    <a:srgbClr val="000000"/>
                  </a:solidFill>
                  <a:latin typeface="Times New Roman"/>
                  <a:ea typeface="Times New Roman"/>
                  <a:cs typeface="Times New Roman"/>
                  <a:sym typeface="Times New Roman"/>
                </a:rPr>
                <a:t>CareSync will be co-produced and implemented with stakeholders such as patients, carers, and health and social care providers. Stakeholder involvement makes the system relevant to users and their needs. Bate and Robert (2007) report that co-production improves services and promotes innovation.</a:t>
              </a:r>
              <a:endParaRPr/>
            </a:p>
            <a:p>
              <a:pPr indent="0" lvl="0" marL="0" marR="0" rtl="0" algn="l">
                <a:lnSpc>
                  <a:spcPct val="120000"/>
                </a:lnSpc>
                <a:spcBef>
                  <a:spcPts val="0"/>
                </a:spcBef>
                <a:spcAft>
                  <a:spcPts val="0"/>
                </a:spcAft>
                <a:buNone/>
              </a:pPr>
              <a:r>
                <a:t/>
              </a:r>
              <a:endParaRPr b="0" i="0" sz="1500" u="none" cap="none" strike="noStrike">
                <a:solidFill>
                  <a:srgbClr val="000000"/>
                </a:solidFill>
                <a:latin typeface="Times New Roman"/>
                <a:ea typeface="Times New Roman"/>
                <a:cs typeface="Times New Roman"/>
                <a:sym typeface="Times New Roman"/>
              </a:endParaRPr>
            </a:p>
          </p:txBody>
        </p:sp>
      </p:grpSp>
      <p:grpSp>
        <p:nvGrpSpPr>
          <p:cNvPr id="116" name="Google Shape;116;p1"/>
          <p:cNvGrpSpPr/>
          <p:nvPr/>
        </p:nvGrpSpPr>
        <p:grpSpPr>
          <a:xfrm>
            <a:off x="5123741" y="11102677"/>
            <a:ext cx="4109387" cy="1184544"/>
            <a:chOff x="0" y="-57150"/>
            <a:chExt cx="5479183" cy="1579391"/>
          </a:xfrm>
        </p:grpSpPr>
        <p:sp>
          <p:nvSpPr>
            <p:cNvPr id="117" name="Google Shape;117;p1"/>
            <p:cNvSpPr txBox="1"/>
            <p:nvPr/>
          </p:nvSpPr>
          <p:spPr>
            <a:xfrm>
              <a:off x="605911" y="352522"/>
              <a:ext cx="4873272" cy="1169719"/>
            </a:xfrm>
            <a:prstGeom prst="rect">
              <a:avLst/>
            </a:prstGeom>
            <a:noFill/>
            <a:ln>
              <a:noFill/>
            </a:ln>
          </p:spPr>
          <p:txBody>
            <a:bodyPr anchorCtr="0" anchor="t" bIns="0" lIns="0" spcFirstLastPara="1" rIns="0" wrap="square" tIns="0">
              <a:spAutoFit/>
            </a:bodyPr>
            <a:lstStyle/>
            <a:p>
              <a:pPr indent="0" lvl="0" marL="0" marR="0" rtl="0" algn="l">
                <a:lnSpc>
                  <a:spcPct val="130099"/>
                </a:lnSpc>
                <a:spcBef>
                  <a:spcPts val="0"/>
                </a:spcBef>
                <a:spcAft>
                  <a:spcPts val="0"/>
                </a:spcAft>
                <a:buNone/>
              </a:pPr>
              <a:r>
                <a:rPr b="0" i="0" lang="en-GB" sz="1805" u="none" cap="none" strike="noStrike">
                  <a:solidFill>
                    <a:srgbClr val="000000"/>
                  </a:solidFill>
                  <a:latin typeface="Times New Roman"/>
                  <a:ea typeface="Times New Roman"/>
                  <a:cs typeface="Times New Roman"/>
                  <a:sym typeface="Times New Roman"/>
                </a:rPr>
                <a:t>The implementation of CareSync will follow a phased approach. </a:t>
              </a:r>
              <a:endParaRPr/>
            </a:p>
            <a:p>
              <a:pPr indent="0" lvl="0" marL="0" marR="0" rtl="0" algn="l">
                <a:lnSpc>
                  <a:spcPct val="130027"/>
                </a:lnSpc>
                <a:spcBef>
                  <a:spcPts val="0"/>
                </a:spcBef>
                <a:spcAft>
                  <a:spcPts val="0"/>
                </a:spcAft>
                <a:buNone/>
              </a:pPr>
              <a:r>
                <a:t/>
              </a:r>
              <a:endParaRPr b="0" i="0" sz="1805" u="none" cap="none" strike="noStrike">
                <a:solidFill>
                  <a:srgbClr val="000000"/>
                </a:solidFill>
                <a:latin typeface="Times New Roman"/>
                <a:ea typeface="Times New Roman"/>
                <a:cs typeface="Times New Roman"/>
                <a:sym typeface="Times New Roman"/>
              </a:endParaRPr>
            </a:p>
          </p:txBody>
        </p:sp>
        <p:sp>
          <p:nvSpPr>
            <p:cNvPr id="118" name="Google Shape;118;p1"/>
            <p:cNvSpPr txBox="1"/>
            <p:nvPr/>
          </p:nvSpPr>
          <p:spPr>
            <a:xfrm>
              <a:off x="0" y="-57150"/>
              <a:ext cx="4284957" cy="447772"/>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GB" sz="1940" u="none" cap="none" strike="noStrike">
                  <a:solidFill>
                    <a:srgbClr val="000000"/>
                  </a:solidFill>
                  <a:latin typeface="Times"/>
                  <a:ea typeface="Times"/>
                  <a:cs typeface="Times"/>
                  <a:sym typeface="Times"/>
                </a:rPr>
                <a:t>5. TIMELINE</a:t>
              </a:r>
              <a:endParaRPr/>
            </a:p>
          </p:txBody>
        </p:sp>
      </p:grpSp>
      <p:grpSp>
        <p:nvGrpSpPr>
          <p:cNvPr id="119" name="Google Shape;119;p1"/>
          <p:cNvGrpSpPr/>
          <p:nvPr/>
        </p:nvGrpSpPr>
        <p:grpSpPr>
          <a:xfrm>
            <a:off x="99729" y="10804271"/>
            <a:ext cx="5169012" cy="5904448"/>
            <a:chOff x="0" y="-66675"/>
            <a:chExt cx="6892015" cy="7872597"/>
          </a:xfrm>
        </p:grpSpPr>
        <p:sp>
          <p:nvSpPr>
            <p:cNvPr id="120" name="Google Shape;120;p1"/>
            <p:cNvSpPr txBox="1"/>
            <p:nvPr/>
          </p:nvSpPr>
          <p:spPr>
            <a:xfrm>
              <a:off x="0" y="680039"/>
              <a:ext cx="6892015" cy="7125883"/>
            </a:xfrm>
            <a:prstGeom prst="rect">
              <a:avLst/>
            </a:prstGeom>
            <a:noFill/>
            <a:ln>
              <a:noFill/>
            </a:ln>
          </p:spPr>
          <p:txBody>
            <a:bodyPr anchorCtr="0" anchor="t" bIns="0" lIns="0" spcFirstLastPara="1" rIns="0" wrap="square" tIns="0">
              <a:spAutoFit/>
            </a:bodyPr>
            <a:lstStyle/>
            <a:p>
              <a:pPr indent="0" lvl="0" marL="0" marR="0" rtl="0" algn="l">
                <a:lnSpc>
                  <a:spcPct val="129986"/>
                </a:lnSpc>
                <a:spcBef>
                  <a:spcPts val="0"/>
                </a:spcBef>
                <a:spcAft>
                  <a:spcPts val="0"/>
                </a:spcAft>
                <a:buNone/>
              </a:pPr>
              <a:r>
                <a:rPr b="0" i="0" lang="en-GB" sz="1494" u="none" cap="none" strike="noStrike">
                  <a:solidFill>
                    <a:srgbClr val="000000"/>
                  </a:solidFill>
                  <a:latin typeface="Times New Roman"/>
                  <a:ea typeface="Times New Roman"/>
                  <a:cs typeface="Times New Roman"/>
                  <a:sym typeface="Times New Roman"/>
                </a:rPr>
                <a:t>"Bed blocking" or delayed discharge has turned into a considerable challenge in the NHS. As per the reports of NHS England (2023), thousands of patients remain in hospital beds daily as they show a willingness to go but cannot because of insufficient social care. (NHS England, 2023). This results in a bed crisis, longer waiting times and resource pressures.</a:t>
              </a:r>
              <a:endParaRPr/>
            </a:p>
            <a:p>
              <a:pPr indent="0" lvl="0" marL="0" marR="0" rtl="0" algn="l">
                <a:lnSpc>
                  <a:spcPct val="129986"/>
                </a:lnSpc>
                <a:spcBef>
                  <a:spcPts val="0"/>
                </a:spcBef>
                <a:spcAft>
                  <a:spcPts val="0"/>
                </a:spcAft>
                <a:buNone/>
              </a:pPr>
              <a:r>
                <a:t/>
              </a:r>
              <a:endParaRPr b="0" i="0" sz="1494" u="none" cap="none" strike="noStrike">
                <a:solidFill>
                  <a:srgbClr val="000000"/>
                </a:solidFill>
                <a:latin typeface="Times New Roman"/>
                <a:ea typeface="Times New Roman"/>
                <a:cs typeface="Times New Roman"/>
                <a:sym typeface="Times New Roman"/>
              </a:endParaRPr>
            </a:p>
            <a:p>
              <a:pPr indent="0" lvl="0" marL="0" marR="0" rtl="0" algn="l">
                <a:lnSpc>
                  <a:spcPct val="129986"/>
                </a:lnSpc>
                <a:spcBef>
                  <a:spcPts val="0"/>
                </a:spcBef>
                <a:spcAft>
                  <a:spcPts val="0"/>
                </a:spcAft>
                <a:buNone/>
              </a:pPr>
              <a:r>
                <a:t/>
              </a:r>
              <a:endParaRPr b="0" i="0" sz="1494" u="none" cap="none" strike="noStrike">
                <a:solidFill>
                  <a:srgbClr val="000000"/>
                </a:solidFill>
                <a:latin typeface="Times New Roman"/>
                <a:ea typeface="Times New Roman"/>
                <a:cs typeface="Times New Roman"/>
                <a:sym typeface="Times New Roman"/>
              </a:endParaRPr>
            </a:p>
            <a:p>
              <a:pPr indent="0" lvl="0" marL="0" marR="0" rtl="0" algn="l">
                <a:lnSpc>
                  <a:spcPct val="129986"/>
                </a:lnSpc>
                <a:spcBef>
                  <a:spcPts val="0"/>
                </a:spcBef>
                <a:spcAft>
                  <a:spcPts val="0"/>
                </a:spcAft>
                <a:buNone/>
              </a:pPr>
              <a:r>
                <a:t/>
              </a:r>
              <a:endParaRPr b="0" i="0" sz="1494" u="none" cap="none" strike="noStrike">
                <a:solidFill>
                  <a:srgbClr val="000000"/>
                </a:solidFill>
                <a:latin typeface="Times New Roman"/>
                <a:ea typeface="Times New Roman"/>
                <a:cs typeface="Times New Roman"/>
                <a:sym typeface="Times New Roman"/>
              </a:endParaRPr>
            </a:p>
            <a:p>
              <a:pPr indent="0" lvl="0" marL="0" marR="0" rtl="0" algn="l">
                <a:lnSpc>
                  <a:spcPct val="129986"/>
                </a:lnSpc>
                <a:spcBef>
                  <a:spcPts val="0"/>
                </a:spcBef>
                <a:spcAft>
                  <a:spcPts val="0"/>
                </a:spcAft>
                <a:buNone/>
              </a:pPr>
              <a:r>
                <a:t/>
              </a:r>
              <a:endParaRPr b="0" i="0" sz="1494" u="none" cap="none" strike="noStrike">
                <a:solidFill>
                  <a:srgbClr val="000000"/>
                </a:solidFill>
                <a:latin typeface="Times New Roman"/>
                <a:ea typeface="Times New Roman"/>
                <a:cs typeface="Times New Roman"/>
                <a:sym typeface="Times New Roman"/>
              </a:endParaRPr>
            </a:p>
            <a:p>
              <a:pPr indent="0" lvl="0" marL="0" marR="0" rtl="0" algn="l">
                <a:lnSpc>
                  <a:spcPct val="129986"/>
                </a:lnSpc>
                <a:spcBef>
                  <a:spcPts val="0"/>
                </a:spcBef>
                <a:spcAft>
                  <a:spcPts val="0"/>
                </a:spcAft>
                <a:buNone/>
              </a:pPr>
              <a:r>
                <a:t/>
              </a:r>
              <a:endParaRPr b="0" i="0" sz="1494" u="none" cap="none" strike="noStrike">
                <a:solidFill>
                  <a:srgbClr val="000000"/>
                </a:solidFill>
                <a:latin typeface="Times New Roman"/>
                <a:ea typeface="Times New Roman"/>
                <a:cs typeface="Times New Roman"/>
                <a:sym typeface="Times New Roman"/>
              </a:endParaRPr>
            </a:p>
            <a:p>
              <a:pPr indent="0" lvl="0" marL="0" marR="0" rtl="0" algn="l">
                <a:lnSpc>
                  <a:spcPct val="129986"/>
                </a:lnSpc>
                <a:spcBef>
                  <a:spcPts val="0"/>
                </a:spcBef>
                <a:spcAft>
                  <a:spcPts val="0"/>
                </a:spcAft>
                <a:buNone/>
              </a:pPr>
              <a:r>
                <a:rPr b="0" i="0" lang="en-GB" sz="1494" u="none" cap="none" strike="noStrike">
                  <a:solidFill>
                    <a:srgbClr val="000000"/>
                  </a:solidFill>
                  <a:latin typeface="Times New Roman"/>
                  <a:ea typeface="Times New Roman"/>
                  <a:cs typeface="Times New Roman"/>
                  <a:sym typeface="Times New Roman"/>
                </a:rPr>
                <a:t>Additionally, avoidable hospital readmissions are high, with 1 in 5 patients re-admitted to the hospital within 30 days of discharge (NHS.uk, 2015). This is often because of insufficient discharge planning, co-ordination of hospital and community health services, and follow-up. Lau et al. (2018) assert that siloed health and social care services are one of the causes of these inefficiencies. Crucially, this is a systemic problem rather than clinical. Current discharge processes are not predictive of patient needs after discharge, leading to reactive care. Thus, this demands a need for an integrated and predictive solution so that care continuity is ensured.</a:t>
              </a:r>
              <a:endParaRPr/>
            </a:p>
            <a:p>
              <a:pPr indent="0" lvl="0" marL="0" marR="0" rtl="0" algn="l">
                <a:lnSpc>
                  <a:spcPct val="129986"/>
                </a:lnSpc>
                <a:spcBef>
                  <a:spcPts val="0"/>
                </a:spcBef>
                <a:spcAft>
                  <a:spcPts val="0"/>
                </a:spcAft>
                <a:buNone/>
              </a:pPr>
              <a:r>
                <a:t/>
              </a:r>
              <a:endParaRPr b="0" i="0" sz="1494" u="none" cap="none" strike="noStrike">
                <a:solidFill>
                  <a:srgbClr val="000000"/>
                </a:solidFill>
                <a:latin typeface="Times New Roman"/>
                <a:ea typeface="Times New Roman"/>
                <a:cs typeface="Times New Roman"/>
                <a:sym typeface="Times New Roman"/>
              </a:endParaRPr>
            </a:p>
          </p:txBody>
        </p:sp>
        <p:sp>
          <p:nvSpPr>
            <p:cNvPr id="121" name="Google Shape;121;p1"/>
            <p:cNvSpPr txBox="1"/>
            <p:nvPr/>
          </p:nvSpPr>
          <p:spPr>
            <a:xfrm>
              <a:off x="1355911" y="-66675"/>
              <a:ext cx="4985211" cy="425131"/>
            </a:xfrm>
            <a:prstGeom prst="rect">
              <a:avLst/>
            </a:prstGeom>
            <a:noFill/>
            <a:ln>
              <a:noFill/>
            </a:ln>
          </p:spPr>
          <p:txBody>
            <a:bodyPr anchorCtr="0" anchor="t" bIns="0" lIns="0" spcFirstLastPara="1" rIns="0" wrap="square" tIns="0">
              <a:spAutoFit/>
            </a:bodyPr>
            <a:lstStyle/>
            <a:p>
              <a:pPr indent="-193304" lvl="1" marL="386607" marR="0" rtl="0" algn="l">
                <a:lnSpc>
                  <a:spcPct val="140000"/>
                </a:lnSpc>
                <a:spcBef>
                  <a:spcPts val="0"/>
                </a:spcBef>
                <a:spcAft>
                  <a:spcPts val="0"/>
                </a:spcAft>
                <a:buClr>
                  <a:srgbClr val="000000"/>
                </a:buClr>
                <a:buSzPts val="1790"/>
                <a:buFont typeface="Times"/>
                <a:buAutoNum type="arabicPeriod"/>
              </a:pPr>
              <a:r>
                <a:rPr b="1" i="0" lang="en-GB" sz="1790" u="none" cap="none" strike="noStrike">
                  <a:solidFill>
                    <a:srgbClr val="000000"/>
                  </a:solidFill>
                  <a:latin typeface="Times"/>
                  <a:ea typeface="Times"/>
                  <a:cs typeface="Times"/>
                  <a:sym typeface="Times"/>
                </a:rPr>
                <a:t>PROBLEM STATEMENT</a:t>
              </a:r>
              <a:endParaRPr/>
            </a:p>
          </p:txBody>
        </p:sp>
      </p:grpSp>
      <p:sp>
        <p:nvSpPr>
          <p:cNvPr id="122" name="Google Shape;122;p1"/>
          <p:cNvSpPr txBox="1"/>
          <p:nvPr/>
        </p:nvSpPr>
        <p:spPr>
          <a:xfrm>
            <a:off x="10803430" y="14214734"/>
            <a:ext cx="4316570" cy="2497800"/>
          </a:xfrm>
          <a:prstGeom prst="rect">
            <a:avLst/>
          </a:prstGeom>
          <a:noFill/>
          <a:ln>
            <a:noFill/>
          </a:ln>
        </p:spPr>
        <p:txBody>
          <a:bodyPr anchorCtr="0" anchor="t" bIns="0" lIns="0" spcFirstLastPara="1" rIns="0" wrap="square" tIns="0">
            <a:spAutoFit/>
          </a:bodyPr>
          <a:lstStyle/>
          <a:p>
            <a:pPr indent="0" lvl="0" marL="0" marR="0" rtl="0" algn="ctr">
              <a:lnSpc>
                <a:spcPct val="120017"/>
              </a:lnSpc>
              <a:spcBef>
                <a:spcPts val="0"/>
              </a:spcBef>
              <a:spcAft>
                <a:spcPts val="0"/>
              </a:spcAft>
              <a:buNone/>
            </a:pPr>
            <a:r>
              <a:rPr b="1" i="0" lang="en-GB" sz="2318" u="none" cap="none" strike="noStrike">
                <a:solidFill>
                  <a:srgbClr val="000000"/>
                </a:solidFill>
                <a:latin typeface="Times"/>
                <a:ea typeface="Times"/>
                <a:cs typeface="Times"/>
                <a:sym typeface="Times"/>
              </a:rPr>
              <a:t>8. Dissemination</a:t>
            </a:r>
            <a:endParaRPr/>
          </a:p>
          <a:p>
            <a:pPr indent="0" lvl="0" marL="0" marR="0" rtl="0" algn="l">
              <a:lnSpc>
                <a:spcPct val="120023"/>
              </a:lnSpc>
              <a:spcBef>
                <a:spcPts val="0"/>
              </a:spcBef>
              <a:spcAft>
                <a:spcPts val="0"/>
              </a:spcAft>
              <a:buNone/>
            </a:pPr>
            <a:r>
              <a:rPr b="0" i="0" lang="en-GB" sz="1718" u="none" cap="none" strike="noStrike">
                <a:solidFill>
                  <a:srgbClr val="000000"/>
                </a:solidFill>
                <a:latin typeface="Times New Roman"/>
                <a:ea typeface="Times New Roman"/>
                <a:cs typeface="Times New Roman"/>
                <a:sym typeface="Times New Roman"/>
              </a:rPr>
              <a:t>CareSync will be marketed via a mix of professional and public engagement approaches. This includes NHS briefings, policy briefings and health care conferences. Online marketing and stakeholder engagement will also increase awareness and uptake in health care organisations and professionals.</a:t>
            </a:r>
            <a:endParaRPr/>
          </a:p>
          <a:p>
            <a:pPr indent="0" lvl="0" marL="0" marR="0" rtl="0" algn="l">
              <a:lnSpc>
                <a:spcPct val="120023"/>
              </a:lnSpc>
              <a:spcBef>
                <a:spcPts val="0"/>
              </a:spcBef>
              <a:spcAft>
                <a:spcPts val="0"/>
              </a:spcAft>
              <a:buNone/>
            </a:pPr>
            <a:r>
              <a:t/>
            </a:r>
            <a:endParaRPr b="0" i="0" sz="1718" u="none" cap="none" strike="noStrike">
              <a:solidFill>
                <a:srgbClr val="000000"/>
              </a:solidFill>
              <a:latin typeface="Times New Roman"/>
              <a:ea typeface="Times New Roman"/>
              <a:cs typeface="Times New Roman"/>
              <a:sym typeface="Times New Roman"/>
            </a:endParaRPr>
          </a:p>
        </p:txBody>
      </p:sp>
      <p:sp>
        <p:nvSpPr>
          <p:cNvPr id="123" name="Google Shape;123;p1"/>
          <p:cNvSpPr txBox="1"/>
          <p:nvPr/>
        </p:nvSpPr>
        <p:spPr>
          <a:xfrm>
            <a:off x="5448458" y="14474706"/>
            <a:ext cx="5294264" cy="2533650"/>
          </a:xfrm>
          <a:prstGeom prst="rect">
            <a:avLst/>
          </a:prstGeom>
          <a:noFill/>
          <a:ln>
            <a:noFill/>
          </a:ln>
        </p:spPr>
        <p:txBody>
          <a:bodyPr anchorCtr="0" anchor="t" bIns="0" lIns="0" spcFirstLastPara="1" rIns="0" wrap="square" tIns="0">
            <a:spAutoFit/>
          </a:bodyPr>
          <a:lstStyle/>
          <a:p>
            <a:pPr indent="0" lvl="0" marL="0" marR="0" rtl="0" algn="l">
              <a:lnSpc>
                <a:spcPct val="119986"/>
              </a:lnSpc>
              <a:spcBef>
                <a:spcPts val="0"/>
              </a:spcBef>
              <a:spcAft>
                <a:spcPts val="0"/>
              </a:spcAft>
              <a:buNone/>
            </a:pPr>
            <a:r>
              <a:rPr b="0" i="0" lang="en-GB" sz="1501" u="none" cap="none" strike="noStrike">
                <a:solidFill>
                  <a:srgbClr val="000000"/>
                </a:solidFill>
                <a:latin typeface="Times New Roman"/>
                <a:ea typeface="Times New Roman"/>
                <a:cs typeface="Times New Roman"/>
                <a:sym typeface="Times New Roman"/>
              </a:rPr>
              <a:t>The system uses integrated technologies to improve processes. Predictive analytics powered by AI helps to predict the risk of discharge so that healthcare professionals can take preventative action. It also links to Electronic Health Records (EHR) to provide real-time information, and uses cloud computing to link healthcare and social care organisations.</a:t>
            </a:r>
            <a:endParaRPr/>
          </a:p>
          <a:p>
            <a:pPr indent="0" lvl="0" marL="0" marR="0" rtl="0" algn="l">
              <a:lnSpc>
                <a:spcPct val="119986"/>
              </a:lnSpc>
              <a:spcBef>
                <a:spcPts val="0"/>
              </a:spcBef>
              <a:spcAft>
                <a:spcPts val="0"/>
              </a:spcAft>
              <a:buNone/>
            </a:pPr>
            <a:r>
              <a:rPr b="0" i="0" lang="en-GB" sz="1501" u="none" cap="none" strike="noStrike">
                <a:solidFill>
                  <a:srgbClr val="000000"/>
                </a:solidFill>
                <a:latin typeface="Times New Roman"/>
                <a:ea typeface="Times New Roman"/>
                <a:cs typeface="Times New Roman"/>
                <a:sym typeface="Times New Roman"/>
              </a:rPr>
              <a:t>Topol (2019) found that AI can improve health care processes and help health-care decision-making. Nevertheless, CareSync will support human decision-making, rather than replace it, so that technology supports human-centred care.</a:t>
            </a:r>
            <a:endParaRPr/>
          </a:p>
          <a:p>
            <a:pPr indent="0" lvl="0" marL="0" marR="0" rtl="0" algn="l">
              <a:lnSpc>
                <a:spcPct val="119986"/>
              </a:lnSpc>
              <a:spcBef>
                <a:spcPts val="0"/>
              </a:spcBef>
              <a:spcAft>
                <a:spcPts val="0"/>
              </a:spcAft>
              <a:buNone/>
            </a:pPr>
            <a:r>
              <a:t/>
            </a:r>
            <a:endParaRPr b="0" i="0" sz="1501" u="none" cap="none" strike="noStrike">
              <a:solidFill>
                <a:srgbClr val="000000"/>
              </a:solidFill>
              <a:latin typeface="Times New Roman"/>
              <a:ea typeface="Times New Roman"/>
              <a:cs typeface="Times New Roman"/>
              <a:sym typeface="Times New Roman"/>
            </a:endParaRPr>
          </a:p>
        </p:txBody>
      </p:sp>
      <p:grpSp>
        <p:nvGrpSpPr>
          <p:cNvPr id="124" name="Google Shape;124;p1"/>
          <p:cNvGrpSpPr/>
          <p:nvPr/>
        </p:nvGrpSpPr>
        <p:grpSpPr>
          <a:xfrm>
            <a:off x="9233128" y="6903267"/>
            <a:ext cx="5886872" cy="4310405"/>
            <a:chOff x="0" y="19050"/>
            <a:chExt cx="7849162" cy="5747207"/>
          </a:xfrm>
        </p:grpSpPr>
        <p:sp>
          <p:nvSpPr>
            <p:cNvPr id="125" name="Google Shape;125;p1"/>
            <p:cNvSpPr txBox="1"/>
            <p:nvPr/>
          </p:nvSpPr>
          <p:spPr>
            <a:xfrm>
              <a:off x="550195" y="19050"/>
              <a:ext cx="7298967" cy="428950"/>
            </a:xfrm>
            <a:prstGeom prst="rect">
              <a:avLst/>
            </a:prstGeom>
            <a:noFill/>
            <a:ln>
              <a:noFill/>
            </a:ln>
          </p:spPr>
          <p:txBody>
            <a:bodyPr anchorCtr="0" anchor="t" bIns="0" lIns="0" spcFirstLastPara="1" rIns="0" wrap="square" tIns="0">
              <a:spAutoFit/>
            </a:bodyPr>
            <a:lstStyle/>
            <a:p>
              <a:pPr indent="0" lvl="1" marL="0" marR="0" rtl="0" algn="ctr">
                <a:lnSpc>
                  <a:spcPct val="122444"/>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26" name="Google Shape;126;p1"/>
            <p:cNvSpPr txBox="1"/>
            <p:nvPr/>
          </p:nvSpPr>
          <p:spPr>
            <a:xfrm>
              <a:off x="0" y="2181682"/>
              <a:ext cx="7303196" cy="3584575"/>
            </a:xfrm>
            <a:prstGeom prst="rect">
              <a:avLst/>
            </a:prstGeom>
            <a:noFill/>
            <a:ln>
              <a:noFill/>
            </a:ln>
          </p:spPr>
          <p:txBody>
            <a:bodyPr anchorCtr="0" anchor="t" bIns="0" lIns="0" spcFirstLastPara="1" rIns="0" wrap="square" tIns="0">
              <a:spAutoFit/>
            </a:bodyPr>
            <a:lstStyle/>
            <a:p>
              <a:pPr indent="0" lvl="0" marL="0" marR="0" rtl="0" algn="l">
                <a:lnSpc>
                  <a:spcPct val="120045"/>
                </a:lnSpc>
                <a:spcBef>
                  <a:spcPts val="0"/>
                </a:spcBef>
                <a:spcAft>
                  <a:spcPts val="0"/>
                </a:spcAft>
                <a:buNone/>
              </a:pPr>
              <a:r>
                <a:rPr b="0" i="0" lang="en-GB" sz="1761" u="none" cap="none" strike="noStrike">
                  <a:solidFill>
                    <a:srgbClr val="000000"/>
                  </a:solidFill>
                  <a:latin typeface="Times New Roman"/>
                  <a:ea typeface="Times New Roman"/>
                  <a:cs typeface="Times New Roman"/>
                  <a:sym typeface="Times New Roman"/>
                </a:rPr>
                <a:t>The sample was comprised of 150 children aged 8-16 years of age affected by housing instability in London. The sample was evenly distributed across ages 8–16, with the largest proportion aged 8 years (17.3%) and no single age group dominating the sample, indicating good age representation. </a:t>
              </a:r>
              <a:endParaRPr/>
            </a:p>
            <a:p>
              <a:pPr indent="0" lvl="0" marL="0" marR="0" rtl="0" algn="l">
                <a:lnSpc>
                  <a:spcPct val="120045"/>
                </a:lnSpc>
                <a:spcBef>
                  <a:spcPts val="0"/>
                </a:spcBef>
                <a:spcAft>
                  <a:spcPts val="0"/>
                </a:spcAft>
                <a:buNone/>
              </a:pPr>
              <a:r>
                <a:rPr b="0" i="0" lang="en-GB" sz="1761" u="none" cap="none" strike="noStrike">
                  <a:solidFill>
                    <a:srgbClr val="000000"/>
                  </a:solidFill>
                  <a:latin typeface="Times New Roman"/>
                  <a:ea typeface="Times New Roman"/>
                  <a:cs typeface="Times New Roman"/>
                  <a:sym typeface="Times New Roman"/>
                </a:rPr>
                <a:t>CareSync will be available across different care settings, from hospital to community health centres and even the home, which will support seamless transition of care for patients.</a:t>
              </a:r>
              <a:endParaRPr/>
            </a:p>
            <a:p>
              <a:pPr indent="0" lvl="0" marL="0" marR="0" rtl="0" algn="l">
                <a:lnSpc>
                  <a:spcPct val="120045"/>
                </a:lnSpc>
                <a:spcBef>
                  <a:spcPts val="0"/>
                </a:spcBef>
                <a:spcAft>
                  <a:spcPts val="0"/>
                </a:spcAft>
                <a:buNone/>
              </a:pPr>
              <a:r>
                <a:t/>
              </a:r>
              <a:endParaRPr b="0" i="0" sz="1761" u="none" cap="none" strike="noStrike">
                <a:solidFill>
                  <a:srgbClr val="000000"/>
                </a:solidFill>
                <a:latin typeface="Times New Roman"/>
                <a:ea typeface="Times New Roman"/>
                <a:cs typeface="Times New Roman"/>
                <a:sym typeface="Times New Roman"/>
              </a:endParaRPr>
            </a:p>
          </p:txBody>
        </p:sp>
      </p:grpSp>
      <p:grpSp>
        <p:nvGrpSpPr>
          <p:cNvPr id="127" name="Google Shape;127;p1"/>
          <p:cNvGrpSpPr/>
          <p:nvPr/>
        </p:nvGrpSpPr>
        <p:grpSpPr>
          <a:xfrm>
            <a:off x="11239538" y="9065613"/>
            <a:ext cx="5330476" cy="771868"/>
            <a:chOff x="0" y="19050"/>
            <a:chExt cx="7107302" cy="1029157"/>
          </a:xfrm>
        </p:grpSpPr>
        <p:sp>
          <p:nvSpPr>
            <p:cNvPr id="128" name="Google Shape;128;p1"/>
            <p:cNvSpPr txBox="1"/>
            <p:nvPr/>
          </p:nvSpPr>
          <p:spPr>
            <a:xfrm>
              <a:off x="687153" y="19050"/>
              <a:ext cx="6420149" cy="428950"/>
            </a:xfrm>
            <a:prstGeom prst="rect">
              <a:avLst/>
            </a:prstGeom>
            <a:noFill/>
            <a:ln>
              <a:noFill/>
            </a:ln>
          </p:spPr>
          <p:txBody>
            <a:bodyPr anchorCtr="0" anchor="t" bIns="0" lIns="0" spcFirstLastPara="1" rIns="0" wrap="square" tIns="0">
              <a:spAutoFit/>
            </a:bodyPr>
            <a:lstStyle/>
            <a:p>
              <a:pPr indent="0" lvl="1" marL="0" marR="0" rtl="0" algn="ctr">
                <a:lnSpc>
                  <a:spcPct val="122444"/>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29" name="Google Shape;129;p1"/>
            <p:cNvSpPr txBox="1"/>
            <p:nvPr/>
          </p:nvSpPr>
          <p:spPr>
            <a:xfrm>
              <a:off x="0" y="762457"/>
              <a:ext cx="3440317" cy="285750"/>
            </a:xfrm>
            <a:prstGeom prst="rect">
              <a:avLst/>
            </a:prstGeom>
            <a:noFill/>
            <a:ln>
              <a:noFill/>
            </a:ln>
          </p:spPr>
          <p:txBody>
            <a:bodyPr anchorCtr="0" anchor="t" bIns="0" lIns="0" spcFirstLastPara="1" rIns="0" wrap="square" tIns="0">
              <a:spAutoFit/>
            </a:bodyPr>
            <a:lstStyle/>
            <a:p>
              <a:pPr indent="0" lvl="0" marL="0" marR="0" rtl="0" algn="l">
                <a:lnSpc>
                  <a:spcPct val="90777"/>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30" name="Google Shape;130;p1"/>
          <p:cNvSpPr txBox="1"/>
          <p:nvPr/>
        </p:nvSpPr>
        <p:spPr>
          <a:xfrm>
            <a:off x="5504909" y="4963839"/>
            <a:ext cx="5856621" cy="3974871"/>
          </a:xfrm>
          <a:prstGeom prst="rect">
            <a:avLst/>
          </a:prstGeom>
          <a:noFill/>
          <a:ln>
            <a:noFill/>
          </a:ln>
        </p:spPr>
        <p:txBody>
          <a:bodyPr anchorCtr="0" anchor="t" bIns="0" lIns="0" spcFirstLastPara="1" rIns="0" wrap="square" tIns="0">
            <a:spAutoFit/>
          </a:bodyPr>
          <a:lstStyle/>
          <a:p>
            <a:pPr indent="0" lvl="0" marL="0" marR="0" rtl="0" algn="l">
              <a:lnSpc>
                <a:spcPct val="140011"/>
              </a:lnSpc>
              <a:spcBef>
                <a:spcPts val="0"/>
              </a:spcBef>
              <a:spcAft>
                <a:spcPts val="0"/>
              </a:spcAft>
              <a:buNone/>
            </a:pPr>
            <a:r>
              <a:rPr b="0" i="0" lang="en-GB" sz="1687" u="none" cap="none" strike="noStrike">
                <a:solidFill>
                  <a:srgbClr val="000000"/>
                </a:solidFill>
                <a:latin typeface="Times New Roman"/>
                <a:ea typeface="Times New Roman"/>
                <a:cs typeface="Times New Roman"/>
                <a:sym typeface="Times New Roman"/>
              </a:rPr>
              <a:t>CareSync will benefit vulnerable groups, such as patients 65 years or older, with multiple chronic health conditions and social care needs. These populations are at risk of discharge delays and re-admissions due to their health care needs.</a:t>
            </a:r>
            <a:endParaRPr/>
          </a:p>
          <a:p>
            <a:pPr indent="0" lvl="0" marL="0" marR="0" rtl="0" algn="l">
              <a:lnSpc>
                <a:spcPct val="140011"/>
              </a:lnSpc>
              <a:spcBef>
                <a:spcPts val="0"/>
              </a:spcBef>
              <a:spcAft>
                <a:spcPts val="0"/>
              </a:spcAft>
              <a:buNone/>
            </a:pPr>
            <a:r>
              <a:rPr b="0" i="0" lang="en-GB" sz="1687" u="none" cap="none" strike="noStrike">
                <a:solidFill>
                  <a:srgbClr val="000000"/>
                </a:solidFill>
                <a:latin typeface="Times New Roman"/>
                <a:ea typeface="Times New Roman"/>
                <a:cs typeface="Times New Roman"/>
                <a:sym typeface="Times New Roman"/>
              </a:rPr>
              <a:t>CareSync improves health and well-being by assisting with the prevention of discharge delays, care coordination, and supporting patient independence on discharge. In this manner, the patients can receive the required services at the right time, and ultimately, health improves while health inequalities are reduced.</a:t>
            </a:r>
            <a:endParaRPr/>
          </a:p>
          <a:p>
            <a:pPr indent="0" lvl="0" marL="0" marR="0" rtl="0" algn="l">
              <a:lnSpc>
                <a:spcPct val="140011"/>
              </a:lnSpc>
              <a:spcBef>
                <a:spcPts val="0"/>
              </a:spcBef>
              <a:spcAft>
                <a:spcPts val="0"/>
              </a:spcAft>
              <a:buNone/>
            </a:pPr>
            <a:r>
              <a:rPr b="0" i="0" lang="en-GB" sz="1687" u="none" cap="none" strike="noStrike">
                <a:solidFill>
                  <a:srgbClr val="000000"/>
                </a:solidFill>
                <a:latin typeface="Times New Roman"/>
                <a:ea typeface="Times New Roman"/>
                <a:cs typeface="Times New Roman"/>
                <a:sym typeface="Times New Roman"/>
              </a:rPr>
              <a:t>So, the innovation helps to improve access to health care, offer dignity and guarantee vulnerable populations are looked after, making it a benefit to the common good (NICE, 2018).</a:t>
            </a:r>
            <a:endParaRPr/>
          </a:p>
          <a:p>
            <a:pPr indent="0" lvl="0" marL="0" marR="0" rtl="0" algn="l">
              <a:lnSpc>
                <a:spcPct val="140011"/>
              </a:lnSpc>
              <a:spcBef>
                <a:spcPts val="0"/>
              </a:spcBef>
              <a:spcAft>
                <a:spcPts val="0"/>
              </a:spcAft>
              <a:buNone/>
            </a:pPr>
            <a:r>
              <a:t/>
            </a:r>
            <a:endParaRPr b="0" i="0" sz="1687" u="none" cap="none" strike="noStrike">
              <a:solidFill>
                <a:srgbClr val="000000"/>
              </a:solidFill>
              <a:latin typeface="Times New Roman"/>
              <a:ea typeface="Times New Roman"/>
              <a:cs typeface="Times New Roman"/>
              <a:sym typeface="Times New Roman"/>
            </a:endParaRPr>
          </a:p>
        </p:txBody>
      </p:sp>
      <p:sp>
        <p:nvSpPr>
          <p:cNvPr id="131" name="Google Shape;131;p1"/>
          <p:cNvSpPr txBox="1"/>
          <p:nvPr/>
        </p:nvSpPr>
        <p:spPr>
          <a:xfrm>
            <a:off x="5345483" y="14016451"/>
            <a:ext cx="4197534" cy="361435"/>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GB" sz="2604" u="sng" cap="none" strike="noStrike">
                <a:solidFill>
                  <a:srgbClr val="000000"/>
                </a:solidFill>
                <a:latin typeface="Times"/>
                <a:ea typeface="Times"/>
                <a:cs typeface="Times"/>
                <a:sym typeface="Times"/>
              </a:rPr>
              <a:t>7. Technology Integration</a:t>
            </a:r>
            <a:endParaRPr/>
          </a:p>
        </p:txBody>
      </p:sp>
      <p:grpSp>
        <p:nvGrpSpPr>
          <p:cNvPr id="132" name="Google Shape;132;p1"/>
          <p:cNvGrpSpPr/>
          <p:nvPr/>
        </p:nvGrpSpPr>
        <p:grpSpPr>
          <a:xfrm>
            <a:off x="-1028393" y="16774577"/>
            <a:ext cx="7803886" cy="2493703"/>
            <a:chOff x="0" y="28575"/>
            <a:chExt cx="10405181" cy="3324937"/>
          </a:xfrm>
        </p:grpSpPr>
        <p:sp>
          <p:nvSpPr>
            <p:cNvPr id="133" name="Google Shape;133;p1"/>
            <p:cNvSpPr txBox="1"/>
            <p:nvPr/>
          </p:nvSpPr>
          <p:spPr>
            <a:xfrm>
              <a:off x="0" y="28575"/>
              <a:ext cx="10405181" cy="475352"/>
            </a:xfrm>
            <a:prstGeom prst="rect">
              <a:avLst/>
            </a:prstGeom>
            <a:noFill/>
            <a:ln>
              <a:noFill/>
            </a:ln>
          </p:spPr>
          <p:txBody>
            <a:bodyPr anchorCtr="0" anchor="t" bIns="0" lIns="0" spcFirstLastPara="1" rIns="0" wrap="square" tIns="0">
              <a:spAutoFit/>
            </a:bodyPr>
            <a:lstStyle/>
            <a:p>
              <a:pPr indent="0" lvl="1" marL="0" marR="0" rtl="0" algn="ctr">
                <a:lnSpc>
                  <a:spcPct val="100000"/>
                </a:lnSpc>
                <a:spcBef>
                  <a:spcPts val="0"/>
                </a:spcBef>
                <a:spcAft>
                  <a:spcPts val="0"/>
                </a:spcAft>
                <a:buNone/>
              </a:pPr>
              <a:r>
                <a:rPr b="1" i="0" lang="en-GB" sz="2504" u="sng" cap="none" strike="noStrike">
                  <a:solidFill>
                    <a:srgbClr val="000000"/>
                  </a:solidFill>
                  <a:latin typeface="Times"/>
                  <a:ea typeface="Times"/>
                  <a:cs typeface="Times"/>
                  <a:sym typeface="Times"/>
                </a:rPr>
                <a:t>9. Impact on Health and Social Care</a:t>
              </a:r>
              <a:endParaRPr/>
            </a:p>
          </p:txBody>
        </p:sp>
        <p:sp>
          <p:nvSpPr>
            <p:cNvPr id="134" name="Google Shape;134;p1"/>
            <p:cNvSpPr txBox="1"/>
            <p:nvPr/>
          </p:nvSpPr>
          <p:spPr>
            <a:xfrm>
              <a:off x="1691506" y="794462"/>
              <a:ext cx="7672552" cy="2559050"/>
            </a:xfrm>
            <a:prstGeom prst="rect">
              <a:avLst/>
            </a:prstGeom>
            <a:noFill/>
            <a:ln>
              <a:noFill/>
            </a:ln>
          </p:spPr>
          <p:txBody>
            <a:bodyPr anchorCtr="0" anchor="t" bIns="0" lIns="0" spcFirstLastPara="1" rIns="0" wrap="square" tIns="0">
              <a:spAutoFit/>
            </a:bodyPr>
            <a:lstStyle/>
            <a:p>
              <a:pPr indent="0" lvl="0" marL="0" marR="0" rtl="0" algn="l">
                <a:lnSpc>
                  <a:spcPct val="120058"/>
                </a:lnSpc>
                <a:spcBef>
                  <a:spcPts val="0"/>
                </a:spcBef>
                <a:spcAft>
                  <a:spcPts val="0"/>
                </a:spcAft>
                <a:buNone/>
              </a:pPr>
              <a:r>
                <a:rPr b="0" i="0" lang="en-GB" sz="1361" u="none" cap="none" strike="noStrike">
                  <a:solidFill>
                    <a:srgbClr val="000000"/>
                  </a:solidFill>
                  <a:latin typeface="Times New Roman"/>
                  <a:ea typeface="Times New Roman"/>
                  <a:cs typeface="Times New Roman"/>
                  <a:sym typeface="Times New Roman"/>
                </a:rPr>
                <a:t>CareSync fills a crucial gap in care between health and social care. Improved discharge practice reduces hospital pressures and improves safety. Kripalani et al. (2019) demonstrate how effective transition care programs can reduce hospital readmissions and costs.</a:t>
              </a:r>
              <a:endParaRPr/>
            </a:p>
            <a:p>
              <a:pPr indent="0" lvl="0" marL="0" marR="0" rtl="0" algn="l">
                <a:lnSpc>
                  <a:spcPct val="120058"/>
                </a:lnSpc>
                <a:spcBef>
                  <a:spcPts val="0"/>
                </a:spcBef>
                <a:spcAft>
                  <a:spcPts val="0"/>
                </a:spcAft>
                <a:buNone/>
              </a:pPr>
              <a:r>
                <a:t/>
              </a:r>
              <a:endParaRPr b="0" i="0" sz="1361" u="none" cap="none" strike="noStrike">
                <a:solidFill>
                  <a:srgbClr val="000000"/>
                </a:solidFill>
                <a:latin typeface="Times New Roman"/>
                <a:ea typeface="Times New Roman"/>
                <a:cs typeface="Times New Roman"/>
                <a:sym typeface="Times New Roman"/>
              </a:endParaRPr>
            </a:p>
            <a:p>
              <a:pPr indent="0" lvl="0" marL="0" marR="0" rtl="0" algn="l">
                <a:lnSpc>
                  <a:spcPct val="120058"/>
                </a:lnSpc>
                <a:spcBef>
                  <a:spcPts val="0"/>
                </a:spcBef>
                <a:spcAft>
                  <a:spcPts val="0"/>
                </a:spcAft>
                <a:buNone/>
              </a:pPr>
              <a:r>
                <a:rPr b="0" i="0" lang="en-GB" sz="1361" u="none" cap="none" strike="noStrike">
                  <a:solidFill>
                    <a:srgbClr val="000000"/>
                  </a:solidFill>
                  <a:latin typeface="Times New Roman"/>
                  <a:ea typeface="Times New Roman"/>
                  <a:cs typeface="Times New Roman"/>
                  <a:sym typeface="Times New Roman"/>
                </a:rPr>
                <a:t>And it relieves health care professionals by simplifying their administrative work and coordinating various health care services. This facilitates a more effective and efficient health system, and greater patient satisfaction and care.</a:t>
              </a:r>
              <a:endParaRPr/>
            </a:p>
            <a:p>
              <a:pPr indent="0" lvl="0" marL="0" marR="0" rtl="0" algn="l">
                <a:lnSpc>
                  <a:spcPct val="181778"/>
                </a:lnSpc>
                <a:spcBef>
                  <a:spcPts val="0"/>
                </a:spcBef>
                <a:spcAft>
                  <a:spcPts val="0"/>
                </a:spcAft>
                <a:buNone/>
              </a:pPr>
              <a:r>
                <a:t/>
              </a:r>
              <a:endParaRPr b="0" i="0" sz="1361" u="none" cap="none" strike="noStrike">
                <a:solidFill>
                  <a:srgbClr val="000000"/>
                </a:solidFill>
                <a:latin typeface="Times New Roman"/>
                <a:ea typeface="Times New Roman"/>
                <a:cs typeface="Times New Roman"/>
                <a:sym typeface="Times New Roman"/>
              </a:endParaRPr>
            </a:p>
          </p:txBody>
        </p:sp>
      </p:grpSp>
      <p:sp>
        <p:nvSpPr>
          <p:cNvPr id="135" name="Google Shape;135;p1"/>
          <p:cNvSpPr txBox="1"/>
          <p:nvPr/>
        </p:nvSpPr>
        <p:spPr>
          <a:xfrm>
            <a:off x="5277008" y="16919834"/>
            <a:ext cx="5465700" cy="5535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GB" sz="2082" u="sng" cap="none" strike="noStrike">
                <a:solidFill>
                  <a:srgbClr val="000000"/>
                </a:solidFill>
                <a:latin typeface="Times"/>
                <a:ea typeface="Times"/>
                <a:cs typeface="Times"/>
                <a:sym typeface="Times"/>
              </a:rPr>
              <a:t>11. Policies, Services and Professional </a:t>
            </a:r>
            <a:endParaRPr/>
          </a:p>
          <a:p>
            <a:pPr indent="0" lvl="0" marL="0" marR="0" rtl="0" algn="ctr">
              <a:lnSpc>
                <a:spcPct val="100000"/>
              </a:lnSpc>
              <a:spcBef>
                <a:spcPts val="0"/>
              </a:spcBef>
              <a:spcAft>
                <a:spcPts val="0"/>
              </a:spcAft>
              <a:buNone/>
            </a:pPr>
            <a:r>
              <a:rPr b="1" i="0" lang="en-GB" sz="2082" u="sng" cap="none" strike="noStrike">
                <a:solidFill>
                  <a:srgbClr val="000000"/>
                </a:solidFill>
                <a:latin typeface="Times"/>
                <a:ea typeface="Times"/>
                <a:cs typeface="Times"/>
                <a:sym typeface="Times"/>
              </a:rPr>
              <a:t>Links</a:t>
            </a:r>
            <a:endParaRPr/>
          </a:p>
        </p:txBody>
      </p:sp>
      <p:sp>
        <p:nvSpPr>
          <p:cNvPr id="136" name="Google Shape;136;p1"/>
          <p:cNvSpPr txBox="1"/>
          <p:nvPr/>
        </p:nvSpPr>
        <p:spPr>
          <a:xfrm>
            <a:off x="6145998" y="17792584"/>
            <a:ext cx="3727800" cy="1381200"/>
          </a:xfrm>
          <a:prstGeom prst="rect">
            <a:avLst/>
          </a:prstGeom>
          <a:noFill/>
          <a:ln>
            <a:noFill/>
          </a:ln>
        </p:spPr>
        <p:txBody>
          <a:bodyPr anchorCtr="0" anchor="t" bIns="0" lIns="0" spcFirstLastPara="1" rIns="0" wrap="square" tIns="0">
            <a:spAutoFit/>
          </a:bodyPr>
          <a:lstStyle/>
          <a:p>
            <a:pPr indent="0" lvl="0" marL="0" marR="0" rtl="0" algn="l">
              <a:lnSpc>
                <a:spcPct val="120013"/>
              </a:lnSpc>
              <a:spcBef>
                <a:spcPts val="0"/>
              </a:spcBef>
              <a:spcAft>
                <a:spcPts val="0"/>
              </a:spcAft>
              <a:buNone/>
            </a:pPr>
            <a:r>
              <a:rPr b="0" i="0" lang="en-GB" sz="1499" u="none" cap="none" strike="noStrike">
                <a:solidFill>
                  <a:srgbClr val="000000"/>
                </a:solidFill>
                <a:latin typeface="Times New Roman"/>
                <a:ea typeface="Times New Roman"/>
                <a:cs typeface="Times New Roman"/>
                <a:sym typeface="Times New Roman"/>
              </a:rPr>
              <a:t>CareSync aligns to UK policies, such as the NHS Long Term Plan, Care Act 2014 and Equality Act 2010. It links to other services including primary care, community and voluntary organisations, for co-ordinated care.</a:t>
            </a:r>
            <a:endParaRPr/>
          </a:p>
          <a:p>
            <a:pPr indent="0" lvl="0" marL="0" marR="0" rtl="0" algn="l">
              <a:lnSpc>
                <a:spcPct val="120013"/>
              </a:lnSpc>
              <a:spcBef>
                <a:spcPts val="0"/>
              </a:spcBef>
              <a:spcAft>
                <a:spcPts val="0"/>
              </a:spcAft>
              <a:buNone/>
            </a:pPr>
            <a:r>
              <a:t/>
            </a:r>
            <a:endParaRPr b="0" i="0" sz="1499" u="none" cap="none" strike="noStrike">
              <a:solidFill>
                <a:srgbClr val="000000"/>
              </a:solidFill>
              <a:latin typeface="Times New Roman"/>
              <a:ea typeface="Times New Roman"/>
              <a:cs typeface="Times New Roman"/>
              <a:sym typeface="Times New Roman"/>
            </a:endParaRPr>
          </a:p>
        </p:txBody>
      </p:sp>
      <p:grpSp>
        <p:nvGrpSpPr>
          <p:cNvPr id="137" name="Google Shape;137;p1"/>
          <p:cNvGrpSpPr/>
          <p:nvPr/>
        </p:nvGrpSpPr>
        <p:grpSpPr>
          <a:xfrm>
            <a:off x="5170496" y="4501041"/>
            <a:ext cx="6703898" cy="3398642"/>
            <a:chOff x="0" y="-66675"/>
            <a:chExt cx="8938531" cy="4531522"/>
          </a:xfrm>
        </p:grpSpPr>
        <p:sp>
          <p:nvSpPr>
            <p:cNvPr id="138" name="Google Shape;138;p1"/>
            <p:cNvSpPr txBox="1"/>
            <p:nvPr/>
          </p:nvSpPr>
          <p:spPr>
            <a:xfrm>
              <a:off x="1087552" y="2033340"/>
              <a:ext cx="6763427" cy="416445"/>
            </a:xfrm>
            <a:prstGeom prst="rect">
              <a:avLst/>
            </a:prstGeom>
            <a:noFill/>
            <a:ln>
              <a:noFill/>
            </a:ln>
          </p:spPr>
          <p:txBody>
            <a:bodyPr anchorCtr="0" anchor="t" bIns="0" lIns="0" spcFirstLastPara="1" rIns="0" wrap="square" tIns="0">
              <a:spAutoFit/>
            </a:bodyPr>
            <a:lstStyle/>
            <a:p>
              <a:pPr indent="0" lvl="0" marL="0" marR="0" rtl="0" algn="l">
                <a:lnSpc>
                  <a:spcPct val="135944"/>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39" name="Google Shape;139;p1"/>
            <p:cNvSpPr txBox="1"/>
            <p:nvPr/>
          </p:nvSpPr>
          <p:spPr>
            <a:xfrm>
              <a:off x="0" y="-66675"/>
              <a:ext cx="8938531" cy="582066"/>
            </a:xfrm>
            <a:prstGeom prst="rect">
              <a:avLst/>
            </a:prstGeom>
            <a:noFill/>
            <a:ln>
              <a:noFill/>
            </a:ln>
          </p:spPr>
          <p:txBody>
            <a:bodyPr anchorCtr="0" anchor="t" bIns="0" lIns="0" spcFirstLastPara="1" rIns="0" wrap="square" tIns="0">
              <a:spAutoFit/>
            </a:bodyPr>
            <a:lstStyle/>
            <a:p>
              <a:pPr indent="-278758" lvl="1" marL="557516" marR="0" rtl="0" algn="l">
                <a:lnSpc>
                  <a:spcPct val="140007"/>
                </a:lnSpc>
                <a:spcBef>
                  <a:spcPts val="0"/>
                </a:spcBef>
                <a:spcAft>
                  <a:spcPts val="0"/>
                </a:spcAft>
                <a:buClr>
                  <a:srgbClr val="000000"/>
                </a:buClr>
                <a:buSzPts val="2582"/>
                <a:buFont typeface="Times"/>
                <a:buAutoNum type="arabicPeriod"/>
              </a:pPr>
              <a:r>
                <a:rPr b="1" i="0" lang="en-GB" sz="2582" u="none" cap="none" strike="noStrike">
                  <a:solidFill>
                    <a:srgbClr val="000000"/>
                  </a:solidFill>
                  <a:latin typeface="Times"/>
                  <a:ea typeface="Times"/>
                  <a:cs typeface="Times"/>
                  <a:sym typeface="Times"/>
                </a:rPr>
                <a:t>Target Audience and Impact</a:t>
              </a:r>
              <a:endParaRPr/>
            </a:p>
          </p:txBody>
        </p:sp>
        <p:sp>
          <p:nvSpPr>
            <p:cNvPr id="140" name="Google Shape;140;p1"/>
            <p:cNvSpPr txBox="1"/>
            <p:nvPr/>
          </p:nvSpPr>
          <p:spPr>
            <a:xfrm>
              <a:off x="3018964" y="4195999"/>
              <a:ext cx="2947279" cy="268848"/>
            </a:xfrm>
            <a:prstGeom prst="rect">
              <a:avLst/>
            </a:prstGeom>
            <a:noFill/>
            <a:ln>
              <a:noFill/>
            </a:ln>
          </p:spPr>
          <p:txBody>
            <a:bodyPr anchorCtr="0" anchor="t" bIns="0" lIns="0" spcFirstLastPara="1" rIns="0" wrap="square" tIns="0">
              <a:spAutoFit/>
            </a:bodyPr>
            <a:lstStyle/>
            <a:p>
              <a:pPr indent="0" lvl="0" marL="0" marR="0" rtl="0" algn="ctr">
                <a:lnSpc>
                  <a:spcPct val="90055"/>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141" name="Google Shape;141;p1"/>
          <p:cNvGrpSpPr/>
          <p:nvPr/>
        </p:nvGrpSpPr>
        <p:grpSpPr>
          <a:xfrm>
            <a:off x="9408458" y="11127946"/>
            <a:ext cx="5600273" cy="2784724"/>
            <a:chOff x="0" y="-57150"/>
            <a:chExt cx="7467031" cy="3712966"/>
          </a:xfrm>
        </p:grpSpPr>
        <p:sp>
          <p:nvSpPr>
            <p:cNvPr id="142" name="Google Shape;142;p1"/>
            <p:cNvSpPr txBox="1"/>
            <p:nvPr/>
          </p:nvSpPr>
          <p:spPr>
            <a:xfrm>
              <a:off x="0" y="603356"/>
              <a:ext cx="7467031" cy="3052460"/>
            </a:xfrm>
            <a:prstGeom prst="rect">
              <a:avLst/>
            </a:prstGeom>
            <a:noFill/>
            <a:ln>
              <a:noFill/>
            </a:ln>
          </p:spPr>
          <p:txBody>
            <a:bodyPr anchorCtr="0" anchor="t" bIns="0" lIns="0" spcFirstLastPara="1" rIns="0" wrap="square" tIns="0">
              <a:spAutoFit/>
            </a:bodyPr>
            <a:lstStyle/>
            <a:p>
              <a:pPr indent="0" lvl="0" marL="0" marR="0" rtl="0" algn="l">
                <a:lnSpc>
                  <a:spcPct val="130026"/>
                </a:lnSpc>
                <a:spcBef>
                  <a:spcPts val="0"/>
                </a:spcBef>
                <a:spcAft>
                  <a:spcPts val="0"/>
                </a:spcAft>
                <a:buNone/>
              </a:pPr>
              <a:r>
                <a:rPr b="0" i="0" lang="en-GB" sz="1502" u="none" cap="none" strike="noStrike">
                  <a:solidFill>
                    <a:srgbClr val="000000"/>
                  </a:solidFill>
                  <a:latin typeface="Times New Roman"/>
                  <a:ea typeface="Times New Roman"/>
                  <a:cs typeface="Times New Roman"/>
                  <a:sym typeface="Times New Roman"/>
                </a:rPr>
                <a:t>CareSync follows relevant UK regulatory and ethical standards. Privacy is governed in accordance to the principles of General Data Protection Regulation (GDPR) and services are delivered following the Care Quality Commission (CQC) guidelines. Care standards rely on the National Institute for Health and Care Excellence (NICE).</a:t>
              </a:r>
              <a:endParaRPr/>
            </a:p>
            <a:p>
              <a:pPr indent="0" lvl="0" marL="0" marR="0" rtl="0" algn="l">
                <a:lnSpc>
                  <a:spcPct val="130026"/>
                </a:lnSpc>
                <a:spcBef>
                  <a:spcPts val="0"/>
                </a:spcBef>
                <a:spcAft>
                  <a:spcPts val="0"/>
                </a:spcAft>
                <a:buNone/>
              </a:pPr>
              <a:r>
                <a:rPr b="0" i="0" lang="en-GB" sz="1502" u="none" cap="none" strike="noStrike">
                  <a:solidFill>
                    <a:srgbClr val="000000"/>
                  </a:solidFill>
                  <a:latin typeface="Times New Roman"/>
                  <a:ea typeface="Times New Roman"/>
                  <a:cs typeface="Times New Roman"/>
                  <a:sym typeface="Times New Roman"/>
                </a:rPr>
                <a:t>Good practices involve patient consent, security and transparency of AI decision making. This is vital to build patient trust and responsible technology use.</a:t>
              </a:r>
              <a:endParaRPr/>
            </a:p>
            <a:p>
              <a:pPr indent="0" lvl="0" marL="0" marR="0" rtl="0" algn="l">
                <a:lnSpc>
                  <a:spcPct val="130026"/>
                </a:lnSpc>
                <a:spcBef>
                  <a:spcPts val="0"/>
                </a:spcBef>
                <a:spcAft>
                  <a:spcPts val="0"/>
                </a:spcAft>
                <a:buNone/>
              </a:pPr>
              <a:r>
                <a:t/>
              </a:r>
              <a:endParaRPr b="0" i="0" sz="1502" u="none" cap="none" strike="noStrike">
                <a:solidFill>
                  <a:srgbClr val="000000"/>
                </a:solidFill>
                <a:latin typeface="Times New Roman"/>
                <a:ea typeface="Times New Roman"/>
                <a:cs typeface="Times New Roman"/>
                <a:sym typeface="Times New Roman"/>
              </a:endParaRPr>
            </a:p>
          </p:txBody>
        </p:sp>
        <p:sp>
          <p:nvSpPr>
            <p:cNvPr id="143" name="Google Shape;143;p1"/>
            <p:cNvSpPr txBox="1"/>
            <p:nvPr/>
          </p:nvSpPr>
          <p:spPr>
            <a:xfrm>
              <a:off x="2188316" y="-57150"/>
              <a:ext cx="3090398" cy="975544"/>
            </a:xfrm>
            <a:prstGeom prst="rect">
              <a:avLst/>
            </a:prstGeom>
            <a:noFill/>
            <a:ln>
              <a:noFill/>
            </a:ln>
          </p:spPr>
          <p:txBody>
            <a:bodyPr anchorCtr="0" anchor="t" bIns="0" lIns="0" spcFirstLastPara="1" rIns="0" wrap="square" tIns="0">
              <a:spAutoFit/>
            </a:bodyPr>
            <a:lstStyle/>
            <a:p>
              <a:pPr indent="0" lvl="0" marL="0" marR="0" rtl="0" algn="ctr">
                <a:lnSpc>
                  <a:spcPct val="139962"/>
                </a:lnSpc>
                <a:spcBef>
                  <a:spcPts val="0"/>
                </a:spcBef>
                <a:spcAft>
                  <a:spcPts val="0"/>
                </a:spcAft>
                <a:buNone/>
              </a:pPr>
              <a:r>
                <a:rPr b="1" i="0" lang="en-GB" sz="2132" u="none" cap="none" strike="noStrike">
                  <a:solidFill>
                    <a:srgbClr val="000000"/>
                  </a:solidFill>
                  <a:latin typeface="Times"/>
                  <a:ea typeface="Times"/>
                  <a:cs typeface="Times"/>
                  <a:sym typeface="Times"/>
                </a:rPr>
                <a:t>6. REGULATIONS</a:t>
              </a:r>
              <a:endParaRPr/>
            </a:p>
            <a:p>
              <a:pPr indent="0" lvl="0" marL="0" marR="0" rtl="0" algn="ctr">
                <a:lnSpc>
                  <a:spcPct val="139962"/>
                </a:lnSpc>
                <a:spcBef>
                  <a:spcPts val="0"/>
                </a:spcBef>
                <a:spcAft>
                  <a:spcPts val="0"/>
                </a:spcAft>
                <a:buNone/>
              </a:pPr>
              <a:r>
                <a:t/>
              </a:r>
              <a:endParaRPr b="1" i="0" sz="2132" u="none" cap="none" strike="noStrike">
                <a:solidFill>
                  <a:srgbClr val="000000"/>
                </a:solidFill>
                <a:latin typeface="Times"/>
                <a:ea typeface="Times"/>
                <a:cs typeface="Times"/>
                <a:sym typeface="Times"/>
              </a:endParaRPr>
            </a:p>
          </p:txBody>
        </p:sp>
      </p:grpSp>
      <p:sp>
        <p:nvSpPr>
          <p:cNvPr id="144" name="Google Shape;144;p1"/>
          <p:cNvSpPr txBox="1"/>
          <p:nvPr/>
        </p:nvSpPr>
        <p:spPr>
          <a:xfrm>
            <a:off x="5338921" y="18984448"/>
            <a:ext cx="5465700" cy="3972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GB" sz="2882" u="sng" cap="none" strike="noStrike">
                <a:solidFill>
                  <a:srgbClr val="000000"/>
                </a:solidFill>
                <a:latin typeface="Times"/>
                <a:ea typeface="Times"/>
                <a:cs typeface="Times"/>
                <a:sym typeface="Times"/>
              </a:rPr>
              <a:t>Conclusion</a:t>
            </a:r>
            <a:endParaRPr/>
          </a:p>
        </p:txBody>
      </p:sp>
      <p:sp>
        <p:nvSpPr>
          <p:cNvPr id="145" name="Google Shape;145;p1"/>
          <p:cNvSpPr txBox="1"/>
          <p:nvPr/>
        </p:nvSpPr>
        <p:spPr>
          <a:xfrm>
            <a:off x="6365673" y="19545675"/>
            <a:ext cx="3570000" cy="1838400"/>
          </a:xfrm>
          <a:prstGeom prst="rect">
            <a:avLst/>
          </a:prstGeom>
          <a:noFill/>
          <a:ln>
            <a:noFill/>
          </a:ln>
        </p:spPr>
        <p:txBody>
          <a:bodyPr anchorCtr="0" anchor="t" bIns="0" lIns="0" spcFirstLastPara="1" rIns="0" wrap="square" tIns="0">
            <a:spAutoFit/>
          </a:bodyPr>
          <a:lstStyle/>
          <a:p>
            <a:pPr indent="0" lvl="0" marL="0" marR="0" rtl="0" algn="l">
              <a:lnSpc>
                <a:spcPct val="120013"/>
              </a:lnSpc>
              <a:spcBef>
                <a:spcPts val="0"/>
              </a:spcBef>
              <a:spcAft>
                <a:spcPts val="0"/>
              </a:spcAft>
              <a:buNone/>
            </a:pPr>
            <a:r>
              <a:rPr b="0" i="0" lang="en-GB" sz="1499" u="none" cap="none" strike="noStrike">
                <a:solidFill>
                  <a:srgbClr val="000000"/>
                </a:solidFill>
                <a:latin typeface="Times New Roman"/>
                <a:ea typeface="Times New Roman"/>
                <a:cs typeface="Times New Roman"/>
                <a:sym typeface="Times New Roman"/>
              </a:rPr>
              <a:t>CareSync is a sustainable way of addressing the issue of discharge delays and hospital readmissions in the NHS. It uses predictive analytics and integrated care to solve clinical and operational problems. This approach improves patient care, efficiency and the provision of equitable and sustainable care.</a:t>
            </a:r>
            <a:endParaRPr/>
          </a:p>
          <a:p>
            <a:pPr indent="0" lvl="0" marL="0" marR="0" rtl="0" algn="l">
              <a:lnSpc>
                <a:spcPct val="120013"/>
              </a:lnSpc>
              <a:spcBef>
                <a:spcPts val="0"/>
              </a:spcBef>
              <a:spcAft>
                <a:spcPts val="0"/>
              </a:spcAft>
              <a:buNone/>
            </a:pPr>
            <a:r>
              <a:t/>
            </a:r>
            <a:endParaRPr b="0" i="0" sz="1499" u="none" cap="none" strike="noStrike">
              <a:solidFill>
                <a:srgbClr val="000000"/>
              </a:solidFill>
              <a:latin typeface="Times New Roman"/>
              <a:ea typeface="Times New Roman"/>
              <a:cs typeface="Times New Roman"/>
              <a:sym typeface="Times New Roman"/>
            </a:endParaRPr>
          </a:p>
        </p:txBody>
      </p:sp>
      <p:sp>
        <p:nvSpPr>
          <p:cNvPr id="146" name="Google Shape;146;p1"/>
          <p:cNvSpPr txBox="1"/>
          <p:nvPr/>
        </p:nvSpPr>
        <p:spPr>
          <a:xfrm>
            <a:off x="391759" y="13254847"/>
            <a:ext cx="2240482" cy="48768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GB" sz="1200" u="none" cap="none" strike="noStrike">
                <a:solidFill>
                  <a:srgbClr val="000000"/>
                </a:solidFill>
                <a:latin typeface="Times"/>
                <a:ea typeface="Times"/>
                <a:cs typeface="Times"/>
                <a:sym typeface="Times"/>
              </a:rPr>
              <a:t>Figure 1: Changes in the delayed discharges over time (Nuffieldtrust, 2025)</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g3dad9953697_2_0"/>
          <p:cNvSpPr txBox="1"/>
          <p:nvPr/>
        </p:nvSpPr>
        <p:spPr>
          <a:xfrm>
            <a:off x="668524" y="3825000"/>
            <a:ext cx="12357900" cy="85920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Bate, P. and Robert, G. (2007) Bringing user experience to healthcare improvement. Oxford: Radcliffe. </a:t>
            </a:r>
            <a:r>
              <a:rPr b="0" i="0" lang="en-GB" sz="2400" u="sng" cap="none" strike="noStrike">
                <a:solidFill>
                  <a:srgbClr val="000000"/>
                </a:solidFill>
                <a:latin typeface="Times New Roman"/>
                <a:ea typeface="Times New Roman"/>
                <a:cs typeface="Times New Roman"/>
                <a:sym typeface="Times New Roman"/>
                <a:hlinkClick r:id="rId3">
                  <a:extLst>
                    <a:ext uri="{A12FA001-AC4F-418D-AE19-62706E023703}">
                      <ahyp:hlinkClr val="tx"/>
                    </a:ext>
                  </a:extLst>
                </a:hlinkClick>
              </a:rPr>
              <a:t>https://archive.org/details/bringinguserexpe0000bate/page/n7/mode/1up</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Kripalani, S., Chen, G., Ciampa, P., Theobald, C., Cao, A., McBride, M., ... &amp; Speroff, T. (2019). A transition care coordinator model reduces hospital readmissions and costs. Contemporary Clinical Trials, 81, 55-61.</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Lau, J. Y. C., Wong, E. L. Y., Chung, R. Y., Law, S. C., Threapleton, D., Kiang, N., ... and Yeoh, E. K. (2018). Collaborate across silos: Perceived barriers to integration of care for the elderly from the perspectives of service providers. The International journal of health planning and management, 33(3), e768-e780.</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NHS England (2023) Hospital discharge and patient flow data.</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NHS.uk., (2025). Compendium - Emergency readmissions to hospital within 30 days of discharge.https://digital.nhs.uk/data-and-information/publications/statistical/compendium-emergency-readmissions/current</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Nuffield Trust (2024) Delayed discharges from hospital: trends and drivers. https://www.nuffieldtrust.org.uk/resource/delayed-discharges-from-hospital</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NICE (2018) Chapter 38 Integrated care. https://www.nice.org.uk/guidance/ng94/evidence/38.integrated-care-pdf-172397464677</a:t>
            </a:r>
            <a:endParaRPr sz="2700"/>
          </a:p>
          <a:p>
            <a:pPr indent="0" lvl="0" marL="0" marR="0" rtl="0" algn="l">
              <a:lnSpc>
                <a:spcPct val="120000"/>
              </a:lnSpc>
              <a:spcBef>
                <a:spcPts val="0"/>
              </a:spcBef>
              <a:spcAft>
                <a:spcPts val="0"/>
              </a:spcAft>
              <a:buNone/>
            </a:pPr>
            <a:r>
              <a:rPr b="0" i="0" lang="en-GB" sz="2400" u="none" cap="none" strike="noStrike">
                <a:solidFill>
                  <a:srgbClr val="000000"/>
                </a:solidFill>
                <a:latin typeface="Times New Roman"/>
                <a:ea typeface="Times New Roman"/>
                <a:cs typeface="Times New Roman"/>
                <a:sym typeface="Times New Roman"/>
              </a:rPr>
              <a:t>Topol, E. (2019) Deep Medicine: How Artificial Intelligence Can Make Healthcare Human Again. New York: Basic Books.</a:t>
            </a:r>
            <a:endParaRPr sz="2700"/>
          </a:p>
          <a:p>
            <a:pPr indent="0" lvl="0" marL="0" marR="0" rtl="0" algn="l">
              <a:lnSpc>
                <a:spcPct val="120000"/>
              </a:lnSpc>
              <a:spcBef>
                <a:spcPts val="0"/>
              </a:spcBef>
              <a:spcAft>
                <a:spcPts val="0"/>
              </a:spcAft>
              <a:buNone/>
            </a:pPr>
            <a:r>
              <a:t/>
            </a:r>
            <a:endParaRPr b="0" i="0" sz="1100" u="none" cap="none" strike="noStrike">
              <a:solidFill>
                <a:srgbClr val="000000"/>
              </a:solidFill>
              <a:latin typeface="Times New Roman"/>
              <a:ea typeface="Times New Roman"/>
              <a:cs typeface="Times New Roman"/>
              <a:sym typeface="Times New Roman"/>
            </a:endParaRPr>
          </a:p>
        </p:txBody>
      </p:sp>
      <p:sp>
        <p:nvSpPr>
          <p:cNvPr id="152" name="Google Shape;152;g3dad9953697_2_0"/>
          <p:cNvSpPr txBox="1"/>
          <p:nvPr/>
        </p:nvSpPr>
        <p:spPr>
          <a:xfrm>
            <a:off x="668517" y="2453082"/>
            <a:ext cx="5465700" cy="4128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GB" sz="2682" u="sng" cap="none" strike="noStrike">
                <a:solidFill>
                  <a:srgbClr val="000000"/>
                </a:solidFill>
                <a:latin typeface="Times"/>
                <a:ea typeface="Times"/>
                <a:cs typeface="Times"/>
                <a:sym typeface="Times"/>
              </a:rPr>
              <a:t>References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