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18"/>
  </p:notesMasterIdLst>
  <p:sldIdLst>
    <p:sldId id="256" r:id="rId2"/>
    <p:sldId id="279" r:id="rId3"/>
    <p:sldId id="301" r:id="rId4"/>
    <p:sldId id="282" r:id="rId5"/>
    <p:sldId id="272" r:id="rId6"/>
    <p:sldId id="306" r:id="rId7"/>
    <p:sldId id="302" r:id="rId8"/>
    <p:sldId id="295" r:id="rId9"/>
    <p:sldId id="300" r:id="rId10"/>
    <p:sldId id="292" r:id="rId11"/>
    <p:sldId id="294" r:id="rId12"/>
    <p:sldId id="293" r:id="rId13"/>
    <p:sldId id="303" r:id="rId14"/>
    <p:sldId id="304" r:id="rId15"/>
    <p:sldId id="307" r:id="rId16"/>
    <p:sldId id="305"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334" autoAdjust="0"/>
    <p:restoredTop sz="94660" autoAdjust="0"/>
  </p:normalViewPr>
  <p:slideViewPr>
    <p:cSldViewPr>
      <p:cViewPr varScale="1">
        <p:scale>
          <a:sx n="70" d="100"/>
          <a:sy n="70" d="100"/>
        </p:scale>
        <p:origin x="-288"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27/03/2018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54844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67545" y="1340768"/>
            <a:ext cx="8352928" cy="5256584"/>
          </a:xfrm>
          <a:solidFill>
            <a:schemeClr val="accent3">
              <a:lumMod val="50000"/>
            </a:schemeClr>
          </a:solidFill>
        </p:spPr>
        <p:txBody>
          <a:bodyPr/>
          <a:lstStyle/>
          <a:p>
            <a:pPr algn="r" eaLnBrk="1" hangingPunct="1">
              <a:defRPr/>
            </a:pPr>
            <a:r>
              <a:rPr lang="en-GB" sz="4000" b="0" dirty="0">
                <a:solidFill>
                  <a:srgbClr val="FFFF00"/>
                </a:solidFill>
                <a:effectLst/>
                <a:latin typeface="Poor Richard" panose="02080502050505020702" pitchFamily="18" charset="0"/>
              </a:rPr>
              <a:t>THE POSTMODERN  LOSS OF THE CHILD</a:t>
            </a:r>
            <a:r>
              <a:rPr lang="en-GB" sz="4000" b="0" dirty="0">
                <a:solidFill>
                  <a:srgbClr val="FFFF00"/>
                </a:solidFill>
                <a:effectLst/>
                <a:latin typeface="Stencil" panose="040409050D0802020404" pitchFamily="82" charset="0"/>
              </a:rPr>
              <a:t/>
            </a:r>
            <a:br>
              <a:rPr lang="en-GB" sz="4000" b="0" dirty="0">
                <a:solidFill>
                  <a:srgbClr val="FFFF00"/>
                </a:solidFill>
                <a:effectLst/>
                <a:latin typeface="Stencil" panose="040409050D0802020404" pitchFamily="82" charset="0"/>
              </a:rPr>
            </a:br>
            <a:r>
              <a:rPr lang="en-GB" sz="4000" b="0" dirty="0">
                <a:solidFill>
                  <a:srgbClr val="FFFF00"/>
                </a:solidFill>
                <a:effectLst/>
                <a:latin typeface="Stencil" panose="040409050D0802020404" pitchFamily="82" charset="0"/>
              </a:rPr>
              <a:t/>
            </a:r>
            <a:br>
              <a:rPr lang="en-GB" sz="4000" b="0" dirty="0">
                <a:solidFill>
                  <a:srgbClr val="FFFF00"/>
                </a:solidFill>
                <a:effectLst/>
                <a:latin typeface="Stencil" panose="040409050D0802020404" pitchFamily="82" charset="0"/>
              </a:rPr>
            </a:br>
            <a:r>
              <a:rPr lang="en-GB" sz="4000" b="0" i="1" dirty="0">
                <a:effectLst/>
                <a:latin typeface="Poor Richard" panose="02080502050505020702" pitchFamily="18" charset="0"/>
              </a:rPr>
              <a:t>The Child in Time</a:t>
            </a:r>
            <a:br>
              <a:rPr lang="en-GB" sz="4000" b="0" i="1" dirty="0">
                <a:effectLst/>
                <a:latin typeface="Poor Richard" panose="02080502050505020702" pitchFamily="18" charset="0"/>
              </a:rPr>
            </a:br>
            <a:r>
              <a:rPr lang="en-GB" sz="4000" b="0" i="1" dirty="0">
                <a:effectLst/>
                <a:latin typeface="Poor Richard" panose="02080502050505020702" pitchFamily="18" charset="0"/>
              </a:rPr>
              <a:t>The Wasp Factory</a:t>
            </a:r>
            <a:r>
              <a:rPr lang="en-GB" sz="1400" b="0" i="1" dirty="0">
                <a:effectLst/>
                <a:latin typeface="Poor Richard" panose="02080502050505020702" pitchFamily="18" charset="0"/>
              </a:rPr>
              <a:t/>
            </a:r>
            <a:br>
              <a:rPr lang="en-GB" sz="1400" b="0" i="1" dirty="0">
                <a:effectLst/>
                <a:latin typeface="Poor Richard" panose="02080502050505020702" pitchFamily="18" charset="0"/>
              </a:rPr>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1331640" y="116632"/>
            <a:ext cx="7624936" cy="625475"/>
          </a:xfrm>
        </p:spPr>
        <p:txBody>
          <a:bodyPr/>
          <a:lstStyle/>
          <a:p>
            <a:pPr algn="r" eaLnBrk="1" hangingPunct="1">
              <a:defRPr/>
            </a:pPr>
            <a:r>
              <a:rPr lang="en-GB" sz="2800" dirty="0">
                <a:effectLst/>
                <a:latin typeface="Perpetua Titling MT" pitchFamily="18" charset="0"/>
              </a:rPr>
              <a:t>CSEN7030 the shock of the new</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155575" y="945407"/>
            <a:ext cx="8664897" cy="5904656"/>
          </a:xfrm>
        </p:spPr>
        <p:txBody>
          <a:bodyPr>
            <a:normAutofit/>
          </a:bodyPr>
          <a:lstStyle/>
          <a:p>
            <a:pPr marL="379476" indent="-342900">
              <a:buFont typeface="Arial" panose="020B0604020202020204" pitchFamily="34" charset="0"/>
              <a:buChar char="•"/>
            </a:pPr>
            <a:r>
              <a:rPr lang="en-GB" sz="2400" dirty="0">
                <a:effectLst/>
                <a:latin typeface="Garamond" pitchFamily="18" charset="0"/>
              </a:rPr>
              <a:t> the ability to exhibit a detailed knowledge and understanding of the key concepts and philosophical assumptions underpinning literary Modernism and Post-Modernism, and the interconnection between these concepts;</a:t>
            </a:r>
          </a:p>
          <a:p>
            <a:pPr marL="379476" indent="-342900">
              <a:buFont typeface="Arial" panose="020B0604020202020204" pitchFamily="34" charset="0"/>
              <a:buChar char="•"/>
            </a:pPr>
            <a:r>
              <a:rPr lang="en-GB" sz="2400" dirty="0">
                <a:effectLst/>
                <a:latin typeface="Garamond" pitchFamily="18" charset="0"/>
              </a:rPr>
              <a:t>  a sophisticated and theoretically informed knowledge of a wide range of Modernist and post-Modernist texts;</a:t>
            </a:r>
          </a:p>
          <a:p>
            <a:pPr marL="379476" indent="-342900">
              <a:buFont typeface="Arial" panose="020B0604020202020204" pitchFamily="34" charset="0"/>
              <a:buChar char="•"/>
            </a:pPr>
            <a:r>
              <a:rPr lang="en-GB" sz="2400" dirty="0">
                <a:effectLst/>
                <a:latin typeface="Garamond" pitchFamily="18" charset="0"/>
              </a:rPr>
              <a:t>  a detailed knowledge and understanding of the characteristic formal and thematic features associated with modernism and Post-Modernism;</a:t>
            </a:r>
          </a:p>
          <a:p>
            <a:pPr marL="379476" indent="-342900">
              <a:buFont typeface="Arial" panose="020B0604020202020204" pitchFamily="34" charset="0"/>
              <a:buChar char="•"/>
            </a:pPr>
            <a:r>
              <a:rPr lang="en-GB" sz="2400" dirty="0">
                <a:effectLst/>
                <a:latin typeface="Garamond" pitchFamily="18" charset="0"/>
              </a:rPr>
              <a:t>  a critically informed familiarity with the historical and socio-cultural contexts of modernism and Post-Modernism generally and in individual texts in particular;</a:t>
            </a:r>
          </a:p>
          <a:p>
            <a:pPr marL="379476" indent="-342900">
              <a:buFont typeface="Arial" panose="020B0604020202020204" pitchFamily="34" charset="0"/>
              <a:buChar char="•"/>
            </a:pPr>
            <a:r>
              <a:rPr lang="en-GB" sz="2400" dirty="0">
                <a:effectLst/>
                <a:latin typeface="Garamond" pitchFamily="18" charset="0"/>
              </a:rPr>
              <a:t>  a sophisticated awareness of the ongoing critical and theoretical understandings of ‘Modernism’ and ‘Post-Modernism: their precise definition(s) and historical importance.</a:t>
            </a:r>
          </a:p>
          <a:p>
            <a:pPr marL="0" indent="0">
              <a:buNone/>
            </a:pPr>
            <a:endParaRPr lang="en-GB" sz="2400" dirty="0">
              <a:effectLst/>
            </a:endParaRPr>
          </a:p>
        </p:txBody>
      </p:sp>
      <p:sp>
        <p:nvSpPr>
          <p:cNvPr id="2" name="Title 1"/>
          <p:cNvSpPr>
            <a:spLocks noGrp="1"/>
          </p:cNvSpPr>
          <p:nvPr>
            <p:ph type="title"/>
          </p:nvPr>
        </p:nvSpPr>
        <p:spPr>
          <a:xfrm>
            <a:off x="731415" y="0"/>
            <a:ext cx="7543800" cy="692696"/>
          </a:xfrm>
        </p:spPr>
        <p:txBody>
          <a:bodyPr/>
          <a:lstStyle/>
          <a:p>
            <a:pPr algn="ctr"/>
            <a:r>
              <a:rPr lang="en-GB" sz="3600" b="0" dirty="0">
                <a:solidFill>
                  <a:srgbClr val="FFFF00"/>
                </a:solidFill>
                <a:effectLst/>
              </a:rPr>
              <a:t>LEARNING OUTCOMES</a:t>
            </a:r>
            <a:endParaRPr lang="en-GB" b="0" dirty="0">
              <a:effectLst/>
              <a:latin typeface="Perpetua Titling MT" pitchFamily="18" charset="0"/>
            </a:endParaRPr>
          </a:p>
        </p:txBody>
      </p:sp>
      <p:sp>
        <p:nvSpPr>
          <p:cNvPr id="4" name="AutoShape 2" descr="https://upload.wikimedia.org/wikipedia/en/6/6c/BlastFirst.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9D287C32-A060-45C7-9C54-7F689A93110F}"/>
              </a:ext>
            </a:extLst>
          </p:cNvPr>
          <p:cNvSpPr>
            <a:spLocks noGrp="1"/>
          </p:cNvSpPr>
          <p:nvPr>
            <p:ph idx="1"/>
          </p:nvPr>
        </p:nvSpPr>
        <p:spPr>
          <a:xfrm>
            <a:off x="683568" y="1556792"/>
            <a:ext cx="7474024" cy="4248472"/>
          </a:xfrm>
        </p:spPr>
        <p:txBody>
          <a:bodyPr>
            <a:normAutofit/>
          </a:bodyPr>
          <a:lstStyle/>
          <a:p>
            <a:pPr marL="18288" indent="0">
              <a:buNone/>
            </a:pPr>
            <a:r>
              <a:rPr lang="en-GB" sz="2400" dirty="0">
                <a:effectLst/>
              </a:rPr>
              <a:t>It was not always the case that a large minority comprising the weakest members of society wore special clothes, were freed from the routines of work and of many constraints on their behaviour and were able to devote much of their time to play. It should be remembered that childhood is not a natural occurrence. There was a time when children were treated </a:t>
            </a:r>
            <a:r>
              <a:rPr lang="en-GB" sz="2400" dirty="0">
                <a:effectLst/>
              </a:rPr>
              <a:t>like small </a:t>
            </a:r>
            <a:r>
              <a:rPr lang="en-GB" sz="2400" dirty="0" smtClean="0">
                <a:effectLst/>
              </a:rPr>
              <a:t>adults. </a:t>
            </a:r>
            <a:r>
              <a:rPr lang="en-GB" sz="2400" dirty="0" smtClean="0">
                <a:solidFill>
                  <a:srgbClr val="FFFF00"/>
                </a:solidFill>
                <a:effectLst/>
              </a:rPr>
              <a:t>Childhood </a:t>
            </a:r>
            <a:r>
              <a:rPr lang="en-GB" sz="2400" dirty="0">
                <a:solidFill>
                  <a:srgbClr val="FFFF00"/>
                </a:solidFill>
                <a:effectLst/>
              </a:rPr>
              <a:t>is an invention, a social construct, made possible by society as it increased in sophistication and </a:t>
            </a:r>
            <a:r>
              <a:rPr lang="en-GB" sz="2400" dirty="0">
                <a:solidFill>
                  <a:srgbClr val="FFFF00"/>
                </a:solidFill>
                <a:effectLst/>
              </a:rPr>
              <a:t>resourced  </a:t>
            </a:r>
            <a:r>
              <a:rPr lang="en-GB" sz="2400" dirty="0">
                <a:effectLst/>
              </a:rPr>
              <a:t/>
            </a:r>
            <a:br>
              <a:rPr lang="en-GB" sz="2400" dirty="0">
                <a:effectLst/>
              </a:rPr>
            </a:br>
            <a:r>
              <a:rPr lang="en-GB" sz="2400" dirty="0">
                <a:effectLst/>
              </a:rPr>
              <a:t>			 Ian McEwan, </a:t>
            </a:r>
            <a:r>
              <a:rPr lang="en-GB" sz="2400" i="1" dirty="0">
                <a:effectLst/>
              </a:rPr>
              <a:t>The Child in Time</a:t>
            </a:r>
            <a:br>
              <a:rPr lang="en-GB" sz="2400" i="1" dirty="0">
                <a:effectLst/>
              </a:rPr>
            </a:br>
            <a:endParaRPr lang="en-GB" sz="2400" i="1" dirty="0"/>
          </a:p>
        </p:txBody>
      </p:sp>
      <p:sp>
        <p:nvSpPr>
          <p:cNvPr id="3" name="Title 2">
            <a:extLst>
              <a:ext uri="{FF2B5EF4-FFF2-40B4-BE49-F238E27FC236}">
                <a16:creationId xmlns:a16="http://schemas.microsoft.com/office/drawing/2014/main" xmlns="" id="{2874F552-995B-4716-8B9E-95DAFD2422E7}"/>
              </a:ext>
            </a:extLst>
          </p:cNvPr>
          <p:cNvSpPr>
            <a:spLocks noGrp="1"/>
          </p:cNvSpPr>
          <p:nvPr>
            <p:ph type="title"/>
          </p:nvPr>
        </p:nvSpPr>
        <p:spPr>
          <a:xfrm>
            <a:off x="572666" y="188640"/>
            <a:ext cx="8343900" cy="914400"/>
          </a:xfrm>
        </p:spPr>
        <p:txBody>
          <a:bodyPr/>
          <a:lstStyle/>
          <a:p>
            <a:r>
              <a:rPr lang="en-GB" sz="3600" dirty="0">
                <a:solidFill>
                  <a:srgbClr val="FFFF00"/>
                </a:solidFill>
              </a:rPr>
              <a:t>The invention of childhood</a:t>
            </a:r>
          </a:p>
        </p:txBody>
      </p:sp>
    </p:spTree>
    <p:extLst>
      <p:ext uri="{BB962C8B-B14F-4D97-AF65-F5344CB8AC3E}">
        <p14:creationId xmlns:p14="http://schemas.microsoft.com/office/powerpoint/2010/main" val="1385713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84784"/>
            <a:ext cx="9144000" cy="5184576"/>
          </a:xfrm>
        </p:spPr>
        <p:txBody>
          <a:bodyPr>
            <a:normAutofit/>
          </a:bodyPr>
          <a:lstStyle/>
          <a:p>
            <a:pPr>
              <a:buNone/>
            </a:pPr>
            <a:r>
              <a:rPr lang="en-GB" dirty="0"/>
              <a:t>	</a:t>
            </a:r>
          </a:p>
        </p:txBody>
      </p:sp>
      <p:sp>
        <p:nvSpPr>
          <p:cNvPr id="2" name="Title 1"/>
          <p:cNvSpPr>
            <a:spLocks noGrp="1"/>
          </p:cNvSpPr>
          <p:nvPr>
            <p:ph type="title"/>
          </p:nvPr>
        </p:nvSpPr>
        <p:spPr>
          <a:xfrm>
            <a:off x="395536" y="260648"/>
            <a:ext cx="8568952" cy="1008112"/>
          </a:xfrm>
        </p:spPr>
        <p:txBody>
          <a:bodyPr/>
          <a:lstStyle/>
          <a:p>
            <a:r>
              <a:rPr lang="en-GB" sz="2800" b="0" dirty="0">
                <a:solidFill>
                  <a:srgbClr val="FFFF00"/>
                </a:solidFill>
                <a:effectLst/>
              </a:rPr>
              <a:t>The enlightenment: the rise of the nuclear family</a:t>
            </a:r>
          </a:p>
        </p:txBody>
      </p:sp>
      <p:sp>
        <p:nvSpPr>
          <p:cNvPr id="4" name="Rectangle 3">
            <a:extLst>
              <a:ext uri="{FF2B5EF4-FFF2-40B4-BE49-F238E27FC236}">
                <a16:creationId xmlns:a16="http://schemas.microsoft.com/office/drawing/2014/main" xmlns="" id="{412C326C-8333-4F76-B057-8A33DB881AD1}"/>
              </a:ext>
            </a:extLst>
          </p:cNvPr>
          <p:cNvSpPr/>
          <p:nvPr/>
        </p:nvSpPr>
        <p:spPr>
          <a:xfrm>
            <a:off x="899592" y="1700808"/>
            <a:ext cx="7344816" cy="3785652"/>
          </a:xfrm>
          <a:prstGeom prst="rect">
            <a:avLst/>
          </a:prstGeom>
        </p:spPr>
        <p:txBody>
          <a:bodyPr wrap="square">
            <a:spAutoFit/>
          </a:bodyPr>
          <a:lstStyle/>
          <a:p>
            <a:r>
              <a:rPr lang="en-GB" sz="2400" dirty="0">
                <a:latin typeface="+mn-lt"/>
              </a:rPr>
              <a:t>early social scientists saw the </a:t>
            </a:r>
            <a:r>
              <a:rPr lang="en-GB" sz="2400" dirty="0">
                <a:solidFill>
                  <a:srgbClr val="FFFF00"/>
                </a:solidFill>
                <a:latin typeface="+mn-lt"/>
              </a:rPr>
              <a:t>modern nuclear family</a:t>
            </a:r>
            <a:r>
              <a:rPr lang="en-GB" sz="2400" dirty="0">
                <a:latin typeface="+mn-lt"/>
              </a:rPr>
              <a:t> and the recognition of childhood as a separate stage of life as indications of having reached the highest level of development and as manifestations of our belief in progress. The family reflected the modern themes of order and regularity, as well as the belief in universal moral principles and values. Within the interior of the modern family, </a:t>
            </a:r>
            <a:r>
              <a:rPr lang="en-GB" sz="2400" dirty="0">
                <a:solidFill>
                  <a:srgbClr val="FFFF00"/>
                </a:solidFill>
                <a:latin typeface="+mn-lt"/>
              </a:rPr>
              <a:t>the child continued to feel overall safe, secure, and protected from the outside world.</a:t>
            </a:r>
            <a:r>
              <a:rPr lang="en-GB" sz="2400" dirty="0">
                <a:latin typeface="+mn-lt"/>
              </a:rPr>
              <a:t> </a:t>
            </a:r>
            <a:r>
              <a:rPr lang="en-GB" sz="2400" dirty="0">
                <a:solidFill>
                  <a:srgbClr val="FFFF00"/>
                </a:solidFill>
                <a:latin typeface="+mn-lt"/>
              </a:rPr>
              <a:t>The parents, from their side, continued to do all they could to protect the child’s innocence.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156777"/>
            <a:ext cx="7903840" cy="1296144"/>
          </a:xfrm>
          <a:solidFill>
            <a:schemeClr val="accent3">
              <a:lumMod val="50000"/>
            </a:schemeClr>
          </a:solidFill>
        </p:spPr>
        <p:txBody>
          <a:bodyPr>
            <a:normAutofit fontScale="90000"/>
          </a:bodyPr>
          <a:lstStyle/>
          <a:p>
            <a:pPr>
              <a:lnSpc>
                <a:spcPct val="100000"/>
              </a:lnSpc>
            </a:pPr>
            <a:r>
              <a:rPr lang="en-GB" sz="3600" dirty="0">
                <a:solidFill>
                  <a:srgbClr val="FFFF00"/>
                </a:solidFill>
                <a:effectLst/>
                <a:latin typeface="Felix Titling" pitchFamily="82" charset="0"/>
              </a:rPr>
              <a:t>Constructing children - &amp; adults- in the bourgeois family   </a:t>
            </a:r>
            <a:endParaRPr lang="en-GB" dirty="0">
              <a:solidFill>
                <a:srgbClr val="FFFF00"/>
              </a:solidFill>
              <a:effectLst/>
              <a:latin typeface="Felix Titling" pitchFamily="82" charset="0"/>
            </a:endParaRPr>
          </a:p>
        </p:txBody>
      </p:sp>
      <p:sp>
        <p:nvSpPr>
          <p:cNvPr id="2" name="Content Placeholder 1"/>
          <p:cNvSpPr>
            <a:spLocks noGrp="1"/>
          </p:cNvSpPr>
          <p:nvPr>
            <p:ph idx="1"/>
          </p:nvPr>
        </p:nvSpPr>
        <p:spPr>
          <a:xfrm>
            <a:off x="366936" y="1700808"/>
            <a:ext cx="8410128" cy="4968552"/>
          </a:xfrm>
        </p:spPr>
        <p:txBody>
          <a:bodyPr>
            <a:normAutofit/>
          </a:bodyPr>
          <a:lstStyle/>
          <a:p>
            <a:pPr marL="18288" indent="0">
              <a:buNone/>
            </a:pPr>
            <a:r>
              <a:rPr lang="en-GB" sz="2300" dirty="0"/>
              <a:t>The romantic mythology encrusting childhood is very much like that used for all racial and gender power moves: </a:t>
            </a:r>
            <a:r>
              <a:rPr lang="en-GB" sz="2300" dirty="0">
                <a:solidFill>
                  <a:srgbClr val="FFFF00"/>
                </a:solidFill>
              </a:rPr>
              <a:t>children, ‘coloureds’ and women are all depicted as naturally carefree, fortunate to be unsuited to the burdens of autonomy and decision-making</a:t>
            </a:r>
            <a:r>
              <a:rPr lang="en-GB" sz="2300" dirty="0"/>
              <a:t>, and better off protected by those in control</a:t>
            </a:r>
          </a:p>
          <a:p>
            <a:pPr marL="18288" indent="0">
              <a:buNone/>
            </a:pPr>
            <a:r>
              <a:rPr lang="en-GB" sz="2200" dirty="0"/>
              <a:t>	</a:t>
            </a:r>
            <a:r>
              <a:rPr lang="en-GB" sz="2000" dirty="0"/>
              <a:t>James Kincaid, </a:t>
            </a:r>
            <a:r>
              <a:rPr lang="en-GB" sz="2000" i="1" dirty="0"/>
              <a:t>Child-Loving: the Erotic Child and  Victorian Culture, </a:t>
            </a:r>
            <a:r>
              <a:rPr lang="en-GB" sz="2000" dirty="0"/>
              <a:t>(London: 	Routledge, 1992) p.64</a:t>
            </a:r>
          </a:p>
          <a:p>
            <a:pPr marL="18288" indent="0">
              <a:buNone/>
            </a:pPr>
            <a:endParaRPr lang="en-GB" sz="1600" dirty="0"/>
          </a:p>
          <a:p>
            <a:pPr marL="18288" indent="0">
              <a:buNone/>
            </a:pPr>
            <a:r>
              <a:rPr lang="en-GB" sz="2300" dirty="0"/>
              <a:t>Charles </a:t>
            </a:r>
            <a:r>
              <a:rPr lang="en-GB" sz="2300" dirty="0" err="1"/>
              <a:t>Ludwidge</a:t>
            </a:r>
            <a:r>
              <a:rPr lang="en-GB" sz="2300" dirty="0"/>
              <a:t> </a:t>
            </a:r>
            <a:r>
              <a:rPr lang="en-GB" sz="2300" dirty="0" err="1"/>
              <a:t>Dodgeson</a:t>
            </a:r>
            <a:r>
              <a:rPr lang="en-GB" sz="2300" dirty="0"/>
              <a:t> [Lewis Carroll] … wrote his classic for children </a:t>
            </a:r>
            <a:r>
              <a:rPr lang="en-GB" sz="2300" dirty="0">
                <a:solidFill>
                  <a:srgbClr val="FFFF00"/>
                </a:solidFill>
              </a:rPr>
              <a:t>on condition that the child remain a little girl, held to him by the act of telling the tale.</a:t>
            </a:r>
          </a:p>
          <a:p>
            <a:pPr marL="18288" indent="0">
              <a:buNone/>
            </a:pPr>
            <a:r>
              <a:rPr lang="en-GB" dirty="0"/>
              <a:t>	</a:t>
            </a:r>
            <a:r>
              <a:rPr lang="en-GB" sz="2000" dirty="0"/>
              <a:t>Jacqueline Rose, </a:t>
            </a:r>
            <a:r>
              <a:rPr lang="en-GB" sz="2000" i="1" dirty="0"/>
              <a:t>The Case of Peter Pan: or, the  Impossibility of Children’s  Fiction</a:t>
            </a:r>
            <a:r>
              <a:rPr lang="en-GB" sz="2000" dirty="0"/>
              <a:t>, 	(London: Macmillan,  1994) p.35. </a:t>
            </a:r>
          </a:p>
          <a:p>
            <a:pPr marL="18288" indent="0">
              <a:buNone/>
            </a:pPr>
            <a:r>
              <a:rPr lang="en-GB" sz="2000" dirty="0"/>
              <a:t>	[THIS IS, OF COURSE, STEPHEN’S PROBLEM]</a:t>
            </a:r>
            <a:endParaRPr lang="en-GB" dirty="0"/>
          </a:p>
        </p:txBody>
      </p:sp>
    </p:spTree>
    <p:extLst>
      <p:ext uri="{BB962C8B-B14F-4D97-AF65-F5344CB8AC3E}">
        <p14:creationId xmlns:p14="http://schemas.microsoft.com/office/powerpoint/2010/main" val="4236611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DFC0D561-7EF7-4D1E-9D18-18ABEFE73EA5}"/>
              </a:ext>
            </a:extLst>
          </p:cNvPr>
          <p:cNvSpPr>
            <a:spLocks noGrp="1"/>
          </p:cNvSpPr>
          <p:nvPr>
            <p:ph idx="1"/>
          </p:nvPr>
        </p:nvSpPr>
        <p:spPr>
          <a:xfrm>
            <a:off x="611560" y="1556792"/>
            <a:ext cx="8050219" cy="4954488"/>
          </a:xfrm>
        </p:spPr>
        <p:txBody>
          <a:bodyPr>
            <a:normAutofit/>
          </a:bodyPr>
          <a:lstStyle/>
          <a:p>
            <a:pPr marL="18288" indent="0">
              <a:buNone/>
            </a:pPr>
            <a:r>
              <a:rPr lang="en-GB" sz="2400" dirty="0">
                <a:solidFill>
                  <a:srgbClr val="FFFF00"/>
                </a:solidFill>
              </a:rPr>
              <a:t>advanced capitalism witnesses, in a sense, a revival of the premodern integration of the symbolic and the social, </a:t>
            </a:r>
            <a:r>
              <a:rPr lang="en-GB" sz="2400" dirty="0"/>
              <a:t>but now, more precisely and dispiritingly, in the form of a recoupling of the symbolic and the economic. Cultural production </a:t>
            </a:r>
            <a:r>
              <a:rPr lang="en-GB" sz="2400" dirty="0" err="1"/>
              <a:t>rejoins</a:t>
            </a:r>
            <a:r>
              <a:rPr lang="en-GB" sz="2400" dirty="0"/>
              <a:t> general production after the </a:t>
            </a:r>
            <a:r>
              <a:rPr lang="en-GB" sz="2400" dirty="0" err="1"/>
              <a:t>fissurings</a:t>
            </a:r>
            <a:r>
              <a:rPr lang="en-GB" sz="2400" dirty="0"/>
              <a:t> and estrangements of modernity, but now thoroughly under the sway of the commodity form. The work of art is thus a bearer of dominant power less because it is linked in premodern fashion to the official ideological apparatuses, but because it mimes the destiny of the commodity form which is, as Theodor Adorno comments, its own ideology. </a:t>
            </a:r>
            <a:r>
              <a:rPr lang="en-GB" sz="2400" dirty="0">
                <a:solidFill>
                  <a:srgbClr val="FFFF00"/>
                </a:solidFill>
              </a:rPr>
              <a:t>The art which was once considered, rather desperately, to represent the lonely last-ditch stand of use-value against exchange-value turns out to be just another modality of the latter. </a:t>
            </a:r>
            <a:r>
              <a:rPr lang="en-GB" sz="2400" dirty="0"/>
              <a:t>                                       (Eagleton)</a:t>
            </a:r>
          </a:p>
        </p:txBody>
      </p:sp>
      <p:sp>
        <p:nvSpPr>
          <p:cNvPr id="3" name="Title 2">
            <a:extLst>
              <a:ext uri="{FF2B5EF4-FFF2-40B4-BE49-F238E27FC236}">
                <a16:creationId xmlns:a16="http://schemas.microsoft.com/office/drawing/2014/main" xmlns="" id="{B9A569E5-7EFA-446C-BFAE-F0F01F38752B}"/>
              </a:ext>
            </a:extLst>
          </p:cNvPr>
          <p:cNvSpPr>
            <a:spLocks noGrp="1"/>
          </p:cNvSpPr>
          <p:nvPr>
            <p:ph type="title"/>
          </p:nvPr>
        </p:nvSpPr>
        <p:spPr>
          <a:xfrm>
            <a:off x="511510" y="404664"/>
            <a:ext cx="8120980" cy="914400"/>
          </a:xfrm>
        </p:spPr>
        <p:txBody>
          <a:bodyPr/>
          <a:lstStyle/>
          <a:p>
            <a:r>
              <a:rPr lang="en-GB" sz="3200" dirty="0">
                <a:solidFill>
                  <a:srgbClr val="FFFF00"/>
                </a:solidFill>
              </a:rPr>
              <a:t>Cultural production </a:t>
            </a:r>
            <a:r>
              <a:rPr lang="en-GB" sz="3200" dirty="0" err="1">
                <a:solidFill>
                  <a:srgbClr val="FFFF00"/>
                </a:solidFill>
              </a:rPr>
              <a:t>rejoins</a:t>
            </a:r>
            <a:r>
              <a:rPr lang="en-GB" sz="3200" dirty="0">
                <a:solidFill>
                  <a:srgbClr val="FFFF00"/>
                </a:solidFill>
              </a:rPr>
              <a:t> general production</a:t>
            </a:r>
          </a:p>
        </p:txBody>
      </p:sp>
    </p:spTree>
    <p:extLst>
      <p:ext uri="{BB962C8B-B14F-4D97-AF65-F5344CB8AC3E}">
        <p14:creationId xmlns:p14="http://schemas.microsoft.com/office/powerpoint/2010/main" val="278969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44FBB4BE-D419-4672-B00E-3533E9674235}"/>
              </a:ext>
            </a:extLst>
          </p:cNvPr>
          <p:cNvSpPr>
            <a:spLocks noGrp="1"/>
          </p:cNvSpPr>
          <p:nvPr>
            <p:ph idx="1"/>
          </p:nvPr>
        </p:nvSpPr>
        <p:spPr>
          <a:xfrm>
            <a:off x="539552" y="1844824"/>
            <a:ext cx="8064896" cy="5112568"/>
          </a:xfrm>
        </p:spPr>
        <p:txBody>
          <a:bodyPr>
            <a:normAutofit lnSpcReduction="10000"/>
          </a:bodyPr>
          <a:lstStyle/>
          <a:p>
            <a:pPr marL="18288" indent="0">
              <a:buNone/>
            </a:pPr>
            <a:r>
              <a:rPr lang="en-GB" dirty="0"/>
              <a:t>…</a:t>
            </a:r>
            <a:r>
              <a:rPr lang="en-GB" sz="2400" dirty="0"/>
              <a:t>and for those parents, for too many years misguided by pallid relativism of self-appointed child-care experts..."</a:t>
            </a:r>
          </a:p>
          <a:p>
            <a:pPr marL="18288" indent="0">
              <a:buNone/>
            </a:pPr>
            <a:r>
              <a:rPr lang="en-GB" sz="2400" dirty="0"/>
              <a:t>- </a:t>
            </a:r>
            <a:r>
              <a:rPr lang="en-GB" sz="2400" i="1" dirty="0"/>
              <a:t>The Authorized Child-Care Handbook,</a:t>
            </a:r>
          </a:p>
          <a:p>
            <a:pPr marL="18288" indent="0">
              <a:buNone/>
            </a:pPr>
            <a:r>
              <a:rPr lang="en-GB" sz="2400" dirty="0"/>
              <a:t>Her </a:t>
            </a:r>
            <a:r>
              <a:rPr lang="en-GB" sz="2400" dirty="0">
                <a:effectLst/>
              </a:rPr>
              <a:t>Majesty's</a:t>
            </a:r>
            <a:r>
              <a:rPr lang="en-GB" sz="2400" dirty="0"/>
              <a:t> Stationery Office</a:t>
            </a:r>
          </a:p>
          <a:p>
            <a:pPr marL="18288" indent="0">
              <a:buNone/>
            </a:pPr>
            <a:endParaRPr lang="en-GB" sz="2400" dirty="0"/>
          </a:p>
          <a:p>
            <a:pPr marL="18288" indent="0">
              <a:buNone/>
            </a:pPr>
            <a:r>
              <a:rPr lang="en-GB" sz="2400" dirty="0">
                <a:effectLst/>
              </a:rPr>
              <a:t>“...children are at heart selfish, and reasonably so, for they are programmed for survival.” </a:t>
            </a:r>
          </a:p>
          <a:p>
            <a:pPr marL="18288" indent="0">
              <a:buNone/>
            </a:pPr>
            <a:r>
              <a:rPr lang="en-GB" sz="2400" dirty="0">
                <a:effectLst/>
              </a:rPr>
              <a:t/>
            </a:r>
            <a:br>
              <a:rPr lang="en-GB" sz="2400" dirty="0">
                <a:effectLst/>
              </a:rPr>
            </a:br>
            <a:r>
              <a:rPr lang="en-GB" sz="2400" dirty="0">
                <a:effectLst/>
              </a:rPr>
              <a:t>“Past a certain age, men froze into place; they tended to believe that, even in adversity, they were somehow at one with their fates. They were who they thought they were.” 		 </a:t>
            </a:r>
          </a:p>
          <a:p>
            <a:pPr marL="18288" indent="0">
              <a:buNone/>
            </a:pPr>
            <a:r>
              <a:rPr lang="en-GB" sz="2400" dirty="0">
                <a:effectLst/>
              </a:rPr>
              <a:t>					Ian McEwan, </a:t>
            </a:r>
            <a:r>
              <a:rPr lang="en-GB" sz="2400" i="1" dirty="0">
                <a:effectLst/>
              </a:rPr>
              <a:t>The Child in Time</a:t>
            </a:r>
            <a:br>
              <a:rPr lang="en-GB" sz="2400" i="1" dirty="0">
                <a:effectLst/>
              </a:rPr>
            </a:br>
            <a:endParaRPr lang="en-GB" sz="2400" dirty="0"/>
          </a:p>
        </p:txBody>
      </p:sp>
      <p:sp>
        <p:nvSpPr>
          <p:cNvPr id="3" name="Title 2">
            <a:extLst>
              <a:ext uri="{FF2B5EF4-FFF2-40B4-BE49-F238E27FC236}">
                <a16:creationId xmlns:a16="http://schemas.microsoft.com/office/drawing/2014/main" xmlns="" id="{6BF78F04-0902-4386-A293-FDCB9E9B54F5}"/>
              </a:ext>
            </a:extLst>
          </p:cNvPr>
          <p:cNvSpPr>
            <a:spLocks noGrp="1"/>
          </p:cNvSpPr>
          <p:nvPr>
            <p:ph type="title"/>
          </p:nvPr>
        </p:nvSpPr>
        <p:spPr>
          <a:xfrm>
            <a:off x="401999" y="395248"/>
            <a:ext cx="8340002" cy="1305560"/>
          </a:xfrm>
        </p:spPr>
        <p:txBody>
          <a:bodyPr/>
          <a:lstStyle/>
          <a:p>
            <a:r>
              <a:rPr lang="en-GB" sz="3600" dirty="0">
                <a:solidFill>
                  <a:srgbClr val="FFFF00"/>
                </a:solidFill>
              </a:rPr>
              <a:t>The shifting ideologies of childcare</a:t>
            </a:r>
          </a:p>
        </p:txBody>
      </p:sp>
    </p:spTree>
    <p:extLst>
      <p:ext uri="{BB962C8B-B14F-4D97-AF65-F5344CB8AC3E}">
        <p14:creationId xmlns:p14="http://schemas.microsoft.com/office/powerpoint/2010/main" val="2974275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1456" y="728133"/>
            <a:ext cx="8532948" cy="5980638"/>
          </a:xfrm>
        </p:spPr>
        <p:txBody>
          <a:bodyPr>
            <a:normAutofit fontScale="92500" lnSpcReduction="10000"/>
          </a:bodyPr>
          <a:lstStyle/>
          <a:p>
            <a:pPr marL="0" indent="0">
              <a:buNone/>
            </a:pPr>
            <a:r>
              <a:rPr lang="en-GB" sz="2400" dirty="0">
                <a:effectLst/>
              </a:rPr>
              <a:t>God makes all things good; man meddles with them and they become evil. </a:t>
            </a:r>
            <a:r>
              <a:rPr lang="en-GB" sz="2400" dirty="0">
                <a:solidFill>
                  <a:srgbClr val="FFFF00"/>
                </a:solidFill>
                <a:effectLst/>
              </a:rPr>
              <a:t>He forces one soil to yield the products of another, one tree to bear another's fruit. He confuses and confounds time, place, and natural conditions. He mutilates his dog, his horse, and his slave. </a:t>
            </a:r>
            <a:r>
              <a:rPr lang="en-GB" sz="2400" dirty="0">
                <a:effectLst/>
              </a:rPr>
              <a:t>He destroys and defaces all things; he loves all that is deformed and monstrous; he will have nothing as nature made it, not even man himself, who must learn his paces like a saddle-horse, and be shaped to his master's taste like the trees in his garden. Yet things would be worse without this education, and mankind cannot be made by halves. Under existing conditions a man left to himself from birth would be more of a monster than the rest. Prejudice, authority, necessity, example, all the social conditions into which we are plunged, would stifle nature in him and put nothing in her place. </a:t>
            </a:r>
          </a:p>
          <a:p>
            <a:pPr marL="0" indent="0">
              <a:buNone/>
            </a:pPr>
            <a:endParaRPr lang="en-GB" sz="1000" dirty="0">
              <a:effectLst/>
            </a:endParaRPr>
          </a:p>
          <a:p>
            <a:pPr marL="0" indent="0">
              <a:buNone/>
            </a:pPr>
            <a:r>
              <a:rPr lang="en-GB" sz="2400" dirty="0">
                <a:effectLst/>
              </a:rPr>
              <a:t>[</a:t>
            </a:r>
            <a:r>
              <a:rPr lang="en-GB" sz="2400" dirty="0">
                <a:solidFill>
                  <a:srgbClr val="FFFF00"/>
                </a:solidFill>
                <a:effectLst/>
              </a:rPr>
              <a:t>Footnote: The earliest education is most important and it undoubtedly is woman's work. If the author of nature had meant to assign it to men he would have given them milk to feed the child. </a:t>
            </a:r>
            <a:r>
              <a:rPr lang="en-GB" sz="2400" dirty="0">
                <a:effectLst/>
              </a:rPr>
              <a:t>Address your treatises on education to the women, for not only are they able to watch over it more closely than men, not only is their influence always predominant in education, its success concerns them more nearly, for most widows are at the mercy of their children, who show them very plainly whether their education was good or bad.</a:t>
            </a:r>
          </a:p>
        </p:txBody>
      </p:sp>
      <p:sp>
        <p:nvSpPr>
          <p:cNvPr id="4" name="Rectangle 3">
            <a:extLst>
              <a:ext uri="{FF2B5EF4-FFF2-40B4-BE49-F238E27FC236}">
                <a16:creationId xmlns:a16="http://schemas.microsoft.com/office/drawing/2014/main" xmlns="" id="{E06349F9-B4EF-42AB-8527-FBC6E59964E5}"/>
              </a:ext>
            </a:extLst>
          </p:cNvPr>
          <p:cNvSpPr/>
          <p:nvPr/>
        </p:nvSpPr>
        <p:spPr>
          <a:xfrm>
            <a:off x="5868144" y="188640"/>
            <a:ext cx="184731" cy="523220"/>
          </a:xfrm>
          <a:prstGeom prst="rect">
            <a:avLst/>
          </a:prstGeom>
        </p:spPr>
        <p:txBody>
          <a:bodyPr wrap="none">
            <a:spAutoFit/>
          </a:bodyPr>
          <a:lstStyle/>
          <a:p>
            <a:endParaRPr lang="en-GB" sz="2800" dirty="0">
              <a:solidFill>
                <a:srgbClr val="FFFF00"/>
              </a:solidFill>
              <a:latin typeface="+mn-lt"/>
            </a:endParaRPr>
          </a:p>
        </p:txBody>
      </p:sp>
      <p:sp>
        <p:nvSpPr>
          <p:cNvPr id="2" name="Rectangle 1">
            <a:extLst>
              <a:ext uri="{FF2B5EF4-FFF2-40B4-BE49-F238E27FC236}">
                <a16:creationId xmlns:a16="http://schemas.microsoft.com/office/drawing/2014/main" xmlns="" id="{78DAAE3E-0171-432C-83B1-3824A5BDA0FB}"/>
              </a:ext>
            </a:extLst>
          </p:cNvPr>
          <p:cNvSpPr/>
          <p:nvPr/>
        </p:nvSpPr>
        <p:spPr>
          <a:xfrm>
            <a:off x="88048" y="127085"/>
            <a:ext cx="9165714" cy="584775"/>
          </a:xfrm>
          <a:prstGeom prst="rect">
            <a:avLst/>
          </a:prstGeom>
        </p:spPr>
        <p:txBody>
          <a:bodyPr wrap="none">
            <a:spAutoFit/>
          </a:bodyPr>
          <a:lstStyle/>
          <a:p>
            <a:r>
              <a:rPr lang="en-GB" sz="3200" dirty="0">
                <a:solidFill>
                  <a:srgbClr val="FFFF00"/>
                </a:solidFill>
                <a:latin typeface="+mj-lt"/>
                <a:ea typeface="+mj-ea"/>
                <a:cs typeface="+mj-cs"/>
              </a:rPr>
              <a:t>The romantic ideal: children &amp; Nature</a:t>
            </a:r>
          </a:p>
        </p:txBody>
      </p:sp>
      <p:sp>
        <p:nvSpPr>
          <p:cNvPr id="5" name="Rectangle 4"/>
          <p:cNvSpPr/>
          <p:nvPr/>
        </p:nvSpPr>
        <p:spPr>
          <a:xfrm>
            <a:off x="6156176" y="6315322"/>
            <a:ext cx="2708228" cy="461665"/>
          </a:xfrm>
          <a:prstGeom prst="rect">
            <a:avLst/>
          </a:prstGeom>
        </p:spPr>
        <p:txBody>
          <a:bodyPr wrap="square">
            <a:spAutoFit/>
          </a:bodyPr>
          <a:lstStyle/>
          <a:p>
            <a:r>
              <a:rPr lang="en-GB" sz="2400" dirty="0">
                <a:latin typeface="+mn-lt"/>
              </a:rPr>
              <a:t>Rousseau, </a:t>
            </a:r>
            <a:r>
              <a:rPr lang="en-GB" sz="2400" i="1" dirty="0">
                <a:latin typeface="+mn-lt"/>
              </a:rPr>
              <a:t>Emile</a:t>
            </a:r>
            <a:endParaRPr lang="en-GB" sz="2400" i="1" dirty="0">
              <a:latin typeface="+mn-lt"/>
            </a:endParaRPr>
          </a:p>
        </p:txBody>
      </p:sp>
    </p:spTree>
    <p:extLst>
      <p:ext uri="{BB962C8B-B14F-4D97-AF65-F5344CB8AC3E}">
        <p14:creationId xmlns:p14="http://schemas.microsoft.com/office/powerpoint/2010/main" val="102835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F6E577B-D040-4FC4-A4DF-E5F643F4FB34}"/>
              </a:ext>
            </a:extLst>
          </p:cNvPr>
          <p:cNvSpPr>
            <a:spLocks noGrp="1"/>
          </p:cNvSpPr>
          <p:nvPr>
            <p:ph idx="1"/>
          </p:nvPr>
        </p:nvSpPr>
        <p:spPr>
          <a:xfrm>
            <a:off x="323528" y="132061"/>
            <a:ext cx="8604956" cy="6480719"/>
          </a:xfrm>
        </p:spPr>
        <p:txBody>
          <a:bodyPr>
            <a:normAutofit/>
          </a:bodyPr>
          <a:lstStyle/>
          <a:p>
            <a:pPr marL="18288" indent="0">
              <a:spcBef>
                <a:spcPts val="600"/>
              </a:spcBef>
              <a:buNone/>
            </a:pPr>
            <a:r>
              <a:rPr lang="en-GB" dirty="0">
                <a:effectLst/>
              </a:rPr>
              <a:t>I lay on my bed listening to John Peel on the radio and the noise of the wind round the house and the surf on the beach. Beneath my bed my home-brew gave off a yeasty smell.</a:t>
            </a:r>
          </a:p>
          <a:p>
            <a:pPr marL="18288" indent="0">
              <a:spcBef>
                <a:spcPts val="600"/>
              </a:spcBef>
              <a:buNone/>
            </a:pPr>
            <a:r>
              <a:rPr lang="en-GB" sz="1200" dirty="0">
                <a:effectLst/>
              </a:rPr>
              <a:t/>
            </a:r>
            <a:br>
              <a:rPr lang="en-GB" sz="1200" dirty="0">
                <a:effectLst/>
              </a:rPr>
            </a:br>
            <a:r>
              <a:rPr lang="en-GB" dirty="0">
                <a:effectLst/>
              </a:rPr>
              <a:t>I thought again of the Sacrifice Poles; more deliberately this time, picturing each one in turn, remembering their positions and their components, seeing in my mind what those sightless eyes looked out to, and flicking through each view like a security guard changing cameras on a monitor screen. I felt nothing amiss; all seemed well. </a:t>
            </a:r>
            <a:r>
              <a:rPr lang="en-GB" dirty="0">
                <a:solidFill>
                  <a:srgbClr val="FFFF00"/>
                </a:solidFill>
                <a:effectLst/>
              </a:rPr>
              <a:t>My dead sentries, those extensions of me which came under my power through the simple but ultimate surrender of death, sensed nothing to harm me or the island.</a:t>
            </a:r>
          </a:p>
          <a:p>
            <a:pPr marL="18288" indent="0">
              <a:spcBef>
                <a:spcPts val="600"/>
              </a:spcBef>
              <a:buNone/>
            </a:pPr>
            <a:r>
              <a:rPr lang="en-GB" sz="1200" dirty="0">
                <a:effectLst/>
              </a:rPr>
              <a:t/>
            </a:r>
            <a:br>
              <a:rPr lang="en-GB" sz="1200" dirty="0">
                <a:effectLst/>
              </a:rPr>
            </a:br>
            <a:r>
              <a:rPr lang="en-GB" dirty="0">
                <a:effectLst/>
              </a:rPr>
              <a:t>I opened my eyes and put the bedside light back on. I looked at myself in the mirror on the dressing-table over on the other side of the room. I was lying on top of the bed-covers, naked apart from my underpants.</a:t>
            </a:r>
          </a:p>
          <a:p>
            <a:pPr marL="18288" indent="0">
              <a:spcBef>
                <a:spcPts val="600"/>
              </a:spcBef>
              <a:buNone/>
            </a:pPr>
            <a:r>
              <a:rPr lang="en-GB" sz="1200" dirty="0">
                <a:effectLst/>
              </a:rPr>
              <a:t/>
            </a:r>
            <a:br>
              <a:rPr lang="en-GB" sz="1200" dirty="0">
                <a:effectLst/>
              </a:rPr>
            </a:br>
            <a:r>
              <a:rPr lang="en-GB" dirty="0">
                <a:effectLst/>
              </a:rPr>
              <a:t>I'm too fat. It isn't that bad, and it isn't my fault-but, all the same, I don't look the way I'd like to look. Chubby, that's me. Strong and fit, but still too plump</a:t>
            </a:r>
            <a:r>
              <a:rPr lang="en-GB" dirty="0">
                <a:solidFill>
                  <a:srgbClr val="FFFF00"/>
                </a:solidFill>
                <a:effectLst/>
              </a:rPr>
              <a:t>. I want to look dark and menacing; the way I ought to look, the way I should look, the way I might have looked if I hadn't had my little accident. </a:t>
            </a:r>
            <a:r>
              <a:rPr lang="en-GB" dirty="0">
                <a:effectLst/>
              </a:rPr>
              <a:t>Looking at me, you'd never guess I'd killed three people. It isn't fair.</a:t>
            </a:r>
          </a:p>
        </p:txBody>
      </p:sp>
      <p:sp>
        <p:nvSpPr>
          <p:cNvPr id="4" name="Rectangle 3">
            <a:extLst>
              <a:ext uri="{FF2B5EF4-FFF2-40B4-BE49-F238E27FC236}">
                <a16:creationId xmlns:a16="http://schemas.microsoft.com/office/drawing/2014/main" xmlns="" id="{6E8E3C0A-F8ED-4FB9-8CDC-E4E63ED92456}"/>
              </a:ext>
            </a:extLst>
          </p:cNvPr>
          <p:cNvSpPr/>
          <p:nvPr/>
        </p:nvSpPr>
        <p:spPr>
          <a:xfrm>
            <a:off x="4103688" y="908720"/>
            <a:ext cx="4572000" cy="523220"/>
          </a:xfrm>
          <a:prstGeom prst="rect">
            <a:avLst/>
          </a:prstGeom>
        </p:spPr>
        <p:txBody>
          <a:bodyPr>
            <a:spAutoFit/>
          </a:bodyPr>
          <a:lstStyle/>
          <a:p>
            <a:r>
              <a:rPr lang="en-GB" sz="2800" dirty="0">
                <a:solidFill>
                  <a:srgbClr val="FFFF00"/>
                </a:solidFill>
                <a:latin typeface="+mj-lt"/>
              </a:rPr>
              <a:t>The ‘natural’ child </a:t>
            </a:r>
            <a:r>
              <a:rPr lang="en-GB" sz="2800" dirty="0" smtClean="0">
                <a:solidFill>
                  <a:srgbClr val="FFFF00"/>
                </a:solidFill>
                <a:latin typeface="+mj-lt"/>
              </a:rPr>
              <a:t>…</a:t>
            </a:r>
          </a:p>
        </p:txBody>
      </p:sp>
      <p:sp>
        <p:nvSpPr>
          <p:cNvPr id="2" name="Rectangle 1"/>
          <p:cNvSpPr/>
          <p:nvPr/>
        </p:nvSpPr>
        <p:spPr>
          <a:xfrm>
            <a:off x="6300191" y="6299771"/>
            <a:ext cx="2384981" cy="523220"/>
          </a:xfrm>
          <a:prstGeom prst="rect">
            <a:avLst/>
          </a:prstGeom>
        </p:spPr>
        <p:txBody>
          <a:bodyPr wrap="square">
            <a:spAutoFit/>
          </a:bodyPr>
          <a:lstStyle/>
          <a:p>
            <a:pPr lvl="0"/>
            <a:r>
              <a:rPr lang="en-GB" sz="2800" i="1" dirty="0" smtClean="0">
                <a:latin typeface="+mn-lt"/>
              </a:rPr>
              <a:t>The Wasp Factory</a:t>
            </a:r>
            <a:endParaRPr lang="en-GB" sz="2800" i="1" dirty="0">
              <a:latin typeface="+mn-lt"/>
            </a:endParaRPr>
          </a:p>
        </p:txBody>
      </p:sp>
    </p:spTree>
    <p:extLst>
      <p:ext uri="{BB962C8B-B14F-4D97-AF65-F5344CB8AC3E}">
        <p14:creationId xmlns:p14="http://schemas.microsoft.com/office/powerpoint/2010/main" val="128460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08" y="1268760"/>
            <a:ext cx="8856984" cy="5184576"/>
          </a:xfrm>
        </p:spPr>
        <p:txBody>
          <a:bodyPr>
            <a:normAutofit/>
          </a:bodyPr>
          <a:lstStyle/>
          <a:p>
            <a:pPr>
              <a:buNone/>
            </a:pPr>
            <a:r>
              <a:rPr lang="en-GB" sz="2400" dirty="0">
                <a:effectLst/>
              </a:rPr>
              <a:t>	</a:t>
            </a:r>
            <a:endParaRPr lang="en-GB" sz="1800" dirty="0">
              <a:effectLst/>
            </a:endParaRPr>
          </a:p>
        </p:txBody>
      </p:sp>
      <p:sp>
        <p:nvSpPr>
          <p:cNvPr id="2" name="Title 1"/>
          <p:cNvSpPr>
            <a:spLocks noGrp="1"/>
          </p:cNvSpPr>
          <p:nvPr>
            <p:ph type="title"/>
          </p:nvPr>
        </p:nvSpPr>
        <p:spPr>
          <a:xfrm>
            <a:off x="143508" y="0"/>
            <a:ext cx="9000492" cy="850106"/>
          </a:xfrm>
        </p:spPr>
        <p:txBody>
          <a:bodyPr/>
          <a:lstStyle/>
          <a:p>
            <a:pPr algn="ctr"/>
            <a:r>
              <a:rPr lang="en-GB" sz="2800" dirty="0">
                <a:solidFill>
                  <a:srgbClr val="FFFF00"/>
                </a:solidFill>
              </a:rPr>
              <a:t>random tricks of chance in </a:t>
            </a:r>
            <a:r>
              <a:rPr lang="en-GB" sz="2800" i="1" dirty="0">
                <a:solidFill>
                  <a:srgbClr val="FFFF00"/>
                </a:solidFill>
              </a:rPr>
              <a:t>Wasp factory</a:t>
            </a:r>
            <a:endParaRPr lang="en-GB" sz="2800" b="0" i="1" dirty="0">
              <a:solidFill>
                <a:srgbClr val="FFFF00"/>
              </a:solidFill>
              <a:effectLst/>
            </a:endParaRPr>
          </a:p>
        </p:txBody>
      </p:sp>
      <p:sp>
        <p:nvSpPr>
          <p:cNvPr id="4" name="Rectangle 3">
            <a:extLst>
              <a:ext uri="{FF2B5EF4-FFF2-40B4-BE49-F238E27FC236}">
                <a16:creationId xmlns:a16="http://schemas.microsoft.com/office/drawing/2014/main" xmlns="" id="{D3F3CF50-A1BE-453A-B127-A4A854D9501E}"/>
              </a:ext>
            </a:extLst>
          </p:cNvPr>
          <p:cNvSpPr/>
          <p:nvPr/>
        </p:nvSpPr>
        <p:spPr>
          <a:xfrm>
            <a:off x="539552" y="1268760"/>
            <a:ext cx="8136904" cy="4508927"/>
          </a:xfrm>
          <a:prstGeom prst="rect">
            <a:avLst/>
          </a:prstGeom>
        </p:spPr>
        <p:txBody>
          <a:bodyPr wrap="square">
            <a:spAutoFit/>
          </a:bodyPr>
          <a:lstStyle/>
          <a:p>
            <a:r>
              <a:rPr lang="en-GB" sz="2400" dirty="0">
                <a:latin typeface="+mn-lt"/>
              </a:rPr>
              <a:t>Inside this greater machine, things are not quite so cut and dried (or cut and pickled) as they have appeared in my experience. </a:t>
            </a:r>
            <a:r>
              <a:rPr lang="en-GB" sz="2400" dirty="0">
                <a:solidFill>
                  <a:srgbClr val="FFFF00"/>
                </a:solidFill>
                <a:latin typeface="+mn-lt"/>
              </a:rPr>
              <a:t>Each of us, in our own personal Factory, may believe we have stumbled down one corridor, and that our fate is sealed and certain </a:t>
            </a:r>
            <a:r>
              <a:rPr lang="en-GB" sz="2400" dirty="0">
                <a:latin typeface="+mn-lt"/>
              </a:rPr>
              <a:t>(dream or nightmare, humdrum or bizarre, good or bad), but a word, a glance, a slip-anything can change that, alter it entirely, and our marble hall becomes a gutter, or our rat-maze a golden path. Our destination is the same in the end, but our journey-part chosen, part determined- is different for us all, and changes even as we live and grow. I thought one door had </a:t>
            </a:r>
            <a:r>
              <a:rPr lang="en-GB" sz="2400" dirty="0" err="1">
                <a:latin typeface="+mn-lt"/>
              </a:rPr>
              <a:t>snicked</a:t>
            </a:r>
            <a:r>
              <a:rPr lang="en-GB" sz="2400" dirty="0">
                <a:latin typeface="+mn-lt"/>
              </a:rPr>
              <a:t> shut behind me years ago; in fact I was still crawling about the face. Now the door closes, and my journey begins</a:t>
            </a:r>
            <a:r>
              <a:rPr lang="en-GB" sz="2250" dirty="0">
                <a:latin typeface="+mn-lt"/>
              </a:rPr>
              <a:t>. </a:t>
            </a:r>
          </a:p>
          <a:p>
            <a:pPr algn="r"/>
            <a:r>
              <a:rPr lang="en-GB" sz="2400" i="1" dirty="0">
                <a:latin typeface="+mn-lt"/>
              </a:rPr>
              <a:t>(Final) chapter 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92696"/>
            <a:ext cx="8809078" cy="5832648"/>
          </a:xfrm>
        </p:spPr>
        <p:txBody>
          <a:bodyPr>
            <a:normAutofit lnSpcReduction="10000"/>
          </a:bodyPr>
          <a:lstStyle/>
          <a:p>
            <a:pPr marL="0" indent="0">
              <a:buNone/>
            </a:pPr>
            <a:r>
              <a:rPr lang="en-GB" sz="2250" dirty="0">
                <a:effectLst/>
              </a:rPr>
              <a:t>The landscape in his latest novel, </a:t>
            </a:r>
            <a:r>
              <a:rPr lang="en-GB" sz="2250" i="1" dirty="0">
                <a:effectLst/>
              </a:rPr>
              <a:t>The Child in Time</a:t>
            </a:r>
            <a:r>
              <a:rPr lang="en-GB" sz="2250" dirty="0">
                <a:effectLst/>
              </a:rPr>
              <a:t>, is also chilly and disturbing. The time, it appears, is the near future: a fight between a Soviet and an American athlete at the recent Olympics has nearly escalated into nuclear war; and in Great Britain, a neo-Thatcher Government has made all sorts of cutbacks, defining its mandate simply ''to keep order, and to defend the state against its enemies.'' Licensed beggars roam the streets of London while former highbrows of the 1960's, having traded their high spirits and idealism for survival, work at cleaning hospital floors and driving taxis. </a:t>
            </a:r>
            <a:r>
              <a:rPr lang="en-GB" sz="2250" dirty="0">
                <a:solidFill>
                  <a:srgbClr val="FFFF00"/>
                </a:solidFill>
                <a:effectLst/>
              </a:rPr>
              <a:t>In many respects, Mr. McEwan's London seems like another version of Baudelaire and Eliot's ''unreal city'' - a city of sleepwalking clerks and unhappy loners, traffic jams and faceless crowds.</a:t>
            </a:r>
          </a:p>
          <a:p>
            <a:pPr marL="0" indent="0">
              <a:buNone/>
            </a:pPr>
            <a:endParaRPr lang="en-GB" sz="2250" dirty="0">
              <a:effectLst/>
            </a:endParaRPr>
          </a:p>
          <a:p>
            <a:pPr marL="0" indent="0">
              <a:buNone/>
            </a:pPr>
            <a:r>
              <a:rPr lang="en-GB" sz="2250" dirty="0">
                <a:effectLst/>
              </a:rPr>
              <a:t>His hero, one Stephen Lewis, a well-known writer of children's books, owes his success to ''a </a:t>
            </a:r>
            <a:r>
              <a:rPr lang="en-GB" sz="2250" dirty="0">
                <a:solidFill>
                  <a:srgbClr val="FFFF00"/>
                </a:solidFill>
                <a:effectLst/>
              </a:rPr>
              <a:t>clerical error, a moment's inattention in the operation of the internal post</a:t>
            </a:r>
            <a:r>
              <a:rPr lang="en-GB" sz="2250" dirty="0">
                <a:effectLst/>
              </a:rPr>
              <a:t>'' at his publishers, ''which had brought a parcel of typescript onto the wrong desk.'' He now finds that another random trick of chance has utterly changed the shape and direction of life. </a:t>
            </a:r>
            <a:r>
              <a:rPr lang="en-GB" sz="2250" dirty="0">
                <a:solidFill>
                  <a:srgbClr val="FFFF00"/>
                </a:solidFill>
                <a:effectLst/>
              </a:rPr>
              <a:t>One morning, he takes his 3-year-old daughter, Kate, with him to the supermarket, and while waiting in the check-out line, she suddenly disappears - </a:t>
            </a:r>
            <a:r>
              <a:rPr lang="en-GB" sz="2250" dirty="0" err="1">
                <a:solidFill>
                  <a:srgbClr val="FFFF00"/>
                </a:solidFill>
                <a:effectLst/>
              </a:rPr>
              <a:t>appararently</a:t>
            </a:r>
            <a:r>
              <a:rPr lang="en-GB" sz="2250" dirty="0">
                <a:solidFill>
                  <a:srgbClr val="FFFF00"/>
                </a:solidFill>
                <a:effectLst/>
              </a:rPr>
              <a:t> kidnapped by a waiting stranger. </a:t>
            </a:r>
            <a:endParaRPr lang="en-GB" sz="2250" dirty="0">
              <a:effectLst/>
            </a:endParaRPr>
          </a:p>
        </p:txBody>
      </p:sp>
      <p:sp>
        <p:nvSpPr>
          <p:cNvPr id="4" name="Rectangle 3">
            <a:extLst>
              <a:ext uri="{FF2B5EF4-FFF2-40B4-BE49-F238E27FC236}">
                <a16:creationId xmlns:a16="http://schemas.microsoft.com/office/drawing/2014/main" xmlns="" id="{51B0D587-3183-4CEB-B9A3-3BF769CF9B3B}"/>
              </a:ext>
            </a:extLst>
          </p:cNvPr>
          <p:cNvSpPr/>
          <p:nvPr/>
        </p:nvSpPr>
        <p:spPr>
          <a:xfrm>
            <a:off x="251520" y="116632"/>
            <a:ext cx="8809078" cy="523220"/>
          </a:xfrm>
          <a:prstGeom prst="rect">
            <a:avLst/>
          </a:prstGeom>
        </p:spPr>
        <p:txBody>
          <a:bodyPr wrap="none">
            <a:spAutoFit/>
          </a:bodyPr>
          <a:lstStyle/>
          <a:p>
            <a:r>
              <a:rPr lang="en-GB" sz="2800" dirty="0">
                <a:solidFill>
                  <a:srgbClr val="FFFF00"/>
                </a:solidFill>
                <a:latin typeface="+mj-lt"/>
              </a:rPr>
              <a:t>random tricks of chance in </a:t>
            </a:r>
            <a:r>
              <a:rPr lang="en-GB" sz="2800" i="1" dirty="0">
                <a:solidFill>
                  <a:srgbClr val="FFFF00"/>
                </a:solidFill>
                <a:latin typeface="+mj-lt"/>
              </a:rPr>
              <a:t>Child in time </a:t>
            </a:r>
          </a:p>
        </p:txBody>
      </p:sp>
    </p:spTree>
    <p:extLst>
      <p:ext uri="{BB962C8B-B14F-4D97-AF65-F5344CB8AC3E}">
        <p14:creationId xmlns:p14="http://schemas.microsoft.com/office/powerpoint/2010/main" val="310448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40768"/>
            <a:ext cx="8397254" cy="4176464"/>
          </a:xfrm>
        </p:spPr>
        <p:txBody>
          <a:bodyPr>
            <a:normAutofit/>
          </a:bodyPr>
          <a:lstStyle/>
          <a:p>
            <a:pPr marL="0" indent="92075">
              <a:buNone/>
            </a:pPr>
            <a:r>
              <a:rPr lang="en-GB" sz="2400" dirty="0">
                <a:effectLst/>
              </a:rPr>
              <a:t>In television watching, dramatized second hand experiences replace personal presence, participation, and experiencing which are so central to the formation of childhood. </a:t>
            </a:r>
            <a:r>
              <a:rPr lang="en-GB" sz="2400" dirty="0" err="1">
                <a:effectLst/>
              </a:rPr>
              <a:t>Liljestrom</a:t>
            </a:r>
            <a:r>
              <a:rPr lang="en-GB" sz="2400" dirty="0">
                <a:effectLst/>
              </a:rPr>
              <a:t> warned that if the emotional needs of children are not respected and responded to by significant adults, </a:t>
            </a:r>
            <a:r>
              <a:rPr lang="en-GB" sz="2400" dirty="0">
                <a:solidFill>
                  <a:srgbClr val="FFFF00"/>
                </a:solidFill>
                <a:effectLst/>
              </a:rPr>
              <a:t>they may seek satisfaction in the mass media and succumb to the emotional world of the “sensation industry.” </a:t>
            </a:r>
            <a:r>
              <a:rPr lang="en-GB" sz="2400" dirty="0">
                <a:effectLst/>
              </a:rPr>
              <a:t> She spoke of the </a:t>
            </a:r>
            <a:r>
              <a:rPr lang="en-GB" sz="2400" dirty="0">
                <a:solidFill>
                  <a:srgbClr val="FFFF00"/>
                </a:solidFill>
                <a:effectLst/>
              </a:rPr>
              <a:t>“commercial child” of the marketplace to reflect another and darker reality as increasingly younger age-groups are targeted and a growing children’s market has become evident.</a:t>
            </a:r>
            <a:endParaRPr lang="en-GB" sz="2800" dirty="0">
              <a:solidFill>
                <a:srgbClr val="FFFF00"/>
              </a:solidFill>
              <a:effectLst/>
            </a:endParaRPr>
          </a:p>
        </p:txBody>
      </p:sp>
      <p:sp>
        <p:nvSpPr>
          <p:cNvPr id="2" name="Title 1"/>
          <p:cNvSpPr>
            <a:spLocks noGrp="1"/>
          </p:cNvSpPr>
          <p:nvPr>
            <p:ph type="title"/>
          </p:nvPr>
        </p:nvSpPr>
        <p:spPr>
          <a:xfrm>
            <a:off x="556394" y="116632"/>
            <a:ext cx="8092380" cy="1512168"/>
          </a:xfrm>
        </p:spPr>
        <p:txBody>
          <a:bodyPr/>
          <a:lstStyle/>
          <a:p>
            <a:r>
              <a:rPr lang="en-GB" sz="3200" dirty="0">
                <a:solidFill>
                  <a:srgbClr val="FFFF00"/>
                </a:solidFill>
              </a:rPr>
              <a:t>Losing children in supermarkets: </a:t>
            </a:r>
            <a:r>
              <a:rPr lang="en-GB" sz="2400" dirty="0">
                <a:solidFill>
                  <a:srgbClr val="FFFF00"/>
                </a:solidFill>
              </a:rPr>
              <a:t>the global picture - blurring boundaries between first &amp; second hand experiences</a:t>
            </a:r>
            <a:endParaRPr lang="en-GB" sz="3200" dirty="0">
              <a:solidFill>
                <a:srgbClr val="FFFF00"/>
              </a:solidFill>
            </a:endParaRPr>
          </a:p>
        </p:txBody>
      </p:sp>
      <p:sp>
        <p:nvSpPr>
          <p:cNvPr id="4" name="Rectangle 3"/>
          <p:cNvSpPr/>
          <p:nvPr/>
        </p:nvSpPr>
        <p:spPr>
          <a:xfrm>
            <a:off x="1691680" y="5750004"/>
            <a:ext cx="7236296" cy="1107996"/>
          </a:xfrm>
          <a:prstGeom prst="rect">
            <a:avLst/>
          </a:prstGeom>
        </p:spPr>
        <p:txBody>
          <a:bodyPr wrap="square">
            <a:spAutoFit/>
          </a:bodyPr>
          <a:lstStyle/>
          <a:p>
            <a:pPr algn="r"/>
            <a:r>
              <a:rPr lang="en-GB" sz="2400" dirty="0">
                <a:latin typeface="+mn-lt"/>
              </a:rPr>
              <a:t>Bertha </a:t>
            </a:r>
            <a:r>
              <a:rPr lang="en-GB" sz="2400" dirty="0" err="1">
                <a:latin typeface="+mn-lt"/>
              </a:rPr>
              <a:t>Mook</a:t>
            </a:r>
            <a:r>
              <a:rPr lang="en-GB" sz="2400" dirty="0">
                <a:latin typeface="+mn-lt"/>
              </a:rPr>
              <a:t>, ‘The </a:t>
            </a:r>
            <a:r>
              <a:rPr lang="en-GB" sz="2400" dirty="0">
                <a:latin typeface="+mn-lt"/>
              </a:rPr>
              <a:t>Changing Nature of Childhood: A </a:t>
            </a:r>
            <a:r>
              <a:rPr lang="en-GB" sz="2400" dirty="0" err="1">
                <a:latin typeface="+mn-lt"/>
              </a:rPr>
              <a:t>Metabletic</a:t>
            </a:r>
            <a:r>
              <a:rPr lang="en-GB" sz="2400" dirty="0">
                <a:latin typeface="+mn-lt"/>
              </a:rPr>
              <a:t> </a:t>
            </a:r>
            <a:r>
              <a:rPr lang="en-GB" sz="2400" dirty="0">
                <a:latin typeface="+mn-lt"/>
              </a:rPr>
              <a:t>Study’</a:t>
            </a:r>
            <a:r>
              <a:rPr lang="fr-FR" sz="2400" dirty="0">
                <a:latin typeface="+mn-lt"/>
              </a:rPr>
              <a:t> </a:t>
            </a:r>
            <a:r>
              <a:rPr lang="fr-FR" sz="2400" i="1" dirty="0">
                <a:latin typeface="+mn-lt"/>
              </a:rPr>
              <a:t>Collection du </a:t>
            </a:r>
            <a:r>
              <a:rPr lang="fr-FR" sz="2400" i="1" dirty="0" err="1">
                <a:latin typeface="+mn-lt"/>
              </a:rPr>
              <a:t>Cirp</a:t>
            </a:r>
            <a:r>
              <a:rPr lang="fr-FR" sz="2400" dirty="0">
                <a:latin typeface="+mn-lt"/>
              </a:rPr>
              <a:t>, Vol </a:t>
            </a:r>
            <a:r>
              <a:rPr lang="fr-FR" sz="2400" dirty="0">
                <a:latin typeface="+mn-lt"/>
              </a:rPr>
              <a:t>1, 2007, pp. </a:t>
            </a:r>
            <a:r>
              <a:rPr lang="fr-FR" sz="2400" dirty="0">
                <a:latin typeface="+mn-lt"/>
              </a:rPr>
              <a:t>137-159</a:t>
            </a:r>
            <a:endParaRPr lang="en-GB" sz="2400" dirty="0">
              <a:latin typeface="+mn-lt"/>
            </a:endParaRPr>
          </a:p>
          <a:p>
            <a:pPr algn="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67C1CF94-88DD-48FA-A28B-2AD0F9991EB4}"/>
              </a:ext>
            </a:extLst>
          </p:cNvPr>
          <p:cNvSpPr>
            <a:spLocks noGrp="1"/>
          </p:cNvSpPr>
          <p:nvPr>
            <p:ph idx="1"/>
          </p:nvPr>
        </p:nvSpPr>
        <p:spPr>
          <a:xfrm>
            <a:off x="467544" y="1340768"/>
            <a:ext cx="8395956" cy="5119463"/>
          </a:xfrm>
        </p:spPr>
        <p:txBody>
          <a:bodyPr>
            <a:normAutofit/>
          </a:bodyPr>
          <a:lstStyle/>
          <a:p>
            <a:pPr marL="18288" indent="0">
              <a:buNone/>
            </a:pPr>
            <a:r>
              <a:rPr lang="en-GB" sz="2300" dirty="0">
                <a:solidFill>
                  <a:srgbClr val="FFFF00"/>
                </a:solidFill>
                <a:effectLst/>
              </a:rPr>
              <a:t>He saw their bright badges from a couple of hundred yards away</a:t>
            </a:r>
            <a:r>
              <a:rPr lang="en-GB" sz="2300" dirty="0">
                <a:effectLst/>
              </a:rPr>
              <a:t>.  This was their weather, and they looked cocky with their freedom.  The wage-earners had to give way.  A dozen beggars were working both sides of the street, moving towards him steadily against the surge.  It was a child Stephen was watching now, not a five-year-old, but a skinny prepubescent.  She had registered him at some distance.  She walked slowly, somnambulantly, the regulation black bowl extended.  The office workers parted and converged about her.  Her eyes were fixed on Stephen as she came.  He felt the usual ambivalence.  To give money ensured the success of the government program.  Not to give involved some determined facing-away from private distress.  There was no way out.  </a:t>
            </a:r>
            <a:r>
              <a:rPr lang="en-GB" sz="2300" dirty="0">
                <a:solidFill>
                  <a:srgbClr val="FFFF00"/>
                </a:solidFill>
                <a:effectLst/>
              </a:rPr>
              <a:t>The art of bad government was to sever the line between public policy and intimate feeling, the instinct for what was right</a:t>
            </a:r>
            <a:r>
              <a:rPr lang="en-GB" sz="2300" dirty="0">
                <a:effectLst/>
              </a:rPr>
              <a:t>.  These days he left the matter to chance. </a:t>
            </a:r>
            <a:endParaRPr lang="en-GB" sz="2300" dirty="0"/>
          </a:p>
        </p:txBody>
      </p:sp>
      <p:sp>
        <p:nvSpPr>
          <p:cNvPr id="3" name="Title 2">
            <a:extLst>
              <a:ext uri="{FF2B5EF4-FFF2-40B4-BE49-F238E27FC236}">
                <a16:creationId xmlns:a16="http://schemas.microsoft.com/office/drawing/2014/main" xmlns="" id="{21FD62D5-E968-40B5-BDF6-D83B659CDCFC}"/>
              </a:ext>
            </a:extLst>
          </p:cNvPr>
          <p:cNvSpPr>
            <a:spLocks noGrp="1"/>
          </p:cNvSpPr>
          <p:nvPr>
            <p:ph type="title"/>
          </p:nvPr>
        </p:nvSpPr>
        <p:spPr>
          <a:xfrm>
            <a:off x="741404" y="231583"/>
            <a:ext cx="7543800" cy="914400"/>
          </a:xfrm>
        </p:spPr>
        <p:txBody>
          <a:bodyPr/>
          <a:lstStyle/>
          <a:p>
            <a:r>
              <a:rPr lang="en-GB" sz="2800" dirty="0">
                <a:solidFill>
                  <a:srgbClr val="FFFF00"/>
                </a:solidFill>
              </a:rPr>
              <a:t>Labels and tribes – those with and those without status</a:t>
            </a:r>
          </a:p>
        </p:txBody>
      </p:sp>
    </p:spTree>
    <p:extLst>
      <p:ext uri="{BB962C8B-B14F-4D97-AF65-F5344CB8AC3E}">
        <p14:creationId xmlns:p14="http://schemas.microsoft.com/office/powerpoint/2010/main" val="3618078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6496F947-D981-47FD-920E-E03D4262EB8F}"/>
              </a:ext>
            </a:extLst>
          </p:cNvPr>
          <p:cNvSpPr>
            <a:spLocks noGrp="1"/>
          </p:cNvSpPr>
          <p:nvPr>
            <p:ph idx="1"/>
          </p:nvPr>
        </p:nvSpPr>
        <p:spPr>
          <a:xfrm>
            <a:off x="539552" y="1052736"/>
            <a:ext cx="8280920" cy="5805264"/>
          </a:xfrm>
        </p:spPr>
        <p:txBody>
          <a:bodyPr>
            <a:normAutofit/>
          </a:bodyPr>
          <a:lstStyle/>
          <a:p>
            <a:pPr marL="18288" indent="0">
              <a:buNone/>
            </a:pPr>
            <a:r>
              <a:rPr lang="en-GB" sz="2200" dirty="0">
                <a:solidFill>
                  <a:srgbClr val="FFFF00"/>
                </a:solidFill>
                <a:effectLst/>
              </a:rPr>
              <a:t>Subsidizing public transport had long been associated in the minds of both government and the majority of its public with the denial of individual liberty</a:t>
            </a:r>
            <a:r>
              <a:rPr lang="en-GB" sz="2200" dirty="0">
                <a:effectLst/>
              </a:rPr>
              <a:t>.  The various services collapsed twice a day at rush hour when it was quicker, Stephen found, to walk from his flat at Whitehall than to take a taxi.  It was late May, barely nine-thirty, and already the temperature was nudging the eighties.  He strode to Vauxhall Bridge past double and treble files of trapped, throbbing cars, each with its solitary driver.  In tone the pursuit of liberty was more resigned than passionate.  Ringed fingers drummed patiently on the sill of a hot tin roof, white-shirted elbows poked through rolled-down windows.  There were newspapers spread over steering wheels.  Stephen stepped quickly through the crowds, through layers of car radio blather--jingles, high-energy breakfast DJs, news flashes, traffic "alerts."  Those drivers not reading listened stolidly.  The steady forward press of the pavement crowds must have conveyed to them a sense of relative motion, of drifting slowly backwards.</a:t>
            </a:r>
            <a:r>
              <a:rPr lang="en-GB" dirty="0">
                <a:effectLst/>
              </a:rPr>
              <a:t/>
            </a:r>
            <a:br>
              <a:rPr lang="en-GB" dirty="0">
                <a:effectLst/>
              </a:rPr>
            </a:br>
            <a:endParaRPr lang="en-GB" dirty="0"/>
          </a:p>
        </p:txBody>
      </p:sp>
      <p:sp>
        <p:nvSpPr>
          <p:cNvPr id="3" name="Title 2">
            <a:extLst>
              <a:ext uri="{FF2B5EF4-FFF2-40B4-BE49-F238E27FC236}">
                <a16:creationId xmlns:a16="http://schemas.microsoft.com/office/drawing/2014/main" xmlns="" id="{31957D69-EC29-407A-AC1D-6DA58EF552D0}"/>
              </a:ext>
            </a:extLst>
          </p:cNvPr>
          <p:cNvSpPr>
            <a:spLocks noGrp="1"/>
          </p:cNvSpPr>
          <p:nvPr>
            <p:ph type="title"/>
          </p:nvPr>
        </p:nvSpPr>
        <p:spPr>
          <a:xfrm>
            <a:off x="323528" y="260648"/>
            <a:ext cx="7543800" cy="914400"/>
          </a:xfrm>
        </p:spPr>
        <p:txBody>
          <a:bodyPr/>
          <a:lstStyle/>
          <a:p>
            <a:r>
              <a:rPr lang="en-GB" sz="2800" dirty="0">
                <a:solidFill>
                  <a:srgbClr val="FFFF00"/>
                </a:solidFill>
              </a:rPr>
              <a:t>Mixture of allusions and genres: the text as knowing fabrication</a:t>
            </a:r>
          </a:p>
        </p:txBody>
      </p:sp>
    </p:spTree>
    <p:extLst>
      <p:ext uri="{BB962C8B-B14F-4D97-AF65-F5344CB8AC3E}">
        <p14:creationId xmlns:p14="http://schemas.microsoft.com/office/powerpoint/2010/main" val="3063881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4641D88D-E03F-4139-A3FC-1B6C59D1F2BC}"/>
              </a:ext>
            </a:extLst>
          </p:cNvPr>
          <p:cNvSpPr>
            <a:spLocks noGrp="1"/>
          </p:cNvSpPr>
          <p:nvPr>
            <p:ph idx="1"/>
          </p:nvPr>
        </p:nvSpPr>
        <p:spPr>
          <a:xfrm>
            <a:off x="755576" y="1412776"/>
            <a:ext cx="7560840" cy="5040560"/>
          </a:xfrm>
        </p:spPr>
        <p:txBody>
          <a:bodyPr>
            <a:normAutofit fontScale="92500" lnSpcReduction="10000"/>
          </a:bodyPr>
          <a:lstStyle/>
          <a:p>
            <a:pPr marL="18288" indent="0">
              <a:buNone/>
            </a:pPr>
            <a:r>
              <a:rPr lang="en-GB" sz="2600" dirty="0">
                <a:effectLst/>
              </a:rPr>
              <a:t>The report being prepared by the Commission on Child Care provides an ironic counterpoint to Stephen's vocation as a children's book author, just as Kate's disappearance provides a terrible illustration of the loss of innocence, depicted in Stephen's first book, as well as a heavy-handed metaphor for his own inability to retrieve his youth.</a:t>
            </a:r>
            <a:br>
              <a:rPr lang="en-GB" sz="2600" dirty="0">
                <a:effectLst/>
              </a:rPr>
            </a:br>
            <a:endParaRPr lang="en-GB" sz="3000" dirty="0"/>
          </a:p>
          <a:p>
            <a:pPr marL="18288" indent="0">
              <a:buNone/>
            </a:pPr>
            <a:r>
              <a:rPr lang="en-GB" sz="2600" b="1" dirty="0">
                <a:effectLst/>
              </a:rPr>
              <a:t>Charles </a:t>
            </a:r>
            <a:r>
              <a:rPr lang="en-GB" sz="2600" b="1" dirty="0" err="1">
                <a:effectLst/>
              </a:rPr>
              <a:t>Darke</a:t>
            </a:r>
            <a:r>
              <a:rPr lang="en-GB" sz="2600" b="1" dirty="0">
                <a:effectLst/>
              </a:rPr>
              <a:t> </a:t>
            </a:r>
          </a:p>
          <a:p>
            <a:pPr marL="18288" indent="0">
              <a:buNone/>
            </a:pPr>
            <a:r>
              <a:rPr lang="en-GB" sz="2600" dirty="0"/>
              <a:t>– trying to live a fantasy of </a:t>
            </a:r>
            <a:r>
              <a:rPr lang="en-GB" sz="2600" dirty="0" smtClean="0"/>
              <a:t>carefree </a:t>
            </a:r>
            <a:r>
              <a:rPr lang="en-GB" sz="2600" dirty="0"/>
              <a:t>childhood that appears </a:t>
            </a:r>
            <a:r>
              <a:rPr lang="en-GB" sz="2600" dirty="0" smtClean="0"/>
              <a:t>more a </a:t>
            </a:r>
            <a:r>
              <a:rPr lang="en-GB" sz="2600" dirty="0"/>
              <a:t>grotesquely inappropriate</a:t>
            </a:r>
            <a:r>
              <a:rPr lang="en-GB" sz="2600" i="1" dirty="0"/>
              <a:t> </a:t>
            </a:r>
            <a:r>
              <a:rPr lang="en-GB" sz="2600" dirty="0"/>
              <a:t>pastiche </a:t>
            </a:r>
            <a:r>
              <a:rPr lang="en-GB" sz="2600" dirty="0" smtClean="0"/>
              <a:t>of </a:t>
            </a:r>
            <a:r>
              <a:rPr lang="en-GB" sz="2600" i="1" dirty="0" smtClean="0"/>
              <a:t>Just William </a:t>
            </a:r>
            <a:r>
              <a:rPr lang="en-GB" sz="2600" dirty="0" smtClean="0"/>
              <a:t>stories than any reality</a:t>
            </a:r>
            <a:endParaRPr lang="en-GB" sz="2600" dirty="0"/>
          </a:p>
          <a:p>
            <a:pPr>
              <a:buFontTx/>
              <a:buChar char="-"/>
            </a:pPr>
            <a:r>
              <a:rPr lang="en-GB" sz="2600" dirty="0"/>
              <a:t>Complicity of publishing industry with governmental control and a quest to escape </a:t>
            </a:r>
          </a:p>
          <a:p>
            <a:pPr>
              <a:buFontTx/>
              <a:buChar char="-"/>
            </a:pPr>
            <a:endParaRPr lang="en-GB" sz="2800" dirty="0"/>
          </a:p>
        </p:txBody>
      </p:sp>
      <p:sp>
        <p:nvSpPr>
          <p:cNvPr id="3" name="Title 2">
            <a:extLst>
              <a:ext uri="{FF2B5EF4-FFF2-40B4-BE49-F238E27FC236}">
                <a16:creationId xmlns:a16="http://schemas.microsoft.com/office/drawing/2014/main" xmlns="" id="{648C6CFC-867D-463D-A251-E89D11D47992}"/>
              </a:ext>
            </a:extLst>
          </p:cNvPr>
          <p:cNvSpPr>
            <a:spLocks noGrp="1"/>
          </p:cNvSpPr>
          <p:nvPr>
            <p:ph type="title"/>
          </p:nvPr>
        </p:nvSpPr>
        <p:spPr>
          <a:xfrm>
            <a:off x="611560" y="116632"/>
            <a:ext cx="7543800" cy="914400"/>
          </a:xfrm>
        </p:spPr>
        <p:txBody>
          <a:bodyPr/>
          <a:lstStyle/>
          <a:p>
            <a:r>
              <a:rPr lang="en-GB" sz="3200" dirty="0">
                <a:solidFill>
                  <a:srgbClr val="FFFF00"/>
                </a:solidFill>
              </a:rPr>
              <a:t>Complicity of art and power</a:t>
            </a:r>
          </a:p>
        </p:txBody>
      </p:sp>
    </p:spTree>
    <p:extLst>
      <p:ext uri="{BB962C8B-B14F-4D97-AF65-F5344CB8AC3E}">
        <p14:creationId xmlns:p14="http://schemas.microsoft.com/office/powerpoint/2010/main" val="983976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097F85B3-1150-4306-BDC0-E16997D521CB}"/>
              </a:ext>
            </a:extLst>
          </p:cNvPr>
          <p:cNvSpPr>
            <a:spLocks noGrp="1"/>
          </p:cNvSpPr>
          <p:nvPr>
            <p:ph idx="1"/>
          </p:nvPr>
        </p:nvSpPr>
        <p:spPr>
          <a:xfrm>
            <a:off x="323528" y="1052736"/>
            <a:ext cx="8407896" cy="5616624"/>
          </a:xfrm>
        </p:spPr>
        <p:txBody>
          <a:bodyPr>
            <a:normAutofit fontScale="92500" lnSpcReduction="10000"/>
          </a:bodyPr>
          <a:lstStyle/>
          <a:p>
            <a:pPr marL="18288" indent="0">
              <a:buNone/>
            </a:pPr>
            <a:r>
              <a:rPr lang="en-GB" sz="2600" dirty="0">
                <a:effectLst/>
              </a:rPr>
              <a:t>ideas of fragmentation, </a:t>
            </a:r>
            <a:r>
              <a:rPr lang="en-GB" sz="2600" dirty="0" err="1">
                <a:effectLst/>
              </a:rPr>
              <a:t>provisionality</a:t>
            </a:r>
            <a:r>
              <a:rPr lang="en-GB" sz="2600" dirty="0">
                <a:effectLst/>
              </a:rPr>
              <a:t>, or incoherence, paradox, unreliable narrators, pastiche and intertextuality  - mixed genres, black humour, irony, playfulness and linguistic dexterity.</a:t>
            </a:r>
          </a:p>
          <a:p>
            <a:pPr marL="18288" indent="0">
              <a:buNone/>
            </a:pPr>
            <a:r>
              <a:rPr lang="en-GB" sz="2600" dirty="0">
                <a:effectLst/>
              </a:rPr>
              <a:t>celebrates rather than mourns the above</a:t>
            </a:r>
          </a:p>
          <a:p>
            <a:pPr marL="18288" indent="0">
              <a:buNone/>
            </a:pPr>
            <a:r>
              <a:rPr lang="en-GB" sz="2600" dirty="0">
                <a:effectLst/>
              </a:rPr>
              <a:t>Quotation and allusion.</a:t>
            </a:r>
          </a:p>
          <a:p>
            <a:pPr marL="18288" indent="0">
              <a:buNone/>
            </a:pPr>
            <a:endParaRPr lang="en-GB" sz="1300" dirty="0"/>
          </a:p>
          <a:p>
            <a:pPr marL="18288" indent="0">
              <a:buNone/>
            </a:pPr>
            <a:r>
              <a:rPr lang="en-GB" sz="2600" dirty="0">
                <a:effectLst/>
              </a:rPr>
              <a:t>Over arching rejection of </a:t>
            </a:r>
          </a:p>
          <a:p>
            <a:pPr marL="475488" indent="-457200">
              <a:buAutoNum type="arabicPeriod"/>
            </a:pPr>
            <a:r>
              <a:rPr lang="en-GB" sz="2600" dirty="0">
                <a:effectLst/>
              </a:rPr>
              <a:t>complex moral imperative and commitment to Progress of the Enlightenment </a:t>
            </a:r>
          </a:p>
          <a:p>
            <a:pPr marL="475488" indent="-457200">
              <a:buAutoNum type="arabicPeriod"/>
            </a:pPr>
            <a:r>
              <a:rPr lang="en-GB" sz="2600" dirty="0">
                <a:effectLst/>
              </a:rPr>
              <a:t>High status assigned art as  expression of multiple truths and as a bulwark against pulp fiction (often incorporating it through ‘quotations)</a:t>
            </a:r>
          </a:p>
          <a:p>
            <a:pPr marL="18288" indent="0">
              <a:buNone/>
            </a:pPr>
            <a:endParaRPr lang="en-GB" sz="1700" dirty="0">
              <a:effectLst/>
            </a:endParaRPr>
          </a:p>
          <a:p>
            <a:pPr marL="18288" indent="0">
              <a:buNone/>
            </a:pPr>
            <a:r>
              <a:rPr lang="en-GB" sz="2600" dirty="0">
                <a:effectLst/>
              </a:rPr>
              <a:t>DISCUSSION</a:t>
            </a:r>
          </a:p>
          <a:p>
            <a:pPr marL="18288" indent="0">
              <a:buNone/>
            </a:pPr>
            <a:r>
              <a:rPr lang="en-GB" sz="2600" dirty="0">
                <a:effectLst/>
              </a:rPr>
              <a:t>Consider these element in either </a:t>
            </a:r>
            <a:r>
              <a:rPr lang="en-GB" sz="2600" i="1" dirty="0">
                <a:effectLst/>
              </a:rPr>
              <a:t>the Child In Time </a:t>
            </a:r>
            <a:r>
              <a:rPr lang="en-GB" sz="2600" dirty="0">
                <a:effectLst/>
              </a:rPr>
              <a:t>or </a:t>
            </a:r>
            <a:r>
              <a:rPr lang="en-GB" sz="2600" i="1" dirty="0">
                <a:effectLst/>
              </a:rPr>
              <a:t>The Wasp Factory</a:t>
            </a:r>
          </a:p>
        </p:txBody>
      </p:sp>
      <p:sp>
        <p:nvSpPr>
          <p:cNvPr id="3" name="Title 2">
            <a:extLst>
              <a:ext uri="{FF2B5EF4-FFF2-40B4-BE49-F238E27FC236}">
                <a16:creationId xmlns:a16="http://schemas.microsoft.com/office/drawing/2014/main" xmlns="" id="{E4B2AB8D-FE4F-4583-A575-AF282179DEC2}"/>
              </a:ext>
            </a:extLst>
          </p:cNvPr>
          <p:cNvSpPr>
            <a:spLocks noGrp="1"/>
          </p:cNvSpPr>
          <p:nvPr>
            <p:ph type="title"/>
          </p:nvPr>
        </p:nvSpPr>
        <p:spPr>
          <a:xfrm>
            <a:off x="683568" y="19275"/>
            <a:ext cx="7543800" cy="914400"/>
          </a:xfrm>
        </p:spPr>
        <p:txBody>
          <a:bodyPr/>
          <a:lstStyle/>
          <a:p>
            <a:r>
              <a:rPr lang="en-GB" sz="3600" dirty="0">
                <a:solidFill>
                  <a:srgbClr val="FFFF00"/>
                </a:solidFill>
                <a:effectLst/>
              </a:rPr>
              <a:t>The Postmodern text</a:t>
            </a:r>
            <a:endParaRPr lang="en-GB" dirty="0">
              <a:solidFill>
                <a:srgbClr val="FFFF00"/>
              </a:solidFill>
              <a:effectLst/>
            </a:endParaRPr>
          </a:p>
        </p:txBody>
      </p:sp>
    </p:spTree>
    <p:extLst>
      <p:ext uri="{BB962C8B-B14F-4D97-AF65-F5344CB8AC3E}">
        <p14:creationId xmlns:p14="http://schemas.microsoft.com/office/powerpoint/2010/main" val="14350399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xmlns=""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Template>
  <TotalTime>979</TotalTime>
  <Words>1710</Words>
  <Application>Microsoft Office PowerPoint</Application>
  <PresentationFormat>On-screen Show (4:3)</PresentationFormat>
  <Paragraphs>73</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mod</vt:lpstr>
      <vt:lpstr>THE POSTMODERN  LOSS OF THE CHILD  The Child in Time The Wasp Factory  </vt:lpstr>
      <vt:lpstr>LEARNING OUTCOMES</vt:lpstr>
      <vt:lpstr>The invention of childhood</vt:lpstr>
      <vt:lpstr>The enlightenment: the rise of the nuclear family</vt:lpstr>
      <vt:lpstr>Constructing children - &amp; adults- in the bourgeois family   </vt:lpstr>
      <vt:lpstr>Cultural production rejoins general production</vt:lpstr>
      <vt:lpstr>The shifting ideologies of childcare</vt:lpstr>
      <vt:lpstr>PowerPoint Presentation</vt:lpstr>
      <vt:lpstr>PowerPoint Presentation</vt:lpstr>
      <vt:lpstr>random tricks of chance in Wasp factory</vt:lpstr>
      <vt:lpstr>PowerPoint Presentation</vt:lpstr>
      <vt:lpstr>Losing children in supermarkets: the global picture - blurring boundaries between first &amp; second hand experiences</vt:lpstr>
      <vt:lpstr>Labels and tribes – those with and those without status</vt:lpstr>
      <vt:lpstr>Mixture of allusions and genres: the text as knowing fabrication</vt:lpstr>
      <vt:lpstr>Complicity of art and power</vt:lpstr>
      <vt:lpstr>The Postmodern text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Administrator</cp:lastModifiedBy>
  <cp:revision>69</cp:revision>
  <dcterms:created xsi:type="dcterms:W3CDTF">1601-01-01T00:00:00Z</dcterms:created>
  <dcterms:modified xsi:type="dcterms:W3CDTF">2018-03-27T11:49:21Z</dcterms:modified>
</cp:coreProperties>
</file>