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3" r:id="rId2"/>
    <p:sldId id="256" r:id="rId3"/>
    <p:sldId id="257" r:id="rId4"/>
    <p:sldId id="264" r:id="rId5"/>
    <p:sldId id="258" r:id="rId6"/>
    <p:sldId id="259" r:id="rId7"/>
    <p:sldId id="260" r:id="rId8"/>
    <p:sldId id="261" r:id="rId9"/>
    <p:sldId id="265" r:id="rId10"/>
    <p:sldId id="262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2" autoAdjust="0"/>
    <p:restoredTop sz="94660"/>
  </p:normalViewPr>
  <p:slideViewPr>
    <p:cSldViewPr snapToGrid="0">
      <p:cViewPr varScale="1">
        <p:scale>
          <a:sx n="90" d="100"/>
          <a:sy n="90" d="100"/>
        </p:scale>
        <p:origin x="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F08937-C575-4E7C-8066-6B1209A7EB0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1BBEBE24-0939-464A-A993-44DAC647675E}" type="pres">
      <dgm:prSet presAssocID="{DEF08937-C575-4E7C-8066-6B1209A7EB0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</dgm:ptLst>
  <dgm:cxnLst>
    <dgm:cxn modelId="{007EF520-6D99-4E58-BDB8-580D8B72B855}" type="presOf" srcId="{DEF08937-C575-4E7C-8066-6B1209A7EB09}" destId="{1BBEBE24-0939-464A-A993-44DAC647675E}" srcOrd="0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6672C-3B5C-4AE1-8B37-3C2CDD338376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8AE44-DA72-40B3-8260-6678FF3E8B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56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Retrofitting existing housing stock and improving transport networks</a:t>
            </a:r>
          </a:p>
          <a:p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Durham congestion charge introduced in 2002. London 2003. Manchester proposed but rejected in 2008</a:t>
            </a: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4FF0600D-E4C7-4999-8026-7232394388A5}" type="slidenum">
              <a:rPr lang="en-GB" altLang="en-US"/>
              <a:pPr eaLnBrk="1" hangingPunct="1">
                <a:spcBef>
                  <a:spcPct val="0"/>
                </a:spcBef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2212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817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175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507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959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96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223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199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371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433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17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717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4C5B81-00DB-4E33-B645-857A6AD78799}" type="datetimeFigureOut">
              <a:rPr lang="en-GB" smtClean="0"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37496-B4DB-4C66-B565-168A4DA1F9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214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School of Architecture, Built &amp; Natural Environments: Student Information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180781"/>
            <a:ext cx="10515600" cy="3641026"/>
          </a:xfrm>
        </p:spPr>
      </p:pic>
    </p:spTree>
    <p:extLst>
      <p:ext uri="{BB962C8B-B14F-4D97-AF65-F5344CB8AC3E}">
        <p14:creationId xmlns:p14="http://schemas.microsoft.com/office/powerpoint/2010/main" val="350948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8200" y="59693"/>
            <a:ext cx="10515600" cy="926439"/>
          </a:xfrm>
        </p:spPr>
        <p:txBody>
          <a:bodyPr>
            <a:normAutofit/>
          </a:bodyPr>
          <a:lstStyle/>
          <a:p>
            <a:r>
              <a:rPr lang="en-GB" dirty="0" smtClean="0"/>
              <a:t>School Structure 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1480375"/>
              </p:ext>
            </p:extLst>
          </p:nvPr>
        </p:nvGraphicFramePr>
        <p:xfrm>
          <a:off x="838200" y="1172574"/>
          <a:ext cx="10515600" cy="5524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2585386" y="1172574"/>
            <a:ext cx="5818875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Head of School – Professor Rhian </a:t>
            </a:r>
            <a:r>
              <a:rPr lang="en-GB" sz="2400" b="1" dirty="0"/>
              <a:t>J</a:t>
            </a:r>
            <a:r>
              <a:rPr lang="en-GB" sz="2400" b="1" dirty="0" smtClean="0"/>
              <a:t>enkins</a:t>
            </a:r>
            <a:endParaRPr lang="en-GB" sz="24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739739" y="1981200"/>
            <a:ext cx="2048286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Architecture</a:t>
            </a:r>
            <a:endParaRPr lang="en-GB" sz="24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4860092" y="1733069"/>
            <a:ext cx="986605" cy="52322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Built</a:t>
            </a:r>
            <a:endParaRPr lang="en-GB" sz="28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8988729" y="1908123"/>
            <a:ext cx="1192962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Natural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943771" y="2789826"/>
            <a:ext cx="1494933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Dr Paul Harris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39739" y="3705820"/>
            <a:ext cx="2128786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Mr Ian Standen (PD)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1127302" y="4621814"/>
            <a:ext cx="1127870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A N Other</a:t>
            </a:r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2040558" y="3033127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4100331" y="2670930"/>
            <a:ext cx="2314937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Mr Trevor Francis (PD)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3921028" y="3337516"/>
            <a:ext cx="2864734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Mrs Lindsay Richards (PD)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4305830" y="3991260"/>
            <a:ext cx="2179139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Mr Jeff Roberts (PD)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4607137" y="4633011"/>
            <a:ext cx="1740131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Mr Allan Nantel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4305830" y="5380224"/>
            <a:ext cx="2095131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</a:t>
            </a:r>
            <a:r>
              <a:rPr lang="en-GB" dirty="0" smtClean="0"/>
              <a:t>r  Juan Ferriz-Papi</a:t>
            </a:r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7679184" y="2796466"/>
            <a:ext cx="3888420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Mr Chris House (Associate Professor)</a:t>
            </a:r>
            <a:endParaRPr lang="en-GB" dirty="0"/>
          </a:p>
        </p:txBody>
      </p:sp>
      <p:sp>
        <p:nvSpPr>
          <p:cNvPr id="39" name="TextBox 38"/>
          <p:cNvSpPr txBox="1"/>
          <p:nvPr/>
        </p:nvSpPr>
        <p:spPr>
          <a:xfrm>
            <a:off x="8697940" y="3342021"/>
            <a:ext cx="1850907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Mr Sergio Garate</a:t>
            </a:r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4066134" y="6058232"/>
            <a:ext cx="2574524" cy="37286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Mrs Lara Hopkinson (PD)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1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do I go to with a query?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General queries/course queries – your Course Programme Director</a:t>
            </a:r>
          </a:p>
          <a:p>
            <a:r>
              <a:rPr lang="en-GB" dirty="0" smtClean="0"/>
              <a:t>Assessment queries – module tutor</a:t>
            </a:r>
          </a:p>
          <a:p>
            <a:r>
              <a:rPr lang="en-GB" dirty="0" smtClean="0"/>
              <a:t>Extra Academic support – Programme Director  - Student Support Team</a:t>
            </a:r>
          </a:p>
          <a:p>
            <a:r>
              <a:rPr lang="en-GB" dirty="0" smtClean="0"/>
              <a:t>Finance/Fees – Programme Director – Finance </a:t>
            </a:r>
            <a:r>
              <a:rPr lang="en-GB" dirty="0" err="1" smtClean="0"/>
              <a:t>Dpt</a:t>
            </a:r>
            <a:endParaRPr lang="en-GB" dirty="0" smtClean="0"/>
          </a:p>
          <a:p>
            <a:r>
              <a:rPr lang="en-GB" dirty="0" smtClean="0"/>
              <a:t>Serious concerns – Head of School – Dean of Faculty</a:t>
            </a:r>
          </a:p>
          <a:p>
            <a:r>
              <a:rPr lang="en-GB" dirty="0" smtClean="0"/>
              <a:t>Course transfer/withdrawals – Programme Director (Time limit)</a:t>
            </a:r>
          </a:p>
          <a:p>
            <a:r>
              <a:rPr lang="en-GB" dirty="0" smtClean="0"/>
              <a:t>Moodle access – Programme Director</a:t>
            </a:r>
          </a:p>
          <a:p>
            <a:r>
              <a:rPr lang="en-GB" dirty="0" smtClean="0"/>
              <a:t>Pastoral Care: Mr Allan Nantel or Rhian Jenkins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86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2838" y="0"/>
            <a:ext cx="3273016" cy="2554549"/>
          </a:xfrm>
          <a:prstGeom prst="rect">
            <a:avLst/>
          </a:prstGeom>
        </p:spPr>
      </p:pic>
      <p:sp>
        <p:nvSpPr>
          <p:cNvPr id="9218" name="Content Placeholder 5"/>
          <p:cNvSpPr>
            <a:spLocks noGrp="1"/>
          </p:cNvSpPr>
          <p:nvPr>
            <p:ph idx="1"/>
          </p:nvPr>
        </p:nvSpPr>
        <p:spPr>
          <a:xfrm>
            <a:off x="838200" y="2943674"/>
            <a:ext cx="10515600" cy="326500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 smtClean="0"/>
              <a:t>Student e-mail – it is your responsibility to manage your mailbox</a:t>
            </a:r>
          </a:p>
          <a:p>
            <a:pPr eaLnBrk="1" hangingPunct="1"/>
            <a:r>
              <a:rPr lang="en-GB" altLang="en-US" dirty="0" smtClean="0"/>
              <a:t>Moodle – the University’s Virtual Learning Environment – course information</a:t>
            </a:r>
          </a:p>
          <a:p>
            <a:pPr eaLnBrk="1" hangingPunct="1"/>
            <a:r>
              <a:rPr lang="en-GB" altLang="en-US" dirty="0" smtClean="0"/>
              <a:t>Announcements on </a:t>
            </a:r>
            <a:r>
              <a:rPr lang="en-GB" altLang="en-US" dirty="0" err="1" smtClean="0"/>
              <a:t>MyDay</a:t>
            </a:r>
            <a:endParaRPr lang="en-GB" altLang="en-US" dirty="0" smtClean="0"/>
          </a:p>
          <a:p>
            <a:pPr eaLnBrk="1" hangingPunct="1"/>
            <a:r>
              <a:rPr lang="en-GB" altLang="en-US" dirty="0" smtClean="0"/>
              <a:t>Address held by Registry – make sure it is kept up-to-date</a:t>
            </a:r>
          </a:p>
          <a:p>
            <a:pPr eaLnBrk="1" hangingPunct="1"/>
            <a:r>
              <a:rPr lang="en-GB" altLang="en-US" dirty="0" smtClean="0"/>
              <a:t>Mobile record kept in School – site visits and emergency contacts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How will the University contact me?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85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Students Union – open access</a:t>
            </a:r>
          </a:p>
          <a:p>
            <a:r>
              <a:rPr lang="en-GB" dirty="0" smtClean="0"/>
              <a:t>Student Experience Department – facilitates engagement between students and the University (based above the library)</a:t>
            </a:r>
          </a:p>
          <a:p>
            <a:r>
              <a:rPr lang="en-GB" dirty="0" smtClean="0"/>
              <a:t>Elected student </a:t>
            </a:r>
            <a:r>
              <a:rPr lang="en-GB" dirty="0" smtClean="0">
                <a:solidFill>
                  <a:srgbClr val="FF0000"/>
                </a:solidFill>
              </a:rPr>
              <a:t>course reps </a:t>
            </a:r>
            <a:r>
              <a:rPr lang="en-GB" dirty="0" smtClean="0"/>
              <a:t>– represent the whole course group</a:t>
            </a:r>
          </a:p>
          <a:p>
            <a:pPr lvl="1"/>
            <a:r>
              <a:rPr lang="en-GB" dirty="0" smtClean="0"/>
              <a:t>Attend staff-student meetings</a:t>
            </a:r>
          </a:p>
          <a:p>
            <a:pPr lvl="1"/>
            <a:r>
              <a:rPr lang="en-GB" dirty="0" smtClean="0"/>
              <a:t>Attend annual review meeting</a:t>
            </a:r>
          </a:p>
          <a:p>
            <a:pPr lvl="1"/>
            <a:r>
              <a:rPr lang="en-GB" dirty="0" smtClean="0"/>
              <a:t>Elections to be held in class during Week 2</a:t>
            </a:r>
          </a:p>
          <a:p>
            <a:r>
              <a:rPr lang="en-GB" dirty="0" smtClean="0"/>
              <a:t>Drop-in sessions with staff fortnightly (Wed pm in Common Rm) for any student</a:t>
            </a:r>
          </a:p>
          <a:p>
            <a:r>
              <a:rPr lang="en-GB" dirty="0" smtClean="0"/>
              <a:t>Suggestion box – kept in School Admin Office</a:t>
            </a:r>
          </a:p>
          <a:p>
            <a:r>
              <a:rPr lang="en-GB" dirty="0" smtClean="0"/>
              <a:t>“You Said We Did” – to communicate how your suggestions are considered.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32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Assignments and exams are reviewed by an External Examiner prior to distribution to students</a:t>
            </a:r>
          </a:p>
          <a:p>
            <a:r>
              <a:rPr lang="en-GB" dirty="0" smtClean="0"/>
              <a:t>Assessment schedule planned by staff to avoid assignment ‘bunching’</a:t>
            </a:r>
          </a:p>
          <a:p>
            <a:r>
              <a:rPr lang="en-GB" dirty="0" smtClean="0"/>
              <a:t>Assessment criteria on assignment sheet – tells you what we are looking for in marking</a:t>
            </a:r>
          </a:p>
          <a:p>
            <a:r>
              <a:rPr lang="en-GB" dirty="0" smtClean="0"/>
              <a:t>First marker is the subject tutor</a:t>
            </a:r>
          </a:p>
          <a:p>
            <a:r>
              <a:rPr lang="en-GB" dirty="0" smtClean="0"/>
              <a:t>Second marker – an appropriate subject tutor</a:t>
            </a:r>
          </a:p>
          <a:p>
            <a:r>
              <a:rPr lang="en-GB" dirty="0" smtClean="0"/>
              <a:t>External Examiner in May will sample all work contributing to an award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040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Pass mark for modules is 40% (Levels 4,5 and 6); 50% for Level 7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You cannot pass a module without attempting every assessment component.</a:t>
            </a:r>
          </a:p>
          <a:p>
            <a:r>
              <a:rPr lang="en-GB" dirty="0" smtClean="0"/>
              <a:t>Failed modules/parts of modules may be given a further 2 attempts to pass provided </a:t>
            </a:r>
            <a:r>
              <a:rPr lang="en-GB" dirty="0" err="1" smtClean="0"/>
              <a:t>yo</a:t>
            </a:r>
            <a:r>
              <a:rPr lang="en-GB" dirty="0" smtClean="0"/>
              <a:t> have made a genuine effort to engage with the module.</a:t>
            </a:r>
          </a:p>
          <a:p>
            <a:r>
              <a:rPr lang="en-GB" dirty="0" smtClean="0"/>
              <a:t>A marginal fail on coursework – you can ‘rework’ that assignment</a:t>
            </a:r>
          </a:p>
          <a:p>
            <a:r>
              <a:rPr lang="en-GB" dirty="0" smtClean="0"/>
              <a:t>Fail in an exam or where there has been a 0% recorded – a new piece of work</a:t>
            </a:r>
          </a:p>
          <a:p>
            <a:r>
              <a:rPr lang="en-GB" dirty="0" smtClean="0"/>
              <a:t>Capped mark of 40% for reassessments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619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Submission Deadlines and Extenuating Circumstances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Deadlines given are non-negotiable and </a:t>
            </a:r>
            <a:r>
              <a:rPr lang="en-GB" dirty="0" smtClean="0">
                <a:solidFill>
                  <a:srgbClr val="FF0000"/>
                </a:solidFill>
              </a:rPr>
              <a:t>cannot be changed </a:t>
            </a:r>
            <a:r>
              <a:rPr lang="en-GB" dirty="0" smtClean="0"/>
              <a:t>by teaching staff</a:t>
            </a:r>
          </a:p>
          <a:p>
            <a:r>
              <a:rPr lang="en-GB" dirty="0" smtClean="0"/>
              <a:t>Under extraordinary circumstances (serious staff illness; failure of IT equipment) it is at the discretion of the Head of School</a:t>
            </a:r>
          </a:p>
          <a:p>
            <a:r>
              <a:rPr lang="en-GB" dirty="0" smtClean="0"/>
              <a:t>Late submission penalties – up to 1 week late = 40% max mark; more than a week late, work will not be accepted = a non submission (0%)</a:t>
            </a:r>
          </a:p>
          <a:p>
            <a:r>
              <a:rPr lang="en-GB" dirty="0" smtClean="0"/>
              <a:t>Differentiated timelines – Statement of Compensatory Measures</a:t>
            </a:r>
          </a:p>
          <a:p>
            <a:r>
              <a:rPr lang="en-GB" dirty="0" smtClean="0"/>
              <a:t>ECP – form to be submitted to the Academic Office – where illness or bereavement for example affects a student's ability to meet a deadline</a:t>
            </a:r>
          </a:p>
          <a:p>
            <a:r>
              <a:rPr lang="en-GB" dirty="0" smtClean="0"/>
              <a:t>Seek advice from module tutor re: supporting evidence</a:t>
            </a:r>
          </a:p>
          <a:p>
            <a:r>
              <a:rPr lang="en-GB" dirty="0" smtClean="0"/>
              <a:t>Form submitted </a:t>
            </a:r>
            <a:r>
              <a:rPr lang="en-GB" dirty="0" smtClean="0">
                <a:solidFill>
                  <a:srgbClr val="FF0000"/>
                </a:solidFill>
              </a:rPr>
              <a:t>by student not staff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438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6540"/>
            <a:ext cx="10515600" cy="4890423"/>
          </a:xfrm>
        </p:spPr>
        <p:txBody>
          <a:bodyPr>
            <a:normAutofit/>
          </a:bodyPr>
          <a:lstStyle/>
          <a:p>
            <a:r>
              <a:rPr lang="en-GB" dirty="0" smtClean="0"/>
              <a:t>“What is feedback”</a:t>
            </a:r>
          </a:p>
          <a:p>
            <a:pPr lvl="1"/>
            <a:r>
              <a:rPr lang="en-GB" dirty="0" smtClean="0"/>
              <a:t>In-class discussions, seminars or tutorials</a:t>
            </a:r>
          </a:p>
          <a:p>
            <a:pPr lvl="1"/>
            <a:r>
              <a:rPr lang="en-GB" dirty="0" smtClean="0"/>
              <a:t>Formative (oral feedback following a presentations for </a:t>
            </a:r>
            <a:r>
              <a:rPr lang="en-GB" dirty="0" err="1" smtClean="0"/>
              <a:t>eg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An external guest commenting in a workshop environment</a:t>
            </a:r>
          </a:p>
          <a:p>
            <a:pPr lvl="1"/>
            <a:r>
              <a:rPr lang="en-GB" dirty="0" smtClean="0"/>
              <a:t>‘Summative’ feedback – written comments and marks following the assessment marking criteria</a:t>
            </a:r>
          </a:p>
          <a:p>
            <a:pPr lvl="1"/>
            <a:r>
              <a:rPr lang="en-GB" dirty="0" smtClean="0"/>
              <a:t>Draft turn-</a:t>
            </a:r>
            <a:r>
              <a:rPr lang="en-GB" dirty="0" err="1" smtClean="0"/>
              <a:t>itin</a:t>
            </a:r>
            <a:endParaRPr lang="en-GB" dirty="0" smtClean="0"/>
          </a:p>
          <a:p>
            <a:r>
              <a:rPr lang="en-GB" dirty="0" smtClean="0"/>
              <a:t>You will normally be provided written feedback within 20 working term-time days of the submission date</a:t>
            </a:r>
          </a:p>
          <a:p>
            <a:r>
              <a:rPr lang="en-GB" dirty="0" smtClean="0"/>
              <a:t>Feedback sessions – October for returning students; February in-between Semesters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908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41453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Academic development – subject knowledge</a:t>
            </a:r>
          </a:p>
          <a:p>
            <a:r>
              <a:rPr lang="en-GB" dirty="0" smtClean="0"/>
              <a:t>Personal development – confidence building</a:t>
            </a:r>
          </a:p>
          <a:p>
            <a:r>
              <a:rPr lang="en-GB" dirty="0" smtClean="0"/>
              <a:t>Engagement with other years across the School as well as Alumni</a:t>
            </a:r>
          </a:p>
          <a:p>
            <a:r>
              <a:rPr lang="en-GB" dirty="0" smtClean="0"/>
              <a:t>Careers development:</a:t>
            </a:r>
          </a:p>
          <a:p>
            <a:pPr lvl="1"/>
            <a:r>
              <a:rPr lang="en-GB" dirty="0" smtClean="0"/>
              <a:t>Site visits</a:t>
            </a:r>
          </a:p>
          <a:p>
            <a:pPr lvl="1"/>
            <a:r>
              <a:rPr lang="en-GB" dirty="0" smtClean="0"/>
              <a:t>Engagement with professional bodies and industry partners</a:t>
            </a:r>
          </a:p>
          <a:p>
            <a:pPr lvl="1"/>
            <a:r>
              <a:rPr lang="en-GB" dirty="0" smtClean="0"/>
              <a:t>Level 6 – schedules sessions </a:t>
            </a:r>
            <a:r>
              <a:rPr lang="en-GB" dirty="0" err="1" smtClean="0"/>
              <a:t>fo</a:t>
            </a:r>
            <a:r>
              <a:rPr lang="en-GB" dirty="0" smtClean="0"/>
              <a:t> CV  and application writing; engagement with LinkedIn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1"/>
            <a:r>
              <a:rPr lang="en-GB" dirty="0" smtClean="0"/>
              <a:t>Opportunities for student placements/internships</a:t>
            </a:r>
          </a:p>
          <a:p>
            <a:pPr lvl="1"/>
            <a:r>
              <a:rPr lang="en-GB" dirty="0" smtClean="0"/>
              <a:t>CPD opportunities through CWIC</a:t>
            </a:r>
          </a:p>
          <a:p>
            <a:pPr lvl="1"/>
            <a:r>
              <a:rPr lang="en-GB" dirty="0" smtClean="0"/>
              <a:t>Volunteering experience ‘written in’ to some courses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909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Attendance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Monitoring attendance, progress and conduct is in the first instance the responsibility of your Programme Director</a:t>
            </a:r>
          </a:p>
          <a:p>
            <a:r>
              <a:rPr lang="en-GB" dirty="0" smtClean="0"/>
              <a:t>Absence from class for certain circumstances (appointment, personal challenges </a:t>
            </a:r>
            <a:r>
              <a:rPr lang="en-GB" dirty="0" err="1" smtClean="0"/>
              <a:t>etc</a:t>
            </a:r>
            <a:r>
              <a:rPr lang="en-GB" dirty="0" smtClean="0"/>
              <a:t>) should be communicated to your PD as soon as practicable</a:t>
            </a:r>
          </a:p>
          <a:p>
            <a:r>
              <a:rPr lang="en-GB" dirty="0" smtClean="0"/>
              <a:t>Medical certificate required for absences of more than 7 days</a:t>
            </a:r>
          </a:p>
          <a:p>
            <a:r>
              <a:rPr lang="en-GB" dirty="0" smtClean="0"/>
              <a:t>Genuine absences are treated very sympathetically</a:t>
            </a:r>
          </a:p>
          <a:p>
            <a:r>
              <a:rPr lang="en-GB" dirty="0" smtClean="0"/>
              <a:t>Persistent absences – you will be contacted by the PD and asked to attend an interview</a:t>
            </a:r>
          </a:p>
          <a:p>
            <a:r>
              <a:rPr lang="en-GB" dirty="0" smtClean="0"/>
              <a:t>Continued absences will be dealt with by the Head of School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9573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3343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1306</TotalTime>
  <Words>817</Words>
  <Application>Microsoft Office PowerPoint</Application>
  <PresentationFormat>Widescreen</PresentationFormat>
  <Paragraphs>96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School of Architecture, Built &amp; Natural Environments: Student Information</vt:lpstr>
      <vt:lpstr>School Structure </vt:lpstr>
      <vt:lpstr>Who do I go to with a query?</vt:lpstr>
      <vt:lpstr>How will the University contact me?</vt:lpstr>
      <vt:lpstr>Student Voice</vt:lpstr>
      <vt:lpstr>Assessments</vt:lpstr>
      <vt:lpstr>Assessments</vt:lpstr>
      <vt:lpstr>Submission Deadlines and Extenuating Circumstances</vt:lpstr>
      <vt:lpstr>Feedback</vt:lpstr>
      <vt:lpstr>Student development</vt:lpstr>
      <vt:lpstr>Attendance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of Architecture, Built &amp; Natural Environments: Student Information</dc:title>
  <dc:creator>Rhian Jenkins</dc:creator>
  <cp:lastModifiedBy>Rhian Jenkins</cp:lastModifiedBy>
  <cp:revision>16</cp:revision>
  <dcterms:created xsi:type="dcterms:W3CDTF">2017-09-30T14:15:07Z</dcterms:created>
  <dcterms:modified xsi:type="dcterms:W3CDTF">2017-10-02T12:13:43Z</dcterms:modified>
</cp:coreProperties>
</file>