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Cassels (2316628)" userId="26c9497a-3edc-4fae-9384-984d04228b49" providerId="ADAL" clId="{7FA88F8F-C3AC-4B13-AAE0-24DE62267C69}"/>
    <pc:docChg chg="modSld">
      <pc:chgData name="Lucy Cassels (2316628)" userId="26c9497a-3edc-4fae-9384-984d04228b49" providerId="ADAL" clId="{7FA88F8F-C3AC-4B13-AAE0-24DE62267C69}" dt="2024-03-15T16:10:58.808" v="5" actId="20577"/>
      <pc:docMkLst>
        <pc:docMk/>
      </pc:docMkLst>
      <pc:sldChg chg="modSp mod">
        <pc:chgData name="Lucy Cassels (2316628)" userId="26c9497a-3edc-4fae-9384-984d04228b49" providerId="ADAL" clId="{7FA88F8F-C3AC-4B13-AAE0-24DE62267C69}" dt="2024-03-15T16:10:58.808" v="5" actId="20577"/>
        <pc:sldMkLst>
          <pc:docMk/>
          <pc:sldMk cId="3015656448" sldId="257"/>
        </pc:sldMkLst>
        <pc:spChg chg="mod">
          <ac:chgData name="Lucy Cassels (2316628)" userId="26c9497a-3edc-4fae-9384-984d04228b49" providerId="ADAL" clId="{7FA88F8F-C3AC-4B13-AAE0-24DE62267C69}" dt="2024-03-15T16:10:58.808" v="5" actId="20577"/>
          <ac:spMkLst>
            <pc:docMk/>
            <pc:sldMk cId="3015656448" sldId="257"/>
            <ac:spMk id="12" creationId="{A4293729-FFBF-2B20-558F-3F54B2484E1A}"/>
          </ac:spMkLst>
        </pc:spChg>
        <pc:spChg chg="mod">
          <ac:chgData name="Lucy Cassels (2316628)" userId="26c9497a-3edc-4fae-9384-984d04228b49" providerId="ADAL" clId="{7FA88F8F-C3AC-4B13-AAE0-24DE62267C69}" dt="2024-03-15T16:09:48.544" v="2" actId="20577"/>
          <ac:spMkLst>
            <pc:docMk/>
            <pc:sldMk cId="3015656448" sldId="257"/>
            <ac:spMk id="15" creationId="{33843121-2F8F-4505-F827-46660302A01F}"/>
          </ac:spMkLst>
        </pc:spChg>
        <pc:spChg chg="mod">
          <ac:chgData name="Lucy Cassels (2316628)" userId="26c9497a-3edc-4fae-9384-984d04228b49" providerId="ADAL" clId="{7FA88F8F-C3AC-4B13-AAE0-24DE62267C69}" dt="2024-03-15T16:09:54.945" v="3" actId="1076"/>
          <ac:spMkLst>
            <pc:docMk/>
            <pc:sldMk cId="3015656448" sldId="257"/>
            <ac:spMk id="19" creationId="{4D349926-4163-AE89-D232-0EA3C1163B5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344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549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015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961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100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281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92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67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011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98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DBD0B0E-BA7F-49A5-A7EF-C21AADBEA3F3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FED49E66-9D28-4FA4-8042-323C238D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4058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7CFCE4A-1265-048A-6C4F-CCBDC39D050E}"/>
              </a:ext>
            </a:extLst>
          </p:cNvPr>
          <p:cNvSpPr/>
          <p:nvPr/>
        </p:nvSpPr>
        <p:spPr>
          <a:xfrm>
            <a:off x="-13484" y="0"/>
            <a:ext cx="2888835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59CBE9-6794-EE4E-2452-8BA6FC4017B1}"/>
              </a:ext>
            </a:extLst>
          </p:cNvPr>
          <p:cNvSpPr/>
          <p:nvPr/>
        </p:nvSpPr>
        <p:spPr>
          <a:xfrm>
            <a:off x="8836402" y="0"/>
            <a:ext cx="3355598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D9D1C3-5F90-1189-4DA5-8095798A4E21}"/>
              </a:ext>
            </a:extLst>
          </p:cNvPr>
          <p:cNvSpPr txBox="1"/>
          <p:nvPr/>
        </p:nvSpPr>
        <p:spPr>
          <a:xfrm>
            <a:off x="4282139" y="152055"/>
            <a:ext cx="2974938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Day of the dead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293729-FFBF-2B20-558F-3F54B2484E1A}"/>
              </a:ext>
            </a:extLst>
          </p:cNvPr>
          <p:cNvSpPr txBox="1"/>
          <p:nvPr/>
        </p:nvSpPr>
        <p:spPr>
          <a:xfrm>
            <a:off x="2972" y="1033364"/>
            <a:ext cx="3002761" cy="44627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The day of the dead is a celebration of the lives of the deceased historically held throughout Latin </a:t>
            </a:r>
            <a:r>
              <a:rPr lang="en-GB" sz="1400"/>
              <a:t>America.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This festival dates to pre-Hispanic times, it is traditional to Mexican culture. </a:t>
            </a:r>
          </a:p>
          <a:p>
            <a:endParaRPr lang="en-GB" sz="1400" dirty="0"/>
          </a:p>
          <a:p>
            <a:r>
              <a:rPr lang="en-GB" sz="1400" dirty="0"/>
              <a:t>Food is a large part of this festival; it is prepared to show the care which the living still feel towards their past loved ones.</a:t>
            </a:r>
          </a:p>
          <a:p>
            <a:endParaRPr lang="en-GB" sz="1400" dirty="0"/>
          </a:p>
          <a:p>
            <a:r>
              <a:rPr lang="en-GB" sz="1400" b="0" i="0" dirty="0">
                <a:effectLst/>
                <a:latin typeface="Google Sans"/>
              </a:rPr>
              <a:t>The festival is nowadays held on November 1</a:t>
            </a:r>
            <a:r>
              <a:rPr lang="en-GB" sz="1400" b="0" i="0" baseline="30000" dirty="0">
                <a:effectLst/>
                <a:latin typeface="Google Sans"/>
              </a:rPr>
              <a:t>st</a:t>
            </a:r>
            <a:r>
              <a:rPr lang="en-GB" sz="1400" b="0" i="0" dirty="0">
                <a:effectLst/>
                <a:latin typeface="Google Sans"/>
              </a:rPr>
              <a:t> and 2</a:t>
            </a:r>
            <a:r>
              <a:rPr lang="en-GB" sz="1400" b="0" i="0" baseline="30000" dirty="0">
                <a:effectLst/>
                <a:latin typeface="Google Sans"/>
              </a:rPr>
              <a:t>nd</a:t>
            </a:r>
            <a:r>
              <a:rPr lang="en-GB" sz="1400" b="0" i="0" dirty="0">
                <a:effectLst/>
                <a:latin typeface="Google Sans"/>
              </a:rPr>
              <a:t> to align with All Saints Day and All Souls Day on the Catholic Calander.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accent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F30717-8750-5083-EBBA-48044B5C8526}"/>
              </a:ext>
            </a:extLst>
          </p:cNvPr>
          <p:cNvSpPr txBox="1"/>
          <p:nvPr/>
        </p:nvSpPr>
        <p:spPr>
          <a:xfrm>
            <a:off x="8891957" y="155656"/>
            <a:ext cx="3124335" cy="70788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Why is symbolism so important -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843121-2F8F-4505-F827-46660302A01F}"/>
              </a:ext>
            </a:extLst>
          </p:cNvPr>
          <p:cNvSpPr txBox="1"/>
          <p:nvPr/>
        </p:nvSpPr>
        <p:spPr>
          <a:xfrm>
            <a:off x="8918552" y="782905"/>
            <a:ext cx="2939033" cy="418576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Symbolism within day of the dead brings honour to those who have passed. It is a very colourful festival with relative meaning.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makeup used (skulls and bright colours) represent the cycle of life and death.</a:t>
            </a:r>
          </a:p>
          <a:p>
            <a:endParaRPr lang="en-GB" sz="1400" dirty="0"/>
          </a:p>
          <a:p>
            <a:r>
              <a:rPr lang="en-GB" sz="1400" dirty="0"/>
              <a:t>Each aspect of the makeup used on </a:t>
            </a:r>
          </a:p>
          <a:p>
            <a:r>
              <a:rPr lang="en-GB" sz="1400" dirty="0"/>
              <a:t>this day symbolises different things. </a:t>
            </a:r>
          </a:p>
          <a:p>
            <a:endParaRPr lang="en-GB" sz="1400" dirty="0"/>
          </a:p>
          <a:p>
            <a:r>
              <a:rPr lang="en-GB" sz="1400" dirty="0"/>
              <a:t>1. Yellow skulls represent the sun and unity, this is believed to symbolise equality, as under the sun we are all the same.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150348E-CDE8-7793-2535-4D2793FD83CC}"/>
              </a:ext>
            </a:extLst>
          </p:cNvPr>
          <p:cNvSpPr txBox="1"/>
          <p:nvPr/>
        </p:nvSpPr>
        <p:spPr>
          <a:xfrm>
            <a:off x="3690383" y="861385"/>
            <a:ext cx="4456564" cy="2031325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This festival of life and death holds </a:t>
            </a:r>
          </a:p>
          <a:p>
            <a:pPr algn="ctr"/>
            <a:r>
              <a:rPr lang="en-GB" dirty="0"/>
              <a:t>a lot of symbolic aspects. </a:t>
            </a:r>
          </a:p>
          <a:p>
            <a:pPr algn="ctr"/>
            <a:r>
              <a:rPr lang="en-GB" dirty="0"/>
              <a:t>There are many cultural and historic meanings fundamental to</a:t>
            </a:r>
          </a:p>
          <a:p>
            <a:pPr algn="ctr"/>
            <a:r>
              <a:rPr lang="en-GB" dirty="0"/>
              <a:t> the traditions practised on this day. </a:t>
            </a:r>
          </a:p>
          <a:p>
            <a:pPr algn="ctr"/>
            <a:r>
              <a:rPr lang="en-GB" dirty="0"/>
              <a:t>Traditions historically passed down</a:t>
            </a:r>
          </a:p>
          <a:p>
            <a:pPr algn="ctr"/>
            <a:r>
              <a:rPr lang="en-GB" dirty="0"/>
              <a:t> from generation to generation.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D349926-4163-AE89-D232-0EA3C1163B59}"/>
              </a:ext>
            </a:extLst>
          </p:cNvPr>
          <p:cNvSpPr txBox="1"/>
          <p:nvPr/>
        </p:nvSpPr>
        <p:spPr>
          <a:xfrm>
            <a:off x="8918552" y="4881349"/>
            <a:ext cx="2844241" cy="187645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2. The white base represents spirit and purity.</a:t>
            </a:r>
          </a:p>
          <a:p>
            <a:r>
              <a:rPr lang="en-GB" sz="1400" dirty="0"/>
              <a:t>3. The red represents the blood of life.</a:t>
            </a:r>
          </a:p>
          <a:p>
            <a:r>
              <a:rPr lang="en-GB" sz="1400" dirty="0"/>
              <a:t>4. The purple represents the mourning period. </a:t>
            </a:r>
          </a:p>
          <a:p>
            <a:r>
              <a:rPr lang="en-GB" sz="1400" dirty="0"/>
              <a:t>5. The pink skulls represent happiness.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72DAE30-ED9A-D958-A04A-547C46674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998" y="3049300"/>
            <a:ext cx="5102289" cy="327421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C7CE98A7-3F0A-31F9-A4CB-D3F82AB04144}"/>
              </a:ext>
            </a:extLst>
          </p:cNvPr>
          <p:cNvSpPr txBox="1"/>
          <p:nvPr/>
        </p:nvSpPr>
        <p:spPr>
          <a:xfrm>
            <a:off x="8906107" y="1714454"/>
            <a:ext cx="309603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Butterflies are believed to hold the spirits of the dead returning to the world. 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18877EEB-6EE2-3C4E-42A2-EECAD697B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188" y="5017213"/>
            <a:ext cx="2616468" cy="174574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572FCFA0-877C-2A45-C959-918B4B0672CE}"/>
              </a:ext>
            </a:extLst>
          </p:cNvPr>
          <p:cNvSpPr txBox="1"/>
          <p:nvPr/>
        </p:nvSpPr>
        <p:spPr>
          <a:xfrm>
            <a:off x="93276" y="155656"/>
            <a:ext cx="27202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is the day of the dead?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16D5786-B178-2DC3-D821-7DB59B88BD6E}"/>
              </a:ext>
            </a:extLst>
          </p:cNvPr>
          <p:cNvSpPr txBox="1"/>
          <p:nvPr/>
        </p:nvSpPr>
        <p:spPr>
          <a:xfrm>
            <a:off x="3410998" y="3049300"/>
            <a:ext cx="180363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Google images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99CABD5-A0BE-5EB0-5C0B-AB1FF449B4DE}"/>
              </a:ext>
            </a:extLst>
          </p:cNvPr>
          <p:cNvSpPr txBox="1"/>
          <p:nvPr/>
        </p:nvSpPr>
        <p:spPr>
          <a:xfrm>
            <a:off x="113054" y="5017213"/>
            <a:ext cx="180363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Google images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31FEFEA-C597-C112-818C-F8623D7AC39C}"/>
              </a:ext>
            </a:extLst>
          </p:cNvPr>
          <p:cNvSpPr txBox="1"/>
          <p:nvPr/>
        </p:nvSpPr>
        <p:spPr>
          <a:xfrm>
            <a:off x="3564805" y="6323513"/>
            <a:ext cx="48423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Typical day of the dead costumes and makeup</a:t>
            </a:r>
          </a:p>
        </p:txBody>
      </p:sp>
    </p:spTree>
    <p:extLst>
      <p:ext uri="{BB962C8B-B14F-4D97-AF65-F5344CB8AC3E}">
        <p14:creationId xmlns:p14="http://schemas.microsoft.com/office/powerpoint/2010/main" val="3015656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2" ma:contentTypeDescription="Create a new document." ma:contentTypeScope="" ma:versionID="843d6a819af2d0a8501161cfc381c67a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da95c992b44583563bbf2bfa36369c07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DB6DB80E-6B02-4114-85CC-602C2D1F0F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E79F0AE-1C0E-4768-83F0-56AFD65C4A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50D269-9C16-4D20-BC3F-1B600CF2D22B}">
  <ds:schemaRefs>
    <ds:schemaRef ds:uri="http://schemas.microsoft.com/office/2006/documentManagement/types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www.w3.org/XML/1998/namespace"/>
    <ds:schemaRef ds:uri="550816ce-8156-4f45-b1c4-24236a73d01f"/>
    <ds:schemaRef ds:uri="0ebdf10f-b5a3-45b6-acdb-7dc1eb398785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</TotalTime>
  <Words>289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Google Sans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Cassels (2316628)</dc:creator>
  <cp:lastModifiedBy>Lucy Cassels (2316628)</cp:lastModifiedBy>
  <cp:revision>1</cp:revision>
  <dcterms:created xsi:type="dcterms:W3CDTF">2024-03-15T14:07:17Z</dcterms:created>
  <dcterms:modified xsi:type="dcterms:W3CDTF">2024-03-15T16:11:07Z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