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F85BF4-BAF3-4F70-8C9D-43895E0399FF}" v="17" dt="2021-11-04T21:55:07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28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AFE1CE-F7EA-4763-B155-13E05B7027E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D7CB92-095F-49F1-B48C-2E3AFAA48D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769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D7CB92-095F-49F1-B48C-2E3AFAA48D7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26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964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27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486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332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850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415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29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530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302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56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935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54487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253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7287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7786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4198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65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CB51DB-4254-4912-8550-7E5AB65103DA}" type="datetimeFigureOut">
              <a:rPr lang="en-GB" smtClean="0"/>
              <a:t>03/11/2021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04A45-E212-41C9-8852-2BDEC34042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6552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hyperlink" Target="mailto:info@trinityhotelswansea.com" TargetMode="External"/><Relationship Id="rId18" Type="http://schemas.openxmlformats.org/officeDocument/2006/relationships/image" Target="../media/image11.png"/><Relationship Id="rId3" Type="http://schemas.openxmlformats.org/officeDocument/2006/relationships/image" Target="../media/image2.jpeg"/><Relationship Id="rId21" Type="http://schemas.openxmlformats.org/officeDocument/2006/relationships/image" Target="../media/image13.png"/><Relationship Id="rId7" Type="http://schemas.openxmlformats.org/officeDocument/2006/relationships/image" Target="../media/image5.png"/><Relationship Id="rId12" Type="http://schemas.microsoft.com/office/2007/relationships/hdphoto" Target="../media/hdphoto3.wdp"/><Relationship Id="rId17" Type="http://schemas.microsoft.com/office/2007/relationships/hdphoto" Target="../media/hdphoto5.wdp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0.png"/><Relationship Id="rId20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24" Type="http://schemas.openxmlformats.org/officeDocument/2006/relationships/image" Target="../media/image15.jpeg"/><Relationship Id="rId5" Type="http://schemas.openxmlformats.org/officeDocument/2006/relationships/image" Target="../media/image4.png"/><Relationship Id="rId15" Type="http://schemas.microsoft.com/office/2007/relationships/hdphoto" Target="../media/hdphoto4.wdp"/><Relationship Id="rId23" Type="http://schemas.openxmlformats.org/officeDocument/2006/relationships/hyperlink" Target="http://en.wikipedia.org/wiki/4_star_general" TargetMode="External"/><Relationship Id="rId10" Type="http://schemas.microsoft.com/office/2007/relationships/hdphoto" Target="../media/hdphoto2.wdp"/><Relationship Id="rId19" Type="http://schemas.microsoft.com/office/2007/relationships/hdphoto" Target="../media/hdphoto6.wdp"/><Relationship Id="rId4" Type="http://schemas.openxmlformats.org/officeDocument/2006/relationships/image" Target="../media/image3.png"/><Relationship Id="rId9" Type="http://schemas.openxmlformats.org/officeDocument/2006/relationships/image" Target="../media/image7.png"/><Relationship Id="rId14" Type="http://schemas.openxmlformats.org/officeDocument/2006/relationships/image" Target="../media/image9.png"/><Relationship Id="rId22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AA350-4003-4B38-8177-FC3DF5535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8316" y="1021017"/>
            <a:ext cx="2759688" cy="638094"/>
          </a:xfrm>
        </p:spPr>
        <p:txBody>
          <a:bodyPr>
            <a:normAutofit fontScale="25000" lnSpcReduction="20000"/>
          </a:bodyPr>
          <a:lstStyle/>
          <a:p>
            <a:endParaRPr lang="en-US" sz="2400" b="1" kern="0" dirty="0">
              <a:effectLst/>
              <a:latin typeface="Tahoma" panose="020B0604030504040204" pitchFamily="34" charset="0"/>
              <a:ea typeface="Tahoma" panose="020B0604030504040204" pitchFamily="34" charset="0"/>
            </a:endParaRPr>
          </a:p>
          <a:p>
            <a:endParaRPr lang="en-US" sz="2400" b="1" kern="0" dirty="0">
              <a:effectLst/>
              <a:latin typeface="Tahoma" panose="020B0604030504040204" pitchFamily="34" charset="0"/>
              <a:ea typeface="Tahoma" panose="020B0604030504040204" pitchFamily="34" charset="0"/>
            </a:endParaRPr>
          </a:p>
          <a:p>
            <a:pPr algn="ctr">
              <a:lnSpc>
                <a:spcPct val="120000"/>
              </a:lnSpc>
              <a:spcBef>
                <a:spcPts val="0"/>
              </a:spcBef>
            </a:pPr>
            <a:r>
              <a:rPr lang="en-US" sz="4800" b="1" kern="0" dirty="0">
                <a:effectLst/>
                <a:ea typeface="Tahoma" panose="020B0604030504040204" pitchFamily="34" charset="0"/>
              </a:rPr>
              <a:t>           </a:t>
            </a:r>
            <a:r>
              <a:rPr lang="en-US" sz="6400" b="1" kern="0" dirty="0">
                <a:effectLst/>
                <a:ea typeface="Tahoma" panose="020B0604030504040204" pitchFamily="34" charset="0"/>
              </a:rPr>
              <a:t>STASRTERS</a:t>
            </a:r>
            <a:endParaRPr lang="en-GB" sz="6400" b="1" kern="0" dirty="0">
              <a:effectLst/>
              <a:ea typeface="Tahoma" panose="020B0604030504040204" pitchFamily="34" charset="0"/>
            </a:endParaRPr>
          </a:p>
          <a:p>
            <a:pPr>
              <a:spcBef>
                <a:spcPts val="0"/>
              </a:spcBef>
            </a:pPr>
            <a:r>
              <a:rPr lang="en-GB" sz="7200" b="0" dirty="0">
                <a:latin typeface="Edwardian Script ITC" panose="030303020407070D0804" pitchFamily="66" charset="0"/>
                <a:cs typeface="Aparajita" panose="02020603050405020304" pitchFamily="18" charset="0"/>
              </a:rPr>
              <a:t>    </a:t>
            </a:r>
            <a:r>
              <a:rPr lang="en-GB" sz="8000" b="0" u="sng" dirty="0">
                <a:latin typeface="Edwardian Script ITC" panose="030303020407070D0804" pitchFamily="66" charset="0"/>
                <a:cs typeface="Aparajita" panose="02020603050405020304" pitchFamily="18" charset="0"/>
              </a:rPr>
              <a:t>Every Story need a beginning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C4373D-B635-4A76-A91C-3A1E58EA45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585" y="1705772"/>
            <a:ext cx="4838700" cy="3653631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1415"/>
              </a:spcBef>
              <a:buNone/>
            </a:pPr>
            <a:r>
              <a:rPr lang="en-US" sz="14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CRISPY CALAMARI                                                                       </a:t>
            </a:r>
            <a:r>
              <a:rPr lang="en-US" sz="14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£7.99</a:t>
            </a:r>
            <a:endParaRPr lang="en-GB" sz="1400" kern="0" dirty="0">
              <a:effectLst/>
              <a:latin typeface="Calibri" panose="020F0502020204030204" pitchFamily="34" charset="0"/>
              <a:ea typeface="Tahoma" panose="020B060403050404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 </a:t>
            </a:r>
            <a:r>
              <a:rPr lang="en-US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Golden and crispy calamari, tender inside with marinara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plain or with salt and lemon on the side.</a:t>
            </a:r>
            <a:r>
              <a:rPr lang="en-US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      </a:t>
            </a:r>
            <a:endParaRPr lang="en-GB" sz="1200" dirty="0"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marR="133350" indent="0">
              <a:spcBef>
                <a:spcPts val="1415"/>
              </a:spcBef>
              <a:buNone/>
            </a:pPr>
            <a:r>
              <a:rPr lang="en-US" sz="1400" spc="-205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US" sz="14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CRAB MUSHROOMS                                                                 </a:t>
            </a:r>
            <a:r>
              <a:rPr lang="en-US" sz="14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£7.50</a:t>
            </a:r>
            <a:endParaRPr lang="en-GB" sz="1400" kern="0" dirty="0">
              <a:effectLst/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marR="13335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T</a:t>
            </a:r>
            <a:r>
              <a:rPr lang="en-US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ender Mushrooms with creamy meat crab</a:t>
            </a:r>
            <a:r>
              <a:rPr lang="en-GB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Stuffed mushrooms</a:t>
            </a:r>
          </a:p>
          <a:p>
            <a:pPr marL="0" marR="13335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are filled with fresh crab, cream cheese, breadcrumbs, garlic and Parmesan </a:t>
            </a:r>
          </a:p>
          <a:p>
            <a:pPr marL="0" marR="13335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New</a:t>
            </a:r>
            <a:r>
              <a:rPr lang="en-US" sz="14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! SEAFOOD COCKTAIL                                                       </a:t>
            </a:r>
            <a:r>
              <a:rPr lang="en-US" sz="14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£6.99</a:t>
            </a:r>
            <a:r>
              <a:rPr lang="en-US" sz="1400" dirty="0">
                <a:solidFill>
                  <a:schemeClr val="accent6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</a:t>
            </a:r>
            <a:r>
              <a:rPr lang="en-US" sz="1400" b="1" dirty="0">
                <a:solidFill>
                  <a:schemeClr val="accent6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                                                   </a:t>
            </a:r>
            <a:r>
              <a:rPr lang="en-US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With fresh white crab meat and prawns, mayo, lemon</a:t>
            </a:r>
          </a:p>
          <a:p>
            <a:pPr marL="0" marR="13335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Worcestershire sauce</a:t>
            </a:r>
            <a:r>
              <a:rPr lang="en-US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GB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radicchio lettuce </a:t>
            </a:r>
            <a:r>
              <a:rPr lang="en-US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                                                                   </a:t>
            </a:r>
            <a:endParaRPr lang="en-GB" sz="1200" dirty="0"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marR="13335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Shrimp Caesar salad                                                                 </a:t>
            </a:r>
            <a:r>
              <a:rPr lang="en-US" sz="140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£6.50</a:t>
            </a:r>
            <a:r>
              <a:rPr lang="en-US" sz="14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</a:t>
            </a:r>
            <a:r>
              <a:rPr lang="en-US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Lettuce, parmesan cheese, Caesar dressing with Shrimp </a:t>
            </a:r>
          </a:p>
          <a:p>
            <a:pPr marL="0" indent="0">
              <a:buNone/>
            </a:pPr>
            <a:r>
              <a:rPr lang="en-US" sz="1400" b="1" dirty="0" err="1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HouseSalad</a:t>
            </a:r>
            <a:r>
              <a:rPr lang="en-US" sz="14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                                                                     </a:t>
            </a:r>
            <a:r>
              <a:rPr lang="en-US" sz="140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£4.99</a:t>
            </a:r>
            <a:endParaRPr lang="en-GB" sz="1400" dirty="0">
              <a:effectLst/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marR="13335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1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GB" sz="12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Crispy mixed green, cucumbers, carrots and croutons (Popular)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133350" indent="0">
              <a:lnSpc>
                <a:spcPct val="137000"/>
              </a:lnSpc>
              <a:spcBef>
                <a:spcPts val="0"/>
              </a:spcBef>
              <a:buNone/>
            </a:pPr>
            <a:r>
              <a:rPr lang="en-GB" sz="14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SOUP OF THE DAY  (VG)                                                              </a:t>
            </a:r>
            <a:r>
              <a:rPr lang="en-GB" sz="140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£3                                           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3F625A1-03DD-4593-A988-D5286DA9AD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088448" y="1147450"/>
            <a:ext cx="4695824" cy="638094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en-GB" sz="1600" kern="0" dirty="0">
                <a:effectLst/>
                <a:ea typeface="Tahoma" panose="020B0604030504040204" pitchFamily="34" charset="0"/>
              </a:rPr>
              <a:t>ENTREE</a:t>
            </a:r>
          </a:p>
          <a:p>
            <a:pPr algn="ctr">
              <a:lnSpc>
                <a:spcPct val="0"/>
              </a:lnSpc>
              <a:spcBef>
                <a:spcPts val="0"/>
              </a:spcBef>
            </a:pPr>
            <a:endParaRPr lang="en-GB" sz="1600" kern="0" dirty="0">
              <a:ea typeface="Tahoma" panose="020B0604030504040204" pitchFamily="34" charset="0"/>
            </a:endParaRPr>
          </a:p>
          <a:p>
            <a:pPr algn="ctr">
              <a:lnSpc>
                <a:spcPct val="70000"/>
              </a:lnSpc>
              <a:spcBef>
                <a:spcPts val="0"/>
              </a:spcBef>
            </a:pPr>
            <a:r>
              <a:rPr lang="en-GB" sz="2000" b="0" u="sng" dirty="0">
                <a:latin typeface="Edwardian Script ITC" panose="030303020407070D0804" pitchFamily="66" charset="0"/>
                <a:cs typeface="Aparajita" panose="02020603050405020304" pitchFamily="18" charset="0"/>
              </a:rPr>
              <a:t>People who love to eat are always the best people </a:t>
            </a:r>
          </a:p>
          <a:p>
            <a:pPr algn="ctr">
              <a:lnSpc>
                <a:spcPct val="70000"/>
              </a:lnSpc>
              <a:spcBef>
                <a:spcPts val="0"/>
              </a:spcBef>
            </a:pPr>
            <a:endParaRPr lang="en-GB" sz="1600" kern="0" dirty="0">
              <a:ea typeface="Tahoma" panose="020B060403050404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376720-0BEA-4EE0-8C27-4D06F27A902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7207" y="1503682"/>
            <a:ext cx="4533901" cy="5560057"/>
          </a:xfr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sz="3000" b="1" kern="0" dirty="0">
              <a:effectLst/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3000" b="1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</a:t>
            </a:r>
            <a:r>
              <a:rPr lang="en-US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New! GRILLE SALMON Grille Salmon 9 GL             </a:t>
            </a:r>
            <a:r>
              <a:rPr lang="en-US" sz="29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£11.99                                                                                                                               </a:t>
            </a:r>
            <a:r>
              <a:rPr lang="en-US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Wild Alaska, full-flavor salmon </a:t>
            </a:r>
            <a:r>
              <a:rPr lang="en-GB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marinade soya</a:t>
            </a:r>
            <a:r>
              <a:rPr lang="en-US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, brown sugar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US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honey glaze caramelize and vegetables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GB" sz="2900" b="1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</a:t>
            </a: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PASTA WITH TUNA,ROCKET &amp; CHILLY                 </a:t>
            </a:r>
            <a:r>
              <a:rPr lang="en-GB" sz="29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£10.50 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3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</a:t>
            </a:r>
            <a:r>
              <a:rPr lang="en-GB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Fettucine pasta, garlic ,chilli ,Tuna and rocket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3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</a:t>
            </a: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HALIBUT ROAST </a:t>
            </a:r>
            <a:r>
              <a:rPr lang="en-GB" sz="2500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GL</a:t>
            </a: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                                        </a:t>
            </a:r>
            <a:r>
              <a:rPr lang="en-GB" sz="29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£9.50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Roasted Alaskan, garlic, lemon whit fresh vegetable</a:t>
            </a:r>
            <a:endParaRPr lang="en-GB" sz="2900" kern="0" dirty="0">
              <a:effectLst/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300" dirty="0"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300" dirty="0"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3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GB" sz="2900" b="1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PIZZA’S  </a:t>
            </a:r>
            <a:r>
              <a:rPr lang="en-GB" sz="4200" u="sng" dirty="0">
                <a:latin typeface="Edwardian Script ITC" panose="030303020407070D0804" pitchFamily="66" charset="0"/>
                <a:cs typeface="Aparajita" panose="02020603050405020304" pitchFamily="18" charset="0"/>
              </a:rPr>
              <a:t>Life is a combination of magic and Pizza</a:t>
            </a:r>
            <a:r>
              <a:rPr lang="en-GB" sz="2900" b="1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                                                         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THE ITALIAN VEGA                                                     </a:t>
            </a:r>
            <a:r>
              <a:rPr lang="en-GB" sz="29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£ 8.99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3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Tomato, vegan cheese, fried aubergine, shaved courgette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 &amp; a home  made with mint dressing.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900" b="1" kern="0" dirty="0">
              <a:solidFill>
                <a:schemeClr val="accent6"/>
              </a:solidFill>
              <a:effectLst/>
              <a:latin typeface="Calibri" panose="020F0502020204030204" pitchFamily="34" charset="0"/>
              <a:ea typeface="Cambria" panose="02040503050406030204" pitchFamily="18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MARINARA                                                                 </a:t>
            </a:r>
            <a:r>
              <a:rPr lang="en-GB" sz="29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£7.99</a:t>
            </a: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                   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3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</a:t>
            </a:r>
            <a:r>
              <a:rPr lang="en-GB" sz="2500" dirty="0">
                <a:latin typeface="Calibri" panose="020F0502020204030204" pitchFamily="34" charset="0"/>
                <a:cs typeface="Calibri" panose="020F0502020204030204" pitchFamily="34" charset="0"/>
              </a:rPr>
              <a:t>Basil, Tomato garlic, fine herbs. (With or without Cheese)</a:t>
            </a:r>
          </a:p>
          <a:p>
            <a:pPr marL="0" indent="0">
              <a:buNone/>
            </a:pPr>
            <a:r>
              <a:rPr lang="en-GB" sz="230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</a:t>
            </a:r>
            <a:r>
              <a:rPr lang="en-GB" sz="2900" b="1" kern="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IT’S COMING HOME! </a:t>
            </a:r>
            <a:r>
              <a:rPr lang="en-GB" sz="23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(Fan Favourite)                             </a:t>
            </a:r>
            <a:r>
              <a:rPr lang="en-GB" sz="2900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£7.99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23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</a:t>
            </a:r>
            <a:r>
              <a:rPr lang="en-GB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Sheets of </a:t>
            </a:r>
            <a:r>
              <a:rPr lang="en-GB" sz="2500" dirty="0" err="1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lasage</a:t>
            </a:r>
            <a:r>
              <a:rPr lang="en-GB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pasta a cool ranch &amp; Sriracha Tomato, </a:t>
            </a:r>
            <a:r>
              <a:rPr lang="en-GB" sz="2500" dirty="0" err="1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mozz</a:t>
            </a:r>
            <a:r>
              <a:rPr lang="en-GB" sz="250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, topped with parmesan and pistachio crumble            </a:t>
            </a:r>
            <a:r>
              <a:rPr lang="en-GB" sz="2900" b="1" kern="0" dirty="0">
                <a:effectLst/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	</a:t>
            </a:r>
          </a:p>
        </p:txBody>
      </p:sp>
      <p:pic>
        <p:nvPicPr>
          <p:cNvPr id="7" name="Picture 6" descr="A plate of shrimp and salad&#10;&#10;Description automatically generated with low confidence">
            <a:extLst>
              <a:ext uri="{FF2B5EF4-FFF2-40B4-BE49-F238E27FC236}">
                <a16:creationId xmlns:a16="http://schemas.microsoft.com/office/drawing/2014/main" id="{E9D3CD4A-7E95-4F7D-978E-D9DAFFF634D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2912" y="16534"/>
            <a:ext cx="2093471" cy="911246"/>
          </a:xfrm>
          <a:prstGeom prst="rect">
            <a:avLst/>
          </a:prstGeom>
        </p:spPr>
      </p:pic>
      <p:pic>
        <p:nvPicPr>
          <p:cNvPr id="8" name="Picture 7" descr="A plate of food&#10;&#10;Description automatically generated with low confidence">
            <a:extLst>
              <a:ext uri="{FF2B5EF4-FFF2-40B4-BE49-F238E27FC236}">
                <a16:creationId xmlns:a16="http://schemas.microsoft.com/office/drawing/2014/main" id="{59773E11-0BA3-4C87-A274-B78F231ABE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825" y="-13558"/>
            <a:ext cx="2304096" cy="936625"/>
          </a:xfrm>
          <a:prstGeom prst="rect">
            <a:avLst/>
          </a:prstGeom>
        </p:spPr>
      </p:pic>
      <p:pic>
        <p:nvPicPr>
          <p:cNvPr id="10" name="Picture 9" descr="Logo, company name&#10;&#10;Description automatically generated">
            <a:extLst>
              <a:ext uri="{FF2B5EF4-FFF2-40B4-BE49-F238E27FC236}">
                <a16:creationId xmlns:a16="http://schemas.microsoft.com/office/drawing/2014/main" id="{3E24AF48-ACA5-4032-9DD3-EEBF758EDD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735" b="90265" l="798" r="99734">
                        <a14:foregroundMark x1="11355" y1="35556" x2="11313" y2="35492"/>
                        <a14:foregroundMark x1="4731" y1="57393" x2="6768" y2="87660"/>
                        <a14:foregroundMark x1="3557" y1="39952" x2="3608" y2="40708"/>
                        <a14:foregroundMark x1="67822" y1="40449" x2="68085" y2="38938"/>
                        <a14:foregroundMark x1="92955" y1="55759" x2="93584" y2="57522"/>
                        <a14:foregroundMark x1="26806" y1="82341" x2="27868" y2="84071"/>
                        <a14:foregroundMark x1="18085" y1="68142" x2="18629" y2="69027"/>
                        <a14:foregroundMark x1="30768" y1="84071" x2="30941" y2="79860"/>
                        <a14:foregroundMark x1="32952" y1="78656" x2="32979" y2="80531"/>
                        <a14:foregroundMark x1="69409" y1="85307" x2="69415" y2="85841"/>
                        <a14:foregroundMark x1="68883" y1="39823" x2="68925" y2="43471"/>
                        <a14:foregroundMark x1="69415" y1="85841" x2="69466" y2="85357"/>
                        <a14:foregroundMark x1="54860" y1="81416" x2="55053" y2="82301"/>
                        <a14:foregroundMark x1="86823" y1="51301" x2="86474" y2="52951"/>
                        <a14:foregroundMark x1="98182" y1="71681" x2="97872" y2="72566"/>
                        <a14:foregroundMark x1="98803" y1="69912" x2="98274" y2="71420"/>
                        <a14:foregroundMark x1="99734" y1="71681" x2="97074" y2="75221"/>
                        <a14:foregroundMark x1="70745" y1="68142" x2="72074" y2="55752"/>
                        <a14:foregroundMark x1="71543" y1="68142" x2="72074" y2="57522"/>
                        <a14:backgroundMark x1="57181" y1="3540" x2="44149" y2="15044"/>
                        <a14:backgroundMark x1="44149" y1="15044" x2="42021" y2="2655"/>
                        <a14:backgroundMark x1="56383" y1="6195" x2="56383" y2="6195"/>
                        <a14:backgroundMark x1="56383" y1="6195" x2="43085" y2="1770"/>
                        <a14:backgroundMark x1="43085" y1="1770" x2="43085" y2="1770"/>
                        <a14:backgroundMark x1="40691" y1="0" x2="53723" y2="25664"/>
                        <a14:backgroundMark x1="53723" y1="25664" x2="56915" y2="4425"/>
                        <a14:backgroundMark x1="31383" y1="17699" x2="20213" y2="18584"/>
                        <a14:backgroundMark x1="6383" y1="15929" x2="3457" y2="39823"/>
                        <a14:backgroundMark x1="4521" y1="40708" x2="4521" y2="53982"/>
                        <a14:backgroundMark x1="11170" y1="42478" x2="14628" y2="42478"/>
                        <a14:backgroundMark x1="22525" y1="51658" x2="21277" y2="52212"/>
                        <a14:backgroundMark x1="25266" y1="50442" x2="22754" y2="51557"/>
                        <a14:backgroundMark x1="28194" y1="44036" x2="27394" y2="40708"/>
                        <a14:backgroundMark x1="18085" y1="43363" x2="16755" y2="50442"/>
                        <a14:backgroundMark x1="11436" y1="35398" x2="11968" y2="38053"/>
                        <a14:backgroundMark x1="13564" y1="66372" x2="13298" y2="60177"/>
                        <a14:backgroundMark x1="11702" y1="62832" x2="11436" y2="62832"/>
                        <a14:backgroundMark x1="13298" y1="62832" x2="15160" y2="68142"/>
                        <a14:backgroundMark x1="13564" y1="60177" x2="12500" y2="66372"/>
                        <a14:backgroundMark x1="29054" y1="95100" x2="28810" y2="95083"/>
                        <a14:backgroundMark x1="35904" y1="95575" x2="29919" y2="95160"/>
                        <a14:backgroundMark x1="34526" y1="80286" x2="34309" y2="84071"/>
                        <a14:backgroundMark x1="91370" y1="41611" x2="95213" y2="46903"/>
                        <a14:backgroundMark x1="27394" y1="40708" x2="27394" y2="40708"/>
                        <a14:backgroundMark x1="27394" y1="40708" x2="28847" y2="43933"/>
                        <a14:backgroundMark x1="27926" y1="33628" x2="28457" y2="38053"/>
                        <a14:backgroundMark x1="28457" y1="30973" x2="27926" y2="38053"/>
                        <a14:backgroundMark x1="27926" y1="38053" x2="28150" y2="44043"/>
                        <a14:backgroundMark x1="3723" y1="40708" x2="3989" y2="57522"/>
                        <a14:backgroundMark x1="6117" y1="90265" x2="9574" y2="94690"/>
                        <a14:backgroundMark x1="86436" y1="38053" x2="86436" y2="38053"/>
                        <a14:backgroundMark x1="86170" y1="68142" x2="86170" y2="68142"/>
                        <a14:backgroundMark x1="86170" y1="68142" x2="86170" y2="68142"/>
                        <a14:backgroundMark x1="86170" y1="68142" x2="86170" y2="68142"/>
                        <a14:backgroundMark x1="86170" y1="68142" x2="86170" y2="68142"/>
                        <a14:backgroundMark x1="87234" y1="62832" x2="81915" y2="67257"/>
                        <a14:backgroundMark x1="81649" y1="71681" x2="82979" y2="80531"/>
                        <a14:backgroundMark x1="82979" y1="68142" x2="82979" y2="68142"/>
                        <a14:backgroundMark x1="82979" y1="68142" x2="82979" y2="68142"/>
                        <a14:backgroundMark x1="29787" y1="53097" x2="30585" y2="64602"/>
                        <a14:backgroundMark x1="30585" y1="64602" x2="31117" y2="77876"/>
                        <a14:backgroundMark x1="26862" y1="68142" x2="26862" y2="75221"/>
                        <a14:backgroundMark x1="26330" y1="74336" x2="26862" y2="82301"/>
                        <a14:backgroundMark x1="23404" y1="69027" x2="23404" y2="76991"/>
                        <a14:backgroundMark x1="71277" y1="55752" x2="70887" y2="61913"/>
                        <a14:backgroundMark x1="50266" y1="61062" x2="50266" y2="76991"/>
                        <a14:backgroundMark x1="53989" y1="76991" x2="53989" y2="80531"/>
                        <a14:backgroundMark x1="50266" y1="77876" x2="50266" y2="81416"/>
                        <a14:backgroundMark x1="94681" y1="62832" x2="94681" y2="69912"/>
                        <a14:backgroundMark x1="94681" y1="57522" x2="94681" y2="61062"/>
                        <a14:backgroundMark x1="88298" y1="45133" x2="90691" y2="46903"/>
                        <a14:backgroundMark x1="91489" y1="57522" x2="91489" y2="71681"/>
                        <a14:backgroundMark x1="32181" y1="42478" x2="32181" y2="57522"/>
                        <a14:backgroundMark x1="36436" y1="62832" x2="35904" y2="68142"/>
                        <a14:backgroundMark x1="31117" y1="63717" x2="31117" y2="65487"/>
                        <a14:backgroundMark x1="72606" y1="64602" x2="71543" y2="83186"/>
                        <a14:backgroundMark x1="86968" y1="40708" x2="88564" y2="42478"/>
                        <a14:backgroundMark x1="85372" y1="38053" x2="88298" y2="41593"/>
                        <a14:backgroundMark x1="85106" y1="40708" x2="87766" y2="48673"/>
                        <a14:backgroundMark x1="82713" y1="68142" x2="82713" y2="71681"/>
                        <a14:backgroundMark x1="81117" y1="66372" x2="81915" y2="73451"/>
                        <a14:backgroundMark x1="31383" y1="89381" x2="30585" y2="91150"/>
                        <a14:backgroundMark x1="69947" y1="52212" x2="69947" y2="58407"/>
                        <a14:backgroundMark x1="31649" y1="86726" x2="31649" y2="89381"/>
                        <a14:backgroundMark x1="31649" y1="89381" x2="31383" y2="89381"/>
                        <a14:backgroundMark x1="31383" y1="84071" x2="31383" y2="88496"/>
                        <a14:backgroundMark x1="11170" y1="38053" x2="11968" y2="38053"/>
                        <a14:backgroundMark x1="72872" y1="69912" x2="72872" y2="64602"/>
                        <a14:backgroundMark x1="69415" y1="43363" x2="69681" y2="56637"/>
                        <a14:backgroundMark x1="70745" y1="86726" x2="70479" y2="87611"/>
                        <a14:backgroundMark x1="72606" y1="67257" x2="71011" y2="86726"/>
                        <a14:backgroundMark x1="72340" y1="62832" x2="73404" y2="69912"/>
                        <a14:backgroundMark x1="87234" y1="55752" x2="85638" y2="58407"/>
                        <a14:backgroundMark x1="52394" y1="52212" x2="51330" y2="48673"/>
                        <a14:backgroundMark x1="59043" y1="92035" x2="59043" y2="80531"/>
                        <a14:backgroundMark x1="54255" y1="94690" x2="55319" y2="83186"/>
                        <a14:backgroundMark x1="67287" y1="48673" x2="67819" y2="36283"/>
                        <a14:backgroundMark x1="65691" y1="81416" x2="65957" y2="59292"/>
                        <a14:backgroundMark x1="71543" y1="59292" x2="72074" y2="54867"/>
                        <a14:backgroundMark x1="26330" y1="72566" x2="26862" y2="82301"/>
                        <a14:backgroundMark x1="35372" y1="68142" x2="35372" y2="63717"/>
                        <a14:backgroundMark x1="35106" y1="75221" x2="35106" y2="75221"/>
                        <a14:backgroundMark x1="35106" y1="75221" x2="36170" y2="62832"/>
                        <a14:backgroundMark x1="26330" y1="77876" x2="26330" y2="77876"/>
                        <a14:backgroundMark x1="26330" y1="77876" x2="26862" y2="79646"/>
                        <a14:backgroundMark x1="35372" y1="69912" x2="35372" y2="61947"/>
                        <a14:backgroundMark x1="34840" y1="76106" x2="35904" y2="610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4388" y="18854"/>
            <a:ext cx="2304097" cy="69219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0714C5D-1671-439A-BBB7-AB10FBC41B2F}"/>
              </a:ext>
            </a:extLst>
          </p:cNvPr>
          <p:cNvSpPr txBox="1"/>
          <p:nvPr/>
        </p:nvSpPr>
        <p:spPr>
          <a:xfrm>
            <a:off x="9044572" y="1159648"/>
            <a:ext cx="2657475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1600" b="1" kern="0" dirty="0">
                <a:ea typeface="Tahoma" panose="020B0604030504040204" pitchFamily="34" charset="0"/>
              </a:rPr>
              <a:t>DESSERT</a:t>
            </a:r>
          </a:p>
          <a:p>
            <a:pPr algn="ctr" defTabSz="914400">
              <a:lnSpc>
                <a:spcPct val="70000"/>
              </a:lnSpc>
            </a:pPr>
            <a:r>
              <a:rPr lang="en-GB" sz="2000" u="sng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Edwardian Script ITC" panose="030303020407070D0804" pitchFamily="66" charset="0"/>
                <a:cs typeface="Aparajita" panose="02020603050405020304" pitchFamily="18" charset="0"/>
              </a:rPr>
              <a:t>Live is to short to skip dessert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2FDA36F-123E-4F14-B13A-1814F6246939}"/>
              </a:ext>
            </a:extLst>
          </p:cNvPr>
          <p:cNvSpPr txBox="1"/>
          <p:nvPr/>
        </p:nvSpPr>
        <p:spPr>
          <a:xfrm>
            <a:off x="9021693" y="1609948"/>
            <a:ext cx="3127108" cy="102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dirty="0"/>
              <a:t>Belgian chocolate </a:t>
            </a:r>
            <a:r>
              <a:rPr lang="en-GB" sz="1100" dirty="0" err="1"/>
              <a:t>crémeux</a:t>
            </a:r>
            <a:r>
              <a:rPr lang="en-GB" sz="1100" dirty="0"/>
              <a:t> cook           </a:t>
            </a:r>
            <a:r>
              <a:rPr lang="en-GB" sz="1400" kern="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£3.99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Tiramisu                                                        </a:t>
            </a:r>
            <a:r>
              <a:rPr lang="en-GB" sz="1400" kern="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£3.50                                                                                        </a:t>
            </a:r>
          </a:p>
          <a:p>
            <a:pPr>
              <a:lnSpc>
                <a:spcPct val="150000"/>
              </a:lnSpc>
            </a:pPr>
            <a:r>
              <a:rPr lang="en-GB" sz="1100" dirty="0"/>
              <a:t>Fresh pineapple/apple  (vg)                   </a:t>
            </a:r>
            <a:r>
              <a:rPr lang="en-GB" sz="1400" kern="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£3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7BE4EAE-6FF1-4E26-9520-44E7353F3BC7}"/>
              </a:ext>
            </a:extLst>
          </p:cNvPr>
          <p:cNvSpPr txBox="1"/>
          <p:nvPr/>
        </p:nvSpPr>
        <p:spPr>
          <a:xfrm>
            <a:off x="156756" y="5871395"/>
            <a:ext cx="242887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VG- Vegetarian option </a:t>
            </a:r>
          </a:p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GL-Gluten Free</a:t>
            </a:r>
          </a:p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Calorie intact upon request</a:t>
            </a:r>
          </a:p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Food allergies and intolerances speak to our staff about the ingredients when ordering</a:t>
            </a:r>
          </a:p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B612BBB-A644-41ED-B804-690230095A00}"/>
              </a:ext>
            </a:extLst>
          </p:cNvPr>
          <p:cNvSpPr txBox="1"/>
          <p:nvPr/>
        </p:nvSpPr>
        <p:spPr>
          <a:xfrm>
            <a:off x="9229223" y="2727298"/>
            <a:ext cx="2228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DRINKS </a:t>
            </a:r>
          </a:p>
          <a:p>
            <a:pPr algn="ctr"/>
            <a:r>
              <a:rPr lang="en-GB" sz="2000" u="sng" dirty="0">
                <a:latin typeface="Edwardian Script ITC" panose="030303020407070D0804" pitchFamily="66" charset="0"/>
                <a:cs typeface="Aparajita" panose="02020603050405020304" pitchFamily="18" charset="0"/>
              </a:rPr>
              <a:t>Save water and drink wine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E8F014D-E355-405A-BD80-3C199BFB2D73}"/>
              </a:ext>
            </a:extLst>
          </p:cNvPr>
          <p:cNvSpPr txBox="1"/>
          <p:nvPr/>
        </p:nvSpPr>
        <p:spPr>
          <a:xfrm>
            <a:off x="9044572" y="3301142"/>
            <a:ext cx="3541271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LAURENT-PERRIER LA CUVÉE           </a:t>
            </a:r>
            <a:r>
              <a:rPr lang="en-GB" sz="1400" kern="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£30.99</a:t>
            </a:r>
          </a:p>
          <a:p>
            <a:r>
              <a:rPr lang="en-GB" sz="14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</a:t>
            </a:r>
            <a:r>
              <a:rPr lang="en-GB" sz="1200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Great freshness  with a light mousse</a:t>
            </a:r>
          </a:p>
          <a:p>
            <a:endParaRPr lang="en-GB" sz="1100" dirty="0"/>
          </a:p>
          <a:p>
            <a:r>
              <a:rPr lang="en-GB" sz="14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CLOSALOS  GRIS ROSE(</a:t>
            </a:r>
            <a:r>
              <a:rPr lang="en-GB" sz="10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France) </a:t>
            </a:r>
            <a:r>
              <a:rPr lang="en-GB" sz="14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      </a:t>
            </a:r>
            <a:r>
              <a:rPr lang="en-GB" sz="1400" kern="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£22.99</a:t>
            </a:r>
          </a:p>
          <a:p>
            <a:r>
              <a:rPr lang="en-GB" sz="1200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Refreshing and fruity Very lovely!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MALMA PINOT NOIR (</a:t>
            </a:r>
            <a:r>
              <a:rPr lang="en-GB" sz="10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ARGENTINA)</a:t>
            </a:r>
            <a:r>
              <a:rPr lang="en-GB" sz="1400" b="1" kern="0" dirty="0">
                <a:solidFill>
                  <a:schemeClr val="accent6"/>
                </a:solidFill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      </a:t>
            </a:r>
            <a:r>
              <a:rPr lang="en-GB" sz="1400" kern="0" dirty="0">
                <a:latin typeface="Calibri" panose="020F0502020204030204" pitchFamily="34" charset="0"/>
                <a:ea typeface="Cambria" panose="02040503050406030204" pitchFamily="18" charset="0"/>
                <a:cs typeface="Calibri" panose="020F0502020204030204" pitchFamily="34" charset="0"/>
              </a:rPr>
              <a:t>£15.99</a:t>
            </a: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1200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cherry, strawberry and vanilla very soft!</a:t>
            </a:r>
          </a:p>
          <a:p>
            <a:r>
              <a:rPr lang="en-GB" sz="1200" dirty="0"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9DEBFF4-1B78-4BDB-834C-8FAF15C6A3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585" y="5943040"/>
            <a:ext cx="206681" cy="20539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AFCB3CE3-507E-41AA-B84C-974F0065FDA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30664" y="6260493"/>
            <a:ext cx="765789" cy="26869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0E60F361-8254-4D03-99BB-40A144C50A85}"/>
              </a:ext>
            </a:extLst>
          </p:cNvPr>
          <p:cNvSpPr/>
          <p:nvPr/>
        </p:nvSpPr>
        <p:spPr>
          <a:xfrm>
            <a:off x="2264897" y="597507"/>
            <a:ext cx="54178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00" marR="1050290">
              <a:spcBef>
                <a:spcPts val="575"/>
              </a:spcBef>
            </a:pPr>
            <a:r>
              <a:rPr lang="en-US" spc="65" dirty="0">
                <a:solidFill>
                  <a:srgbClr val="F79646"/>
                </a:solidFill>
                <a:latin typeface="Tahoma" panose="020B0604030504040204" pitchFamily="34" charset="0"/>
                <a:ea typeface="Tahoma" panose="020B0604030504040204" pitchFamily="34" charset="0"/>
              </a:rPr>
              <a:t>FRIENDS</a:t>
            </a:r>
            <a:r>
              <a:rPr lang="en-US" spc="840" dirty="0">
                <a:solidFill>
                  <a:srgbClr val="F79646"/>
                </a:solidFill>
                <a:latin typeface="Tahoma" panose="020B0604030504040204" pitchFamily="34" charset="0"/>
                <a:ea typeface="Tahoma" panose="020B0604030504040204" pitchFamily="34" charset="0"/>
              </a:rPr>
              <a:t> </a:t>
            </a:r>
            <a:r>
              <a:rPr lang="en-US" spc="50" dirty="0">
                <a:solidFill>
                  <a:srgbClr val="F79646"/>
                </a:solidFill>
                <a:latin typeface="Tahoma" panose="020B0604030504040204" pitchFamily="34" charset="0"/>
                <a:ea typeface="Tahoma" panose="020B0604030504040204" pitchFamily="34" charset="0"/>
              </a:rPr>
              <a:t>AND</a:t>
            </a:r>
            <a:r>
              <a:rPr lang="en-US" spc="840" dirty="0">
                <a:solidFill>
                  <a:srgbClr val="F79646"/>
                </a:solidFill>
                <a:latin typeface="Tahoma" panose="020B0604030504040204" pitchFamily="34" charset="0"/>
                <a:ea typeface="Tahoma" panose="020B0604030504040204" pitchFamily="34" charset="0"/>
              </a:rPr>
              <a:t> </a:t>
            </a:r>
            <a:r>
              <a:rPr lang="en-US" spc="60" dirty="0">
                <a:solidFill>
                  <a:srgbClr val="F79646"/>
                </a:solidFill>
                <a:latin typeface="Tahoma" panose="020B0604030504040204" pitchFamily="34" charset="0"/>
                <a:ea typeface="Tahoma" panose="020B0604030504040204" pitchFamily="34" charset="0"/>
              </a:rPr>
              <a:t>FISH</a:t>
            </a:r>
            <a:endParaRPr lang="en-GB" sz="2800" dirty="0">
              <a:effectLst/>
              <a:latin typeface="Tahoma" panose="020B0604030504040204" pitchFamily="34" charset="0"/>
              <a:ea typeface="Tahoma" panose="020B0604030504040204" pitchFamily="34" charset="0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3684DDF-9B1B-43E6-9618-392A95E13C4D}"/>
              </a:ext>
            </a:extLst>
          </p:cNvPr>
          <p:cNvCxnSpPr>
            <a:cxnSpLocks/>
          </p:cNvCxnSpPr>
          <p:nvPr/>
        </p:nvCxnSpPr>
        <p:spPr>
          <a:xfrm flipV="1">
            <a:off x="4166753" y="995288"/>
            <a:ext cx="2524443" cy="25729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2" name="Scroll: Vertical 51">
            <a:extLst>
              <a:ext uri="{FF2B5EF4-FFF2-40B4-BE49-F238E27FC236}">
                <a16:creationId xmlns:a16="http://schemas.microsoft.com/office/drawing/2014/main" id="{C2932169-3A10-4956-80E8-CC72F431AA5B}"/>
              </a:ext>
            </a:extLst>
          </p:cNvPr>
          <p:cNvSpPr/>
          <p:nvPr/>
        </p:nvSpPr>
        <p:spPr>
          <a:xfrm>
            <a:off x="9021712" y="1705772"/>
            <a:ext cx="45719" cy="3841194"/>
          </a:xfrm>
          <a:prstGeom prst="verticalScroll">
            <a:avLst>
              <a:gd name="adj" fmla="val 5100"/>
            </a:avLst>
          </a:prstGeom>
          <a:solidFill>
            <a:schemeClr val="tx2">
              <a:lumMod val="2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3" name="Scroll: Vertical 52">
            <a:extLst>
              <a:ext uri="{FF2B5EF4-FFF2-40B4-BE49-F238E27FC236}">
                <a16:creationId xmlns:a16="http://schemas.microsoft.com/office/drawing/2014/main" id="{688FD8F8-1721-47A2-BFA6-7CDEBE578D4C}"/>
              </a:ext>
            </a:extLst>
          </p:cNvPr>
          <p:cNvSpPr/>
          <p:nvPr/>
        </p:nvSpPr>
        <p:spPr>
          <a:xfrm>
            <a:off x="4713336" y="1681354"/>
            <a:ext cx="74802" cy="3873201"/>
          </a:xfrm>
          <a:prstGeom prst="verticalScroll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0" name="Picture 59">
            <a:extLst>
              <a:ext uri="{FF2B5EF4-FFF2-40B4-BE49-F238E27FC236}">
                <a16:creationId xmlns:a16="http://schemas.microsoft.com/office/drawing/2014/main" id="{E473BE0C-03C5-4DF9-82BE-1E044A260A2D}"/>
              </a:ext>
            </a:extLst>
          </p:cNvPr>
          <p:cNvPicPr/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009" b="99533" l="0" r="96209">
                        <a14:foregroundMark x1="55247" y1="10638" x2="67299" y2="12150"/>
                        <a14:foregroundMark x1="43746" y1="9195" x2="48755" y2="9823"/>
                        <a14:foregroundMark x1="67299" y1="12150" x2="79147" y2="10748"/>
                        <a14:foregroundMark x1="61137" y1="19626" x2="79621" y2="22430"/>
                        <a14:foregroundMark x1="81517" y1="21495" x2="78673" y2="22897"/>
                        <a14:foregroundMark x1="81043" y1="25701" x2="78673" y2="25701"/>
                        <a14:foregroundMark x1="50237" y1="22897" x2="47867" y2="21963"/>
                        <a14:foregroundMark x1="474" y1="34579" x2="24171" y2="42991"/>
                        <a14:foregroundMark x1="24171" y1="42991" x2="25592" y2="68224"/>
                        <a14:foregroundMark x1="25592" y1="68224" x2="17536" y2="90187"/>
                        <a14:foregroundMark x1="17536" y1="90187" x2="6635" y2="92056"/>
                        <a14:foregroundMark x1="5213" y1="38318" x2="5687" y2="64019"/>
                        <a14:foregroundMark x1="5687" y1="64019" x2="12322" y2="50000"/>
                        <a14:foregroundMark x1="2844" y1="38785" x2="2370" y2="87383"/>
                        <a14:foregroundMark x1="2370" y1="87383" x2="10427" y2="80374"/>
                        <a14:foregroundMark x1="9479" y1="36916" x2="28910" y2="53271"/>
                        <a14:foregroundMark x1="28910" y1="53271" x2="29858" y2="78972"/>
                        <a14:foregroundMark x1="29858" y1="78972" x2="12322" y2="93925"/>
                        <a14:foregroundMark x1="31754" y1="80841" x2="11374" y2="92991"/>
                        <a14:foregroundMark x1="11374" y1="92991" x2="2844" y2="93458"/>
                        <a14:foregroundMark x1="29858" y1="85981" x2="14692" y2="95327"/>
                        <a14:foregroundMark x1="27014" y1="86916" x2="5687" y2="99065"/>
                        <a14:foregroundMark x1="5687" y1="99065" x2="0" y2="97196"/>
                        <a14:foregroundMark x1="67299" y1="35047" x2="87678" y2="47664"/>
                        <a14:foregroundMark x1="87678" y1="47664" x2="89573" y2="71495"/>
                        <a14:foregroundMark x1="89573" y1="71495" x2="72038" y2="89252"/>
                        <a14:foregroundMark x1="72038" y1="89252" x2="68246" y2="38318"/>
                        <a14:foregroundMark x1="79621" y1="32243" x2="93839" y2="53738"/>
                        <a14:foregroundMark x1="93839" y1="53738" x2="91943" y2="80374"/>
                        <a14:foregroundMark x1="91943" y1="80374" x2="72038" y2="93925"/>
                        <a14:foregroundMark x1="72038" y1="93925" x2="71090" y2="99533"/>
                        <a14:foregroundMark x1="36967" y1="34579" x2="65403" y2="46729"/>
                        <a14:foregroundMark x1="65403" y1="46729" x2="83886" y2="62150"/>
                        <a14:foregroundMark x1="83886" y1="62150" x2="66825" y2="79439"/>
                        <a14:foregroundMark x1="66825" y1="79439" x2="45498" y2="68224"/>
                        <a14:foregroundMark x1="45498" y1="68224" x2="56872" y2="89252"/>
                        <a14:foregroundMark x1="56872" y1="89252" x2="72038" y2="87850"/>
                        <a14:foregroundMark x1="36493" y1="51402" x2="66351" y2="62617"/>
                        <a14:foregroundMark x1="66351" y1="62617" x2="42654" y2="55140"/>
                        <a14:foregroundMark x1="42654" y1="55140" x2="50711" y2="65421"/>
                        <a14:foregroundMark x1="84360" y1="32710" x2="95735" y2="56075"/>
                        <a14:foregroundMark x1="95735" y1="56075" x2="96209" y2="81776"/>
                        <a14:foregroundMark x1="96209" y1="81776" x2="75355" y2="93458"/>
                        <a14:foregroundMark x1="75355" y1="93458" x2="71564" y2="93458"/>
                        <a14:foregroundMark x1="92417" y1="87850" x2="75829" y2="95327"/>
                        <a14:foregroundMark x1="37915" y1="47664" x2="41706" y2="71028"/>
                        <a14:foregroundMark x1="41706" y1="71028" x2="43128" y2="70093"/>
                        <a14:foregroundMark x1="63033" y1="68224" x2="58768" y2="80841"/>
                        <a14:foregroundMark x1="52133" y1="86916" x2="48341" y2="98131"/>
                        <a14:foregroundMark x1="36967" y1="45794" x2="37915" y2="52804"/>
                        <a14:foregroundMark x1="61137" y1="15888" x2="60664" y2="23364"/>
                        <a14:foregroundMark x1="51659" y1="23364" x2="45972" y2="21495"/>
                        <a14:foregroundMark x1="45823" y1="7291" x2="44550" y2="7009"/>
                        <a14:foregroundMark x1="67773" y1="12150" x2="53284" y2="8943"/>
                        <a14:foregroundMark x1="54693" y1="12227" x2="55450" y2="12617"/>
                        <a14:foregroundMark x1="44550" y1="7009" x2="46892" y2="8214"/>
                        <a14:backgroundMark x1="31280" y1="17757" x2="25592" y2="21495"/>
                        <a14:backgroundMark x1="45972" y1="21963" x2="46289" y2="22088"/>
                        <a14:backgroundMark x1="35545" y1="935" x2="29384" y2="23832"/>
                        <a14:backgroundMark x1="29384" y1="23832" x2="5687" y2="27570"/>
                        <a14:backgroundMark x1="5687" y1="27570" x2="0" y2="25701"/>
                        <a14:backgroundMark x1="48341" y1="4673" x2="45498" y2="700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58273" y="5891524"/>
            <a:ext cx="2121173" cy="888232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0428052A-FBD0-4260-8054-0974CF95FFDE}"/>
              </a:ext>
            </a:extLst>
          </p:cNvPr>
          <p:cNvPicPr/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>
                        <a14:backgroundMark x1="97959" y1="3226" x2="0" y2="0"/>
                        <a14:backgroundMark x1="0" y1="0" x2="38776" y2="9677"/>
                        <a14:backgroundMark x1="38776" y1="9677" x2="73469" y2="6452"/>
                        <a14:backgroundMark x1="73469" y1="6452" x2="36735" y2="3226"/>
                        <a14:backgroundMark x1="36735" y1="3226" x2="61224" y2="645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10802" y="5913546"/>
            <a:ext cx="366253" cy="25691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7E6A7AAA-C0C2-4333-A379-1620C7DE8026}"/>
              </a:ext>
            </a:extLst>
          </p:cNvPr>
          <p:cNvPicPr/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>
                        <a14:backgroundMark x1="97959" y1="3226" x2="0" y2="0"/>
                        <a14:backgroundMark x1="0" y1="0" x2="38776" y2="9677"/>
                        <a14:backgroundMark x1="38776" y1="9677" x2="73469" y2="6452"/>
                        <a14:backgroundMark x1="73469" y1="6452" x2="36735" y2="3226"/>
                        <a14:backgroundMark x1="36735" y1="3226" x2="61224" y2="645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89601" y="5854343"/>
            <a:ext cx="366253" cy="256913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A491916B-FB1D-4E77-B9C4-3EC1C4455DA9}"/>
              </a:ext>
            </a:extLst>
          </p:cNvPr>
          <p:cNvSpPr txBox="1"/>
          <p:nvPr/>
        </p:nvSpPr>
        <p:spPr>
          <a:xfrm>
            <a:off x="5580220" y="5950053"/>
            <a:ext cx="26574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1200" b="1" kern="0" dirty="0">
                <a:ea typeface="Tahoma" panose="020B0604030504040204" pitchFamily="34" charset="0"/>
              </a:rPr>
              <a:t>FIND US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EA009B67-7B10-448F-A54A-2592F5228C1F}"/>
              </a:ext>
            </a:extLst>
          </p:cNvPr>
          <p:cNvSpPr txBox="1"/>
          <p:nvPr/>
        </p:nvSpPr>
        <p:spPr>
          <a:xfrm>
            <a:off x="7845342" y="5716955"/>
            <a:ext cx="444246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1200" b="1" kern="0" dirty="0">
                <a:ea typeface="Tahoma" panose="020B0604030504040204" pitchFamily="34" charset="0"/>
              </a:rPr>
              <a:t>CONTACT ORDER /COLLECTION ONLY:</a:t>
            </a:r>
          </a:p>
          <a:p>
            <a:pPr defTabSz="914400"/>
            <a:r>
              <a:rPr lang="en-GB" sz="1200" b="1" kern="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 01792326140 </a:t>
            </a: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or</a:t>
            </a:r>
            <a:r>
              <a:rPr lang="en-GB" sz="1200" b="1" kern="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 </a:t>
            </a:r>
            <a:r>
              <a:rPr lang="en-GB" sz="8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info@trinityhotelswansea.com</a:t>
            </a:r>
            <a:r>
              <a:rPr lang="en-GB" sz="8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to place an order for  collection</a:t>
            </a:r>
          </a:p>
          <a:p>
            <a:pPr defTabSz="914400"/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No orders will be taken in person on the premises – only online or by telephone. </a:t>
            </a:r>
          </a:p>
          <a:p>
            <a:pPr defTabSz="914400"/>
            <a:r>
              <a:rPr lang="en-GB" sz="1000" b="1" dirty="0">
                <a:latin typeface="Calibri" panose="020F0502020204030204" pitchFamily="34" charset="0"/>
                <a:cs typeface="Calibri" panose="020F0502020204030204" pitchFamily="34" charset="0"/>
              </a:rPr>
              <a:t>COLLECTION </a:t>
            </a: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:Hotel Trinity-  Reception –Swansea SA1 1NX</a:t>
            </a:r>
          </a:p>
          <a:p>
            <a:pPr defTabSz="914400"/>
            <a:r>
              <a:rPr lang="en-GB" sz="1200" b="1" kern="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 Payment </a:t>
            </a:r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Customers whose orders are ready should enter one at a time to collect their order and make contactless payments if possible.</a:t>
            </a:r>
          </a:p>
          <a:p>
            <a:pPr defTabSz="914400"/>
            <a:r>
              <a:rPr lang="en-GB" sz="800" dirty="0">
                <a:latin typeface="Calibri" panose="020F0502020204030204" pitchFamily="34" charset="0"/>
                <a:cs typeface="Calibri" panose="020F0502020204030204" pitchFamily="34" charset="0"/>
              </a:rPr>
              <a:t>2 m social distance and wearing mask is advise but  not require as gov. advise</a:t>
            </a:r>
          </a:p>
          <a:p>
            <a:pPr defTabSz="914400"/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defTabSz="914400"/>
            <a:endParaRPr lang="en-GB" sz="1200" b="1" kern="0" dirty="0">
              <a:ea typeface="Tahoma" panose="020B0604030504040204" pitchFamily="34" charset="0"/>
            </a:endParaRPr>
          </a:p>
          <a:p>
            <a:pPr defTabSz="914400"/>
            <a:endParaRPr lang="en-GB" sz="1200" b="1" kern="0" dirty="0">
              <a:ea typeface="Tahoma" panose="020B0604030504040204" pitchFamily="34" charset="0"/>
            </a:endParaRP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7ED93E68-018D-401E-B20D-932AB94703FB}"/>
              </a:ext>
            </a:extLst>
          </p:cNvPr>
          <p:cNvPicPr/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60182" y="5932768"/>
            <a:ext cx="301659" cy="318382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D9B615FA-C9E6-4159-8E26-948DCC2E0ABC}"/>
              </a:ext>
            </a:extLst>
          </p:cNvPr>
          <p:cNvPicPr/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>
                        <a14:foregroundMark x1="29333" y1="30137" x2="48000" y2="27397"/>
                        <a14:foregroundMark x1="32000" y1="17808" x2="66667" y2="79452"/>
                        <a14:foregroundMark x1="66667" y1="79452" x2="48000" y2="13699"/>
                        <a14:foregroundMark x1="48000" y1="13699" x2="34667" y2="12329"/>
                        <a14:foregroundMark x1="18667" y1="41096" x2="22667" y2="5342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579962" y="6332507"/>
            <a:ext cx="372799" cy="277000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0EAD3EA3-15A2-49DD-90E9-98554EBBDC30}"/>
              </a:ext>
            </a:extLst>
          </p:cNvPr>
          <p:cNvPicPr/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>
                        <a14:foregroundMark x1="81013" y1="31034" x2="83544" y2="6206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91227" y="6562577"/>
            <a:ext cx="382999" cy="353526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DC329F38-9329-4B92-8FC1-C502529D6621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10373309" y="0"/>
            <a:ext cx="1024729" cy="553228"/>
          </a:xfrm>
          <a:prstGeom prst="rect">
            <a:avLst/>
          </a:prstGeom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C1346E0E-2EAF-4C49-BD54-5EBDF9203DD0}"/>
              </a:ext>
            </a:extLst>
          </p:cNvPr>
          <p:cNvPicPr/>
          <p:nvPr/>
        </p:nvPicPr>
        <p:blipFill>
          <a:blip r:embed="rId21">
            <a:grayscl/>
          </a:blip>
          <a:stretch>
            <a:fillRect/>
          </a:stretch>
        </p:blipFill>
        <p:spPr>
          <a:xfrm>
            <a:off x="9889350" y="553228"/>
            <a:ext cx="2101545" cy="159645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0DB26623-3A9C-4A62-8300-14E6C044463E}"/>
              </a:ext>
            </a:extLst>
          </p:cNvPr>
          <p:cNvSpPr txBox="1"/>
          <p:nvPr/>
        </p:nvSpPr>
        <p:spPr>
          <a:xfrm>
            <a:off x="4331168" y="5844863"/>
            <a:ext cx="22812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400"/>
            <a:r>
              <a:rPr lang="en-GB" sz="1600" b="1" kern="0" dirty="0">
                <a:ea typeface="Tahoma" panose="020B0604030504040204" pitchFamily="34" charset="0"/>
              </a:rPr>
              <a:t>Address</a:t>
            </a:r>
            <a:endParaRPr lang="en-GB" u="sng" dirty="0"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  <a:latin typeface="Edwardian Script ITC" panose="030303020407070D0804" pitchFamily="66" charset="0"/>
              <a:cs typeface="Aparajita" panose="02020603050405020304" pitchFamily="18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205130B1-69BD-49A2-8CD9-F1DD67E91407}"/>
              </a:ext>
            </a:extLst>
          </p:cNvPr>
          <p:cNvSpPr txBox="1"/>
          <p:nvPr/>
        </p:nvSpPr>
        <p:spPr>
          <a:xfrm>
            <a:off x="4714266" y="6032426"/>
            <a:ext cx="2031496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1200" kern="0" dirty="0">
                <a:ea typeface="Tahoma" panose="020B0604030504040204" pitchFamily="34" charset="0"/>
              </a:rPr>
              <a:t>  </a:t>
            </a:r>
            <a:r>
              <a:rPr lang="en-GB" sz="1100" kern="0" dirty="0">
                <a:ea typeface="Tahoma" panose="020B0604030504040204" pitchFamily="34" charset="0"/>
              </a:rPr>
              <a:t>Hotel Trinity  </a:t>
            </a:r>
          </a:p>
          <a:p>
            <a:pPr defTabSz="914400"/>
            <a:r>
              <a:rPr lang="en-GB" sz="1100" kern="0" dirty="0">
                <a:ea typeface="Tahoma" panose="020B0604030504040204" pitchFamily="34" charset="0"/>
              </a:rPr>
              <a:t>  Swansea SA1 1NX</a:t>
            </a:r>
          </a:p>
          <a:p>
            <a:pPr defTabSz="914400"/>
            <a:r>
              <a:rPr lang="en-GB" sz="1100" b="1" kern="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  </a:t>
            </a:r>
            <a:r>
              <a:rPr lang="en-GB" sz="1100" kern="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01792326140</a:t>
            </a:r>
            <a:r>
              <a:rPr lang="en-GB" sz="1100" b="1" kern="0" dirty="0">
                <a:latin typeface="Calibri" panose="020F0502020204030204" pitchFamily="34" charset="0"/>
                <a:ea typeface="Tahoma" panose="020B0604030504040204" pitchFamily="34" charset="0"/>
                <a:cs typeface="Calibri" panose="020F0502020204030204" pitchFamily="34" charset="0"/>
              </a:rPr>
              <a:t> </a:t>
            </a:r>
          </a:p>
          <a:p>
            <a:pPr defTabSz="914400"/>
            <a:r>
              <a:rPr lang="en-GB" sz="1100" dirty="0">
                <a:solidFill>
                  <a:schemeClr val="tx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info@trinityhotelswansea.com</a:t>
            </a:r>
            <a:endParaRPr lang="en-GB" sz="1100" kern="0" dirty="0">
              <a:ea typeface="Tahoma" panose="020B0604030504040204" pitchFamily="34" charset="0"/>
            </a:endParaRPr>
          </a:p>
          <a:p>
            <a:pPr defTabSz="914400"/>
            <a:endParaRPr lang="en-GB" sz="1200" kern="0" dirty="0">
              <a:ea typeface="Tahoma" panose="020B0604030504040204" pitchFamily="34" charset="0"/>
            </a:endParaRPr>
          </a:p>
          <a:p>
            <a:pPr defTabSz="914400"/>
            <a:endParaRPr lang="en-GB" sz="1200" b="1" kern="0" dirty="0">
              <a:ea typeface="Tahoma" panose="020B0604030504040204" pitchFamily="34" charset="0"/>
            </a:endParaRPr>
          </a:p>
        </p:txBody>
      </p:sp>
      <p:pic>
        <p:nvPicPr>
          <p:cNvPr id="9" name="Picture 8" descr="A picture containing clipart&#10;&#10;Description automatically generated">
            <a:extLst>
              <a:ext uri="{FF2B5EF4-FFF2-40B4-BE49-F238E27FC236}">
                <a16:creationId xmlns:a16="http://schemas.microsoft.com/office/drawing/2014/main" id="{F89D0E10-0ED9-4CF8-9289-9B8621890397}"/>
              </a:ext>
            </a:extLst>
          </p:cNvPr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3"/>
              </a:ext>
            </a:extLst>
          </a:blip>
          <a:stretch>
            <a:fillRect/>
          </a:stretch>
        </p:blipFill>
        <p:spPr>
          <a:xfrm flipV="1">
            <a:off x="5672326" y="6169338"/>
            <a:ext cx="512607" cy="82240"/>
          </a:xfrm>
          <a:prstGeom prst="rect">
            <a:avLst/>
          </a:prstGeom>
        </p:spPr>
      </p:pic>
      <p:pic>
        <p:nvPicPr>
          <p:cNvPr id="35" name="Picture 34" descr="A picture containing food, dish, meal, barbecue&#10;&#10;Description automatically generated">
            <a:extLst>
              <a:ext uri="{FF2B5EF4-FFF2-40B4-BE49-F238E27FC236}">
                <a16:creationId xmlns:a16="http://schemas.microsoft.com/office/drawing/2014/main" id="{FA086C79-0F80-4F40-9296-87BB195E2710}"/>
              </a:ext>
            </a:extLst>
          </p:cNvPr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7" y="25962"/>
            <a:ext cx="1645169" cy="788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345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10284</TotalTime>
  <Words>489</Words>
  <Application>Microsoft Office PowerPoint</Application>
  <PresentationFormat>Widescreen</PresentationFormat>
  <Paragraphs>72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Bookman Old Style</vt:lpstr>
      <vt:lpstr>Calibri</vt:lpstr>
      <vt:lpstr>Edwardian Script ITC</vt:lpstr>
      <vt:lpstr>Rockwell</vt:lpstr>
      <vt:lpstr>Tahoma</vt:lpstr>
      <vt:lpstr>Damask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Anta seye</dc:creator>
  <cp:lastModifiedBy>Anta seye</cp:lastModifiedBy>
  <cp:revision>53</cp:revision>
  <dcterms:created xsi:type="dcterms:W3CDTF">2021-10-28T12:47:01Z</dcterms:created>
  <dcterms:modified xsi:type="dcterms:W3CDTF">2021-11-04T21:59:01Z</dcterms:modified>
</cp:coreProperties>
</file>