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media/image1.jpeg" ContentType="image/jpeg"/>
  <Override PartName="/ppt/notesSlides/notesSlide1.xml" ContentType="application/vnd.openxmlformats-officedocument.presentationml.notesSlide+xml"/>
  <Override PartName="/ppt/media/image2.jpeg" ContentType="image/jpeg"/>
  <Override PartName="/ppt/notesSlides/notesSlide2.xml" ContentType="application/vnd.openxmlformats-officedocument.presentationml.notesSlide+xml"/>
  <Override PartName="/ppt/media/image3.jpeg" ContentType="image/jpeg"/>
  <Override PartName="/ppt/notesSlides/notesSlide3.xml" ContentType="application/vnd.openxmlformats-officedocument.presentationml.notesSlide+xml"/>
  <Override PartName="/ppt/media/image4.jpeg" ContentType="image/jpeg"/>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5.jpeg" ContentType="image/jpeg"/>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6.jpeg" ContentType="image/jpeg"/>
  <Override PartName="/ppt/notesSlides/notesSlide8.xml" ContentType="application/vnd.openxmlformats-officedocument.presentationml.notesSlide+xml"/>
  <Override PartName="/ppt/media/image7.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chemeClr val="accent3"/>
              </a:solidFill>
              <a:prstDash val="solid"/>
              <a:round/>
            </a:ln>
          </a:left>
          <a:right>
            <a:ln w="12700" cap="flat">
              <a:solidFill>
                <a:schemeClr val="accent3"/>
              </a:solidFill>
              <a:prstDash val="solid"/>
              <a:round/>
            </a:ln>
          </a:right>
          <a:top>
            <a:ln w="12700" cap="flat">
              <a:solidFill>
                <a:schemeClr val="accent3"/>
              </a:solidFill>
              <a:prstDash val="solid"/>
              <a:round/>
            </a:ln>
          </a:top>
          <a:bottom>
            <a:ln w="12700" cap="flat">
              <a:solidFill>
                <a:schemeClr val="accent3"/>
              </a:solidFill>
              <a:prstDash val="solid"/>
              <a:round/>
            </a:ln>
          </a:bottom>
          <a:insideH>
            <a:ln w="12700" cap="flat">
              <a:solidFill>
                <a:schemeClr val="accent3"/>
              </a:solidFill>
              <a:prstDash val="solid"/>
              <a:round/>
            </a:ln>
          </a:insideH>
          <a:insideV>
            <a:ln w="12700" cap="flat">
              <a:solidFill>
                <a:schemeClr val="accent3"/>
              </a:solidFill>
              <a:prstDash val="solid"/>
              <a:round/>
            </a:ln>
          </a:insideV>
        </a:tcBdr>
        <a:fill>
          <a:solidFill>
            <a:schemeClr val="accent3">
              <a:alpha val="20000"/>
            </a:scheme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chemeClr val="accent3"/>
              </a:solidFill>
              <a:prstDash val="solid"/>
              <a:round/>
            </a:ln>
          </a:left>
          <a:right>
            <a:ln w="12700" cap="flat">
              <a:solidFill>
                <a:schemeClr val="accent3"/>
              </a:solidFill>
              <a:prstDash val="solid"/>
              <a:round/>
            </a:ln>
          </a:right>
          <a:top>
            <a:ln w="12700" cap="flat">
              <a:solidFill>
                <a:schemeClr val="accent3"/>
              </a:solidFill>
              <a:prstDash val="solid"/>
              <a:round/>
            </a:ln>
          </a:top>
          <a:bottom>
            <a:ln w="12700" cap="flat">
              <a:solidFill>
                <a:schemeClr val="accent3"/>
              </a:solidFill>
              <a:prstDash val="solid"/>
              <a:round/>
            </a:ln>
          </a:bottom>
          <a:insideH>
            <a:ln w="12700" cap="flat">
              <a:solidFill>
                <a:schemeClr val="accent3"/>
              </a:solidFill>
              <a:prstDash val="solid"/>
              <a:round/>
            </a:ln>
          </a:insideH>
          <a:insideV>
            <a:ln w="12700" cap="flat">
              <a:solidFill>
                <a:schemeClr val="accent3"/>
              </a:solidFill>
              <a:prstDash val="solid"/>
              <a:round/>
            </a:ln>
          </a:insideV>
        </a:tcBdr>
        <a:fill>
          <a:solidFill>
            <a:schemeClr val="accent3">
              <a:alpha val="20000"/>
            </a:schemeClr>
          </a:solidFill>
        </a:fill>
      </a:tcStyle>
    </a:firstCol>
    <a:lastRow>
      <a:tcTxStyle b="on" i="off">
        <a:fontRef idx="major">
          <a:srgbClr val="000000"/>
        </a:fontRef>
        <a:srgbClr val="000000"/>
      </a:tcTxStyle>
      <a:tcStyle>
        <a:tcBdr>
          <a:left>
            <a:ln w="12700" cap="flat">
              <a:solidFill>
                <a:schemeClr val="accent3"/>
              </a:solidFill>
              <a:prstDash val="solid"/>
              <a:round/>
            </a:ln>
          </a:left>
          <a:right>
            <a:ln w="12700" cap="flat">
              <a:solidFill>
                <a:schemeClr val="accent3"/>
              </a:solidFill>
              <a:prstDash val="solid"/>
              <a:round/>
            </a:ln>
          </a:right>
          <a:top>
            <a:ln w="50800" cap="flat">
              <a:solidFill>
                <a:schemeClr val="accent3"/>
              </a:solidFill>
              <a:prstDash val="solid"/>
              <a:round/>
            </a:ln>
          </a:top>
          <a:bottom>
            <a:ln w="12700" cap="flat">
              <a:solidFill>
                <a:schemeClr val="accent3"/>
              </a:solidFill>
              <a:prstDash val="solid"/>
              <a:round/>
            </a:ln>
          </a:bottom>
          <a:insideH>
            <a:ln w="12700" cap="flat">
              <a:solidFill>
                <a:schemeClr val="accent3"/>
              </a:solidFill>
              <a:prstDash val="solid"/>
              <a:round/>
            </a:ln>
          </a:insideH>
          <a:insideV>
            <a:ln w="12700" cap="flat">
              <a:solidFill>
                <a:schemeClr val="accent3"/>
              </a:solidFill>
              <a:prstDash val="solid"/>
              <a:round/>
            </a:ln>
          </a:insideV>
        </a:tcBdr>
        <a:fill>
          <a:noFill/>
        </a:fill>
      </a:tcStyle>
    </a:lastRow>
    <a:firstRow>
      <a:tcTxStyle b="on" i="off">
        <a:fontRef idx="major">
          <a:srgbClr val="000000"/>
        </a:fontRef>
        <a:srgbClr val="000000"/>
      </a:tcTxStyle>
      <a:tcStyle>
        <a:tcBdr>
          <a:left>
            <a:ln w="12700" cap="flat">
              <a:solidFill>
                <a:schemeClr val="accent3"/>
              </a:solidFill>
              <a:prstDash val="solid"/>
              <a:round/>
            </a:ln>
          </a:left>
          <a:right>
            <a:ln w="12700" cap="flat">
              <a:solidFill>
                <a:schemeClr val="accent3"/>
              </a:solidFill>
              <a:prstDash val="solid"/>
              <a:round/>
            </a:ln>
          </a:right>
          <a:top>
            <a:ln w="12700" cap="flat">
              <a:solidFill>
                <a:schemeClr val="accent3"/>
              </a:solidFill>
              <a:prstDash val="solid"/>
              <a:round/>
            </a:ln>
          </a:top>
          <a:bottom>
            <a:ln w="25400" cap="flat">
              <a:solidFill>
                <a:schemeClr val="accent3"/>
              </a:solidFill>
              <a:prstDash val="solid"/>
              <a:round/>
            </a:ln>
          </a:bottom>
          <a:insideH>
            <a:ln w="12700" cap="flat">
              <a:solidFill>
                <a:schemeClr val="accent3"/>
              </a:solidFill>
              <a:prstDash val="solid"/>
              <a:round/>
            </a:ln>
          </a:insideH>
          <a:insideV>
            <a:ln w="12700" cap="flat">
              <a:solidFill>
                <a:schemeClr val="accent3"/>
              </a:solidFill>
              <a:prstDash val="solid"/>
              <a:round/>
            </a:ln>
          </a:insideV>
        </a:tcBdr>
        <a:fill>
          <a:no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18" name="Shape 118"/>
          <p:cNvSpPr/>
          <p:nvPr>
            <p:ph type="sldImg"/>
          </p:nvPr>
        </p:nvSpPr>
        <p:spPr>
          <a:xfrm>
            <a:off x="1143000" y="685800"/>
            <a:ext cx="4572000" cy="3429000"/>
          </a:xfrm>
          <a:prstGeom prst="rect">
            <a:avLst/>
          </a:prstGeom>
        </p:spPr>
        <p:txBody>
          <a:bodyPr/>
          <a:lstStyle/>
          <a:p>
            <a:pPr/>
          </a:p>
        </p:txBody>
      </p:sp>
      <p:sp>
        <p:nvSpPr>
          <p:cNvPr id="119" name="Shape 11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0" name="Shape 130"/>
          <p:cNvSpPr/>
          <p:nvPr>
            <p:ph type="sldImg"/>
          </p:nvPr>
        </p:nvSpPr>
        <p:spPr>
          <a:prstGeom prst="rect">
            <a:avLst/>
          </a:prstGeom>
        </p:spPr>
        <p:txBody>
          <a:bodyPr/>
          <a:lstStyle/>
          <a:p>
            <a:pPr/>
          </a:p>
        </p:txBody>
      </p:sp>
      <p:sp>
        <p:nvSpPr>
          <p:cNvPr id="131" name="Shape 131"/>
          <p:cNvSpPr/>
          <p:nvPr>
            <p:ph type="body" sz="quarter" idx="1"/>
          </p:nvPr>
        </p:nvSpPr>
        <p:spPr>
          <a:prstGeom prst="rect">
            <a:avLst/>
          </a:prstGeom>
        </p:spPr>
        <p:txBody>
          <a:bodyPr/>
          <a:lstStyle/>
          <a:p>
            <a:pPr>
              <a:defRPr sz="1800">
                <a:solidFill>
                  <a:srgbClr val="151719"/>
                </a:solidFill>
                <a:latin typeface="Times New Roman"/>
                <a:ea typeface="Times New Roman"/>
                <a:cs typeface="Times New Roman"/>
                <a:sym typeface="Times New Roman"/>
              </a:defRPr>
            </a:pPr>
            <a:r>
              <a:t>Marketing plan allows to perform diverse activities in the tight direction and setting up marketing plan is essential for an organisation to seek for attaining goals (</a:t>
            </a:r>
            <a:r>
              <a:rPr>
                <a:solidFill>
                  <a:srgbClr val="222222"/>
                </a:solidFill>
              </a:rPr>
              <a:t>Chernev, 2020)</a:t>
            </a:r>
            <a:r>
              <a:t>. Marketing plan for the Sesilia Hotel can help to perform diverse activities in the right direction. Moreover, adequate planning from the beginning can allow to seek for the management process without difficulties. Strategic plan through situational analysis, objectives, strategy, tactics through marketing mix, action, and control are evaluated.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2" name="Shape 142"/>
          <p:cNvSpPr/>
          <p:nvPr>
            <p:ph type="sldImg"/>
          </p:nvPr>
        </p:nvSpPr>
        <p:spPr>
          <a:prstGeom prst="rect">
            <a:avLst/>
          </a:prstGeom>
        </p:spPr>
        <p:txBody>
          <a:bodyPr/>
          <a:lstStyle/>
          <a:p>
            <a:pPr/>
          </a:p>
        </p:txBody>
      </p:sp>
      <p:sp>
        <p:nvSpPr>
          <p:cNvPr id="143" name="Shape 143"/>
          <p:cNvSpPr/>
          <p:nvPr>
            <p:ph type="body" sz="quarter" idx="1"/>
          </p:nvPr>
        </p:nvSpPr>
        <p:spPr>
          <a:prstGeom prst="rect">
            <a:avLst/>
          </a:prstGeom>
        </p:spPr>
        <p:txBody>
          <a:bodyPr/>
          <a:lstStyle/>
          <a:p>
            <a:pPr algn="just">
              <a:lnSpc>
                <a:spcPct val="150000"/>
              </a:lnSpc>
              <a:spcBef>
                <a:spcPts val="1000"/>
              </a:spcBef>
              <a:defRPr sz="1800">
                <a:solidFill>
                  <a:srgbClr val="151719"/>
                </a:solidFill>
                <a:latin typeface="Times New Roman"/>
                <a:ea typeface="Times New Roman"/>
                <a:cs typeface="Times New Roman"/>
                <a:sym typeface="Times New Roman"/>
              </a:defRPr>
            </a:pPr>
            <a:r>
              <a:t>Segmentation: Customers with intention to travelling can be segmented (</a:t>
            </a:r>
            <a:r>
              <a:rPr>
                <a:solidFill>
                  <a:srgbClr val="222222"/>
                </a:solidFill>
              </a:rPr>
              <a:t>Yaghtin et al., 2020)</a:t>
            </a:r>
            <a:r>
              <a:t>. Focusing on the segmented customers are essential to reduce overall marketing cost and maintain adequate development activities in the right direction. </a:t>
            </a:r>
          </a:p>
          <a:p>
            <a:pPr algn="just">
              <a:lnSpc>
                <a:spcPct val="150000"/>
              </a:lnSpc>
              <a:spcBef>
                <a:spcPts val="1000"/>
              </a:spcBef>
              <a:defRPr sz="1800">
                <a:solidFill>
                  <a:srgbClr val="151719"/>
                </a:solidFill>
                <a:latin typeface="Times New Roman"/>
                <a:ea typeface="Times New Roman"/>
                <a:cs typeface="Times New Roman"/>
                <a:sym typeface="Times New Roman"/>
              </a:defRPr>
            </a:pPr>
            <a:r>
              <a:t>Targeting: Seeking customers profile and provide diverse offers. Making sure target process to the customers are helpful to secure business possibilities of Sesilia Hotel that can allow to manage techniques in the difficult situation.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7" name="Shape 157"/>
          <p:cNvSpPr/>
          <p:nvPr>
            <p:ph type="sldImg"/>
          </p:nvPr>
        </p:nvSpPr>
        <p:spPr>
          <a:prstGeom prst="rect">
            <a:avLst/>
          </a:prstGeom>
        </p:spPr>
        <p:txBody>
          <a:bodyPr/>
          <a:lstStyle/>
          <a:p>
            <a:pPr/>
          </a:p>
        </p:txBody>
      </p:sp>
      <p:sp>
        <p:nvSpPr>
          <p:cNvPr id="158" name="Shape 158"/>
          <p:cNvSpPr/>
          <p:nvPr>
            <p:ph type="body" sz="quarter" idx="1"/>
          </p:nvPr>
        </p:nvSpPr>
        <p:spPr>
          <a:prstGeom prst="rect">
            <a:avLst/>
          </a:prstGeom>
        </p:spPr>
        <p:txBody>
          <a:bodyPr/>
          <a:lstStyle/>
          <a:p>
            <a:pPr algn="just">
              <a:lnSpc>
                <a:spcPct val="150000"/>
              </a:lnSpc>
              <a:spcBef>
                <a:spcPts val="1000"/>
              </a:spcBef>
              <a:defRPr sz="1800">
                <a:solidFill>
                  <a:srgbClr val="151719"/>
                </a:solidFill>
                <a:latin typeface="Times New Roman"/>
                <a:ea typeface="Times New Roman"/>
                <a:cs typeface="Times New Roman"/>
                <a:sym typeface="Times New Roman"/>
              </a:defRPr>
            </a:pPr>
            <a:r>
              <a:t>Sesilia Hotel makes sure diverse collaboration activities to ensure relationship activities in the right process (</a:t>
            </a:r>
            <a:r>
              <a:rPr>
                <a:solidFill>
                  <a:srgbClr val="222222"/>
                </a:solidFill>
              </a:rPr>
              <a:t>Westwood, 2013)</a:t>
            </a:r>
            <a:r>
              <a:t>. B2B relationship with the suppliers and others can allow to manage diverse tasks and perform diverse tasks in the right aspects.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0" name="Shape 170"/>
          <p:cNvSpPr/>
          <p:nvPr>
            <p:ph type="sldImg"/>
          </p:nvPr>
        </p:nvSpPr>
        <p:spPr>
          <a:prstGeom prst="rect">
            <a:avLst/>
          </a:prstGeom>
        </p:spPr>
        <p:txBody>
          <a:bodyPr/>
          <a:lstStyle/>
          <a:p>
            <a:pPr/>
          </a:p>
        </p:txBody>
      </p:sp>
      <p:sp>
        <p:nvSpPr>
          <p:cNvPr id="171" name="Shape 171"/>
          <p:cNvSpPr/>
          <p:nvPr>
            <p:ph type="body" sz="quarter" idx="1"/>
          </p:nvPr>
        </p:nvSpPr>
        <p:spPr>
          <a:prstGeom prst="rect">
            <a:avLst/>
          </a:prstGeom>
        </p:spPr>
        <p:txBody>
          <a:bodyPr/>
          <a:lstStyle/>
          <a:p>
            <a:pPr algn="just">
              <a:lnSpc>
                <a:spcPct val="150000"/>
              </a:lnSpc>
              <a:spcBef>
                <a:spcPts val="1000"/>
              </a:spcBef>
              <a:defRPr sz="1800">
                <a:solidFill>
                  <a:srgbClr val="151719"/>
                </a:solidFill>
                <a:latin typeface="Times New Roman"/>
                <a:ea typeface="Times New Roman"/>
                <a:cs typeface="Times New Roman"/>
                <a:sym typeface="Times New Roman"/>
              </a:defRPr>
            </a:pPr>
            <a:r>
              <a:t>SMART target: Sesilia Hotel is focused to increase customer satisfaction level through diverse strategies and practices that can allow to gain overall impression. </a:t>
            </a:r>
          </a:p>
          <a:p>
            <a:pPr algn="just">
              <a:lnSpc>
                <a:spcPct val="150000"/>
              </a:lnSpc>
              <a:spcBef>
                <a:spcPts val="1000"/>
              </a:spcBef>
              <a:defRPr sz="1800">
                <a:solidFill>
                  <a:srgbClr val="151719"/>
                </a:solidFill>
                <a:latin typeface="Times New Roman"/>
                <a:ea typeface="Times New Roman"/>
                <a:cs typeface="Times New Roman"/>
                <a:sym typeface="Times New Roman"/>
              </a:defRPr>
            </a:pPr>
            <a:r>
              <a:t>Strategy </a:t>
            </a:r>
          </a:p>
          <a:p>
            <a:pPr algn="just">
              <a:lnSpc>
                <a:spcPct val="150000"/>
              </a:lnSpc>
              <a:spcBef>
                <a:spcPts val="1000"/>
              </a:spcBef>
              <a:defRPr sz="1800">
                <a:solidFill>
                  <a:srgbClr val="151719"/>
                </a:solidFill>
                <a:latin typeface="Times New Roman"/>
                <a:ea typeface="Times New Roman"/>
                <a:cs typeface="Times New Roman"/>
                <a:sym typeface="Times New Roman"/>
              </a:defRPr>
            </a:pPr>
            <a:r>
              <a:t>Setting up value proposition for Sesilia Hotel can allow to manage diverse advancement that can increase strategical advancement process (</a:t>
            </a:r>
            <a:r>
              <a:rPr>
                <a:solidFill>
                  <a:srgbClr val="222222"/>
                </a:solidFill>
              </a:rPr>
              <a:t>Lehmann and Winer, 2008)</a:t>
            </a:r>
            <a:r>
              <a:t>. Sesilia Hotel is different from others as it provides facilities to customers with low price range and dedicated customer services in all the areas. Constant advancement on the hospitality services to the target customers of Sesilia Hotel can allow to manage diverse activities in the right direction. Moreover, </a:t>
            </a:r>
            <a:r>
              <a:rPr>
                <a:solidFill>
                  <a:srgbClr val="222222"/>
                </a:solidFill>
              </a:rPr>
              <a:t>Wilson (2010) argued that </a:t>
            </a:r>
            <a:r>
              <a:t>positioning and targeting of the customers through evaluating them can allow to manage various areas and possibilities. For instance, strategy formulation activities in the continuous advancement activities of Sesilia Hotel can help them to secure business practices without difficulties. There are various facilities and management practices and followed at Sesilia Hotel to ensure overall development activities and constant management of them without difficulties.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Shape 177"/>
          <p:cNvSpPr/>
          <p:nvPr>
            <p:ph type="sldImg"/>
          </p:nvPr>
        </p:nvSpPr>
        <p:spPr>
          <a:prstGeom prst="rect">
            <a:avLst/>
          </a:prstGeom>
        </p:spPr>
        <p:txBody>
          <a:bodyPr/>
          <a:lstStyle/>
          <a:p>
            <a:pPr/>
          </a:p>
        </p:txBody>
      </p:sp>
      <p:sp>
        <p:nvSpPr>
          <p:cNvPr id="178" name="Shape 178"/>
          <p:cNvSpPr/>
          <p:nvPr>
            <p:ph type="body" sz="quarter" idx="1"/>
          </p:nvPr>
        </p:nvSpPr>
        <p:spPr>
          <a:prstGeom prst="rect">
            <a:avLst/>
          </a:prstGeom>
        </p:spPr>
        <p:txBody>
          <a:bodyPr/>
          <a:lstStyle/>
          <a:p>
            <a:pPr algn="just">
              <a:lnSpc>
                <a:spcPct val="150000"/>
              </a:lnSpc>
              <a:spcBef>
                <a:spcPts val="1000"/>
              </a:spcBef>
              <a:defRPr sz="1800">
                <a:solidFill>
                  <a:srgbClr val="151719"/>
                </a:solidFill>
                <a:latin typeface="Times New Roman"/>
                <a:ea typeface="Times New Roman"/>
                <a:cs typeface="Times New Roman"/>
                <a:sym typeface="Times New Roman"/>
              </a:defRPr>
            </a:pPr>
            <a:r>
              <a:t>Product: Customer accommodation, food, services and other product category as per customers intention are provided at Sesilia Hotel (</a:t>
            </a:r>
            <a:r>
              <a:rPr>
                <a:solidFill>
                  <a:srgbClr val="222222"/>
                </a:solidFill>
              </a:rPr>
              <a:t>Sumarwan, 2019)</a:t>
            </a:r>
            <a:r>
              <a:t>. Product placement activities of the hotel are highly essential to secure satisfaction level. Constant product advancement practices are related to the business process and management techniques. </a:t>
            </a:r>
          </a:p>
          <a:p>
            <a:pPr algn="just">
              <a:lnSpc>
                <a:spcPct val="150000"/>
              </a:lnSpc>
              <a:spcBef>
                <a:spcPts val="1000"/>
              </a:spcBef>
              <a:defRPr sz="1800">
                <a:solidFill>
                  <a:srgbClr val="151719"/>
                </a:solidFill>
                <a:latin typeface="Times New Roman"/>
                <a:ea typeface="Times New Roman"/>
                <a:cs typeface="Times New Roman"/>
                <a:sym typeface="Times New Roman"/>
              </a:defRPr>
            </a:pPr>
            <a:r>
              <a:t>Place: London centre is the major target place for Sesilia Hotel where customers can get there services at the right direction (</a:t>
            </a:r>
            <a:r>
              <a:rPr>
                <a:solidFill>
                  <a:srgbClr val="222222"/>
                </a:solidFill>
              </a:rPr>
              <a:t>Desai and Vidyapeeth, 2019)</a:t>
            </a:r>
            <a:r>
              <a:t>. Seeking for the place where customers mostly visit and spend leisure time is the major focus of Sesilia Hotel that can allow to manage current business environment aspects through marketing strategies. </a:t>
            </a:r>
          </a:p>
          <a:p>
            <a:pPr algn="just">
              <a:lnSpc>
                <a:spcPct val="150000"/>
              </a:lnSpc>
              <a:spcBef>
                <a:spcPts val="1000"/>
              </a:spcBef>
              <a:defRPr sz="1800">
                <a:solidFill>
                  <a:srgbClr val="151719"/>
                </a:solidFill>
                <a:latin typeface="Times New Roman"/>
                <a:ea typeface="Times New Roman"/>
                <a:cs typeface="Times New Roman"/>
                <a:sym typeface="Times New Roman"/>
              </a:defRPr>
            </a:pPr>
            <a:r>
              <a:t>Price: There will be followed adequate pricing strategy as per customers purchase behaviour and quality of the room services that can allow to enhance overall satisfaction level of the customers (</a:t>
            </a:r>
            <a:r>
              <a:rPr>
                <a:solidFill>
                  <a:srgbClr val="222222"/>
                </a:solidFill>
              </a:rPr>
              <a:t>AlAwadhi and Al-Daihani, 2019)</a:t>
            </a:r>
            <a:r>
              <a:t>. Pricing will be start from £60 customers can avail rooms as per their requirements. Establishment of better pricing can allow to attain competitive advantages and manage tasks without barriers. </a:t>
            </a:r>
          </a:p>
          <a:p>
            <a:pPr algn="just">
              <a:lnSpc>
                <a:spcPct val="150000"/>
              </a:lnSpc>
              <a:spcBef>
                <a:spcPts val="1000"/>
              </a:spcBef>
              <a:defRPr sz="1800">
                <a:solidFill>
                  <a:srgbClr val="151719"/>
                </a:solidFill>
                <a:latin typeface="Times New Roman"/>
                <a:ea typeface="Times New Roman"/>
                <a:cs typeface="Times New Roman"/>
                <a:sym typeface="Times New Roman"/>
              </a:defRPr>
            </a:pPr>
            <a:r>
              <a:t>Promotion: Digital media, social media integration, billboards and other advertisement will be followed at Sesilia Hotel to manage promotional activities (</a:t>
            </a:r>
            <a:r>
              <a:rPr>
                <a:solidFill>
                  <a:srgbClr val="222222"/>
                </a:solidFill>
              </a:rPr>
              <a:t>Asseraf et al., 2019)</a:t>
            </a:r>
            <a:r>
              <a:t>. Moreover, discounts, price deductions, coupon and others will be followed that can help to increase customer purchase behaviour.</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3" name="Shape 183"/>
          <p:cNvSpPr/>
          <p:nvPr>
            <p:ph type="sldImg"/>
          </p:nvPr>
        </p:nvSpPr>
        <p:spPr>
          <a:prstGeom prst="rect">
            <a:avLst/>
          </a:prstGeom>
        </p:spPr>
        <p:txBody>
          <a:bodyPr/>
          <a:lstStyle/>
          <a:p>
            <a:pPr/>
          </a:p>
        </p:txBody>
      </p:sp>
      <p:sp>
        <p:nvSpPr>
          <p:cNvPr id="184" name="Shape 184"/>
          <p:cNvSpPr/>
          <p:nvPr>
            <p:ph type="body" sz="quarter" idx="1"/>
          </p:nvPr>
        </p:nvSpPr>
        <p:spPr>
          <a:prstGeom prst="rect">
            <a:avLst/>
          </a:prstGeom>
        </p:spPr>
        <p:txBody>
          <a:bodyPr/>
          <a:lstStyle/>
          <a:p>
            <a:pPr algn="just">
              <a:lnSpc>
                <a:spcPct val="150000"/>
              </a:lnSpc>
              <a:spcBef>
                <a:spcPts val="1000"/>
              </a:spcBef>
              <a:defRPr sz="1800">
                <a:solidFill>
                  <a:srgbClr val="151719"/>
                </a:solidFill>
                <a:latin typeface="Times New Roman"/>
                <a:ea typeface="Times New Roman"/>
                <a:cs typeface="Times New Roman"/>
                <a:sym typeface="Times New Roman"/>
              </a:defRPr>
            </a:pPr>
            <a:r>
              <a:t>Sesilia Hotel communication plan to customers are mainly focused to perform diverse activities that can allow to manage overall marketing strategies and process (</a:t>
            </a:r>
            <a:r>
              <a:rPr>
                <a:solidFill>
                  <a:srgbClr val="222222"/>
                </a:solidFill>
              </a:rPr>
              <a:t>Lee and Kotler, 2019)</a:t>
            </a:r>
            <a:r>
              <a:t>. Making sure adequate advancement activities through customer segmentation practices can allow to seek for the development activities that are essential to manage and collaborate with the customers (</a:t>
            </a:r>
            <a:r>
              <a:rPr>
                <a:solidFill>
                  <a:srgbClr val="222222"/>
                </a:solidFill>
              </a:rPr>
              <a:t>Diyanova et al., 2019)</a:t>
            </a:r>
            <a:r>
              <a:t>. </a:t>
            </a:r>
          </a:p>
          <a:p>
            <a:pPr algn="just">
              <a:lnSpc>
                <a:spcPct val="150000"/>
              </a:lnSpc>
              <a:spcBef>
                <a:spcPts val="1000"/>
              </a:spcBef>
              <a:defRPr sz="1800">
                <a:solidFill>
                  <a:srgbClr val="151719"/>
                </a:solidFill>
                <a:latin typeface="Times New Roman"/>
                <a:ea typeface="Times New Roman"/>
                <a:cs typeface="Times New Roman"/>
                <a:sym typeface="Times New Roman"/>
              </a:defRPr>
            </a:pPr>
            <a:r>
              <a:t>Market research activities through channel distribution process can allow to ensure diverse gathering activities that can encourage to engage with the feedback activities process for the customers (</a:t>
            </a:r>
            <a:r>
              <a:rPr>
                <a:solidFill>
                  <a:srgbClr val="222222"/>
                </a:solidFill>
              </a:rPr>
              <a:t>Fahy and Jobber, 2019)</a:t>
            </a:r>
            <a:r>
              <a:t>.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3" name="Shape 193"/>
          <p:cNvSpPr/>
          <p:nvPr>
            <p:ph type="sldImg"/>
          </p:nvPr>
        </p:nvSpPr>
        <p:spPr>
          <a:prstGeom prst="rect">
            <a:avLst/>
          </a:prstGeom>
        </p:spPr>
        <p:txBody>
          <a:bodyPr/>
          <a:lstStyle/>
          <a:p>
            <a:pPr/>
          </a:p>
        </p:txBody>
      </p:sp>
      <p:sp>
        <p:nvSpPr>
          <p:cNvPr id="194" name="Shape 194"/>
          <p:cNvSpPr/>
          <p:nvPr>
            <p:ph type="body" sz="quarter" idx="1"/>
          </p:nvPr>
        </p:nvSpPr>
        <p:spPr>
          <a:prstGeom prst="rect">
            <a:avLst/>
          </a:prstGeom>
        </p:spPr>
        <p:txBody>
          <a:bodyPr/>
          <a:lstStyle/>
          <a:p>
            <a:pPr algn="just">
              <a:lnSpc>
                <a:spcPct val="150000"/>
              </a:lnSpc>
              <a:spcBef>
                <a:spcPts val="1000"/>
              </a:spcBef>
              <a:defRPr sz="1800">
                <a:solidFill>
                  <a:srgbClr val="151719"/>
                </a:solidFill>
                <a:latin typeface="Times New Roman"/>
                <a:ea typeface="Times New Roman"/>
                <a:cs typeface="Times New Roman"/>
                <a:sym typeface="Times New Roman"/>
              </a:defRPr>
            </a:pPr>
            <a:r>
              <a:t>Product: Customer accommodation, food, services and other product category as per customers intention are provided at Sesilia Hotel (</a:t>
            </a:r>
            <a:r>
              <a:rPr>
                <a:solidFill>
                  <a:srgbClr val="222222"/>
                </a:solidFill>
              </a:rPr>
              <a:t>Sumarwan, 2019)</a:t>
            </a:r>
            <a:r>
              <a:t>. Product placement activities of the hotel are highly essential to secure satisfaction level. Constant product advancement practices are related to the business process and management techniques. </a:t>
            </a:r>
          </a:p>
          <a:p>
            <a:pPr algn="just">
              <a:lnSpc>
                <a:spcPct val="150000"/>
              </a:lnSpc>
              <a:spcBef>
                <a:spcPts val="1000"/>
              </a:spcBef>
              <a:defRPr sz="1800">
                <a:solidFill>
                  <a:srgbClr val="151719"/>
                </a:solidFill>
                <a:latin typeface="Times New Roman"/>
                <a:ea typeface="Times New Roman"/>
                <a:cs typeface="Times New Roman"/>
                <a:sym typeface="Times New Roman"/>
              </a:defRPr>
            </a:pPr>
            <a:r>
              <a:t>Place: London centre is the major target place for Sesilia Hotel where customers can get there services at the right direction (</a:t>
            </a:r>
            <a:r>
              <a:rPr>
                <a:solidFill>
                  <a:srgbClr val="222222"/>
                </a:solidFill>
              </a:rPr>
              <a:t>Desai and Vidyapeeth, 2019)</a:t>
            </a:r>
            <a:r>
              <a:t>. Seeking for the place where customers mostly visit and spend leisure time is the major focus of Sesilia Hotel that can allow to manage current business environment aspects through marketing strategies. </a:t>
            </a:r>
          </a:p>
          <a:p>
            <a:pPr algn="just">
              <a:lnSpc>
                <a:spcPct val="150000"/>
              </a:lnSpc>
              <a:spcBef>
                <a:spcPts val="1000"/>
              </a:spcBef>
              <a:defRPr sz="1800">
                <a:solidFill>
                  <a:srgbClr val="151719"/>
                </a:solidFill>
                <a:latin typeface="Times New Roman"/>
                <a:ea typeface="Times New Roman"/>
                <a:cs typeface="Times New Roman"/>
                <a:sym typeface="Times New Roman"/>
              </a:defRPr>
            </a:pPr>
            <a:r>
              <a:t>Price: There will be followed adequate pricing strategy as per customers purchase behaviour and quality of the room services that can allow to enhance overall satisfaction level of the customers (</a:t>
            </a:r>
            <a:r>
              <a:rPr>
                <a:solidFill>
                  <a:srgbClr val="222222"/>
                </a:solidFill>
              </a:rPr>
              <a:t>AlAwadhi and Al-Daihani, 2019)</a:t>
            </a:r>
            <a:r>
              <a:t>. Pricing will be start from £60 customers can avail rooms as per their requirements. Establishment of better pricing can allow to attain competitive advantages and manage tasks without barriers. </a:t>
            </a:r>
          </a:p>
          <a:p>
            <a:pPr algn="just">
              <a:lnSpc>
                <a:spcPct val="150000"/>
              </a:lnSpc>
              <a:spcBef>
                <a:spcPts val="1000"/>
              </a:spcBef>
              <a:defRPr sz="1800">
                <a:solidFill>
                  <a:srgbClr val="151719"/>
                </a:solidFill>
                <a:latin typeface="Times New Roman"/>
                <a:ea typeface="Times New Roman"/>
                <a:cs typeface="Times New Roman"/>
                <a:sym typeface="Times New Roman"/>
              </a:defRPr>
            </a:pPr>
            <a:r>
              <a:t>Promotion: Digital media, social media integration, billboards and other advertisement will be followed at Sesilia Hotel to manage promotional activities (</a:t>
            </a:r>
            <a:r>
              <a:rPr>
                <a:solidFill>
                  <a:srgbClr val="222222"/>
                </a:solidFill>
              </a:rPr>
              <a:t>Asseraf et al., 2019)</a:t>
            </a:r>
            <a:r>
              <a:t>. Moreover, discounts, price deductions, coupon and others will be followed that can help to increase customer purchase behaviour.</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4" name="Shape 224"/>
          <p:cNvSpPr/>
          <p:nvPr>
            <p:ph type="sldImg"/>
          </p:nvPr>
        </p:nvSpPr>
        <p:spPr>
          <a:prstGeom prst="rect">
            <a:avLst/>
          </a:prstGeom>
        </p:spPr>
        <p:txBody>
          <a:bodyPr/>
          <a:lstStyle/>
          <a:p>
            <a:pPr/>
          </a:p>
        </p:txBody>
      </p:sp>
      <p:sp>
        <p:nvSpPr>
          <p:cNvPr id="225" name="Shape 225"/>
          <p:cNvSpPr/>
          <p:nvPr>
            <p:ph type="body" sz="quarter" idx="1"/>
          </p:nvPr>
        </p:nvSpPr>
        <p:spPr>
          <a:prstGeom prst="rect">
            <a:avLst/>
          </a:prstGeom>
        </p:spPr>
        <p:txBody>
          <a:bodyPr/>
          <a:lstStyle>
            <a:lvl1pPr algn="just">
              <a:lnSpc>
                <a:spcPct val="150000"/>
              </a:lnSpc>
              <a:spcBef>
                <a:spcPts val="1000"/>
              </a:spcBef>
              <a:defRPr sz="1800">
                <a:solidFill>
                  <a:srgbClr val="151719"/>
                </a:solidFill>
                <a:latin typeface="Times New Roman"/>
                <a:ea typeface="Times New Roman"/>
                <a:cs typeface="Times New Roman"/>
                <a:sym typeface="Times New Roman"/>
              </a:defRPr>
            </a:lvl1pPr>
          </a:lstStyle>
          <a:p>
            <a:pPr/>
            <a:r>
              <a:t>Marketing plan of Sesilia Hotel mainly focused to manage proper communication process with the right customers that encourages to perform and engage in the right direction. Collaboration with the customers are rises with the constant development practices and seeking for the possibilities to perform diverse areas. Seeking for the customer benefits and engagement are essential to manage towards the possibilities that can allow to generate profit margin and advancement process without difficulties. Adequate marketing plan is essential to manage and collaborate with the right customers to secure overall development practices.</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0">
    <p:bg>
      <p:bgPr>
        <a:solidFill>
          <a:srgbClr val="000000"/>
        </a:solidFill>
      </p:bgPr>
    </p:bg>
    <p:spTree>
      <p:nvGrpSpPr>
        <p:cNvPr id="1" name=""/>
        <p:cNvGrpSpPr/>
        <p:nvPr/>
      </p:nvGrpSpPr>
      <p:grpSpPr>
        <a:xfrm>
          <a:off x="0" y="0"/>
          <a:ext cx="0" cy="0"/>
          <a:chOff x="0" y="0"/>
          <a:chExt cx="0" cy="0"/>
        </a:xfrm>
      </p:grpSpPr>
      <p:sp>
        <p:nvSpPr>
          <p:cNvPr id="20" name="Title Text"/>
          <p:cNvSpPr txBox="1"/>
          <p:nvPr>
            <p:ph type="title"/>
          </p:nvPr>
        </p:nvSpPr>
        <p:spPr>
          <a:xfrm>
            <a:off x="1524000" y="1122362"/>
            <a:ext cx="9144000" cy="2387601"/>
          </a:xfrm>
          <a:prstGeom prst="rect">
            <a:avLst/>
          </a:prstGeom>
        </p:spPr>
        <p:txBody>
          <a:bodyPr anchor="b"/>
          <a:lstStyle>
            <a:lvl1pPr algn="ctr">
              <a:defRPr sz="6000">
                <a:solidFill>
                  <a:srgbClr val="FFFFFF"/>
                </a:solidFill>
              </a:defRPr>
            </a:lvl1pPr>
          </a:lstStyle>
          <a:p>
            <a:pPr/>
            <a:r>
              <a:t>Title Text</a:t>
            </a:r>
          </a:p>
        </p:txBody>
      </p:sp>
      <p:sp>
        <p:nvSpPr>
          <p:cNvPr id="21"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solidFill>
                  <a:srgbClr val="FFFFFF"/>
                </a:solidFill>
              </a:defRPr>
            </a:lvl1pPr>
            <a:lvl2pPr marL="0" indent="457200" algn="ctr">
              <a:buSzTx/>
              <a:buFontTx/>
              <a:buNone/>
              <a:defRPr sz="2400">
                <a:solidFill>
                  <a:srgbClr val="FFFFFF"/>
                </a:solidFill>
              </a:defRPr>
            </a:lvl2pPr>
            <a:lvl3pPr marL="0" indent="914400" algn="ctr">
              <a:buSzTx/>
              <a:buFontTx/>
              <a:buNone/>
              <a:defRPr sz="2400">
                <a:solidFill>
                  <a:srgbClr val="FFFFFF"/>
                </a:solidFill>
              </a:defRPr>
            </a:lvl3pPr>
            <a:lvl4pPr marL="0" indent="1371600" algn="ctr">
              <a:buSzTx/>
              <a:buFontTx/>
              <a:buNone/>
              <a:defRPr sz="2400">
                <a:solidFill>
                  <a:srgbClr val="FFFFFF"/>
                </a:solidFill>
              </a:defRPr>
            </a:lvl4pPr>
            <a:lvl5pPr marL="0" indent="1828800" algn="ctr">
              <a:buSzTx/>
              <a:buFontTx/>
              <a:buNone/>
              <a:defRPr sz="2400">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9" name="Title Text"/>
          <p:cNvSpPr txBox="1"/>
          <p:nvPr>
            <p:ph type="title"/>
          </p:nvPr>
        </p:nvSpPr>
        <p:spPr>
          <a:prstGeom prst="rect">
            <a:avLst/>
          </a:prstGeom>
        </p:spPr>
        <p:txBody>
          <a:bodyPr/>
          <a:lstStyle/>
          <a:p>
            <a:pPr/>
            <a:r>
              <a:t>Title Text</a:t>
            </a:r>
          </a:p>
        </p:txBody>
      </p:sp>
      <p:sp>
        <p:nvSpPr>
          <p:cNvPr id="30"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38"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9"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47" name="Title Text"/>
          <p:cNvSpPr txBox="1"/>
          <p:nvPr>
            <p:ph type="title"/>
          </p:nvPr>
        </p:nvSpPr>
        <p:spPr>
          <a:prstGeom prst="rect">
            <a:avLst/>
          </a:prstGeom>
        </p:spPr>
        <p:txBody>
          <a:bodyPr/>
          <a:lstStyle/>
          <a:p>
            <a:pPr/>
            <a:r>
              <a:t>Title Text</a:t>
            </a:r>
          </a:p>
        </p:txBody>
      </p:sp>
      <p:sp>
        <p:nvSpPr>
          <p:cNvPr id="48"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56" name="Title Text"/>
          <p:cNvSpPr txBox="1"/>
          <p:nvPr>
            <p:ph type="title"/>
          </p:nvPr>
        </p:nvSpPr>
        <p:spPr>
          <a:xfrm>
            <a:off x="839787" y="365125"/>
            <a:ext cx="10515601" cy="1325563"/>
          </a:xfrm>
          <a:prstGeom prst="rect">
            <a:avLst/>
          </a:prstGeom>
        </p:spPr>
        <p:txBody>
          <a:bodyPr/>
          <a:lstStyle/>
          <a:p>
            <a:pPr/>
            <a:r>
              <a:t>Title Text</a:t>
            </a:r>
          </a:p>
        </p:txBody>
      </p:sp>
      <p:sp>
        <p:nvSpPr>
          <p:cNvPr id="57"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58" name="Text Placeholder 4"/>
          <p:cNvSpPr/>
          <p:nvPr>
            <p:ph type="body" sz="quarter" idx="13"/>
          </p:nvPr>
        </p:nvSpPr>
        <p:spPr>
          <a:xfrm>
            <a:off x="6172200" y="1681163"/>
            <a:ext cx="5183188" cy="823913"/>
          </a:xfrm>
          <a:prstGeom prst="rect">
            <a:avLst/>
          </a:prstGeom>
        </p:spPr>
        <p:txBody>
          <a:bodyPr anchor="b"/>
          <a:lstStyle/>
          <a:p>
            <a:pPr marL="0" indent="0">
              <a:buSzTx/>
              <a:buFontTx/>
              <a:buNone/>
              <a:defRPr b="1" sz="2400"/>
            </a:pPr>
          </a:p>
        </p:txBody>
      </p:sp>
      <p:sp>
        <p:nvSpPr>
          <p:cNvPr id="5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66" name="Title Text"/>
          <p:cNvSpPr txBox="1"/>
          <p:nvPr>
            <p:ph type="title"/>
          </p:nvPr>
        </p:nvSpPr>
        <p:spPr>
          <a:prstGeom prst="rect">
            <a:avLst/>
          </a:prstGeom>
        </p:spPr>
        <p:txBody>
          <a:bodyPr/>
          <a:lstStyle/>
          <a:p>
            <a:pPr/>
            <a:r>
              <a:t>Title Text</a:t>
            </a:r>
          </a:p>
        </p:txBody>
      </p:sp>
      <p:sp>
        <p:nvSpPr>
          <p:cNvPr id="6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7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81"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2"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83" name="Text Placeholder 3"/>
          <p:cNvSpPr/>
          <p:nvPr>
            <p:ph type="body" sz="quarter" idx="13"/>
          </p:nvPr>
        </p:nvSpPr>
        <p:spPr>
          <a:xfrm>
            <a:off x="839787" y="2057400"/>
            <a:ext cx="3932239" cy="3811588"/>
          </a:xfrm>
          <a:prstGeom prst="rect">
            <a:avLst/>
          </a:prstGeom>
        </p:spPr>
        <p:txBody>
          <a:bodyPr/>
          <a:lstStyle/>
          <a:p>
            <a:pPr marL="0" indent="0">
              <a:buSzTx/>
              <a:buFontTx/>
              <a:buNone/>
              <a:defRPr sz="1600"/>
            </a:pPr>
          </a:p>
        </p:txBody>
      </p:sp>
      <p:sp>
        <p:nvSpPr>
          <p:cNvPr id="8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91"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92" name="Picture Placeholder 2"/>
          <p:cNvSpPr/>
          <p:nvPr>
            <p:ph type="pic" sz="half" idx="13"/>
          </p:nvPr>
        </p:nvSpPr>
        <p:spPr>
          <a:xfrm>
            <a:off x="5183187" y="987425"/>
            <a:ext cx="6172201" cy="4873625"/>
          </a:xfrm>
          <a:prstGeom prst="rect">
            <a:avLst/>
          </a:prstGeom>
        </p:spPr>
        <p:txBody>
          <a:bodyPr lIns="91439" rIns="91439">
            <a:noAutofit/>
          </a:bodyPr>
          <a:lstStyle/>
          <a:p>
            <a:pPr/>
          </a:p>
        </p:txBody>
      </p:sp>
      <p:sp>
        <p:nvSpPr>
          <p:cNvPr id="93"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Vertical Text">
    <p:spTree>
      <p:nvGrpSpPr>
        <p:cNvPr id="1" name=""/>
        <p:cNvGrpSpPr/>
        <p:nvPr/>
      </p:nvGrpSpPr>
      <p:grpSpPr>
        <a:xfrm>
          <a:off x="0" y="0"/>
          <a:ext cx="0" cy="0"/>
          <a:chOff x="0" y="0"/>
          <a:chExt cx="0" cy="0"/>
        </a:xfrm>
      </p:grpSpPr>
      <p:sp>
        <p:nvSpPr>
          <p:cNvPr id="101" name="Title Text"/>
          <p:cNvSpPr txBox="1"/>
          <p:nvPr>
            <p:ph type="title"/>
          </p:nvPr>
        </p:nvSpPr>
        <p:spPr>
          <a:prstGeom prst="rect">
            <a:avLst/>
          </a:prstGeom>
        </p:spPr>
        <p:txBody>
          <a:bodyPr/>
          <a:lstStyle/>
          <a:p>
            <a:pPr/>
            <a:r>
              <a:t>Title Text</a:t>
            </a:r>
          </a:p>
        </p:txBody>
      </p:sp>
      <p:sp>
        <p:nvSpPr>
          <p:cNvPr id="102"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Vertical Title and Text">
    <p:spTree>
      <p:nvGrpSpPr>
        <p:cNvPr id="1" name=""/>
        <p:cNvGrpSpPr/>
        <p:nvPr/>
      </p:nvGrpSpPr>
      <p:grpSpPr>
        <a:xfrm>
          <a:off x="0" y="0"/>
          <a:ext cx="0" cy="0"/>
          <a:chOff x="0" y="0"/>
          <a:chExt cx="0" cy="0"/>
        </a:xfrm>
      </p:grpSpPr>
      <p:sp>
        <p:nvSpPr>
          <p:cNvPr id="110" name="Title Text"/>
          <p:cNvSpPr txBox="1"/>
          <p:nvPr>
            <p:ph type="title"/>
          </p:nvPr>
        </p:nvSpPr>
        <p:spPr>
          <a:xfrm>
            <a:off x="8724900" y="365125"/>
            <a:ext cx="2628900" cy="5811838"/>
          </a:xfrm>
          <a:prstGeom prst="rect">
            <a:avLst/>
          </a:prstGeom>
        </p:spPr>
        <p:txBody>
          <a:bodyPr/>
          <a:lstStyle/>
          <a:p>
            <a:pPr/>
            <a:r>
              <a:t>Title Text</a:t>
            </a:r>
          </a:p>
        </p:txBody>
      </p:sp>
      <p:sp>
        <p:nvSpPr>
          <p:cNvPr id="111" name="Body Level One…"/>
          <p:cNvSpPr txBox="1"/>
          <p:nvPr>
            <p:ph type="body" idx="1"/>
          </p:nvPr>
        </p:nvSpPr>
        <p:spPr>
          <a:xfrm>
            <a:off x="838200" y="365125"/>
            <a:ext cx="7734300" cy="58118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1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89818" y="6404292"/>
            <a:ext cx="263983" cy="269241"/>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ln>
            <a:noFill/>
          </a:ln>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ln>
            <a:noFill/>
          </a:ln>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ln>
            <a:noFill/>
          </a:ln>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 Id="rId3" Type="http://schemas.openxmlformats.org/officeDocument/2006/relationships/image" Target="../media/image2.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4.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5.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7.jpe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5.png"/><Relationship Id="rId8" Type="http://schemas.openxmlformats.org/officeDocument/2006/relationships/image" Target="../media/image6.png"/><Relationship Id="rId9" Type="http://schemas.openxmlformats.org/officeDocument/2006/relationships/image" Target="../media/image7.png"/><Relationship Id="rId10" Type="http://schemas.openxmlformats.org/officeDocument/2006/relationships/image" Target="../media/image8.png"/><Relationship Id="rId11" Type="http://schemas.openxmlformats.org/officeDocument/2006/relationships/image" Target="../media/image9.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1" name="Rectangle 7"/>
          <p:cNvSpPr/>
          <p:nvPr/>
        </p:nvSpPr>
        <p:spPr>
          <a:xfrm>
            <a:off x="0" y="-1"/>
            <a:ext cx="12192000" cy="6858001"/>
          </a:xfrm>
          <a:prstGeom prst="rect">
            <a:avLst/>
          </a:prstGeom>
          <a:solidFill>
            <a:srgbClr val="000000"/>
          </a:solidFill>
          <a:ln w="12700">
            <a:miter lim="400000"/>
          </a:ln>
        </p:spPr>
        <p:txBody>
          <a:bodyPr lIns="45719" rIns="45719" anchor="ctr"/>
          <a:lstStyle/>
          <a:p>
            <a:pPr algn="ctr">
              <a:defRPr>
                <a:solidFill>
                  <a:srgbClr val="FFFFFF"/>
                </a:solidFill>
              </a:defRPr>
            </a:pPr>
          </a:p>
        </p:txBody>
      </p:sp>
      <p:pic>
        <p:nvPicPr>
          <p:cNvPr id="122" name="Picture 3" descr="Picture 3"/>
          <p:cNvPicPr>
            <a:picLocks noChangeAspect="1"/>
          </p:cNvPicPr>
          <p:nvPr/>
        </p:nvPicPr>
        <p:blipFill>
          <a:blip r:embed="rId2">
            <a:alphaModFix amt="50000"/>
            <a:extLst/>
          </a:blip>
          <a:stretch>
            <a:fillRect/>
          </a:stretch>
        </p:blipFill>
        <p:spPr>
          <a:xfrm>
            <a:off x="10" y="165101"/>
            <a:ext cx="12191980" cy="6858000"/>
          </a:xfrm>
          <a:prstGeom prst="rect">
            <a:avLst/>
          </a:prstGeom>
          <a:ln w="12700">
            <a:miter lim="400000"/>
          </a:ln>
        </p:spPr>
      </p:pic>
      <p:sp>
        <p:nvSpPr>
          <p:cNvPr id="123" name="Title 1"/>
          <p:cNvSpPr txBox="1"/>
          <p:nvPr>
            <p:ph type="title"/>
          </p:nvPr>
        </p:nvSpPr>
        <p:spPr>
          <a:xfrm>
            <a:off x="1524000" y="1122361"/>
            <a:ext cx="9144000" cy="2900520"/>
          </a:xfrm>
          <a:prstGeom prst="rect">
            <a:avLst/>
          </a:prstGeom>
        </p:spPr>
        <p:txBody>
          <a:bodyPr/>
          <a:lstStyle/>
          <a:p>
            <a:pPr/>
            <a:r>
              <a:t>BMIH4005 Marketing Essentials</a:t>
            </a:r>
          </a:p>
        </p:txBody>
      </p:sp>
      <p:sp>
        <p:nvSpPr>
          <p:cNvPr id="124" name="Student Name: Ana Pesclevei…"/>
          <p:cNvSpPr txBox="1"/>
          <p:nvPr/>
        </p:nvSpPr>
        <p:spPr>
          <a:xfrm>
            <a:off x="6870862" y="4710430"/>
            <a:ext cx="5130972" cy="1767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2900">
                <a:solidFill>
                  <a:srgbClr val="FFFFFF"/>
                </a:solidFill>
              </a:defRPr>
            </a:pPr>
            <a:r>
              <a:t>Student Name: Ana Pesclevei</a:t>
            </a:r>
          </a:p>
          <a:p>
            <a:pPr>
              <a:defRPr sz="2900">
                <a:solidFill>
                  <a:srgbClr val="FFFFFF"/>
                </a:solidFill>
              </a:defRPr>
            </a:pPr>
            <a:r>
              <a:t>Student No. 2208738</a:t>
            </a:r>
          </a:p>
          <a:p>
            <a:pPr>
              <a:defRPr sz="2900">
                <a:solidFill>
                  <a:srgbClr val="FFFFFF"/>
                </a:solidFill>
              </a:defRPr>
            </a:pPr>
            <a:r>
              <a:t>Lecturer Name: Ruth Taylor Davies</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6" name="Title 1"/>
          <p:cNvSpPr txBox="1"/>
          <p:nvPr>
            <p:ph type="title"/>
          </p:nvPr>
        </p:nvSpPr>
        <p:spPr>
          <a:xfrm>
            <a:off x="4965429" y="629267"/>
            <a:ext cx="6586492" cy="1286162"/>
          </a:xfrm>
          <a:prstGeom prst="rect">
            <a:avLst/>
          </a:prstGeom>
        </p:spPr>
        <p:txBody>
          <a:bodyPr anchor="b"/>
          <a:lstStyle/>
          <a:p>
            <a:pPr/>
            <a:r>
              <a:t>Introduction </a:t>
            </a:r>
          </a:p>
        </p:txBody>
      </p:sp>
      <p:sp>
        <p:nvSpPr>
          <p:cNvPr id="127" name="Content Placeholder 2"/>
          <p:cNvSpPr txBox="1"/>
          <p:nvPr>
            <p:ph type="body" sz="half" idx="1"/>
          </p:nvPr>
        </p:nvSpPr>
        <p:spPr>
          <a:xfrm>
            <a:off x="4965431" y="2438400"/>
            <a:ext cx="6586488" cy="3785419"/>
          </a:xfrm>
          <a:prstGeom prst="rect">
            <a:avLst/>
          </a:prstGeom>
        </p:spPr>
        <p:txBody>
          <a:bodyPr/>
          <a:lstStyle/>
          <a:p>
            <a:pPr>
              <a:defRPr sz="2000"/>
            </a:pPr>
            <a:r>
              <a:t>Marketing plan allows to perform diverse activities.</a:t>
            </a:r>
          </a:p>
          <a:p>
            <a:pPr>
              <a:defRPr sz="2000"/>
            </a:pPr>
            <a:r>
              <a:t>Tight direction and setting up marketing plan is essential.</a:t>
            </a:r>
          </a:p>
          <a:p>
            <a:pPr>
              <a:defRPr sz="2000"/>
            </a:pPr>
            <a:r>
              <a:t>Marketing plan for the Sesilia Hotel can help to perform.</a:t>
            </a:r>
          </a:p>
          <a:p>
            <a:pPr>
              <a:defRPr sz="2000"/>
            </a:pPr>
            <a:r>
              <a:t>Adequate planning from the beginning can allow to seek.</a:t>
            </a:r>
          </a:p>
          <a:p>
            <a:pPr>
              <a:defRPr sz="2000"/>
            </a:pPr>
            <a:r>
              <a:t>Management process without difficulties. </a:t>
            </a:r>
          </a:p>
          <a:p>
            <a:pPr>
              <a:defRPr sz="2000"/>
            </a:pPr>
            <a:r>
              <a:t>Strategic plan through situational analysis, objectives, strategy, tactics through marketing mix, action, and control are evaluated. </a:t>
            </a:r>
          </a:p>
        </p:txBody>
      </p:sp>
      <p:pic>
        <p:nvPicPr>
          <p:cNvPr id="128" name="Picture 2" descr="Picture 2"/>
          <p:cNvPicPr>
            <a:picLocks noChangeAspect="1"/>
          </p:cNvPicPr>
          <p:nvPr/>
        </p:nvPicPr>
        <p:blipFill>
          <a:blip r:embed="rId3">
            <a:extLst/>
          </a:blip>
          <a:stretch>
            <a:fillRect/>
          </a:stretch>
        </p:blipFill>
        <p:spPr>
          <a:xfrm>
            <a:off x="19" y="10"/>
            <a:ext cx="4635572" cy="6857922"/>
          </a:xfrm>
          <a:prstGeom prst="rect">
            <a:avLst/>
          </a:prstGeom>
          <a:ln w="12700">
            <a:miter lim="400000"/>
          </a:ln>
        </p:spPr>
      </p:pic>
      <p:sp>
        <p:nvSpPr>
          <p:cNvPr id="129" name="Straight Connector 7174"/>
          <p:cNvSpPr/>
          <p:nvPr/>
        </p:nvSpPr>
        <p:spPr>
          <a:xfrm>
            <a:off x="5080933" y="2115117"/>
            <a:ext cx="6309362" cy="1"/>
          </a:xfrm>
          <a:prstGeom prst="line">
            <a:avLst/>
          </a:prstGeom>
          <a:ln w="19050">
            <a:solidFill>
              <a:srgbClr val="6EC2C7"/>
            </a:solidFill>
            <a:miter/>
          </a:ln>
        </p:spPr>
        <p:txBody>
          <a:bodyPr lIns="45719" rIns="45719"/>
          <a:lstStyle/>
          <a:p>
            <a:pP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3" name="Rectangle 10"/>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34" name="Freeform: Shape 12"/>
          <p:cNvSpPr/>
          <p:nvPr/>
        </p:nvSpPr>
        <p:spPr>
          <a:xfrm>
            <a:off x="0" y="0"/>
            <a:ext cx="12192001" cy="2083507"/>
          </a:xfrm>
          <a:custGeom>
            <a:avLst/>
            <a:gdLst/>
            <a:ahLst/>
            <a:cxnLst>
              <a:cxn ang="0">
                <a:pos x="wd2" y="hd2"/>
              </a:cxn>
              <a:cxn ang="5400000">
                <a:pos x="wd2" y="hd2"/>
              </a:cxn>
              <a:cxn ang="10800000">
                <a:pos x="wd2" y="hd2"/>
              </a:cxn>
              <a:cxn ang="16200000">
                <a:pos x="wd2" y="hd2"/>
              </a:cxn>
            </a:cxnLst>
            <a:rect l="0" t="0" r="r" b="b"/>
            <a:pathLst>
              <a:path w="21600" h="21551" fill="norm" stroke="1" extrusionOk="0">
                <a:moveTo>
                  <a:pt x="0" y="0"/>
                </a:moveTo>
                <a:lnTo>
                  <a:pt x="16706" y="0"/>
                </a:lnTo>
                <a:lnTo>
                  <a:pt x="16706" y="0"/>
                </a:lnTo>
                <a:lnTo>
                  <a:pt x="21600" y="0"/>
                </a:lnTo>
                <a:lnTo>
                  <a:pt x="21600" y="12044"/>
                </a:lnTo>
                <a:lnTo>
                  <a:pt x="21522" y="12038"/>
                </a:lnTo>
                <a:cubicBezTo>
                  <a:pt x="21372" y="12300"/>
                  <a:pt x="21340" y="11967"/>
                  <a:pt x="21249" y="11931"/>
                </a:cubicBezTo>
                <a:cubicBezTo>
                  <a:pt x="21179" y="12053"/>
                  <a:pt x="21103" y="12075"/>
                  <a:pt x="21021" y="12171"/>
                </a:cubicBezTo>
                <a:cubicBezTo>
                  <a:pt x="20945" y="12254"/>
                  <a:pt x="20847" y="12428"/>
                  <a:pt x="20761" y="12507"/>
                </a:cubicBezTo>
                <a:cubicBezTo>
                  <a:pt x="20685" y="12593"/>
                  <a:pt x="20619" y="12584"/>
                  <a:pt x="20567" y="12604"/>
                </a:cubicBezTo>
                <a:cubicBezTo>
                  <a:pt x="20547" y="12633"/>
                  <a:pt x="20470" y="12863"/>
                  <a:pt x="20455" y="12831"/>
                </a:cubicBezTo>
                <a:lnTo>
                  <a:pt x="20278" y="12679"/>
                </a:lnTo>
                <a:cubicBezTo>
                  <a:pt x="20242" y="12731"/>
                  <a:pt x="20221" y="12641"/>
                  <a:pt x="20195" y="12694"/>
                </a:cubicBezTo>
                <a:cubicBezTo>
                  <a:pt x="20138" y="12755"/>
                  <a:pt x="19965" y="13071"/>
                  <a:pt x="19914" y="13103"/>
                </a:cubicBezTo>
                <a:cubicBezTo>
                  <a:pt x="19838" y="13174"/>
                  <a:pt x="19809" y="13164"/>
                  <a:pt x="19739" y="13323"/>
                </a:cubicBezTo>
                <a:cubicBezTo>
                  <a:pt x="19665" y="13502"/>
                  <a:pt x="19579" y="13645"/>
                  <a:pt x="19515" y="13996"/>
                </a:cubicBezTo>
                <a:cubicBezTo>
                  <a:pt x="19505" y="14090"/>
                  <a:pt x="19475" y="14088"/>
                  <a:pt x="19442" y="14120"/>
                </a:cubicBezTo>
                <a:cubicBezTo>
                  <a:pt x="19409" y="14153"/>
                  <a:pt x="19324" y="14200"/>
                  <a:pt x="19320" y="14191"/>
                </a:cubicBezTo>
                <a:cubicBezTo>
                  <a:pt x="19277" y="14269"/>
                  <a:pt x="19264" y="14478"/>
                  <a:pt x="19183" y="14587"/>
                </a:cubicBezTo>
                <a:cubicBezTo>
                  <a:pt x="19117" y="14643"/>
                  <a:pt x="19001" y="14695"/>
                  <a:pt x="18941" y="14754"/>
                </a:cubicBezTo>
                <a:cubicBezTo>
                  <a:pt x="18915" y="14722"/>
                  <a:pt x="18841" y="14863"/>
                  <a:pt x="18823" y="14939"/>
                </a:cubicBezTo>
                <a:cubicBezTo>
                  <a:pt x="18783" y="15189"/>
                  <a:pt x="18667" y="15104"/>
                  <a:pt x="18633" y="15298"/>
                </a:cubicBezTo>
                <a:cubicBezTo>
                  <a:pt x="18619" y="15332"/>
                  <a:pt x="18613" y="15193"/>
                  <a:pt x="18599" y="15203"/>
                </a:cubicBezTo>
                <a:lnTo>
                  <a:pt x="18551" y="15371"/>
                </a:lnTo>
                <a:lnTo>
                  <a:pt x="18511" y="15290"/>
                </a:lnTo>
                <a:lnTo>
                  <a:pt x="18404" y="15590"/>
                </a:lnTo>
                <a:cubicBezTo>
                  <a:pt x="18337" y="15651"/>
                  <a:pt x="18396" y="15790"/>
                  <a:pt x="18308" y="15679"/>
                </a:cubicBezTo>
                <a:cubicBezTo>
                  <a:pt x="18224" y="15787"/>
                  <a:pt x="18026" y="16033"/>
                  <a:pt x="17901" y="16233"/>
                </a:cubicBezTo>
                <a:cubicBezTo>
                  <a:pt x="17835" y="16359"/>
                  <a:pt x="17659" y="16609"/>
                  <a:pt x="17558" y="16884"/>
                </a:cubicBezTo>
                <a:cubicBezTo>
                  <a:pt x="17462" y="17006"/>
                  <a:pt x="17417" y="17480"/>
                  <a:pt x="17311" y="17461"/>
                </a:cubicBezTo>
                <a:cubicBezTo>
                  <a:pt x="17309" y="17500"/>
                  <a:pt x="17251" y="17554"/>
                  <a:pt x="17245" y="17584"/>
                </a:cubicBezTo>
                <a:lnTo>
                  <a:pt x="17192" y="17895"/>
                </a:lnTo>
                <a:lnTo>
                  <a:pt x="17182" y="17898"/>
                </a:lnTo>
                <a:lnTo>
                  <a:pt x="17066" y="17960"/>
                </a:lnTo>
                <a:lnTo>
                  <a:pt x="16953" y="18008"/>
                </a:lnTo>
                <a:cubicBezTo>
                  <a:pt x="16935" y="18059"/>
                  <a:pt x="16916" y="18108"/>
                  <a:pt x="16895" y="18154"/>
                </a:cubicBezTo>
                <a:lnTo>
                  <a:pt x="16883" y="18179"/>
                </a:lnTo>
                <a:lnTo>
                  <a:pt x="16828" y="18134"/>
                </a:lnTo>
                <a:lnTo>
                  <a:pt x="16718" y="18158"/>
                </a:lnTo>
                <a:lnTo>
                  <a:pt x="16706" y="18167"/>
                </a:lnTo>
                <a:lnTo>
                  <a:pt x="16706" y="18295"/>
                </a:lnTo>
                <a:lnTo>
                  <a:pt x="16699" y="18301"/>
                </a:lnTo>
                <a:cubicBezTo>
                  <a:pt x="16637" y="18342"/>
                  <a:pt x="16603" y="18344"/>
                  <a:pt x="16565" y="18371"/>
                </a:cubicBezTo>
                <a:cubicBezTo>
                  <a:pt x="16502" y="18435"/>
                  <a:pt x="16437" y="18579"/>
                  <a:pt x="16399" y="18626"/>
                </a:cubicBezTo>
                <a:lnTo>
                  <a:pt x="16340" y="18650"/>
                </a:lnTo>
                <a:lnTo>
                  <a:pt x="16342" y="18695"/>
                </a:lnTo>
                <a:lnTo>
                  <a:pt x="16320" y="18698"/>
                </a:lnTo>
                <a:lnTo>
                  <a:pt x="16270" y="18699"/>
                </a:lnTo>
                <a:cubicBezTo>
                  <a:pt x="16240" y="18706"/>
                  <a:pt x="16154" y="18695"/>
                  <a:pt x="16122" y="18711"/>
                </a:cubicBezTo>
                <a:cubicBezTo>
                  <a:pt x="16113" y="18759"/>
                  <a:pt x="16099" y="18786"/>
                  <a:pt x="16082" y="18798"/>
                </a:cubicBezTo>
                <a:lnTo>
                  <a:pt x="16044" y="18799"/>
                </a:lnTo>
                <a:lnTo>
                  <a:pt x="15822" y="18915"/>
                </a:lnTo>
                <a:lnTo>
                  <a:pt x="15792" y="18923"/>
                </a:lnTo>
                <a:lnTo>
                  <a:pt x="15776" y="18962"/>
                </a:lnTo>
                <a:cubicBezTo>
                  <a:pt x="15763" y="18970"/>
                  <a:pt x="15727" y="18965"/>
                  <a:pt x="15717" y="18970"/>
                </a:cubicBezTo>
                <a:lnTo>
                  <a:pt x="15714" y="18992"/>
                </a:lnTo>
                <a:cubicBezTo>
                  <a:pt x="15681" y="19027"/>
                  <a:pt x="15558" y="19145"/>
                  <a:pt x="15520" y="19182"/>
                </a:cubicBezTo>
                <a:cubicBezTo>
                  <a:pt x="15512" y="19148"/>
                  <a:pt x="15495" y="19201"/>
                  <a:pt x="15486" y="19213"/>
                </a:cubicBezTo>
                <a:cubicBezTo>
                  <a:pt x="15485" y="19190"/>
                  <a:pt x="15464" y="19183"/>
                  <a:pt x="15458" y="19203"/>
                </a:cubicBezTo>
                <a:cubicBezTo>
                  <a:pt x="15309" y="19315"/>
                  <a:pt x="15384" y="19084"/>
                  <a:pt x="15299" y="19230"/>
                </a:cubicBezTo>
                <a:cubicBezTo>
                  <a:pt x="15284" y="19240"/>
                  <a:pt x="15272" y="19231"/>
                  <a:pt x="15261" y="19214"/>
                </a:cubicBezTo>
                <a:lnTo>
                  <a:pt x="15245" y="19179"/>
                </a:lnTo>
                <a:lnTo>
                  <a:pt x="15183" y="19245"/>
                </a:lnTo>
                <a:cubicBezTo>
                  <a:pt x="15153" y="19268"/>
                  <a:pt x="15121" y="19283"/>
                  <a:pt x="15088" y="19291"/>
                </a:cubicBezTo>
                <a:cubicBezTo>
                  <a:pt x="15081" y="19244"/>
                  <a:pt x="15055" y="19310"/>
                  <a:pt x="15043" y="19323"/>
                </a:cubicBezTo>
                <a:cubicBezTo>
                  <a:pt x="15043" y="19293"/>
                  <a:pt x="15016" y="19278"/>
                  <a:pt x="15007" y="19303"/>
                </a:cubicBezTo>
                <a:cubicBezTo>
                  <a:pt x="14807" y="19412"/>
                  <a:pt x="14919" y="19127"/>
                  <a:pt x="14799" y="19298"/>
                </a:cubicBezTo>
                <a:lnTo>
                  <a:pt x="14789" y="19292"/>
                </a:lnTo>
                <a:lnTo>
                  <a:pt x="14783" y="19298"/>
                </a:lnTo>
                <a:cubicBezTo>
                  <a:pt x="14722" y="19351"/>
                  <a:pt x="14656" y="19403"/>
                  <a:pt x="14566" y="19458"/>
                </a:cubicBezTo>
                <a:cubicBezTo>
                  <a:pt x="14453" y="19580"/>
                  <a:pt x="14343" y="19798"/>
                  <a:pt x="14290" y="19859"/>
                </a:cubicBezTo>
                <a:cubicBezTo>
                  <a:pt x="14278" y="19852"/>
                  <a:pt x="14265" y="19838"/>
                  <a:pt x="14253" y="19822"/>
                </a:cubicBezTo>
                <a:lnTo>
                  <a:pt x="14246" y="19813"/>
                </a:lnTo>
                <a:lnTo>
                  <a:pt x="14212" y="19772"/>
                </a:lnTo>
                <a:lnTo>
                  <a:pt x="14076" y="19831"/>
                </a:lnTo>
                <a:lnTo>
                  <a:pt x="13959" y="19948"/>
                </a:lnTo>
                <a:lnTo>
                  <a:pt x="13935" y="20009"/>
                </a:lnTo>
                <a:lnTo>
                  <a:pt x="13774" y="20149"/>
                </a:lnTo>
                <a:lnTo>
                  <a:pt x="13727" y="20232"/>
                </a:lnTo>
                <a:lnTo>
                  <a:pt x="13714" y="20229"/>
                </a:lnTo>
                <a:cubicBezTo>
                  <a:pt x="13692" y="20259"/>
                  <a:pt x="13667" y="20361"/>
                  <a:pt x="13665" y="20278"/>
                </a:cubicBezTo>
                <a:lnTo>
                  <a:pt x="13642" y="20337"/>
                </a:lnTo>
                <a:lnTo>
                  <a:pt x="13614" y="20304"/>
                </a:lnTo>
                <a:cubicBezTo>
                  <a:pt x="13597" y="20301"/>
                  <a:pt x="13557" y="20306"/>
                  <a:pt x="13541" y="20319"/>
                </a:cubicBezTo>
                <a:lnTo>
                  <a:pt x="13518" y="20380"/>
                </a:lnTo>
                <a:lnTo>
                  <a:pt x="13481" y="20395"/>
                </a:lnTo>
                <a:cubicBezTo>
                  <a:pt x="13459" y="20394"/>
                  <a:pt x="13412" y="20374"/>
                  <a:pt x="13386" y="20372"/>
                </a:cubicBezTo>
                <a:cubicBezTo>
                  <a:pt x="13361" y="20341"/>
                  <a:pt x="13342" y="20324"/>
                  <a:pt x="13324" y="20379"/>
                </a:cubicBezTo>
                <a:cubicBezTo>
                  <a:pt x="13288" y="20345"/>
                  <a:pt x="13253" y="20164"/>
                  <a:pt x="13210" y="20278"/>
                </a:cubicBezTo>
                <a:cubicBezTo>
                  <a:pt x="13172" y="20248"/>
                  <a:pt x="13174" y="20196"/>
                  <a:pt x="13098" y="20195"/>
                </a:cubicBezTo>
                <a:cubicBezTo>
                  <a:pt x="13033" y="20200"/>
                  <a:pt x="12820" y="20259"/>
                  <a:pt x="12756" y="20273"/>
                </a:cubicBezTo>
                <a:cubicBezTo>
                  <a:pt x="12714" y="20273"/>
                  <a:pt x="12685" y="20256"/>
                  <a:pt x="12662" y="20239"/>
                </a:cubicBezTo>
                <a:lnTo>
                  <a:pt x="12618" y="20210"/>
                </a:lnTo>
                <a:lnTo>
                  <a:pt x="12459" y="20302"/>
                </a:lnTo>
                <a:cubicBezTo>
                  <a:pt x="12397" y="20327"/>
                  <a:pt x="12337" y="20360"/>
                  <a:pt x="12298" y="20448"/>
                </a:cubicBezTo>
                <a:cubicBezTo>
                  <a:pt x="12308" y="20381"/>
                  <a:pt x="12265" y="20329"/>
                  <a:pt x="12236" y="20362"/>
                </a:cubicBezTo>
                <a:cubicBezTo>
                  <a:pt x="12270" y="20100"/>
                  <a:pt x="12120" y="20599"/>
                  <a:pt x="12094" y="20420"/>
                </a:cubicBezTo>
                <a:cubicBezTo>
                  <a:pt x="12093" y="20586"/>
                  <a:pt x="11961" y="20868"/>
                  <a:pt x="11899" y="20732"/>
                </a:cubicBezTo>
                <a:cubicBezTo>
                  <a:pt x="11805" y="20765"/>
                  <a:pt x="11738" y="20902"/>
                  <a:pt x="11639" y="20847"/>
                </a:cubicBezTo>
                <a:cubicBezTo>
                  <a:pt x="11636" y="20870"/>
                  <a:pt x="11631" y="20888"/>
                  <a:pt x="11625" y="20904"/>
                </a:cubicBezTo>
                <a:lnTo>
                  <a:pt x="11603" y="20943"/>
                </a:lnTo>
                <a:lnTo>
                  <a:pt x="11599" y="20940"/>
                </a:lnTo>
                <a:cubicBezTo>
                  <a:pt x="11583" y="20940"/>
                  <a:pt x="11575" y="20949"/>
                  <a:pt x="11570" y="20963"/>
                </a:cubicBezTo>
                <a:lnTo>
                  <a:pt x="11566" y="20983"/>
                </a:lnTo>
                <a:lnTo>
                  <a:pt x="11547" y="21003"/>
                </a:lnTo>
                <a:lnTo>
                  <a:pt x="11512" y="21056"/>
                </a:lnTo>
                <a:lnTo>
                  <a:pt x="11503" y="21054"/>
                </a:lnTo>
                <a:lnTo>
                  <a:pt x="11446" y="21115"/>
                </a:lnTo>
                <a:lnTo>
                  <a:pt x="11444" y="21110"/>
                </a:lnTo>
                <a:cubicBezTo>
                  <a:pt x="11439" y="21100"/>
                  <a:pt x="11432" y="21096"/>
                  <a:pt x="11423" y="21102"/>
                </a:cubicBezTo>
                <a:cubicBezTo>
                  <a:pt x="11420" y="21009"/>
                  <a:pt x="11411" y="21074"/>
                  <a:pt x="11386" y="21100"/>
                </a:cubicBezTo>
                <a:cubicBezTo>
                  <a:pt x="11380" y="21031"/>
                  <a:pt x="11362" y="21028"/>
                  <a:pt x="11342" y="21034"/>
                </a:cubicBezTo>
                <a:lnTo>
                  <a:pt x="11316" y="21030"/>
                </a:lnTo>
                <a:lnTo>
                  <a:pt x="11264" y="21068"/>
                </a:lnTo>
                <a:lnTo>
                  <a:pt x="11237" y="21076"/>
                </a:lnTo>
                <a:lnTo>
                  <a:pt x="11226" y="21088"/>
                </a:lnTo>
                <a:lnTo>
                  <a:pt x="11192" y="21090"/>
                </a:lnTo>
                <a:lnTo>
                  <a:pt x="10916" y="21177"/>
                </a:lnTo>
                <a:cubicBezTo>
                  <a:pt x="10892" y="21284"/>
                  <a:pt x="10841" y="21490"/>
                  <a:pt x="10802" y="21540"/>
                </a:cubicBezTo>
                <a:cubicBezTo>
                  <a:pt x="10790" y="21557"/>
                  <a:pt x="10778" y="21556"/>
                  <a:pt x="10770" y="21528"/>
                </a:cubicBezTo>
                <a:cubicBezTo>
                  <a:pt x="10743" y="21539"/>
                  <a:pt x="10651" y="21562"/>
                  <a:pt x="10627" y="21421"/>
                </a:cubicBezTo>
                <a:cubicBezTo>
                  <a:pt x="10588" y="21429"/>
                  <a:pt x="10498" y="21409"/>
                  <a:pt x="10460" y="21414"/>
                </a:cubicBezTo>
                <a:cubicBezTo>
                  <a:pt x="10402" y="21372"/>
                  <a:pt x="10354" y="21600"/>
                  <a:pt x="10302" y="21505"/>
                </a:cubicBezTo>
                <a:cubicBezTo>
                  <a:pt x="10261" y="21417"/>
                  <a:pt x="10187" y="21476"/>
                  <a:pt x="10144" y="21417"/>
                </a:cubicBezTo>
                <a:cubicBezTo>
                  <a:pt x="10128" y="21291"/>
                  <a:pt x="10041" y="21177"/>
                  <a:pt x="10011" y="21229"/>
                </a:cubicBezTo>
                <a:cubicBezTo>
                  <a:pt x="9947" y="21164"/>
                  <a:pt x="9936" y="20980"/>
                  <a:pt x="9888" y="20927"/>
                </a:cubicBezTo>
                <a:lnTo>
                  <a:pt x="9873" y="20877"/>
                </a:lnTo>
                <a:lnTo>
                  <a:pt x="9830" y="20863"/>
                </a:lnTo>
                <a:cubicBezTo>
                  <a:pt x="9786" y="20871"/>
                  <a:pt x="9741" y="20891"/>
                  <a:pt x="9693" y="20882"/>
                </a:cubicBezTo>
                <a:cubicBezTo>
                  <a:pt x="9651" y="20718"/>
                  <a:pt x="9485" y="20918"/>
                  <a:pt x="9461" y="21076"/>
                </a:cubicBezTo>
                <a:cubicBezTo>
                  <a:pt x="9461" y="20938"/>
                  <a:pt x="9340" y="21126"/>
                  <a:pt x="9309" y="21131"/>
                </a:cubicBezTo>
                <a:cubicBezTo>
                  <a:pt x="9299" y="21133"/>
                  <a:pt x="9298" y="21114"/>
                  <a:pt x="9315" y="21056"/>
                </a:cubicBezTo>
                <a:cubicBezTo>
                  <a:pt x="9282" y="21072"/>
                  <a:pt x="9248" y="21000"/>
                  <a:pt x="9267" y="20941"/>
                </a:cubicBezTo>
                <a:cubicBezTo>
                  <a:pt x="9166" y="21067"/>
                  <a:pt x="9018" y="20942"/>
                  <a:pt x="8905" y="20999"/>
                </a:cubicBezTo>
                <a:cubicBezTo>
                  <a:pt x="8843" y="20861"/>
                  <a:pt x="8876" y="20989"/>
                  <a:pt x="8812" y="20963"/>
                </a:cubicBezTo>
                <a:cubicBezTo>
                  <a:pt x="8830" y="21090"/>
                  <a:pt x="8734" y="20892"/>
                  <a:pt x="8731" y="21035"/>
                </a:cubicBezTo>
                <a:cubicBezTo>
                  <a:pt x="8719" y="21026"/>
                  <a:pt x="8708" y="21012"/>
                  <a:pt x="8697" y="20998"/>
                </a:cubicBezTo>
                <a:lnTo>
                  <a:pt x="8691" y="20990"/>
                </a:lnTo>
                <a:lnTo>
                  <a:pt x="8668" y="20985"/>
                </a:lnTo>
                <a:lnTo>
                  <a:pt x="8661" y="20952"/>
                </a:lnTo>
                <a:lnTo>
                  <a:pt x="8626" y="20922"/>
                </a:lnTo>
                <a:cubicBezTo>
                  <a:pt x="8613" y="20915"/>
                  <a:pt x="8599" y="20914"/>
                  <a:pt x="8583" y="20920"/>
                </a:cubicBezTo>
                <a:cubicBezTo>
                  <a:pt x="8545" y="20977"/>
                  <a:pt x="8485" y="20907"/>
                  <a:pt x="8431" y="20912"/>
                </a:cubicBezTo>
                <a:lnTo>
                  <a:pt x="8406" y="20929"/>
                </a:lnTo>
                <a:lnTo>
                  <a:pt x="8325" y="20900"/>
                </a:lnTo>
                <a:cubicBezTo>
                  <a:pt x="8302" y="20894"/>
                  <a:pt x="8278" y="20891"/>
                  <a:pt x="8253" y="20893"/>
                </a:cubicBezTo>
                <a:lnTo>
                  <a:pt x="8206" y="20907"/>
                </a:lnTo>
                <a:lnTo>
                  <a:pt x="8194" y="20896"/>
                </a:lnTo>
                <a:cubicBezTo>
                  <a:pt x="8172" y="20897"/>
                  <a:pt x="8144" y="20938"/>
                  <a:pt x="8146" y="20888"/>
                </a:cubicBezTo>
                <a:lnTo>
                  <a:pt x="8122" y="20905"/>
                </a:lnTo>
                <a:lnTo>
                  <a:pt x="8099" y="20866"/>
                </a:lnTo>
                <a:cubicBezTo>
                  <a:pt x="8096" y="20857"/>
                  <a:pt x="8094" y="20847"/>
                  <a:pt x="8093" y="20837"/>
                </a:cubicBezTo>
                <a:lnTo>
                  <a:pt x="8059" y="20850"/>
                </a:lnTo>
                <a:lnTo>
                  <a:pt x="8032" y="20821"/>
                </a:lnTo>
                <a:lnTo>
                  <a:pt x="8008" y="20840"/>
                </a:lnTo>
                <a:lnTo>
                  <a:pt x="7998" y="20836"/>
                </a:lnTo>
                <a:lnTo>
                  <a:pt x="7973" y="20822"/>
                </a:lnTo>
                <a:cubicBezTo>
                  <a:pt x="7960" y="20812"/>
                  <a:pt x="7946" y="20800"/>
                  <a:pt x="7930" y="20791"/>
                </a:cubicBezTo>
                <a:lnTo>
                  <a:pt x="7917" y="20786"/>
                </a:lnTo>
                <a:lnTo>
                  <a:pt x="7888" y="20739"/>
                </a:lnTo>
                <a:cubicBezTo>
                  <a:pt x="7867" y="20702"/>
                  <a:pt x="7850" y="20678"/>
                  <a:pt x="7832" y="20698"/>
                </a:cubicBezTo>
                <a:cubicBezTo>
                  <a:pt x="7800" y="20651"/>
                  <a:pt x="7778" y="20521"/>
                  <a:pt x="7733" y="20555"/>
                </a:cubicBezTo>
                <a:cubicBezTo>
                  <a:pt x="7747" y="20496"/>
                  <a:pt x="7683" y="20548"/>
                  <a:pt x="7675" y="20488"/>
                </a:cubicBezTo>
                <a:cubicBezTo>
                  <a:pt x="7671" y="20439"/>
                  <a:pt x="7651" y="20443"/>
                  <a:pt x="7636" y="20425"/>
                </a:cubicBezTo>
                <a:cubicBezTo>
                  <a:pt x="7625" y="20375"/>
                  <a:pt x="7547" y="20329"/>
                  <a:pt x="7520" y="20337"/>
                </a:cubicBezTo>
                <a:cubicBezTo>
                  <a:pt x="7443" y="20386"/>
                  <a:pt x="7382" y="20185"/>
                  <a:pt x="7321" y="20220"/>
                </a:cubicBezTo>
                <a:cubicBezTo>
                  <a:pt x="7305" y="20215"/>
                  <a:pt x="7291" y="20204"/>
                  <a:pt x="7280" y="20188"/>
                </a:cubicBezTo>
                <a:lnTo>
                  <a:pt x="7251" y="20135"/>
                </a:lnTo>
                <a:cubicBezTo>
                  <a:pt x="7251" y="20124"/>
                  <a:pt x="7251" y="20112"/>
                  <a:pt x="7250" y="20101"/>
                </a:cubicBezTo>
                <a:lnTo>
                  <a:pt x="7229" y="20079"/>
                </a:lnTo>
                <a:lnTo>
                  <a:pt x="7224" y="20068"/>
                </a:lnTo>
                <a:cubicBezTo>
                  <a:pt x="7216" y="20047"/>
                  <a:pt x="7208" y="20026"/>
                  <a:pt x="7198" y="20010"/>
                </a:cubicBezTo>
                <a:cubicBezTo>
                  <a:pt x="7172" y="20141"/>
                  <a:pt x="7112" y="19889"/>
                  <a:pt x="7109" y="20020"/>
                </a:cubicBezTo>
                <a:cubicBezTo>
                  <a:pt x="7052" y="19951"/>
                  <a:pt x="7063" y="20093"/>
                  <a:pt x="7026" y="19921"/>
                </a:cubicBezTo>
                <a:cubicBezTo>
                  <a:pt x="6909" y="19895"/>
                  <a:pt x="6787" y="19675"/>
                  <a:pt x="6671" y="19722"/>
                </a:cubicBezTo>
                <a:cubicBezTo>
                  <a:pt x="6698" y="19680"/>
                  <a:pt x="6677" y="19589"/>
                  <a:pt x="6643" y="19581"/>
                </a:cubicBezTo>
                <a:cubicBezTo>
                  <a:pt x="6746" y="19413"/>
                  <a:pt x="6478" y="19632"/>
                  <a:pt x="6507" y="19460"/>
                </a:cubicBezTo>
                <a:cubicBezTo>
                  <a:pt x="6459" y="19590"/>
                  <a:pt x="6268" y="19660"/>
                  <a:pt x="6254" y="19479"/>
                </a:cubicBezTo>
                <a:cubicBezTo>
                  <a:pt x="6165" y="19395"/>
                  <a:pt x="6070" y="19425"/>
                  <a:pt x="6002" y="19266"/>
                </a:cubicBezTo>
                <a:cubicBezTo>
                  <a:pt x="5993" y="19280"/>
                  <a:pt x="5983" y="19289"/>
                  <a:pt x="5973" y="19294"/>
                </a:cubicBezTo>
                <a:lnTo>
                  <a:pt x="5944" y="19300"/>
                </a:lnTo>
                <a:lnTo>
                  <a:pt x="5942" y="19292"/>
                </a:lnTo>
                <a:cubicBezTo>
                  <a:pt x="5928" y="19273"/>
                  <a:pt x="5919" y="19271"/>
                  <a:pt x="5911" y="19276"/>
                </a:cubicBezTo>
                <a:lnTo>
                  <a:pt x="5902" y="19288"/>
                </a:lnTo>
                <a:lnTo>
                  <a:pt x="5880" y="19281"/>
                </a:lnTo>
                <a:lnTo>
                  <a:pt x="5836" y="19282"/>
                </a:lnTo>
                <a:lnTo>
                  <a:pt x="5829" y="19270"/>
                </a:lnTo>
                <a:lnTo>
                  <a:pt x="5763" y="19251"/>
                </a:lnTo>
                <a:cubicBezTo>
                  <a:pt x="5763" y="19249"/>
                  <a:pt x="5763" y="19247"/>
                  <a:pt x="5763" y="19245"/>
                </a:cubicBezTo>
                <a:cubicBezTo>
                  <a:pt x="5761" y="19231"/>
                  <a:pt x="5757" y="19220"/>
                  <a:pt x="5748" y="19214"/>
                </a:cubicBezTo>
                <a:cubicBezTo>
                  <a:pt x="5759" y="19176"/>
                  <a:pt x="5759" y="19167"/>
                  <a:pt x="5752" y="19166"/>
                </a:cubicBezTo>
                <a:lnTo>
                  <a:pt x="5736" y="19167"/>
                </a:lnTo>
                <a:lnTo>
                  <a:pt x="5724" y="19192"/>
                </a:lnTo>
                <a:cubicBezTo>
                  <a:pt x="5681" y="19263"/>
                  <a:pt x="5628" y="19331"/>
                  <a:pt x="5557" y="19384"/>
                </a:cubicBezTo>
                <a:cubicBezTo>
                  <a:pt x="5459" y="19448"/>
                  <a:pt x="5142" y="19659"/>
                  <a:pt x="5042" y="19766"/>
                </a:cubicBezTo>
                <a:cubicBezTo>
                  <a:pt x="5068" y="20112"/>
                  <a:pt x="4984" y="19708"/>
                  <a:pt x="4937" y="19830"/>
                </a:cubicBezTo>
                <a:cubicBezTo>
                  <a:pt x="4902" y="19833"/>
                  <a:pt x="4857" y="19817"/>
                  <a:pt x="4828" y="19780"/>
                </a:cubicBezTo>
                <a:cubicBezTo>
                  <a:pt x="4813" y="19771"/>
                  <a:pt x="4797" y="19777"/>
                  <a:pt x="4779" y="19807"/>
                </a:cubicBezTo>
                <a:cubicBezTo>
                  <a:pt x="4725" y="20056"/>
                  <a:pt x="4646" y="19924"/>
                  <a:pt x="4550" y="20028"/>
                </a:cubicBezTo>
                <a:cubicBezTo>
                  <a:pt x="4522" y="19984"/>
                  <a:pt x="4434" y="20205"/>
                  <a:pt x="4411" y="20105"/>
                </a:cubicBezTo>
                <a:cubicBezTo>
                  <a:pt x="4391" y="20099"/>
                  <a:pt x="4371" y="20164"/>
                  <a:pt x="4356" y="20047"/>
                </a:cubicBezTo>
                <a:cubicBezTo>
                  <a:pt x="4283" y="20011"/>
                  <a:pt x="4192" y="19977"/>
                  <a:pt x="4108" y="20009"/>
                </a:cubicBezTo>
                <a:cubicBezTo>
                  <a:pt x="4068" y="20031"/>
                  <a:pt x="4043" y="20050"/>
                  <a:pt x="4019" y="20072"/>
                </a:cubicBezTo>
                <a:lnTo>
                  <a:pt x="4011" y="20079"/>
                </a:lnTo>
                <a:lnTo>
                  <a:pt x="3995" y="20103"/>
                </a:lnTo>
                <a:lnTo>
                  <a:pt x="3991" y="20098"/>
                </a:lnTo>
                <a:lnTo>
                  <a:pt x="3850" y="19955"/>
                </a:lnTo>
                <a:lnTo>
                  <a:pt x="3818" y="19862"/>
                </a:lnTo>
                <a:lnTo>
                  <a:pt x="3705" y="19804"/>
                </a:lnTo>
                <a:cubicBezTo>
                  <a:pt x="3602" y="19866"/>
                  <a:pt x="3668" y="19705"/>
                  <a:pt x="3598" y="19629"/>
                </a:cubicBezTo>
                <a:cubicBezTo>
                  <a:pt x="3534" y="19581"/>
                  <a:pt x="3470" y="19479"/>
                  <a:pt x="3382" y="19572"/>
                </a:cubicBezTo>
                <a:cubicBezTo>
                  <a:pt x="3361" y="19613"/>
                  <a:pt x="3337" y="19574"/>
                  <a:pt x="3327" y="19486"/>
                </a:cubicBezTo>
                <a:cubicBezTo>
                  <a:pt x="3325" y="19471"/>
                  <a:pt x="3324" y="19455"/>
                  <a:pt x="3323" y="19438"/>
                </a:cubicBezTo>
                <a:cubicBezTo>
                  <a:pt x="3266" y="19520"/>
                  <a:pt x="3263" y="19382"/>
                  <a:pt x="3230" y="19457"/>
                </a:cubicBezTo>
                <a:cubicBezTo>
                  <a:pt x="3176" y="19365"/>
                  <a:pt x="3158" y="19140"/>
                  <a:pt x="3128" y="19204"/>
                </a:cubicBezTo>
                <a:cubicBezTo>
                  <a:pt x="3106" y="19126"/>
                  <a:pt x="3093" y="18911"/>
                  <a:pt x="3057" y="18968"/>
                </a:cubicBezTo>
                <a:cubicBezTo>
                  <a:pt x="3060" y="18943"/>
                  <a:pt x="3060" y="18930"/>
                  <a:pt x="3056" y="18923"/>
                </a:cubicBezTo>
                <a:lnTo>
                  <a:pt x="3050" y="18918"/>
                </a:lnTo>
                <a:lnTo>
                  <a:pt x="3043" y="18952"/>
                </a:lnTo>
                <a:cubicBezTo>
                  <a:pt x="3018" y="19066"/>
                  <a:pt x="3023" y="18907"/>
                  <a:pt x="2994" y="18881"/>
                </a:cubicBezTo>
                <a:cubicBezTo>
                  <a:pt x="2981" y="18861"/>
                  <a:pt x="2986" y="18828"/>
                  <a:pt x="2991" y="18798"/>
                </a:cubicBezTo>
                <a:lnTo>
                  <a:pt x="2652" y="18673"/>
                </a:lnTo>
                <a:cubicBezTo>
                  <a:pt x="2593" y="18556"/>
                  <a:pt x="2527" y="18483"/>
                  <a:pt x="2468" y="18191"/>
                </a:cubicBezTo>
                <a:cubicBezTo>
                  <a:pt x="2456" y="18107"/>
                  <a:pt x="2434" y="18173"/>
                  <a:pt x="2411" y="18127"/>
                </a:cubicBezTo>
                <a:cubicBezTo>
                  <a:pt x="2388" y="18080"/>
                  <a:pt x="2361" y="17955"/>
                  <a:pt x="2328" y="17913"/>
                </a:cubicBezTo>
                <a:cubicBezTo>
                  <a:pt x="2271" y="17856"/>
                  <a:pt x="2226" y="17995"/>
                  <a:pt x="2210" y="17871"/>
                </a:cubicBezTo>
                <a:cubicBezTo>
                  <a:pt x="2182" y="17879"/>
                  <a:pt x="2142" y="18024"/>
                  <a:pt x="2120" y="17891"/>
                </a:cubicBezTo>
                <a:cubicBezTo>
                  <a:pt x="2117" y="18000"/>
                  <a:pt x="2087" y="17807"/>
                  <a:pt x="2071" y="17879"/>
                </a:cubicBezTo>
                <a:cubicBezTo>
                  <a:pt x="2041" y="17865"/>
                  <a:pt x="1989" y="17852"/>
                  <a:pt x="1943" y="17806"/>
                </a:cubicBezTo>
                <a:lnTo>
                  <a:pt x="1938" y="17792"/>
                </a:lnTo>
                <a:lnTo>
                  <a:pt x="1844" y="17809"/>
                </a:lnTo>
                <a:cubicBezTo>
                  <a:pt x="1749" y="17815"/>
                  <a:pt x="1813" y="17674"/>
                  <a:pt x="1694" y="17784"/>
                </a:cubicBezTo>
                <a:cubicBezTo>
                  <a:pt x="1681" y="17731"/>
                  <a:pt x="1666" y="17727"/>
                  <a:pt x="1641" y="17749"/>
                </a:cubicBezTo>
                <a:cubicBezTo>
                  <a:pt x="1595" y="17748"/>
                  <a:pt x="1599" y="17620"/>
                  <a:pt x="1552" y="17692"/>
                </a:cubicBezTo>
                <a:cubicBezTo>
                  <a:pt x="1561" y="17624"/>
                  <a:pt x="1465" y="17655"/>
                  <a:pt x="1487" y="17586"/>
                </a:cubicBezTo>
                <a:cubicBezTo>
                  <a:pt x="1457" y="17520"/>
                  <a:pt x="1442" y="17622"/>
                  <a:pt x="1412" y="17564"/>
                </a:cubicBezTo>
                <a:cubicBezTo>
                  <a:pt x="1379" y="17547"/>
                  <a:pt x="1431" y="17640"/>
                  <a:pt x="1394" y="17641"/>
                </a:cubicBezTo>
                <a:cubicBezTo>
                  <a:pt x="1349" y="17629"/>
                  <a:pt x="1348" y="17756"/>
                  <a:pt x="1314" y="17590"/>
                </a:cubicBezTo>
                <a:lnTo>
                  <a:pt x="1194" y="17504"/>
                </a:lnTo>
                <a:cubicBezTo>
                  <a:pt x="1167" y="17541"/>
                  <a:pt x="1145" y="17518"/>
                  <a:pt x="1124" y="17476"/>
                </a:cubicBezTo>
                <a:cubicBezTo>
                  <a:pt x="1061" y="17477"/>
                  <a:pt x="1005" y="17410"/>
                  <a:pt x="934" y="17376"/>
                </a:cubicBezTo>
                <a:cubicBezTo>
                  <a:pt x="858" y="17411"/>
                  <a:pt x="820" y="17294"/>
                  <a:pt x="745" y="17258"/>
                </a:cubicBezTo>
                <a:cubicBezTo>
                  <a:pt x="669" y="17350"/>
                  <a:pt x="697" y="17095"/>
                  <a:pt x="634" y="17089"/>
                </a:cubicBezTo>
                <a:cubicBezTo>
                  <a:pt x="529" y="17165"/>
                  <a:pt x="637" y="17003"/>
                  <a:pt x="477" y="17003"/>
                </a:cubicBezTo>
                <a:cubicBezTo>
                  <a:pt x="468" y="17017"/>
                  <a:pt x="449" y="16996"/>
                  <a:pt x="451" y="16974"/>
                </a:cubicBezTo>
                <a:cubicBezTo>
                  <a:pt x="416" y="16975"/>
                  <a:pt x="317" y="16825"/>
                  <a:pt x="267" y="16841"/>
                </a:cubicBezTo>
                <a:cubicBezTo>
                  <a:pt x="170" y="16756"/>
                  <a:pt x="122" y="16854"/>
                  <a:pt x="52" y="16820"/>
                </a:cubicBezTo>
                <a:lnTo>
                  <a:pt x="0" y="16752"/>
                </a:lnTo>
                <a:close/>
              </a:path>
            </a:pathLst>
          </a:custGeom>
          <a:solidFill>
            <a:srgbClr val="82766A">
              <a:alpha val="15000"/>
            </a:srgbClr>
          </a:solidFill>
          <a:ln w="12700">
            <a:miter lim="400000"/>
          </a:ln>
        </p:spPr>
        <p:txBody>
          <a:bodyPr lIns="45719" rIns="45719" anchor="ctr"/>
          <a:lstStyle/>
          <a:p>
            <a:pPr algn="ctr">
              <a:defRPr>
                <a:solidFill>
                  <a:srgbClr val="FFFFFF"/>
                </a:solidFill>
              </a:defRPr>
            </a:pPr>
          </a:p>
        </p:txBody>
      </p:sp>
      <p:sp>
        <p:nvSpPr>
          <p:cNvPr id="135" name="Title 1"/>
          <p:cNvSpPr txBox="1"/>
          <p:nvPr>
            <p:ph type="title"/>
          </p:nvPr>
        </p:nvSpPr>
        <p:spPr>
          <a:xfrm>
            <a:off x="828675" y="494414"/>
            <a:ext cx="10534650" cy="817404"/>
          </a:xfrm>
          <a:prstGeom prst="rect">
            <a:avLst/>
          </a:prstGeom>
        </p:spPr>
        <p:txBody>
          <a:bodyPr anchor="b"/>
          <a:lstStyle/>
          <a:p>
            <a:pPr algn="ctr">
              <a:defRPr sz="2500"/>
            </a:pPr>
            <a:r>
              <a:t>Situation analysis: 5C</a:t>
            </a:r>
            <a:br/>
            <a:r>
              <a:t>Company: SWOT analysis </a:t>
            </a:r>
          </a:p>
        </p:txBody>
      </p:sp>
      <p:graphicFrame>
        <p:nvGraphicFramePr>
          <p:cNvPr id="136" name="Table 5"/>
          <p:cNvGraphicFramePr/>
          <p:nvPr/>
        </p:nvGraphicFramePr>
        <p:xfrm>
          <a:off x="723900" y="2426572"/>
          <a:ext cx="10744202" cy="3803421"/>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5313459"/>
                <a:gridCol w="5430742"/>
              </a:tblGrid>
              <a:tr h="502334">
                <a:tc>
                  <a:txBody>
                    <a:bodyPr/>
                    <a:lstStyle/>
                    <a:p>
                      <a:pPr algn="just">
                        <a:lnSpc>
                          <a:spcPct val="150000"/>
                        </a:lnSpc>
                        <a:spcBef>
                          <a:spcPts val="1000"/>
                        </a:spcBef>
                        <a:defRPr sz="1800"/>
                      </a:pPr>
                      <a:r>
                        <a:rPr b="1" sz="1300">
                          <a:solidFill>
                            <a:srgbClr val="262626"/>
                          </a:solidFill>
                        </a:rPr>
                        <a:t>Strength</a:t>
                      </a:r>
                    </a:p>
                  </a:txBody>
                  <a:tcPr marL="108125" marR="108125" marT="108125" marB="108125" anchor="t" anchorCtr="0" horzOverflow="overflow">
                    <a:lnL w="12700">
                      <a:miter lim="400000"/>
                    </a:lnL>
                    <a:lnR w="38100">
                      <a:solidFill>
                        <a:srgbClr val="FFFFFF"/>
                      </a:solidFill>
                    </a:lnR>
                    <a:lnT w="12700">
                      <a:miter lim="400000"/>
                    </a:lnT>
                    <a:lnB w="38100">
                      <a:solidFill>
                        <a:srgbClr val="FFFFFF"/>
                      </a:solidFill>
                    </a:lnB>
                    <a:solidFill>
                      <a:srgbClr val="878E8B">
                        <a:alpha val="30196"/>
                      </a:srgbClr>
                    </a:solidFill>
                  </a:tcPr>
                </a:tc>
                <a:tc>
                  <a:txBody>
                    <a:bodyPr/>
                    <a:lstStyle/>
                    <a:p>
                      <a:pPr algn="just">
                        <a:lnSpc>
                          <a:spcPct val="150000"/>
                        </a:lnSpc>
                        <a:spcBef>
                          <a:spcPts val="1000"/>
                        </a:spcBef>
                        <a:defRPr sz="1800"/>
                      </a:pPr>
                      <a:r>
                        <a:rPr b="1" sz="1300">
                          <a:solidFill>
                            <a:srgbClr val="262626"/>
                          </a:solidFill>
                        </a:rPr>
                        <a:t>Weakness </a:t>
                      </a:r>
                    </a:p>
                  </a:txBody>
                  <a:tcPr marL="108125" marR="108125" marT="108125" marB="108125" anchor="t" anchorCtr="0" horzOverflow="overflow">
                    <a:lnL w="38100">
                      <a:solidFill>
                        <a:srgbClr val="FFFFFF"/>
                      </a:solidFill>
                    </a:lnL>
                    <a:lnR w="12700">
                      <a:miter lim="400000"/>
                    </a:lnR>
                    <a:lnT w="12700">
                      <a:miter lim="400000"/>
                    </a:lnT>
                    <a:lnB w="38100">
                      <a:solidFill>
                        <a:srgbClr val="FFFFFF"/>
                      </a:solidFill>
                    </a:lnB>
                    <a:solidFill>
                      <a:srgbClr val="878E8B">
                        <a:alpha val="30196"/>
                      </a:srgbClr>
                    </a:solidFill>
                  </a:tcPr>
                </a:tc>
              </a:tr>
              <a:tr h="1399376">
                <a:tc>
                  <a:txBody>
                    <a:bodyPr/>
                    <a:lstStyle/>
                    <a:p>
                      <a:pPr algn="just">
                        <a:lnSpc>
                          <a:spcPct val="150000"/>
                        </a:lnSpc>
                        <a:spcBef>
                          <a:spcPts val="1000"/>
                        </a:spcBef>
                        <a:defRPr sz="1300">
                          <a:solidFill>
                            <a:srgbClr val="262626"/>
                          </a:solidFill>
                        </a:defRPr>
                      </a:pPr>
                      <a:r>
                        <a:t>Makes sure diverse process to increase performance. </a:t>
                      </a:r>
                    </a:p>
                    <a:p>
                      <a:pPr algn="just">
                        <a:lnSpc>
                          <a:spcPct val="150000"/>
                        </a:lnSpc>
                        <a:spcBef>
                          <a:spcPts val="1000"/>
                        </a:spcBef>
                        <a:defRPr sz="1300">
                          <a:solidFill>
                            <a:srgbClr val="262626"/>
                          </a:solidFill>
                        </a:defRPr>
                      </a:pPr>
                      <a:r>
                        <a:t>Constant development on the management activities. </a:t>
                      </a:r>
                    </a:p>
                    <a:p>
                      <a:pPr algn="just">
                        <a:lnSpc>
                          <a:spcPct val="150000"/>
                        </a:lnSpc>
                        <a:spcBef>
                          <a:spcPts val="1000"/>
                        </a:spcBef>
                        <a:defRPr sz="1300">
                          <a:solidFill>
                            <a:srgbClr val="262626"/>
                          </a:solidFill>
                        </a:defRPr>
                      </a:pPr>
                      <a:r>
                        <a:t>Employee motivation and development. </a:t>
                      </a:r>
                    </a:p>
                  </a:txBody>
                  <a:tcPr marL="108125" marR="108125" marT="108125" marB="108125" anchor="t" anchorCtr="0" horzOverflow="overflow">
                    <a:lnL w="12700">
                      <a:miter lim="400000"/>
                    </a:lnL>
                    <a:lnR w="38100">
                      <a:solidFill>
                        <a:srgbClr val="FFFFFF"/>
                      </a:solidFill>
                    </a:lnR>
                    <a:lnT w="38100">
                      <a:solidFill>
                        <a:srgbClr val="FFFFFF"/>
                      </a:solidFill>
                    </a:lnT>
                    <a:lnB w="38100">
                      <a:solidFill>
                        <a:srgbClr val="FFFFFF"/>
                      </a:solidFill>
                    </a:lnB>
                    <a:solidFill>
                      <a:srgbClr val="878E8B">
                        <a:alpha val="30196"/>
                      </a:srgbClr>
                    </a:solidFill>
                  </a:tcPr>
                </a:tc>
                <a:tc>
                  <a:txBody>
                    <a:bodyPr/>
                    <a:lstStyle/>
                    <a:p>
                      <a:pPr algn="just">
                        <a:lnSpc>
                          <a:spcPct val="150000"/>
                        </a:lnSpc>
                        <a:spcBef>
                          <a:spcPts val="1000"/>
                        </a:spcBef>
                        <a:defRPr sz="1300">
                          <a:solidFill>
                            <a:srgbClr val="262626"/>
                          </a:solidFill>
                        </a:defRPr>
                      </a:pPr>
                      <a:r>
                        <a:t>Poor financial controlling. </a:t>
                      </a:r>
                    </a:p>
                    <a:p>
                      <a:pPr algn="just">
                        <a:lnSpc>
                          <a:spcPct val="150000"/>
                        </a:lnSpc>
                        <a:spcBef>
                          <a:spcPts val="1000"/>
                        </a:spcBef>
                        <a:defRPr sz="1300">
                          <a:solidFill>
                            <a:srgbClr val="262626"/>
                          </a:solidFill>
                        </a:defRPr>
                      </a:pPr>
                      <a:r>
                        <a:t>Difficulties to manage activities.</a:t>
                      </a:r>
                    </a:p>
                    <a:p>
                      <a:pPr algn="just">
                        <a:lnSpc>
                          <a:spcPct val="150000"/>
                        </a:lnSpc>
                        <a:spcBef>
                          <a:spcPts val="1000"/>
                        </a:spcBef>
                        <a:defRPr sz="1300">
                          <a:solidFill>
                            <a:srgbClr val="262626"/>
                          </a:solidFill>
                        </a:defRPr>
                      </a:pPr>
                      <a:r>
                        <a:t>Employee training barriers. </a:t>
                      </a:r>
                    </a:p>
                  </a:txBody>
                  <a:tcPr marL="108125" marR="108125" marT="108125" marB="108125" anchor="t" anchorCtr="0" horzOverflow="overflow">
                    <a:lnL w="38100">
                      <a:solidFill>
                        <a:srgbClr val="FFFFFF"/>
                      </a:solidFill>
                    </a:lnL>
                    <a:lnR w="12700">
                      <a:miter lim="400000"/>
                    </a:lnR>
                    <a:lnT w="38100">
                      <a:solidFill>
                        <a:srgbClr val="FFFFFF"/>
                      </a:solidFill>
                    </a:lnT>
                    <a:lnB w="38100">
                      <a:solidFill>
                        <a:srgbClr val="FFFFFF"/>
                      </a:solidFill>
                    </a:lnB>
                    <a:solidFill>
                      <a:srgbClr val="878E8B">
                        <a:alpha val="30196"/>
                      </a:srgbClr>
                    </a:solidFill>
                  </a:tcPr>
                </a:tc>
              </a:tr>
              <a:tr h="502334">
                <a:tc>
                  <a:txBody>
                    <a:bodyPr/>
                    <a:lstStyle/>
                    <a:p>
                      <a:pPr algn="just">
                        <a:lnSpc>
                          <a:spcPct val="150000"/>
                        </a:lnSpc>
                        <a:spcBef>
                          <a:spcPts val="1000"/>
                        </a:spcBef>
                        <a:defRPr sz="1800"/>
                      </a:pPr>
                      <a:r>
                        <a:rPr b="1" sz="1300">
                          <a:solidFill>
                            <a:srgbClr val="262626"/>
                          </a:solidFill>
                        </a:rPr>
                        <a:t>Opportunities </a:t>
                      </a:r>
                    </a:p>
                  </a:txBody>
                  <a:tcPr marL="108125" marR="108125" marT="108125" marB="108125" anchor="t" anchorCtr="0" horzOverflow="overflow">
                    <a:lnL w="12700">
                      <a:miter lim="400000"/>
                    </a:lnL>
                    <a:lnR w="38100">
                      <a:solidFill>
                        <a:srgbClr val="FFFFFF"/>
                      </a:solidFill>
                    </a:lnR>
                    <a:lnT w="38100">
                      <a:solidFill>
                        <a:srgbClr val="FFFFFF"/>
                      </a:solidFill>
                    </a:lnT>
                    <a:lnB w="38100">
                      <a:solidFill>
                        <a:srgbClr val="FFFFFF"/>
                      </a:solidFill>
                    </a:lnB>
                    <a:solidFill>
                      <a:srgbClr val="878E8B">
                        <a:alpha val="30196"/>
                      </a:srgbClr>
                    </a:solidFill>
                  </a:tcPr>
                </a:tc>
                <a:tc>
                  <a:txBody>
                    <a:bodyPr/>
                    <a:lstStyle/>
                    <a:p>
                      <a:pPr algn="just">
                        <a:lnSpc>
                          <a:spcPct val="150000"/>
                        </a:lnSpc>
                        <a:spcBef>
                          <a:spcPts val="1000"/>
                        </a:spcBef>
                        <a:defRPr sz="1800"/>
                      </a:pPr>
                      <a:r>
                        <a:rPr b="1" sz="1300">
                          <a:solidFill>
                            <a:srgbClr val="262626"/>
                          </a:solidFill>
                        </a:rPr>
                        <a:t>Threats </a:t>
                      </a:r>
                    </a:p>
                  </a:txBody>
                  <a:tcPr marL="108125" marR="108125" marT="108125" marB="108125" anchor="t" anchorCtr="0" horzOverflow="overflow">
                    <a:lnL w="38100">
                      <a:solidFill>
                        <a:srgbClr val="FFFFFF"/>
                      </a:solidFill>
                    </a:lnL>
                    <a:lnR w="12700">
                      <a:miter lim="400000"/>
                    </a:lnR>
                    <a:lnT w="38100">
                      <a:solidFill>
                        <a:srgbClr val="FFFFFF"/>
                      </a:solidFill>
                    </a:lnT>
                    <a:lnB w="38100">
                      <a:solidFill>
                        <a:srgbClr val="FFFFFF"/>
                      </a:solidFill>
                    </a:lnB>
                    <a:solidFill>
                      <a:srgbClr val="878E8B">
                        <a:alpha val="30196"/>
                      </a:srgbClr>
                    </a:solidFill>
                  </a:tcPr>
                </a:tc>
              </a:tr>
              <a:tr h="1399376">
                <a:tc>
                  <a:txBody>
                    <a:bodyPr/>
                    <a:lstStyle/>
                    <a:p>
                      <a:pPr algn="just">
                        <a:lnSpc>
                          <a:spcPct val="150000"/>
                        </a:lnSpc>
                        <a:spcBef>
                          <a:spcPts val="1000"/>
                        </a:spcBef>
                        <a:defRPr sz="1300">
                          <a:solidFill>
                            <a:srgbClr val="262626"/>
                          </a:solidFill>
                        </a:defRPr>
                      </a:pPr>
                      <a:r>
                        <a:t>Facilities can allow to manage adequate planning. </a:t>
                      </a:r>
                    </a:p>
                    <a:p>
                      <a:pPr algn="just">
                        <a:lnSpc>
                          <a:spcPct val="150000"/>
                        </a:lnSpc>
                        <a:spcBef>
                          <a:spcPts val="1000"/>
                        </a:spcBef>
                        <a:defRPr sz="1300">
                          <a:solidFill>
                            <a:srgbClr val="262626"/>
                          </a:solidFill>
                        </a:defRPr>
                      </a:pPr>
                      <a:r>
                        <a:t>Segmentation and marketing can help to perform.</a:t>
                      </a:r>
                    </a:p>
                    <a:p>
                      <a:pPr algn="just">
                        <a:lnSpc>
                          <a:spcPct val="150000"/>
                        </a:lnSpc>
                        <a:spcBef>
                          <a:spcPts val="1000"/>
                        </a:spcBef>
                        <a:defRPr sz="1300">
                          <a:solidFill>
                            <a:srgbClr val="262626"/>
                          </a:solidFill>
                        </a:defRPr>
                      </a:pPr>
                      <a:r>
                        <a:t>Diverse advancement are requires to make sure. </a:t>
                      </a:r>
                    </a:p>
                  </a:txBody>
                  <a:tcPr marL="108125" marR="108125" marT="108125" marB="108125" anchor="t" anchorCtr="0" horzOverflow="overflow">
                    <a:lnL w="12700">
                      <a:miter lim="400000"/>
                    </a:lnL>
                    <a:lnR w="38100">
                      <a:solidFill>
                        <a:srgbClr val="FFFFFF"/>
                      </a:solidFill>
                    </a:lnR>
                    <a:lnT w="38100">
                      <a:solidFill>
                        <a:srgbClr val="FFFFFF"/>
                      </a:solidFill>
                    </a:lnT>
                    <a:lnB w="12700">
                      <a:miter lim="400000"/>
                    </a:lnB>
                    <a:solidFill>
                      <a:srgbClr val="878E8B">
                        <a:alpha val="30196"/>
                      </a:srgbClr>
                    </a:solidFill>
                  </a:tcPr>
                </a:tc>
                <a:tc>
                  <a:txBody>
                    <a:bodyPr/>
                    <a:lstStyle/>
                    <a:p>
                      <a:pPr algn="just">
                        <a:lnSpc>
                          <a:spcPct val="150000"/>
                        </a:lnSpc>
                        <a:spcBef>
                          <a:spcPts val="1000"/>
                        </a:spcBef>
                        <a:defRPr sz="1300">
                          <a:solidFill>
                            <a:srgbClr val="262626"/>
                          </a:solidFill>
                        </a:defRPr>
                      </a:pPr>
                      <a:r>
                        <a:t>Difficulties to manage and collaborate. </a:t>
                      </a:r>
                    </a:p>
                    <a:p>
                      <a:pPr algn="just">
                        <a:lnSpc>
                          <a:spcPct val="150000"/>
                        </a:lnSpc>
                        <a:spcBef>
                          <a:spcPts val="1000"/>
                        </a:spcBef>
                        <a:defRPr sz="1300">
                          <a:solidFill>
                            <a:srgbClr val="262626"/>
                          </a:solidFill>
                        </a:defRPr>
                      </a:pPr>
                      <a:r>
                        <a:t>Management collaboration are requires to implement. </a:t>
                      </a:r>
                    </a:p>
                    <a:p>
                      <a:pPr algn="just">
                        <a:lnSpc>
                          <a:spcPct val="150000"/>
                        </a:lnSpc>
                        <a:spcBef>
                          <a:spcPts val="100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300">
                          <a:solidFill>
                            <a:srgbClr val="262626"/>
                          </a:solidFill>
                        </a:defRPr>
                      </a:pPr>
                      <a:r>
                        <a:t> </a:t>
                      </a:r>
                    </a:p>
                  </a:txBody>
                  <a:tcPr marL="108125" marR="108125" marT="108125" marB="108125" anchor="t" anchorCtr="0" horzOverflow="overflow">
                    <a:lnL w="38100">
                      <a:solidFill>
                        <a:srgbClr val="FFFFFF"/>
                      </a:solidFill>
                    </a:lnL>
                    <a:lnR w="12700">
                      <a:miter lim="400000"/>
                    </a:lnR>
                    <a:lnT w="38100">
                      <a:solidFill>
                        <a:srgbClr val="FFFFFF"/>
                      </a:solidFill>
                    </a:lnT>
                    <a:lnB w="12700">
                      <a:miter lim="400000"/>
                    </a:lnB>
                    <a:solidFill>
                      <a:srgbClr val="878E8B">
                        <a:alpha val="30196"/>
                      </a:srgbClr>
                    </a:solidFill>
                  </a:tcPr>
                </a:tc>
              </a:tr>
            </a:tbl>
          </a:graphicData>
        </a:graphic>
      </p:graphicFrame>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8" name="Title 1"/>
          <p:cNvSpPr txBox="1"/>
          <p:nvPr>
            <p:ph type="title"/>
          </p:nvPr>
        </p:nvSpPr>
        <p:spPr>
          <a:xfrm>
            <a:off x="4965429" y="629267"/>
            <a:ext cx="6586492" cy="1286162"/>
          </a:xfrm>
          <a:prstGeom prst="rect">
            <a:avLst/>
          </a:prstGeom>
        </p:spPr>
        <p:txBody>
          <a:bodyPr anchor="b"/>
          <a:lstStyle/>
          <a:p>
            <a:pPr>
              <a:defRPr sz="4100"/>
            </a:pPr>
            <a:r>
              <a:t>Situation analysis: 5C</a:t>
            </a:r>
            <a:br/>
            <a:r>
              <a:t>Customers </a:t>
            </a:r>
          </a:p>
        </p:txBody>
      </p:sp>
      <p:sp>
        <p:nvSpPr>
          <p:cNvPr id="139" name="Content Placeholder 2"/>
          <p:cNvSpPr txBox="1"/>
          <p:nvPr>
            <p:ph type="body" sz="half" idx="1"/>
          </p:nvPr>
        </p:nvSpPr>
        <p:spPr>
          <a:xfrm>
            <a:off x="4965431" y="2438400"/>
            <a:ext cx="6586488" cy="3785419"/>
          </a:xfrm>
          <a:prstGeom prst="rect">
            <a:avLst/>
          </a:prstGeom>
        </p:spPr>
        <p:txBody>
          <a:bodyPr/>
          <a:lstStyle/>
          <a:p>
            <a:pPr marL="0" indent="0">
              <a:buSzTx/>
              <a:buNone/>
              <a:defRPr sz="2000"/>
            </a:pPr>
            <a:r>
              <a:t>Segmentation: </a:t>
            </a:r>
          </a:p>
          <a:p>
            <a:pPr>
              <a:defRPr sz="2000"/>
            </a:pPr>
            <a:r>
              <a:t>Customers with intention to travelling.</a:t>
            </a:r>
          </a:p>
          <a:p>
            <a:pPr marL="0" indent="0">
              <a:buSzTx/>
              <a:buNone/>
              <a:defRPr sz="2000"/>
            </a:pPr>
            <a:r>
              <a:t>Targeting: </a:t>
            </a:r>
          </a:p>
          <a:p>
            <a:pPr>
              <a:defRPr sz="2000"/>
            </a:pPr>
            <a:r>
              <a:t>Seeking customers profile and provide diverse offers. </a:t>
            </a:r>
          </a:p>
        </p:txBody>
      </p:sp>
      <p:pic>
        <p:nvPicPr>
          <p:cNvPr id="140" name="Picture 4" descr="Picture 4"/>
          <p:cNvPicPr>
            <a:picLocks noChangeAspect="1"/>
          </p:cNvPicPr>
          <p:nvPr/>
        </p:nvPicPr>
        <p:blipFill>
          <a:blip r:embed="rId3">
            <a:extLst/>
          </a:blip>
          <a:stretch>
            <a:fillRect/>
          </a:stretch>
        </p:blipFill>
        <p:spPr>
          <a:xfrm>
            <a:off x="19" y="9"/>
            <a:ext cx="4635572" cy="6857991"/>
          </a:xfrm>
          <a:prstGeom prst="rect">
            <a:avLst/>
          </a:prstGeom>
          <a:ln w="12700">
            <a:miter lim="400000"/>
          </a:ln>
        </p:spPr>
      </p:pic>
      <p:sp>
        <p:nvSpPr>
          <p:cNvPr id="141" name="Straight Connector 8"/>
          <p:cNvSpPr/>
          <p:nvPr/>
        </p:nvSpPr>
        <p:spPr>
          <a:xfrm>
            <a:off x="5080933" y="2115117"/>
            <a:ext cx="6309362" cy="1"/>
          </a:xfrm>
          <a:prstGeom prst="line">
            <a:avLst/>
          </a:prstGeom>
          <a:ln w="19050">
            <a:solidFill>
              <a:srgbClr val="76E9FF"/>
            </a:solidFill>
            <a:miter/>
          </a:ln>
        </p:spPr>
        <p:txBody>
          <a:bodyPr lIns="45719" rIns="45719"/>
          <a:lstStyle/>
          <a:p>
            <a:pP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5" name="Rectangle 10"/>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46" name="Rectangle 12"/>
          <p:cNvSpPr/>
          <p:nvPr/>
        </p:nvSpPr>
        <p:spPr>
          <a:xfrm flipH="1" rot="10800000">
            <a:off x="1" y="-1"/>
            <a:ext cx="12192000" cy="1575957"/>
          </a:xfrm>
          <a:prstGeom prst="rect">
            <a:avLst/>
          </a:prstGeom>
          <a:gradFill>
            <a:gsLst>
              <a:gs pos="0">
                <a:srgbClr val="000000">
                  <a:alpha val="96000"/>
                </a:srgbClr>
              </a:gs>
              <a:gs pos="100000">
                <a:srgbClr val="2F5597"/>
              </a:gs>
            </a:gsLst>
            <a:lin ang="6000000"/>
          </a:gradFill>
          <a:ln w="12700">
            <a:miter lim="400000"/>
          </a:ln>
        </p:spPr>
        <p:txBody>
          <a:bodyPr lIns="45719" rIns="45719" anchor="ctr"/>
          <a:lstStyle/>
          <a:p>
            <a:pPr algn="ctr">
              <a:defRPr>
                <a:solidFill>
                  <a:srgbClr val="FFFFFF"/>
                </a:solidFill>
              </a:defRPr>
            </a:pPr>
          </a:p>
        </p:txBody>
      </p:sp>
      <p:sp>
        <p:nvSpPr>
          <p:cNvPr id="147" name="Rectangle 14"/>
          <p:cNvSpPr/>
          <p:nvPr/>
        </p:nvSpPr>
        <p:spPr>
          <a:xfrm>
            <a:off x="0" y="-1"/>
            <a:ext cx="8128856" cy="1575463"/>
          </a:xfrm>
          <a:prstGeom prst="rect">
            <a:avLst/>
          </a:prstGeom>
          <a:gradFill>
            <a:gsLst>
              <a:gs pos="0">
                <a:schemeClr val="accent1">
                  <a:alpha val="41000"/>
                </a:schemeClr>
              </a:gs>
              <a:gs pos="74000">
                <a:srgbClr val="8FAADC">
                  <a:alpha val="0"/>
                </a:srgbClr>
              </a:gs>
            </a:gsLst>
            <a:lin ang="8400000"/>
          </a:gradFill>
          <a:ln w="12700">
            <a:miter lim="400000"/>
          </a:ln>
        </p:spPr>
        <p:txBody>
          <a:bodyPr lIns="45719" rIns="45719" anchor="ctr"/>
          <a:lstStyle/>
          <a:p>
            <a:pPr algn="ctr">
              <a:defRPr>
                <a:solidFill>
                  <a:srgbClr val="FFFFFF"/>
                </a:solidFill>
              </a:defRPr>
            </a:pPr>
          </a:p>
        </p:txBody>
      </p:sp>
      <p:sp>
        <p:nvSpPr>
          <p:cNvPr id="148" name="Rectangle 16"/>
          <p:cNvSpPr/>
          <p:nvPr/>
        </p:nvSpPr>
        <p:spPr>
          <a:xfrm flipH="1">
            <a:off x="-3" y="-1"/>
            <a:ext cx="12192003" cy="1574311"/>
          </a:xfrm>
          <a:prstGeom prst="rect">
            <a:avLst/>
          </a:prstGeom>
          <a:gradFill>
            <a:gsLst>
              <a:gs pos="0">
                <a:srgbClr val="000000">
                  <a:alpha val="63000"/>
                </a:srgbClr>
              </a:gs>
              <a:gs pos="78000">
                <a:schemeClr val="accent1">
                  <a:alpha val="15000"/>
                </a:schemeClr>
              </a:gs>
            </a:gsLst>
            <a:lin ang="15600000"/>
          </a:gradFill>
          <a:ln w="12700">
            <a:miter lim="400000"/>
          </a:ln>
        </p:spPr>
        <p:txBody>
          <a:bodyPr lIns="45719" rIns="45719" anchor="ctr"/>
          <a:lstStyle/>
          <a:p>
            <a:pPr algn="ctr">
              <a:defRPr>
                <a:solidFill>
                  <a:srgbClr val="FFFFFF"/>
                </a:solidFill>
              </a:defRPr>
            </a:pPr>
          </a:p>
        </p:txBody>
      </p:sp>
      <p:sp>
        <p:nvSpPr>
          <p:cNvPr id="149" name="Title 1"/>
          <p:cNvSpPr txBox="1"/>
          <p:nvPr>
            <p:ph type="title"/>
          </p:nvPr>
        </p:nvSpPr>
        <p:spPr>
          <a:xfrm>
            <a:off x="699713" y="248038"/>
            <a:ext cx="8717665" cy="1159200"/>
          </a:xfrm>
          <a:prstGeom prst="rect">
            <a:avLst/>
          </a:prstGeom>
        </p:spPr>
        <p:txBody>
          <a:bodyPr/>
          <a:lstStyle/>
          <a:p>
            <a:pPr>
              <a:defRPr sz="2500">
                <a:solidFill>
                  <a:srgbClr val="FFFFFF"/>
                </a:solidFill>
              </a:defRPr>
            </a:pPr>
            <a:r>
              <a:t>Situation analysis: 5C</a:t>
            </a:r>
            <a:br/>
            <a:r>
              <a:t>Competitors: Porters five forces analysis </a:t>
            </a:r>
          </a:p>
        </p:txBody>
      </p:sp>
      <p:graphicFrame>
        <p:nvGraphicFramePr>
          <p:cNvPr id="150" name="Table 5"/>
          <p:cNvGraphicFramePr/>
          <p:nvPr/>
        </p:nvGraphicFramePr>
        <p:xfrm>
          <a:off x="432225" y="2525691"/>
          <a:ext cx="11327550" cy="3333365"/>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4300518"/>
                <a:gridCol w="7027032"/>
              </a:tblGrid>
              <a:tr h="384379">
                <a:tc>
                  <a:txBody>
                    <a:bodyPr/>
                    <a:lstStyle/>
                    <a:p>
                      <a:pPr algn="just">
                        <a:lnSpc>
                          <a:spcPct val="150000"/>
                        </a:lnSpc>
                        <a:spcBef>
                          <a:spcPts val="1000"/>
                        </a:spcBef>
                        <a:defRPr sz="1800"/>
                      </a:pPr>
                      <a:r>
                        <a:rPr b="1" sz="1600"/>
                        <a:t>Porters five forces</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c>
                  <a:txBody>
                    <a:bodyPr/>
                    <a:lstStyle/>
                    <a:p>
                      <a:pPr algn="just">
                        <a:lnSpc>
                          <a:spcPct val="150000"/>
                        </a:lnSpc>
                        <a:spcBef>
                          <a:spcPts val="1000"/>
                        </a:spcBef>
                        <a:defRPr sz="1800"/>
                      </a:pPr>
                      <a:r>
                        <a:rPr b="1" sz="1600"/>
                        <a:t>Analysis </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r>
              <a:tr h="1036719">
                <a:tc>
                  <a:txBody>
                    <a:bodyPr/>
                    <a:lstStyle/>
                    <a:p>
                      <a:pPr algn="just">
                        <a:lnSpc>
                          <a:spcPct val="150000"/>
                        </a:lnSpc>
                        <a:spcBef>
                          <a:spcPts val="1000"/>
                        </a:spcBef>
                        <a:defRPr sz="1800"/>
                      </a:pPr>
                      <a:r>
                        <a:rPr sz="1600"/>
                        <a:t>Threat of new entrants </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c>
                  <a:txBody>
                    <a:bodyPr/>
                    <a:lstStyle/>
                    <a:p>
                      <a:pPr algn="just">
                        <a:lnSpc>
                          <a:spcPct val="150000"/>
                        </a:lnSpc>
                        <a:spcBef>
                          <a:spcPts val="1000"/>
                        </a:spcBef>
                        <a:defRPr sz="1600"/>
                      </a:pPr>
                      <a:r>
                        <a:t>Barriers to enter to perform diverse tasks. </a:t>
                      </a:r>
                      <a:endParaRPr sz="1500"/>
                    </a:p>
                    <a:p>
                      <a:pPr algn="just">
                        <a:lnSpc>
                          <a:spcPct val="150000"/>
                        </a:lnSpc>
                        <a:spcBef>
                          <a:spcPts val="1000"/>
                        </a:spcBef>
                        <a:defRPr sz="1600"/>
                      </a:pPr>
                      <a:r>
                        <a:t>New entrants can impact on the regular performance. </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r>
              <a:tr h="384379">
                <a:tc>
                  <a:txBody>
                    <a:bodyPr/>
                    <a:lstStyle/>
                    <a:p>
                      <a:pPr algn="just">
                        <a:lnSpc>
                          <a:spcPct val="150000"/>
                        </a:lnSpc>
                        <a:spcBef>
                          <a:spcPts val="1000"/>
                        </a:spcBef>
                        <a:defRPr sz="1800"/>
                      </a:pPr>
                      <a:r>
                        <a:rPr sz="1600"/>
                        <a:t>Bargaining power of suppliers</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c>
                  <a:txBody>
                    <a:bodyPr/>
                    <a:lstStyle/>
                    <a:p>
                      <a:pPr algn="just">
                        <a:lnSpc>
                          <a:spcPct val="150000"/>
                        </a:lnSpc>
                        <a:spcBef>
                          <a:spcPts val="1000"/>
                        </a:spcBef>
                        <a:defRPr sz="1800"/>
                      </a:pPr>
                      <a:r>
                        <a:rPr sz="1600"/>
                        <a:t>Suppliers of Sesilia Hotel can create barriers as they have high power.</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r>
              <a:tr h="384379">
                <a:tc>
                  <a:txBody>
                    <a:bodyPr/>
                    <a:lstStyle/>
                    <a:p>
                      <a:pPr algn="just">
                        <a:lnSpc>
                          <a:spcPct val="150000"/>
                        </a:lnSpc>
                        <a:spcBef>
                          <a:spcPts val="1000"/>
                        </a:spcBef>
                        <a:defRPr sz="1800"/>
                      </a:pPr>
                      <a:r>
                        <a:rPr sz="1600"/>
                        <a:t>Bargaining power of buyers </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c>
                  <a:txBody>
                    <a:bodyPr/>
                    <a:lstStyle/>
                    <a:p>
                      <a:pPr algn="just">
                        <a:lnSpc>
                          <a:spcPct val="150000"/>
                        </a:lnSpc>
                        <a:spcBef>
                          <a:spcPts val="1000"/>
                        </a:spcBef>
                        <a:defRPr sz="1800"/>
                      </a:pPr>
                      <a:r>
                        <a:rPr sz="1600"/>
                        <a:t>Customers of Sesilia Hotel have high power to switch another hotel. </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r>
              <a:tr h="759128">
                <a:tc>
                  <a:txBody>
                    <a:bodyPr/>
                    <a:lstStyle/>
                    <a:p>
                      <a:pPr algn="just">
                        <a:lnSpc>
                          <a:spcPct val="150000"/>
                        </a:lnSpc>
                        <a:spcBef>
                          <a:spcPts val="1000"/>
                        </a:spcBef>
                        <a:defRPr sz="1800"/>
                      </a:pPr>
                      <a:r>
                        <a:rPr sz="1600"/>
                        <a:t>Threat of substitutes</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c>
                  <a:txBody>
                    <a:bodyPr/>
                    <a:lstStyle/>
                    <a:p>
                      <a:pPr algn="just">
                        <a:lnSpc>
                          <a:spcPct val="150000"/>
                        </a:lnSpc>
                        <a:spcBef>
                          <a:spcPts val="1000"/>
                        </a:spcBef>
                        <a:defRPr sz="1800"/>
                      </a:pPr>
                      <a:r>
                        <a:rPr sz="1600"/>
                        <a:t>Substitution can impact on the regular process of Sesilia Hotel and there are diverse substitution in the market. </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r>
              <a:tr h="384379">
                <a:tc>
                  <a:txBody>
                    <a:bodyPr/>
                    <a:lstStyle/>
                    <a:p>
                      <a:pPr algn="just">
                        <a:lnSpc>
                          <a:spcPct val="150000"/>
                        </a:lnSpc>
                        <a:spcBef>
                          <a:spcPts val="1000"/>
                        </a:spcBef>
                        <a:defRPr sz="1800"/>
                      </a:pPr>
                      <a:r>
                        <a:rPr sz="1600"/>
                        <a:t>Rival among existing competitors </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c>
                  <a:txBody>
                    <a:bodyPr/>
                    <a:lstStyle/>
                    <a:p>
                      <a:pPr algn="just">
                        <a:lnSpc>
                          <a:spcPct val="150000"/>
                        </a:lnSpc>
                        <a:spcBef>
                          <a:spcPts val="1000"/>
                        </a:spcBef>
                        <a:defRPr sz="1800"/>
                      </a:pPr>
                      <a:r>
                        <a:rPr sz="1600"/>
                        <a:t>Current rivals of Sesilia Hotel create difficulties to perform tasks. </a:t>
                      </a:r>
                    </a:p>
                  </a:txBody>
                  <a:tcPr marL="0" marR="0" marT="0" marB="0" anchor="t" anchorCtr="0" horzOverflow="overflow">
                    <a:lnL w="12700">
                      <a:solidFill>
                        <a:schemeClr val="accent3"/>
                      </a:solidFill>
                    </a:lnL>
                    <a:lnR w="12700">
                      <a:solidFill>
                        <a:schemeClr val="accent3"/>
                      </a:solidFill>
                    </a:lnR>
                    <a:lnT w="12700">
                      <a:solidFill>
                        <a:schemeClr val="accent3"/>
                      </a:solidFill>
                    </a:lnT>
                    <a:lnB w="12700">
                      <a:solidFill>
                        <a:schemeClr val="accent3"/>
                      </a:solidFill>
                    </a:lnB>
                    <a:noFill/>
                  </a:tcPr>
                </a:tc>
              </a:tr>
            </a:tbl>
          </a:graphicData>
        </a:graphic>
      </p:graphicFrame>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2" name="Rectangle 3078"/>
          <p:cNvSpPr/>
          <p:nvPr/>
        </p:nvSpPr>
        <p:spPr>
          <a:xfrm>
            <a:off x="-2"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pic>
        <p:nvPicPr>
          <p:cNvPr id="153" name="Picture 2" descr="Picture 2"/>
          <p:cNvPicPr>
            <a:picLocks noChangeAspect="1"/>
          </p:cNvPicPr>
          <p:nvPr/>
        </p:nvPicPr>
        <p:blipFill>
          <a:blip r:embed="rId3">
            <a:extLst/>
          </a:blip>
          <a:stretch>
            <a:fillRect/>
          </a:stretch>
        </p:blipFill>
        <p:spPr>
          <a:xfrm>
            <a:off x="1" y="10"/>
            <a:ext cx="9669643" cy="6857922"/>
          </a:xfrm>
          <a:prstGeom prst="rect">
            <a:avLst/>
          </a:prstGeom>
          <a:ln w="12700">
            <a:miter lim="400000"/>
          </a:ln>
        </p:spPr>
      </p:pic>
      <p:sp>
        <p:nvSpPr>
          <p:cNvPr id="154" name="Rectangle 3080"/>
          <p:cNvSpPr/>
          <p:nvPr/>
        </p:nvSpPr>
        <p:spPr>
          <a:xfrm flipH="1">
            <a:off x="5125018" y="0"/>
            <a:ext cx="7066979" cy="6858000"/>
          </a:xfrm>
          <a:prstGeom prst="rect">
            <a:avLst/>
          </a:prstGeom>
          <a:gradFill>
            <a:gsLst>
              <a:gs pos="0">
                <a:srgbClr val="FFFFFF">
                  <a:alpha val="0"/>
                </a:srgbClr>
              </a:gs>
              <a:gs pos="19000">
                <a:srgbClr val="FFFFFF">
                  <a:alpha val="38000"/>
                </a:srgbClr>
              </a:gs>
              <a:gs pos="35000">
                <a:srgbClr val="FFFFFF">
                  <a:alpha val="77000"/>
                </a:srgbClr>
              </a:gs>
              <a:gs pos="48000">
                <a:srgbClr val="FFFFFF"/>
              </a:gs>
              <a:gs pos="100000">
                <a:srgbClr val="FFFFFF"/>
              </a:gs>
            </a:gsLst>
            <a:lin ang="10800000"/>
          </a:gradFill>
          <a:ln w="12700">
            <a:miter lim="400000"/>
          </a:ln>
        </p:spPr>
        <p:txBody>
          <a:bodyPr lIns="45719" rIns="45719" anchor="ctr"/>
          <a:lstStyle/>
          <a:p>
            <a:pPr algn="ctr">
              <a:defRPr>
                <a:solidFill>
                  <a:srgbClr val="FFFFFF"/>
                </a:solidFill>
              </a:defRPr>
            </a:pPr>
          </a:p>
        </p:txBody>
      </p:sp>
      <p:sp>
        <p:nvSpPr>
          <p:cNvPr id="155" name="Title 1"/>
          <p:cNvSpPr txBox="1"/>
          <p:nvPr>
            <p:ph type="title"/>
          </p:nvPr>
        </p:nvSpPr>
        <p:spPr>
          <a:xfrm>
            <a:off x="7531609" y="365125"/>
            <a:ext cx="3822191" cy="1899912"/>
          </a:xfrm>
          <a:prstGeom prst="rect">
            <a:avLst/>
          </a:prstGeom>
        </p:spPr>
        <p:txBody>
          <a:bodyPr/>
          <a:lstStyle/>
          <a:p>
            <a:pPr>
              <a:defRPr sz="4000"/>
            </a:pPr>
            <a:r>
              <a:t>Situation analysis: 5C</a:t>
            </a:r>
            <a:br/>
            <a:r>
              <a:t>Collaborators</a:t>
            </a:r>
          </a:p>
        </p:txBody>
      </p:sp>
      <p:sp>
        <p:nvSpPr>
          <p:cNvPr id="156" name="Content Placeholder 2"/>
          <p:cNvSpPr txBox="1"/>
          <p:nvPr>
            <p:ph type="body" sz="half" idx="1"/>
          </p:nvPr>
        </p:nvSpPr>
        <p:spPr>
          <a:xfrm>
            <a:off x="6438507" y="2434200"/>
            <a:ext cx="5495827" cy="3742763"/>
          </a:xfrm>
          <a:prstGeom prst="rect">
            <a:avLst/>
          </a:prstGeom>
        </p:spPr>
        <p:txBody>
          <a:bodyPr/>
          <a:lstStyle/>
          <a:p>
            <a:pPr>
              <a:defRPr sz="2000"/>
            </a:pPr>
            <a:r>
              <a:t>Sesilia Hotel makes sure diverse collaboration activities.</a:t>
            </a:r>
          </a:p>
          <a:p>
            <a:pPr>
              <a:defRPr sz="2000"/>
            </a:pPr>
            <a:r>
              <a:t>Relationship activities in the right process.</a:t>
            </a:r>
          </a:p>
          <a:p>
            <a:pPr>
              <a:defRPr sz="2000"/>
            </a:pPr>
            <a:r>
              <a:t>B2B relationship with the suppliers and others can allow.</a:t>
            </a:r>
          </a:p>
          <a:p>
            <a:pPr>
              <a:defRPr sz="2000"/>
            </a:pPr>
            <a:r>
              <a:t>Manage diverse tasks and perform diverse tasks in the right aspects.</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0" name="Title 1"/>
          <p:cNvSpPr txBox="1"/>
          <p:nvPr>
            <p:ph type="title"/>
          </p:nvPr>
        </p:nvSpPr>
        <p:spPr>
          <a:xfrm>
            <a:off x="870203" y="606564"/>
            <a:ext cx="10451594" cy="1325563"/>
          </a:xfrm>
          <a:prstGeom prst="rect">
            <a:avLst/>
          </a:prstGeom>
        </p:spPr>
        <p:txBody>
          <a:bodyPr/>
          <a:lstStyle/>
          <a:p>
            <a:pPr defTabSz="868680">
              <a:defRPr sz="4180"/>
            </a:pPr>
            <a:r>
              <a:t>Situation analysis: 5C</a:t>
            </a:r>
            <a:br/>
            <a:r>
              <a:t>Climate</a:t>
            </a:r>
          </a:p>
        </p:txBody>
      </p:sp>
      <p:sp>
        <p:nvSpPr>
          <p:cNvPr id="161" name="Rectangle 10"/>
          <p:cNvSpPr/>
          <p:nvPr/>
        </p:nvSpPr>
        <p:spPr>
          <a:xfrm>
            <a:off x="1000874" y="2043802"/>
            <a:ext cx="10190252" cy="80684"/>
          </a:xfrm>
          <a:prstGeom prst="rect">
            <a:avLst/>
          </a:prstGeom>
          <a:solidFill>
            <a:srgbClr val="808080">
              <a:alpha val="64999"/>
            </a:srgbClr>
          </a:solidFill>
          <a:ln w="12700">
            <a:miter lim="400000"/>
          </a:ln>
        </p:spPr>
        <p:txBody>
          <a:bodyPr lIns="45719" rIns="45719" anchor="ctr"/>
          <a:lstStyle/>
          <a:p>
            <a:pPr algn="ctr" defTabSz="457200">
              <a:defRPr>
                <a:solidFill>
                  <a:srgbClr val="FFFFFF"/>
                </a:solidFill>
              </a:defRPr>
            </a:pPr>
          </a:p>
        </p:txBody>
      </p:sp>
      <p:graphicFrame>
        <p:nvGraphicFramePr>
          <p:cNvPr id="162" name="Content Placeholder 5"/>
          <p:cNvGraphicFramePr/>
          <p:nvPr/>
        </p:nvGraphicFramePr>
        <p:xfrm>
          <a:off x="739534" y="2475363"/>
          <a:ext cx="10761166" cy="3642632"/>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1766889"/>
                <a:gridCol w="8994276"/>
              </a:tblGrid>
              <a:tr h="286772">
                <a:tc>
                  <a:txBody>
                    <a:bodyPr/>
                    <a:lstStyle/>
                    <a:p>
                      <a:pPr algn="just">
                        <a:lnSpc>
                          <a:spcPct val="150000"/>
                        </a:lnSpc>
                        <a:spcBef>
                          <a:spcPts val="1000"/>
                        </a:spcBef>
                        <a:defRPr sz="1800"/>
                      </a:pPr>
                      <a:r>
                        <a:rPr b="1" sz="1100"/>
                        <a:t>PESTLE</a:t>
                      </a:r>
                    </a:p>
                  </a:txBody>
                  <a:tcPr marL="0" marR="0" marT="0" marB="0" anchor="t" anchorCtr="0" horzOverflow="overflow">
                    <a:solidFill>
                      <a:srgbClr val="E8EBF5"/>
                    </a:solidFill>
                  </a:tcPr>
                </a:tc>
                <a:tc>
                  <a:txBody>
                    <a:bodyPr/>
                    <a:lstStyle/>
                    <a:p>
                      <a:pPr algn="just">
                        <a:lnSpc>
                          <a:spcPct val="150000"/>
                        </a:lnSpc>
                        <a:spcBef>
                          <a:spcPts val="1000"/>
                        </a:spcBef>
                        <a:defRPr sz="1800"/>
                      </a:pPr>
                      <a:r>
                        <a:rPr b="1" sz="1100"/>
                        <a:t>Analysis</a:t>
                      </a:r>
                    </a:p>
                  </a:txBody>
                  <a:tcPr marL="0" marR="0" marT="0" marB="0" anchor="t" anchorCtr="0" horzOverflow="overflow">
                    <a:solidFill>
                      <a:srgbClr val="E8EBF5"/>
                    </a:solidFill>
                  </a:tcPr>
                </a:tc>
              </a:tr>
              <a:tr h="559310">
                <a:tc>
                  <a:txBody>
                    <a:bodyPr/>
                    <a:lstStyle/>
                    <a:p>
                      <a:pPr algn="just">
                        <a:lnSpc>
                          <a:spcPct val="150000"/>
                        </a:lnSpc>
                        <a:spcBef>
                          <a:spcPts val="1000"/>
                        </a:spcBef>
                        <a:defRPr sz="1800"/>
                      </a:pPr>
                      <a:r>
                        <a:rPr sz="1100"/>
                        <a:t>Political </a:t>
                      </a:r>
                    </a:p>
                  </a:txBody>
                  <a:tcPr marL="0" marR="0" marT="0" marB="0" anchor="t" anchorCtr="0" horzOverflow="overflow">
                    <a:solidFill>
                      <a:srgbClr val="E8EBF5"/>
                    </a:solidFill>
                  </a:tcPr>
                </a:tc>
                <a:tc>
                  <a:txBody>
                    <a:bodyPr/>
                    <a:lstStyle/>
                    <a:p>
                      <a:pPr algn="just">
                        <a:lnSpc>
                          <a:spcPct val="150000"/>
                        </a:lnSpc>
                        <a:spcBef>
                          <a:spcPts val="1000"/>
                        </a:spcBef>
                        <a:defRPr sz="1800"/>
                      </a:pPr>
                      <a:r>
                        <a:rPr sz="1100"/>
                        <a:t>Changes on the political situation through government implementation, policies, and others (Paley, 2021). Advancement on the political situation through diverse facilities and evaluation practices can allow to manage and perform in the right direction. </a:t>
                      </a:r>
                    </a:p>
                  </a:txBody>
                  <a:tcPr marL="0" marR="0" marT="0" marB="0" anchor="t" anchorCtr="0" horzOverflow="overflow">
                    <a:solidFill>
                      <a:srgbClr val="E8EBF5"/>
                    </a:solidFill>
                  </a:tcPr>
                </a:tc>
              </a:tr>
              <a:tr h="559310">
                <a:tc>
                  <a:txBody>
                    <a:bodyPr/>
                    <a:lstStyle/>
                    <a:p>
                      <a:pPr algn="just">
                        <a:lnSpc>
                          <a:spcPct val="150000"/>
                        </a:lnSpc>
                        <a:spcBef>
                          <a:spcPts val="1000"/>
                        </a:spcBef>
                        <a:defRPr sz="1800"/>
                      </a:pPr>
                      <a:r>
                        <a:rPr sz="1100"/>
                        <a:t>Economic </a:t>
                      </a:r>
                    </a:p>
                  </a:txBody>
                  <a:tcPr marL="0" marR="0" marT="0" marB="0" anchor="t" anchorCtr="0" horzOverflow="overflow">
                    <a:solidFill>
                      <a:srgbClr val="E8EBF5"/>
                    </a:solidFill>
                  </a:tcPr>
                </a:tc>
                <a:tc>
                  <a:txBody>
                    <a:bodyPr/>
                    <a:lstStyle/>
                    <a:p>
                      <a:pPr algn="just">
                        <a:lnSpc>
                          <a:spcPct val="150000"/>
                        </a:lnSpc>
                        <a:spcBef>
                          <a:spcPts val="1000"/>
                        </a:spcBef>
                        <a:defRPr sz="1800"/>
                      </a:pPr>
                      <a:r>
                        <a:rPr sz="1100"/>
                        <a:t>Taxation, recession, inflation, economic barriers, and others. Changes on economic situation automatically impacts on the regular activities and employee performance. </a:t>
                      </a:r>
                    </a:p>
                  </a:txBody>
                  <a:tcPr marL="0" marR="0" marT="0" marB="0" anchor="t" anchorCtr="0" horzOverflow="overflow">
                    <a:solidFill>
                      <a:srgbClr val="E8EBF5"/>
                    </a:solidFill>
                  </a:tcPr>
                </a:tc>
              </a:tr>
              <a:tr h="559310">
                <a:tc>
                  <a:txBody>
                    <a:bodyPr/>
                    <a:lstStyle/>
                    <a:p>
                      <a:pPr algn="just">
                        <a:lnSpc>
                          <a:spcPct val="150000"/>
                        </a:lnSpc>
                        <a:spcBef>
                          <a:spcPts val="1000"/>
                        </a:spcBef>
                        <a:defRPr sz="1800"/>
                      </a:pPr>
                      <a:r>
                        <a:rPr sz="1100"/>
                        <a:t>Social</a:t>
                      </a:r>
                    </a:p>
                  </a:txBody>
                  <a:tcPr marL="0" marR="0" marT="0" marB="0" anchor="t" anchorCtr="0" horzOverflow="overflow">
                    <a:solidFill>
                      <a:srgbClr val="E8EBF5"/>
                    </a:solidFill>
                  </a:tcPr>
                </a:tc>
                <a:tc>
                  <a:txBody>
                    <a:bodyPr/>
                    <a:lstStyle/>
                    <a:p>
                      <a:pPr algn="just">
                        <a:lnSpc>
                          <a:spcPct val="150000"/>
                        </a:lnSpc>
                        <a:spcBef>
                          <a:spcPts val="1000"/>
                        </a:spcBef>
                        <a:defRPr sz="1800"/>
                      </a:pPr>
                      <a:r>
                        <a:rPr sz="1100"/>
                        <a:t>Norms, values, social guidelines, and practices. Social guidelines are requiring following by Sesilia Hotel to manage marketing communication practices that can allow to manage further advancement (Park, 2020). </a:t>
                      </a:r>
                    </a:p>
                  </a:txBody>
                  <a:tcPr marL="0" marR="0" marT="0" marB="0" anchor="t" anchorCtr="0" horzOverflow="overflow">
                    <a:solidFill>
                      <a:srgbClr val="E8EBF5"/>
                    </a:solidFill>
                  </a:tcPr>
                </a:tc>
              </a:tr>
              <a:tr h="559310">
                <a:tc>
                  <a:txBody>
                    <a:bodyPr/>
                    <a:lstStyle/>
                    <a:p>
                      <a:pPr algn="just">
                        <a:lnSpc>
                          <a:spcPct val="150000"/>
                        </a:lnSpc>
                        <a:spcBef>
                          <a:spcPts val="1000"/>
                        </a:spcBef>
                        <a:defRPr sz="1800"/>
                      </a:pPr>
                      <a:r>
                        <a:rPr sz="1100"/>
                        <a:t>Technological </a:t>
                      </a:r>
                    </a:p>
                  </a:txBody>
                  <a:tcPr marL="0" marR="0" marT="0" marB="0" anchor="t" anchorCtr="0" horzOverflow="overflow">
                    <a:solidFill>
                      <a:srgbClr val="E8EBF5"/>
                    </a:solidFill>
                  </a:tcPr>
                </a:tc>
                <a:tc>
                  <a:txBody>
                    <a:bodyPr/>
                    <a:lstStyle/>
                    <a:p>
                      <a:pPr algn="just">
                        <a:lnSpc>
                          <a:spcPct val="150000"/>
                        </a:lnSpc>
                        <a:spcBef>
                          <a:spcPts val="1000"/>
                        </a:spcBef>
                        <a:defRPr sz="1800"/>
                      </a:pPr>
                      <a:r>
                        <a:rPr sz="1100"/>
                        <a:t>Advancement on the technology through implementation and other practices. Improvement on the technology and regular evaluation process can make sure further management activities. </a:t>
                      </a:r>
                    </a:p>
                  </a:txBody>
                  <a:tcPr marL="0" marR="0" marT="0" marB="0" anchor="t" anchorCtr="0" horzOverflow="overflow">
                    <a:solidFill>
                      <a:srgbClr val="E8EBF5"/>
                    </a:solidFill>
                  </a:tcPr>
                </a:tc>
              </a:tr>
              <a:tr h="559310">
                <a:tc>
                  <a:txBody>
                    <a:bodyPr/>
                    <a:lstStyle/>
                    <a:p>
                      <a:pPr algn="just">
                        <a:lnSpc>
                          <a:spcPct val="150000"/>
                        </a:lnSpc>
                        <a:spcBef>
                          <a:spcPts val="1000"/>
                        </a:spcBef>
                        <a:defRPr sz="1800"/>
                      </a:pPr>
                      <a:r>
                        <a:rPr sz="1100"/>
                        <a:t>Legal</a:t>
                      </a:r>
                    </a:p>
                  </a:txBody>
                  <a:tcPr marL="0" marR="0" marT="0" marB="0" anchor="t" anchorCtr="0" horzOverflow="overflow">
                    <a:solidFill>
                      <a:srgbClr val="E8EBF5"/>
                    </a:solidFill>
                  </a:tcPr>
                </a:tc>
                <a:tc>
                  <a:txBody>
                    <a:bodyPr/>
                    <a:lstStyle/>
                    <a:p>
                      <a:pPr algn="just">
                        <a:lnSpc>
                          <a:spcPct val="150000"/>
                        </a:lnSpc>
                        <a:spcBef>
                          <a:spcPts val="1000"/>
                        </a:spcBef>
                        <a:defRPr sz="1800"/>
                      </a:pPr>
                      <a:r>
                        <a:rPr sz="1100"/>
                        <a:t>Legal guidelines and changes as per government guidelines or strategies are followed. Legal consideration and managing activities are highly essential to secure business activities. </a:t>
                      </a:r>
                    </a:p>
                  </a:txBody>
                  <a:tcPr marL="0" marR="0" marT="0" marB="0" anchor="t" anchorCtr="0" horzOverflow="overflow">
                    <a:solidFill>
                      <a:srgbClr val="E8EBF5"/>
                    </a:solidFill>
                  </a:tcPr>
                </a:tc>
              </a:tr>
              <a:tr h="559310">
                <a:tc>
                  <a:txBody>
                    <a:bodyPr/>
                    <a:lstStyle/>
                    <a:p>
                      <a:pPr algn="just">
                        <a:lnSpc>
                          <a:spcPct val="150000"/>
                        </a:lnSpc>
                        <a:spcBef>
                          <a:spcPts val="1000"/>
                        </a:spcBef>
                        <a:defRPr sz="1800"/>
                      </a:pPr>
                      <a:r>
                        <a:rPr sz="1100"/>
                        <a:t>Environment </a:t>
                      </a:r>
                    </a:p>
                  </a:txBody>
                  <a:tcPr marL="0" marR="0" marT="0" marB="0" anchor="t" anchorCtr="0" horzOverflow="overflow">
                    <a:solidFill>
                      <a:srgbClr val="E8EBF5"/>
                    </a:solidFill>
                  </a:tcPr>
                </a:tc>
                <a:tc>
                  <a:txBody>
                    <a:bodyPr/>
                    <a:lstStyle/>
                    <a:p>
                      <a:pPr algn="just">
                        <a:lnSpc>
                          <a:spcPct val="150000"/>
                        </a:lnSpc>
                        <a:spcBef>
                          <a:spcPts val="1000"/>
                        </a:spcBef>
                        <a:defRPr sz="1800"/>
                      </a:pPr>
                      <a:r>
                        <a:rPr sz="1100"/>
                        <a:t>Environmental sustainability, pollution management, health and safety, and customer safety are focused (McDonald, 2009).  Environmental guidelines and managing activities are the part of business communication practices for Sesilia Hotel. </a:t>
                      </a:r>
                    </a:p>
                  </a:txBody>
                  <a:tcPr marL="0" marR="0" marT="0" marB="0" anchor="t" anchorCtr="0" horzOverflow="overflow">
                    <a:solidFill>
                      <a:srgbClr val="E8EBF5"/>
                    </a:solidFill>
                  </a:tcPr>
                </a:tc>
              </a:tr>
            </a:tbl>
          </a:graphicData>
        </a:graphic>
      </p:graphicFrame>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4" name="Rectangle 8"/>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65" name="Title 1"/>
          <p:cNvSpPr txBox="1"/>
          <p:nvPr>
            <p:ph type="title"/>
          </p:nvPr>
        </p:nvSpPr>
        <p:spPr>
          <a:xfrm>
            <a:off x="838200" y="365125"/>
            <a:ext cx="10515600" cy="1325563"/>
          </a:xfrm>
          <a:prstGeom prst="rect">
            <a:avLst/>
          </a:prstGeom>
        </p:spPr>
        <p:txBody>
          <a:bodyPr/>
          <a:lstStyle>
            <a:lvl1pPr>
              <a:defRPr sz="5400"/>
            </a:lvl1pPr>
          </a:lstStyle>
          <a:p>
            <a:pPr/>
            <a:r>
              <a:t>Objectives and Strategy </a:t>
            </a:r>
          </a:p>
        </p:txBody>
      </p:sp>
      <p:grpSp>
        <p:nvGrpSpPr>
          <p:cNvPr id="168" name="sketch line"/>
          <p:cNvGrpSpPr/>
          <p:nvPr/>
        </p:nvGrpSpPr>
        <p:grpSpPr>
          <a:xfrm>
            <a:off x="668735" y="1653253"/>
            <a:ext cx="10854658" cy="61121"/>
            <a:chOff x="0" y="0"/>
            <a:chExt cx="10854656" cy="61120"/>
          </a:xfrm>
        </p:grpSpPr>
        <p:sp>
          <p:nvSpPr>
            <p:cNvPr id="166" name="Shape"/>
            <p:cNvSpPr/>
            <p:nvPr/>
          </p:nvSpPr>
          <p:spPr>
            <a:xfrm>
              <a:off x="0" y="0"/>
              <a:ext cx="10854229" cy="54781"/>
            </a:xfrm>
            <a:custGeom>
              <a:avLst/>
              <a:gdLst/>
              <a:ahLst/>
              <a:cxnLst>
                <a:cxn ang="0">
                  <a:pos x="wd2" y="hd2"/>
                </a:cxn>
                <a:cxn ang="5400000">
                  <a:pos x="wd2" y="hd2"/>
                </a:cxn>
                <a:cxn ang="10800000">
                  <a:pos x="wd2" y="hd2"/>
                </a:cxn>
                <a:cxn ang="16200000">
                  <a:pos x="wd2" y="hd2"/>
                </a:cxn>
              </a:cxnLst>
              <a:rect l="0" t="0" r="r" b="b"/>
              <a:pathLst>
                <a:path w="21599" h="14314" fill="norm" stroke="1" extrusionOk="0">
                  <a:moveTo>
                    <a:pt x="0" y="6302"/>
                  </a:moveTo>
                  <a:cubicBezTo>
                    <a:pt x="532" y="10296"/>
                    <a:pt x="827" y="802"/>
                    <a:pt x="1134" y="6302"/>
                  </a:cubicBezTo>
                  <a:cubicBezTo>
                    <a:pt x="1442" y="11802"/>
                    <a:pt x="1531" y="5687"/>
                    <a:pt x="1836" y="6302"/>
                  </a:cubicBezTo>
                  <a:cubicBezTo>
                    <a:pt x="2141" y="6917"/>
                    <a:pt x="2785" y="6264"/>
                    <a:pt x="3618" y="6302"/>
                  </a:cubicBezTo>
                  <a:cubicBezTo>
                    <a:pt x="4451" y="6340"/>
                    <a:pt x="4269" y="7734"/>
                    <a:pt x="4752" y="6302"/>
                  </a:cubicBezTo>
                  <a:cubicBezTo>
                    <a:pt x="5235" y="4870"/>
                    <a:pt x="5559" y="11132"/>
                    <a:pt x="5886" y="6302"/>
                  </a:cubicBezTo>
                  <a:cubicBezTo>
                    <a:pt x="6213" y="1472"/>
                    <a:pt x="7123" y="11267"/>
                    <a:pt x="7668" y="6302"/>
                  </a:cubicBezTo>
                  <a:cubicBezTo>
                    <a:pt x="8213" y="1337"/>
                    <a:pt x="8378" y="9493"/>
                    <a:pt x="8586" y="6302"/>
                  </a:cubicBezTo>
                  <a:cubicBezTo>
                    <a:pt x="8794" y="3111"/>
                    <a:pt x="9477" y="1803"/>
                    <a:pt x="10368" y="6302"/>
                  </a:cubicBezTo>
                  <a:cubicBezTo>
                    <a:pt x="11258" y="10801"/>
                    <a:pt x="11328" y="5442"/>
                    <a:pt x="12150" y="6302"/>
                  </a:cubicBezTo>
                  <a:cubicBezTo>
                    <a:pt x="12971" y="7162"/>
                    <a:pt x="12846" y="4963"/>
                    <a:pt x="13499" y="6302"/>
                  </a:cubicBezTo>
                  <a:cubicBezTo>
                    <a:pt x="14153" y="7641"/>
                    <a:pt x="14809" y="1643"/>
                    <a:pt x="15281" y="6302"/>
                  </a:cubicBezTo>
                  <a:cubicBezTo>
                    <a:pt x="15753" y="10961"/>
                    <a:pt x="16125" y="-64"/>
                    <a:pt x="16415" y="6302"/>
                  </a:cubicBezTo>
                  <a:cubicBezTo>
                    <a:pt x="16706" y="12668"/>
                    <a:pt x="17019" y="12966"/>
                    <a:pt x="17549" y="6302"/>
                  </a:cubicBezTo>
                  <a:cubicBezTo>
                    <a:pt x="18079" y="-362"/>
                    <a:pt x="18728" y="16231"/>
                    <a:pt x="19115" y="6302"/>
                  </a:cubicBezTo>
                  <a:cubicBezTo>
                    <a:pt x="19502" y="-3627"/>
                    <a:pt x="19913" y="-424"/>
                    <a:pt x="20249" y="6302"/>
                  </a:cubicBezTo>
                  <a:cubicBezTo>
                    <a:pt x="20586" y="13028"/>
                    <a:pt x="21285" y="6484"/>
                    <a:pt x="21599" y="6302"/>
                  </a:cubicBezTo>
                  <a:cubicBezTo>
                    <a:pt x="21598" y="8573"/>
                    <a:pt x="21599" y="9997"/>
                    <a:pt x="21599" y="11080"/>
                  </a:cubicBezTo>
                  <a:cubicBezTo>
                    <a:pt x="21110" y="12640"/>
                    <a:pt x="20583" y="12131"/>
                    <a:pt x="20033" y="11080"/>
                  </a:cubicBezTo>
                  <a:cubicBezTo>
                    <a:pt x="19483" y="10031"/>
                    <a:pt x="19588" y="7233"/>
                    <a:pt x="19331" y="11080"/>
                  </a:cubicBezTo>
                  <a:cubicBezTo>
                    <a:pt x="19074" y="14928"/>
                    <a:pt x="18665" y="6792"/>
                    <a:pt x="18413" y="11080"/>
                  </a:cubicBezTo>
                  <a:cubicBezTo>
                    <a:pt x="18161" y="15369"/>
                    <a:pt x="17075" y="5021"/>
                    <a:pt x="16631" y="11080"/>
                  </a:cubicBezTo>
                  <a:cubicBezTo>
                    <a:pt x="16187" y="17140"/>
                    <a:pt x="15727" y="13215"/>
                    <a:pt x="15281" y="11080"/>
                  </a:cubicBezTo>
                  <a:cubicBezTo>
                    <a:pt x="14836" y="8946"/>
                    <a:pt x="14797" y="13385"/>
                    <a:pt x="14363" y="11080"/>
                  </a:cubicBezTo>
                  <a:cubicBezTo>
                    <a:pt x="13929" y="8776"/>
                    <a:pt x="13294" y="11263"/>
                    <a:pt x="13014" y="11080"/>
                  </a:cubicBezTo>
                  <a:cubicBezTo>
                    <a:pt x="12733" y="10899"/>
                    <a:pt x="12561" y="14929"/>
                    <a:pt x="12312" y="11080"/>
                  </a:cubicBezTo>
                  <a:cubicBezTo>
                    <a:pt x="12062" y="7232"/>
                    <a:pt x="11835" y="9457"/>
                    <a:pt x="11610" y="11080"/>
                  </a:cubicBezTo>
                  <a:cubicBezTo>
                    <a:pt x="11385" y="12704"/>
                    <a:pt x="10910" y="8545"/>
                    <a:pt x="10260" y="11080"/>
                  </a:cubicBezTo>
                  <a:cubicBezTo>
                    <a:pt x="9610" y="13616"/>
                    <a:pt x="9634" y="13962"/>
                    <a:pt x="9342" y="11080"/>
                  </a:cubicBezTo>
                  <a:cubicBezTo>
                    <a:pt x="9049" y="8199"/>
                    <a:pt x="8115" y="8134"/>
                    <a:pt x="7776" y="11080"/>
                  </a:cubicBezTo>
                  <a:cubicBezTo>
                    <a:pt x="7437" y="14027"/>
                    <a:pt x="7041" y="11954"/>
                    <a:pt x="6858" y="11080"/>
                  </a:cubicBezTo>
                  <a:cubicBezTo>
                    <a:pt x="6674" y="10207"/>
                    <a:pt x="5951" y="4188"/>
                    <a:pt x="5292" y="11080"/>
                  </a:cubicBezTo>
                  <a:cubicBezTo>
                    <a:pt x="4633" y="17973"/>
                    <a:pt x="4831" y="8812"/>
                    <a:pt x="4590" y="11080"/>
                  </a:cubicBezTo>
                  <a:cubicBezTo>
                    <a:pt x="4349" y="13349"/>
                    <a:pt x="3423" y="7273"/>
                    <a:pt x="3024" y="11080"/>
                  </a:cubicBezTo>
                  <a:cubicBezTo>
                    <a:pt x="2626" y="14888"/>
                    <a:pt x="2323" y="10754"/>
                    <a:pt x="2106" y="11080"/>
                  </a:cubicBezTo>
                  <a:cubicBezTo>
                    <a:pt x="1889" y="11407"/>
                    <a:pt x="1553" y="14519"/>
                    <a:pt x="1404" y="11080"/>
                  </a:cubicBezTo>
                  <a:cubicBezTo>
                    <a:pt x="1255" y="7642"/>
                    <a:pt x="430" y="14155"/>
                    <a:pt x="0" y="11080"/>
                  </a:cubicBezTo>
                  <a:cubicBezTo>
                    <a:pt x="0" y="9255"/>
                    <a:pt x="-1" y="8329"/>
                    <a:pt x="0" y="6302"/>
                  </a:cubicBezTo>
                  <a:close/>
                </a:path>
              </a:pathLst>
            </a:custGeom>
            <a:solidFill>
              <a:schemeClr val="accent2"/>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67" name="Shape"/>
            <p:cNvSpPr/>
            <p:nvPr/>
          </p:nvSpPr>
          <p:spPr>
            <a:xfrm>
              <a:off x="236" y="2666"/>
              <a:ext cx="10854421" cy="58455"/>
            </a:xfrm>
            <a:custGeom>
              <a:avLst/>
              <a:gdLst/>
              <a:ahLst/>
              <a:cxnLst>
                <a:cxn ang="0">
                  <a:pos x="wd2" y="hd2"/>
                </a:cxn>
                <a:cxn ang="5400000">
                  <a:pos x="wd2" y="hd2"/>
                </a:cxn>
                <a:cxn ang="10800000">
                  <a:pos x="wd2" y="hd2"/>
                </a:cxn>
                <a:cxn ang="16200000">
                  <a:pos x="wd2" y="hd2"/>
                </a:cxn>
              </a:cxnLst>
              <a:rect l="0" t="0" r="r" b="b"/>
              <a:pathLst>
                <a:path w="21599" h="13108" fill="norm" stroke="1" extrusionOk="0">
                  <a:moveTo>
                    <a:pt x="0" y="4811"/>
                  </a:moveTo>
                  <a:cubicBezTo>
                    <a:pt x="293" y="533"/>
                    <a:pt x="692" y="3737"/>
                    <a:pt x="918" y="4811"/>
                  </a:cubicBezTo>
                  <a:cubicBezTo>
                    <a:pt x="1144" y="5885"/>
                    <a:pt x="1609" y="9256"/>
                    <a:pt x="2268" y="4811"/>
                  </a:cubicBezTo>
                  <a:cubicBezTo>
                    <a:pt x="2927" y="366"/>
                    <a:pt x="3239" y="6094"/>
                    <a:pt x="3834" y="4811"/>
                  </a:cubicBezTo>
                  <a:cubicBezTo>
                    <a:pt x="4429" y="3528"/>
                    <a:pt x="4254" y="4086"/>
                    <a:pt x="4536" y="4811"/>
                  </a:cubicBezTo>
                  <a:cubicBezTo>
                    <a:pt x="4818" y="5536"/>
                    <a:pt x="4889" y="6983"/>
                    <a:pt x="5238" y="4811"/>
                  </a:cubicBezTo>
                  <a:cubicBezTo>
                    <a:pt x="5587" y="2639"/>
                    <a:pt x="6391" y="-4833"/>
                    <a:pt x="7020" y="4811"/>
                  </a:cubicBezTo>
                  <a:cubicBezTo>
                    <a:pt x="7649" y="14455"/>
                    <a:pt x="8077" y="9754"/>
                    <a:pt x="8370" y="4811"/>
                  </a:cubicBezTo>
                  <a:cubicBezTo>
                    <a:pt x="8662" y="-132"/>
                    <a:pt x="8905" y="2155"/>
                    <a:pt x="9072" y="4811"/>
                  </a:cubicBezTo>
                  <a:cubicBezTo>
                    <a:pt x="9239" y="7467"/>
                    <a:pt x="10033" y="3450"/>
                    <a:pt x="10422" y="4811"/>
                  </a:cubicBezTo>
                  <a:cubicBezTo>
                    <a:pt x="10810" y="6172"/>
                    <a:pt x="11827" y="891"/>
                    <a:pt x="12203" y="4811"/>
                  </a:cubicBezTo>
                  <a:cubicBezTo>
                    <a:pt x="12580" y="8730"/>
                    <a:pt x="12903" y="10694"/>
                    <a:pt x="13337" y="4811"/>
                  </a:cubicBezTo>
                  <a:cubicBezTo>
                    <a:pt x="13772" y="-1072"/>
                    <a:pt x="13912" y="1412"/>
                    <a:pt x="14471" y="4811"/>
                  </a:cubicBezTo>
                  <a:cubicBezTo>
                    <a:pt x="15030" y="8210"/>
                    <a:pt x="15292" y="-2580"/>
                    <a:pt x="15821" y="4811"/>
                  </a:cubicBezTo>
                  <a:cubicBezTo>
                    <a:pt x="16351" y="12202"/>
                    <a:pt x="16901" y="2458"/>
                    <a:pt x="17387" y="4811"/>
                  </a:cubicBezTo>
                  <a:cubicBezTo>
                    <a:pt x="17873" y="7163"/>
                    <a:pt x="18291" y="1694"/>
                    <a:pt x="18953" y="4811"/>
                  </a:cubicBezTo>
                  <a:cubicBezTo>
                    <a:pt x="19615" y="7928"/>
                    <a:pt x="20491" y="6489"/>
                    <a:pt x="21599" y="4811"/>
                  </a:cubicBezTo>
                  <a:cubicBezTo>
                    <a:pt x="21600" y="5809"/>
                    <a:pt x="21600" y="6880"/>
                    <a:pt x="21599" y="8912"/>
                  </a:cubicBezTo>
                  <a:cubicBezTo>
                    <a:pt x="21276" y="11207"/>
                    <a:pt x="21042" y="11444"/>
                    <a:pt x="20681" y="8912"/>
                  </a:cubicBezTo>
                  <a:cubicBezTo>
                    <a:pt x="20319" y="6380"/>
                    <a:pt x="19574" y="1057"/>
                    <a:pt x="18899" y="8912"/>
                  </a:cubicBezTo>
                  <a:cubicBezTo>
                    <a:pt x="18224" y="16767"/>
                    <a:pt x="18147" y="11698"/>
                    <a:pt x="17549" y="8912"/>
                  </a:cubicBezTo>
                  <a:cubicBezTo>
                    <a:pt x="16951" y="6126"/>
                    <a:pt x="17193" y="6265"/>
                    <a:pt x="16847" y="8912"/>
                  </a:cubicBezTo>
                  <a:cubicBezTo>
                    <a:pt x="16501" y="11559"/>
                    <a:pt x="15915" y="9052"/>
                    <a:pt x="15497" y="8912"/>
                  </a:cubicBezTo>
                  <a:cubicBezTo>
                    <a:pt x="15079" y="8771"/>
                    <a:pt x="14751" y="9613"/>
                    <a:pt x="14363" y="8912"/>
                  </a:cubicBezTo>
                  <a:cubicBezTo>
                    <a:pt x="13976" y="8210"/>
                    <a:pt x="13727" y="8135"/>
                    <a:pt x="13229" y="8912"/>
                  </a:cubicBezTo>
                  <a:cubicBezTo>
                    <a:pt x="12732" y="9689"/>
                    <a:pt x="12446" y="13472"/>
                    <a:pt x="12095" y="8912"/>
                  </a:cubicBezTo>
                  <a:cubicBezTo>
                    <a:pt x="11745" y="4351"/>
                    <a:pt x="11189" y="5531"/>
                    <a:pt x="10962" y="8912"/>
                  </a:cubicBezTo>
                  <a:cubicBezTo>
                    <a:pt x="10734" y="12292"/>
                    <a:pt x="10022" y="10827"/>
                    <a:pt x="9396" y="8912"/>
                  </a:cubicBezTo>
                  <a:cubicBezTo>
                    <a:pt x="8769" y="6996"/>
                    <a:pt x="8436" y="14128"/>
                    <a:pt x="8046" y="8912"/>
                  </a:cubicBezTo>
                  <a:cubicBezTo>
                    <a:pt x="7656" y="3695"/>
                    <a:pt x="7599" y="12583"/>
                    <a:pt x="7344" y="8912"/>
                  </a:cubicBezTo>
                  <a:cubicBezTo>
                    <a:pt x="7088" y="5241"/>
                    <a:pt x="6498" y="14273"/>
                    <a:pt x="6210" y="8912"/>
                  </a:cubicBezTo>
                  <a:cubicBezTo>
                    <a:pt x="5921" y="3551"/>
                    <a:pt x="5413" y="13035"/>
                    <a:pt x="4644" y="8912"/>
                  </a:cubicBezTo>
                  <a:cubicBezTo>
                    <a:pt x="3875" y="4789"/>
                    <a:pt x="4174" y="6106"/>
                    <a:pt x="3726" y="8912"/>
                  </a:cubicBezTo>
                  <a:cubicBezTo>
                    <a:pt x="3279" y="11718"/>
                    <a:pt x="2553" y="14987"/>
                    <a:pt x="1944" y="8912"/>
                  </a:cubicBezTo>
                  <a:cubicBezTo>
                    <a:pt x="1336" y="2837"/>
                    <a:pt x="813" y="1946"/>
                    <a:pt x="0" y="8912"/>
                  </a:cubicBezTo>
                  <a:cubicBezTo>
                    <a:pt x="0" y="6934"/>
                    <a:pt x="1" y="5811"/>
                    <a:pt x="0" y="4811"/>
                  </a:cubicBezTo>
                  <a:close/>
                </a:path>
              </a:pathLst>
            </a:custGeom>
            <a:noFill/>
            <a:ln w="41275" cap="rnd">
              <a:solidFill>
                <a:schemeClr val="accent2"/>
              </a:solidFill>
              <a:prstDash val="solid"/>
              <a:round/>
            </a:ln>
            <a:effectLst/>
          </p:spPr>
          <p:txBody>
            <a:bodyPr wrap="square" lIns="45719" tIns="45719" rIns="45719" bIns="45719" numCol="1" anchor="ctr">
              <a:noAutofit/>
            </a:bodyPr>
            <a:lstStyle/>
            <a:p>
              <a:pPr algn="ctr">
                <a:defRPr>
                  <a:solidFill>
                    <a:srgbClr val="FFFFFF"/>
                  </a:solidFill>
                </a:defRPr>
              </a:pPr>
            </a:p>
          </p:txBody>
        </p:sp>
      </p:grpSp>
      <p:sp>
        <p:nvSpPr>
          <p:cNvPr id="169" name="Content Placeholder 3"/>
          <p:cNvSpPr txBox="1"/>
          <p:nvPr>
            <p:ph type="body" idx="1"/>
          </p:nvPr>
        </p:nvSpPr>
        <p:spPr>
          <a:xfrm>
            <a:off x="838200" y="1929384"/>
            <a:ext cx="10515600" cy="4251960"/>
          </a:xfrm>
          <a:prstGeom prst="rect">
            <a:avLst/>
          </a:prstGeom>
        </p:spPr>
        <p:txBody>
          <a:bodyPr/>
          <a:lstStyle/>
          <a:p>
            <a:pPr marL="0" indent="0">
              <a:buSzTx/>
              <a:buNone/>
              <a:defRPr sz="1900"/>
            </a:pPr>
            <a:r>
              <a:t>Objectives </a:t>
            </a:r>
          </a:p>
          <a:p>
            <a:pPr>
              <a:defRPr sz="1900"/>
            </a:pPr>
            <a:r>
              <a:t>SMART target: Sesilia Hotel is focused to increase customer satisfaction level.</a:t>
            </a:r>
          </a:p>
          <a:p>
            <a:pPr marL="0" indent="0">
              <a:buSzTx/>
              <a:buNone/>
              <a:defRPr sz="1900"/>
            </a:pPr>
            <a:r>
              <a:t>Strategy </a:t>
            </a:r>
          </a:p>
          <a:p>
            <a:pPr>
              <a:defRPr sz="1900"/>
            </a:pPr>
            <a:r>
              <a:t>Setting up value proposition for Sesilia Hotel can allow to manage.</a:t>
            </a:r>
          </a:p>
          <a:p>
            <a:pPr>
              <a:defRPr sz="1900"/>
            </a:pPr>
            <a:r>
              <a:t>Diverse advancement that can increase strategical advancement.</a:t>
            </a:r>
          </a:p>
          <a:p>
            <a:pPr>
              <a:defRPr sz="1900"/>
            </a:pPr>
            <a:r>
              <a:t>Different from others as it provides facilities to customers.</a:t>
            </a:r>
          </a:p>
          <a:p>
            <a:pPr>
              <a:defRPr sz="1900"/>
            </a:pPr>
            <a:r>
              <a:t>Low price range and dedicated customer services in all the areas. </a:t>
            </a:r>
          </a:p>
          <a:p>
            <a:pPr>
              <a:defRPr sz="1900"/>
            </a:pPr>
            <a:r>
              <a:t>Constant advancement on the hospitality services to the target customers.</a:t>
            </a:r>
          </a:p>
          <a:p>
            <a:pPr>
              <a:defRPr sz="1900"/>
            </a:pPr>
            <a:r>
              <a:t>Positioning and targeting of the customers through evaluating them.</a:t>
            </a:r>
          </a:p>
          <a:p>
            <a:pPr>
              <a:defRPr sz="1900"/>
            </a:pPr>
            <a:r>
              <a:t>Strategy formulation activities in the continuous advancement activities.</a:t>
            </a:r>
          </a:p>
          <a:p>
            <a:pPr>
              <a:defRPr sz="1900"/>
            </a:pPr>
            <a:r>
              <a:t>Various facilities and management practices and followed.</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3" name="Title 1"/>
          <p:cNvSpPr txBox="1"/>
          <p:nvPr>
            <p:ph type="title"/>
          </p:nvPr>
        </p:nvSpPr>
        <p:spPr>
          <a:xfrm>
            <a:off x="4965429" y="629267"/>
            <a:ext cx="6586492" cy="1286162"/>
          </a:xfrm>
          <a:prstGeom prst="rect">
            <a:avLst/>
          </a:prstGeom>
        </p:spPr>
        <p:txBody>
          <a:bodyPr anchor="b"/>
          <a:lstStyle/>
          <a:p>
            <a:pPr/>
            <a:r>
              <a:t>Tactics: Marketing mix </a:t>
            </a:r>
          </a:p>
        </p:txBody>
      </p:sp>
      <p:sp>
        <p:nvSpPr>
          <p:cNvPr id="174" name="Content Placeholder 3"/>
          <p:cNvSpPr txBox="1"/>
          <p:nvPr>
            <p:ph type="body" sz="half" idx="1"/>
          </p:nvPr>
        </p:nvSpPr>
        <p:spPr>
          <a:xfrm>
            <a:off x="4965431" y="2438400"/>
            <a:ext cx="6586488" cy="3785419"/>
          </a:xfrm>
          <a:prstGeom prst="rect">
            <a:avLst/>
          </a:prstGeom>
        </p:spPr>
        <p:txBody>
          <a:bodyPr/>
          <a:lstStyle/>
          <a:p>
            <a:pPr>
              <a:defRPr sz="2000"/>
            </a:pPr>
            <a:r>
              <a:t>Product: Customer accommodation, food, services and other product category.</a:t>
            </a:r>
          </a:p>
          <a:p>
            <a:pPr>
              <a:defRPr sz="2000"/>
            </a:pPr>
            <a:r>
              <a:t>Place: London centre is the major target place for Sesilia Hotel where customers can get.</a:t>
            </a:r>
          </a:p>
          <a:p>
            <a:pPr>
              <a:defRPr sz="2000"/>
            </a:pPr>
            <a:r>
              <a:t>Price: There will be followed adequate pricing strategy as per customers purchase.</a:t>
            </a:r>
          </a:p>
          <a:p>
            <a:pPr>
              <a:defRPr sz="2000"/>
            </a:pPr>
            <a:r>
              <a:t>Promotion: Digital media, social media integration, billboards and other advertisement.</a:t>
            </a:r>
          </a:p>
        </p:txBody>
      </p:sp>
      <p:pic>
        <p:nvPicPr>
          <p:cNvPr id="175" name="Picture 5" descr="Picture 5"/>
          <p:cNvPicPr>
            <a:picLocks noChangeAspect="1"/>
          </p:cNvPicPr>
          <p:nvPr/>
        </p:nvPicPr>
        <p:blipFill>
          <a:blip r:embed="rId3">
            <a:extLst/>
          </a:blip>
          <a:stretch>
            <a:fillRect/>
          </a:stretch>
        </p:blipFill>
        <p:spPr>
          <a:xfrm>
            <a:off x="19" y="10"/>
            <a:ext cx="4635572" cy="6857922"/>
          </a:xfrm>
          <a:prstGeom prst="rect">
            <a:avLst/>
          </a:prstGeom>
          <a:ln w="12700">
            <a:miter lim="400000"/>
          </a:ln>
        </p:spPr>
      </p:pic>
      <p:sp>
        <p:nvSpPr>
          <p:cNvPr id="176" name="Straight Connector 9"/>
          <p:cNvSpPr/>
          <p:nvPr/>
        </p:nvSpPr>
        <p:spPr>
          <a:xfrm>
            <a:off x="5080933" y="2115117"/>
            <a:ext cx="6309362" cy="1"/>
          </a:xfrm>
          <a:prstGeom prst="line">
            <a:avLst/>
          </a:prstGeom>
          <a:ln w="19050">
            <a:solidFill>
              <a:srgbClr val="F4AD39"/>
            </a:solidFill>
            <a:miter/>
          </a:ln>
        </p:spPr>
        <p:txBody>
          <a:bodyPr lIns="45719" rIns="45719"/>
          <a:lstStyle/>
          <a:p>
            <a:pP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Rectangle 7"/>
          <p:cNvSpPr/>
          <p:nvPr/>
        </p:nvSpPr>
        <p:spPr>
          <a:xfrm>
            <a:off x="0" y="651751"/>
            <a:ext cx="12192000" cy="736552"/>
          </a:xfrm>
          <a:prstGeom prst="rect">
            <a:avLst/>
          </a:prstGeom>
          <a:solidFill>
            <a:srgbClr val="000000"/>
          </a:solidFill>
          <a:ln w="12700">
            <a:miter lim="400000"/>
          </a:ln>
        </p:spPr>
        <p:txBody>
          <a:bodyPr lIns="45719" rIns="45719" anchor="ctr"/>
          <a:lstStyle/>
          <a:p>
            <a:pPr algn="ctr">
              <a:defRPr>
                <a:solidFill>
                  <a:srgbClr val="FFFFFF"/>
                </a:solidFill>
              </a:defRPr>
            </a:pPr>
          </a:p>
        </p:txBody>
      </p:sp>
      <p:sp>
        <p:nvSpPr>
          <p:cNvPr id="181" name="Title 1"/>
          <p:cNvSpPr txBox="1"/>
          <p:nvPr>
            <p:ph type="title"/>
          </p:nvPr>
        </p:nvSpPr>
        <p:spPr>
          <a:xfrm>
            <a:off x="556532" y="643467"/>
            <a:ext cx="11210926" cy="744837"/>
          </a:xfrm>
          <a:prstGeom prst="rect">
            <a:avLst/>
          </a:prstGeom>
        </p:spPr>
        <p:txBody>
          <a:bodyPr/>
          <a:lstStyle>
            <a:lvl1pPr algn="ctr">
              <a:defRPr sz="3200">
                <a:solidFill>
                  <a:srgbClr val="FFFFFF"/>
                </a:solidFill>
              </a:defRPr>
            </a:lvl1pPr>
          </a:lstStyle>
          <a:p>
            <a:pPr/>
            <a:r>
              <a:t>Action: Gantt Chart </a:t>
            </a:r>
          </a:p>
        </p:txBody>
      </p:sp>
      <p:pic>
        <p:nvPicPr>
          <p:cNvPr id="182" name="Content Placeholder 2" descr="Content Placeholder 2"/>
          <p:cNvPicPr>
            <a:picLocks noChangeAspect="1"/>
          </p:cNvPicPr>
          <p:nvPr/>
        </p:nvPicPr>
        <p:blipFill>
          <a:blip r:embed="rId3">
            <a:extLst/>
          </a:blip>
          <a:stretch>
            <a:fillRect/>
          </a:stretch>
        </p:blipFill>
        <p:spPr>
          <a:xfrm>
            <a:off x="372533" y="1675227"/>
            <a:ext cx="11394924" cy="4838464"/>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6" name="Rectangle 8198"/>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87" name="Title 1"/>
          <p:cNvSpPr txBox="1"/>
          <p:nvPr>
            <p:ph type="title"/>
          </p:nvPr>
        </p:nvSpPr>
        <p:spPr>
          <a:xfrm>
            <a:off x="5297761" y="329184"/>
            <a:ext cx="6251111" cy="1783079"/>
          </a:xfrm>
          <a:prstGeom prst="rect">
            <a:avLst/>
          </a:prstGeom>
        </p:spPr>
        <p:txBody>
          <a:bodyPr anchor="b"/>
          <a:lstStyle>
            <a:lvl1pPr>
              <a:defRPr sz="5400"/>
            </a:lvl1pPr>
          </a:lstStyle>
          <a:p>
            <a:pPr/>
            <a:r>
              <a:t>Control </a:t>
            </a:r>
          </a:p>
        </p:txBody>
      </p:sp>
      <p:pic>
        <p:nvPicPr>
          <p:cNvPr id="188" name="Picture 2" descr="Picture 2"/>
          <p:cNvPicPr>
            <a:picLocks noChangeAspect="1"/>
          </p:cNvPicPr>
          <p:nvPr/>
        </p:nvPicPr>
        <p:blipFill>
          <a:blip r:embed="rId3">
            <a:extLst/>
          </a:blip>
          <a:srcRect l="0" t="0" r="1" b="0"/>
          <a:stretch>
            <a:fillRect/>
          </a:stretch>
        </p:blipFill>
        <p:spPr>
          <a:xfrm>
            <a:off x="1" y="10"/>
            <a:ext cx="4657295" cy="6857922"/>
          </a:xfrm>
          <a:custGeom>
            <a:avLst/>
            <a:gdLst/>
            <a:ahLst/>
            <a:cxnLst>
              <a:cxn ang="0">
                <a:pos x="wd2" y="hd2"/>
              </a:cxn>
              <a:cxn ang="5400000">
                <a:pos x="wd2" y="hd2"/>
              </a:cxn>
              <a:cxn ang="10800000">
                <a:pos x="wd2" y="hd2"/>
              </a:cxn>
              <a:cxn ang="16200000">
                <a:pos x="wd2" y="hd2"/>
              </a:cxn>
            </a:cxnLst>
            <a:rect l="0" t="0" r="r" b="b"/>
            <a:pathLst>
              <a:path w="21534" h="21600" fill="norm" stroke="1" extrusionOk="0">
                <a:moveTo>
                  <a:pt x="0" y="0"/>
                </a:moveTo>
                <a:lnTo>
                  <a:pt x="0" y="21600"/>
                </a:lnTo>
                <a:lnTo>
                  <a:pt x="18235" y="21600"/>
                </a:lnTo>
                <a:lnTo>
                  <a:pt x="18642" y="21010"/>
                </a:lnTo>
                <a:cubicBezTo>
                  <a:pt x="19189" y="20153"/>
                  <a:pt x="19670" y="19271"/>
                  <a:pt x="20088" y="18364"/>
                </a:cubicBezTo>
                <a:cubicBezTo>
                  <a:pt x="20248" y="18015"/>
                  <a:pt x="20383" y="17662"/>
                  <a:pt x="20552" y="17261"/>
                </a:cubicBezTo>
                <a:cubicBezTo>
                  <a:pt x="20552" y="17297"/>
                  <a:pt x="20550" y="17331"/>
                  <a:pt x="20545" y="17366"/>
                </a:cubicBezTo>
                <a:cubicBezTo>
                  <a:pt x="20313" y="18027"/>
                  <a:pt x="20113" y="18694"/>
                  <a:pt x="19842" y="19348"/>
                </a:cubicBezTo>
                <a:cubicBezTo>
                  <a:pt x="19531" y="20097"/>
                  <a:pt x="19175" y="20832"/>
                  <a:pt x="18769" y="21549"/>
                </a:cubicBezTo>
                <a:lnTo>
                  <a:pt x="18737" y="21600"/>
                </a:lnTo>
                <a:lnTo>
                  <a:pt x="18981" y="21600"/>
                </a:lnTo>
                <a:lnTo>
                  <a:pt x="19038" y="21506"/>
                </a:lnTo>
                <a:cubicBezTo>
                  <a:pt x="19773" y="20203"/>
                  <a:pt x="20331" y="18863"/>
                  <a:pt x="20741" y="17490"/>
                </a:cubicBezTo>
                <a:cubicBezTo>
                  <a:pt x="21113" y="16246"/>
                  <a:pt x="21332" y="14988"/>
                  <a:pt x="21477" y="13724"/>
                </a:cubicBezTo>
                <a:cubicBezTo>
                  <a:pt x="21600" y="12642"/>
                  <a:pt x="21512" y="11568"/>
                  <a:pt x="21317" y="10492"/>
                </a:cubicBezTo>
                <a:cubicBezTo>
                  <a:pt x="20945" y="8391"/>
                  <a:pt x="20249" y="6322"/>
                  <a:pt x="19240" y="4319"/>
                </a:cubicBezTo>
                <a:cubicBezTo>
                  <a:pt x="18592" y="3043"/>
                  <a:pt x="17833" y="1805"/>
                  <a:pt x="16930" y="619"/>
                </a:cubicBezTo>
                <a:lnTo>
                  <a:pt x="16434" y="0"/>
                </a:lnTo>
                <a:lnTo>
                  <a:pt x="16167" y="0"/>
                </a:lnTo>
                <a:lnTo>
                  <a:pt x="16989" y="1045"/>
                </a:lnTo>
                <a:cubicBezTo>
                  <a:pt x="17305" y="1478"/>
                  <a:pt x="17602" y="1917"/>
                  <a:pt x="17884" y="2362"/>
                </a:cubicBezTo>
                <a:cubicBezTo>
                  <a:pt x="17953" y="2472"/>
                  <a:pt x="18020" y="2582"/>
                  <a:pt x="18088" y="2691"/>
                </a:cubicBezTo>
                <a:cubicBezTo>
                  <a:pt x="18035" y="2663"/>
                  <a:pt x="17995" y="2625"/>
                  <a:pt x="17970" y="2582"/>
                </a:cubicBezTo>
                <a:cubicBezTo>
                  <a:pt x="17466" y="1857"/>
                  <a:pt x="16911" y="1151"/>
                  <a:pt x="16302" y="469"/>
                </a:cubicBezTo>
                <a:lnTo>
                  <a:pt x="15858" y="0"/>
                </a:lnTo>
                <a:lnTo>
                  <a:pt x="0" y="0"/>
                </a:lnTo>
                <a:close/>
              </a:path>
            </a:pathLst>
          </a:custGeom>
          <a:ln w="12700">
            <a:miter lim="400000"/>
          </a:ln>
        </p:spPr>
      </p:pic>
      <p:grpSp>
        <p:nvGrpSpPr>
          <p:cNvPr id="191" name="sketchy line"/>
          <p:cNvGrpSpPr/>
          <p:nvPr/>
        </p:nvGrpSpPr>
        <p:grpSpPr>
          <a:xfrm>
            <a:off x="5297656" y="2354570"/>
            <a:ext cx="4243996" cy="55234"/>
            <a:chOff x="0" y="0"/>
            <a:chExt cx="4243995" cy="55232"/>
          </a:xfrm>
        </p:grpSpPr>
        <p:sp>
          <p:nvSpPr>
            <p:cNvPr id="189" name="Shape"/>
            <p:cNvSpPr/>
            <p:nvPr/>
          </p:nvSpPr>
          <p:spPr>
            <a:xfrm>
              <a:off x="0" y="6523"/>
              <a:ext cx="4243695" cy="48710"/>
            </a:xfrm>
            <a:custGeom>
              <a:avLst/>
              <a:gdLst/>
              <a:ahLst/>
              <a:cxnLst>
                <a:cxn ang="0">
                  <a:pos x="wd2" y="hd2"/>
                </a:cxn>
                <a:cxn ang="5400000">
                  <a:pos x="wd2" y="hd2"/>
                </a:cxn>
                <a:cxn ang="10800000">
                  <a:pos x="wd2" y="hd2"/>
                </a:cxn>
                <a:cxn ang="16200000">
                  <a:pos x="wd2" y="hd2"/>
                </a:cxn>
              </a:cxnLst>
              <a:rect l="0" t="0" r="r" b="b"/>
              <a:pathLst>
                <a:path w="21598" h="14183" fill="norm" stroke="1" extrusionOk="0">
                  <a:moveTo>
                    <a:pt x="0" y="4034"/>
                  </a:moveTo>
                  <a:cubicBezTo>
                    <a:pt x="732" y="8876"/>
                    <a:pt x="1358" y="8357"/>
                    <a:pt x="2654" y="4034"/>
                  </a:cubicBezTo>
                  <a:cubicBezTo>
                    <a:pt x="3950" y="-289"/>
                    <a:pt x="4146" y="-1022"/>
                    <a:pt x="5091" y="4034"/>
                  </a:cubicBezTo>
                  <a:cubicBezTo>
                    <a:pt x="6037" y="9089"/>
                    <a:pt x="6884" y="-2811"/>
                    <a:pt x="7745" y="4034"/>
                  </a:cubicBezTo>
                  <a:cubicBezTo>
                    <a:pt x="8605" y="10878"/>
                    <a:pt x="9617" y="5743"/>
                    <a:pt x="10830" y="4034"/>
                  </a:cubicBezTo>
                  <a:cubicBezTo>
                    <a:pt x="12043" y="2324"/>
                    <a:pt x="13338" y="-4118"/>
                    <a:pt x="14131" y="4034"/>
                  </a:cubicBezTo>
                  <a:cubicBezTo>
                    <a:pt x="14925" y="12186"/>
                    <a:pt x="15939" y="-3267"/>
                    <a:pt x="17649" y="4034"/>
                  </a:cubicBezTo>
                  <a:cubicBezTo>
                    <a:pt x="19358" y="11334"/>
                    <a:pt x="20447" y="4928"/>
                    <a:pt x="21598" y="4034"/>
                  </a:cubicBezTo>
                  <a:cubicBezTo>
                    <a:pt x="21596" y="5828"/>
                    <a:pt x="21598" y="7462"/>
                    <a:pt x="21598" y="9359"/>
                  </a:cubicBezTo>
                  <a:cubicBezTo>
                    <a:pt x="20449" y="2351"/>
                    <a:pt x="19516" y="7928"/>
                    <a:pt x="18297" y="9359"/>
                  </a:cubicBezTo>
                  <a:cubicBezTo>
                    <a:pt x="17077" y="10789"/>
                    <a:pt x="16308" y="4869"/>
                    <a:pt x="14779" y="9359"/>
                  </a:cubicBezTo>
                  <a:cubicBezTo>
                    <a:pt x="13251" y="13848"/>
                    <a:pt x="12857" y="17482"/>
                    <a:pt x="11262" y="9359"/>
                  </a:cubicBezTo>
                  <a:cubicBezTo>
                    <a:pt x="9667" y="1235"/>
                    <a:pt x="10008" y="12679"/>
                    <a:pt x="8825" y="9359"/>
                  </a:cubicBezTo>
                  <a:cubicBezTo>
                    <a:pt x="7641" y="6038"/>
                    <a:pt x="6839" y="7671"/>
                    <a:pt x="5523" y="9359"/>
                  </a:cubicBezTo>
                  <a:cubicBezTo>
                    <a:pt x="4208" y="11046"/>
                    <a:pt x="3961" y="14401"/>
                    <a:pt x="2654" y="9359"/>
                  </a:cubicBezTo>
                  <a:cubicBezTo>
                    <a:pt x="1347" y="4316"/>
                    <a:pt x="612" y="5277"/>
                    <a:pt x="0" y="9359"/>
                  </a:cubicBezTo>
                  <a:cubicBezTo>
                    <a:pt x="4" y="7178"/>
                    <a:pt x="-2" y="6416"/>
                    <a:pt x="0" y="4034"/>
                  </a:cubicBezTo>
                  <a:close/>
                </a:path>
              </a:pathLst>
            </a:custGeom>
            <a:solidFill>
              <a:schemeClr val="accent2"/>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90" name="Shape"/>
            <p:cNvSpPr/>
            <p:nvPr/>
          </p:nvSpPr>
          <p:spPr>
            <a:xfrm>
              <a:off x="60" y="0"/>
              <a:ext cx="4243936" cy="46248"/>
            </a:xfrm>
            <a:custGeom>
              <a:avLst/>
              <a:gdLst/>
              <a:ahLst/>
              <a:cxnLst>
                <a:cxn ang="0">
                  <a:pos x="wd2" y="hd2"/>
                </a:cxn>
                <a:cxn ang="5400000">
                  <a:pos x="wd2" y="hd2"/>
                </a:cxn>
                <a:cxn ang="10800000">
                  <a:pos x="wd2" y="hd2"/>
                </a:cxn>
                <a:cxn ang="16200000">
                  <a:pos x="wd2" y="hd2"/>
                </a:cxn>
              </a:cxnLst>
              <a:rect l="0" t="0" r="r" b="b"/>
              <a:pathLst>
                <a:path w="21596" h="14334" fill="norm" stroke="1" extrusionOk="0">
                  <a:moveTo>
                    <a:pt x="0" y="6315"/>
                  </a:moveTo>
                  <a:cubicBezTo>
                    <a:pt x="1086" y="-195"/>
                    <a:pt x="1565" y="700"/>
                    <a:pt x="2437" y="6315"/>
                  </a:cubicBezTo>
                  <a:cubicBezTo>
                    <a:pt x="3310" y="11930"/>
                    <a:pt x="4229" y="-267"/>
                    <a:pt x="4874" y="6315"/>
                  </a:cubicBezTo>
                  <a:cubicBezTo>
                    <a:pt x="5519" y="12897"/>
                    <a:pt x="6624" y="14102"/>
                    <a:pt x="7743" y="6315"/>
                  </a:cubicBezTo>
                  <a:cubicBezTo>
                    <a:pt x="8863" y="-1472"/>
                    <a:pt x="10026" y="-2716"/>
                    <a:pt x="11260" y="6315"/>
                  </a:cubicBezTo>
                  <a:cubicBezTo>
                    <a:pt x="12494" y="15346"/>
                    <a:pt x="13021" y="4829"/>
                    <a:pt x="13913" y="6315"/>
                  </a:cubicBezTo>
                  <a:cubicBezTo>
                    <a:pt x="14805" y="7802"/>
                    <a:pt x="15761" y="2159"/>
                    <a:pt x="16566" y="6315"/>
                  </a:cubicBezTo>
                  <a:cubicBezTo>
                    <a:pt x="17371" y="10471"/>
                    <a:pt x="20253" y="3178"/>
                    <a:pt x="21594" y="6315"/>
                  </a:cubicBezTo>
                  <a:cubicBezTo>
                    <a:pt x="21599" y="9097"/>
                    <a:pt x="21592" y="9216"/>
                    <a:pt x="21594" y="11983"/>
                  </a:cubicBezTo>
                  <a:cubicBezTo>
                    <a:pt x="20654" y="15999"/>
                    <a:pt x="19899" y="7294"/>
                    <a:pt x="18294" y="11983"/>
                  </a:cubicBezTo>
                  <a:cubicBezTo>
                    <a:pt x="16689" y="16673"/>
                    <a:pt x="16894" y="5083"/>
                    <a:pt x="15641" y="11983"/>
                  </a:cubicBezTo>
                  <a:cubicBezTo>
                    <a:pt x="14387" y="18884"/>
                    <a:pt x="14083" y="6893"/>
                    <a:pt x="12988" y="11983"/>
                  </a:cubicBezTo>
                  <a:cubicBezTo>
                    <a:pt x="11893" y="17074"/>
                    <a:pt x="11103" y="12367"/>
                    <a:pt x="9687" y="11983"/>
                  </a:cubicBezTo>
                  <a:cubicBezTo>
                    <a:pt x="8270" y="11599"/>
                    <a:pt x="7927" y="13808"/>
                    <a:pt x="6170" y="11983"/>
                  </a:cubicBezTo>
                  <a:cubicBezTo>
                    <a:pt x="4413" y="10159"/>
                    <a:pt x="4450" y="11159"/>
                    <a:pt x="3733" y="11983"/>
                  </a:cubicBezTo>
                  <a:cubicBezTo>
                    <a:pt x="3016" y="12808"/>
                    <a:pt x="934" y="10888"/>
                    <a:pt x="0" y="11983"/>
                  </a:cubicBezTo>
                  <a:cubicBezTo>
                    <a:pt x="-1" y="10723"/>
                    <a:pt x="3" y="8118"/>
                    <a:pt x="0" y="6315"/>
                  </a:cubicBezTo>
                  <a:close/>
                </a:path>
              </a:pathLst>
            </a:custGeom>
            <a:noFill/>
            <a:ln w="44450" cap="rnd">
              <a:solidFill>
                <a:schemeClr val="accent2"/>
              </a:solidFill>
              <a:prstDash val="solid"/>
              <a:round/>
            </a:ln>
            <a:effectLst/>
          </p:spPr>
          <p:txBody>
            <a:bodyPr wrap="square" lIns="45719" tIns="45719" rIns="45719" bIns="45719" numCol="1" anchor="ctr">
              <a:noAutofit/>
            </a:bodyPr>
            <a:lstStyle/>
            <a:p>
              <a:pPr algn="ctr">
                <a:defRPr>
                  <a:solidFill>
                    <a:srgbClr val="FFFFFF"/>
                  </a:solidFill>
                </a:defRPr>
              </a:pPr>
            </a:p>
          </p:txBody>
        </p:sp>
      </p:grpSp>
      <p:sp>
        <p:nvSpPr>
          <p:cNvPr id="192" name="Content Placeholder 3"/>
          <p:cNvSpPr txBox="1"/>
          <p:nvPr>
            <p:ph type="body" sz="half" idx="1"/>
          </p:nvPr>
        </p:nvSpPr>
        <p:spPr>
          <a:xfrm>
            <a:off x="4845377" y="2706623"/>
            <a:ext cx="7079530" cy="3483865"/>
          </a:xfrm>
          <a:prstGeom prst="rect">
            <a:avLst/>
          </a:prstGeom>
        </p:spPr>
        <p:txBody>
          <a:bodyPr/>
          <a:lstStyle/>
          <a:p>
            <a:pPr>
              <a:defRPr sz="1700"/>
            </a:pPr>
            <a:r>
              <a:t>USP or unique selling proposition of Sesilia Hotel is low budget room.</a:t>
            </a:r>
          </a:p>
          <a:p>
            <a:pPr>
              <a:defRPr sz="1700"/>
            </a:pPr>
            <a:r>
              <a:t>Services that can allow to engage with the customers.</a:t>
            </a:r>
          </a:p>
          <a:p>
            <a:pPr>
              <a:defRPr sz="1700"/>
            </a:pPr>
            <a:r>
              <a:t>Customers of Sesilia Hotel can interact with the brand.</a:t>
            </a:r>
          </a:p>
          <a:p>
            <a:pPr>
              <a:defRPr sz="1700"/>
            </a:pPr>
            <a:r>
              <a:t>Overall demand process to manage diverse tasks to perform. </a:t>
            </a:r>
          </a:p>
          <a:p>
            <a:pPr>
              <a:defRPr sz="1700"/>
            </a:pPr>
            <a:r>
              <a:t>Constant promotional activities and communication process.</a:t>
            </a:r>
          </a:p>
          <a:p>
            <a:pPr>
              <a:defRPr sz="1700"/>
            </a:pPr>
            <a:r>
              <a:t>Engage with the customers to perform diverse tasks in the right direction.</a:t>
            </a:r>
          </a:p>
          <a:p>
            <a:pPr>
              <a:defRPr sz="1700"/>
            </a:pPr>
            <a:r>
              <a:t>Management activities through innovation.</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6" name="Rectangle 10"/>
          <p:cNvSpPr/>
          <p:nvPr/>
        </p:nvSpPr>
        <p:spPr>
          <a:xfrm>
            <a:off x="-2"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97" name="Title 1"/>
          <p:cNvSpPr txBox="1"/>
          <p:nvPr>
            <p:ph type="title"/>
          </p:nvPr>
        </p:nvSpPr>
        <p:spPr>
          <a:xfrm>
            <a:off x="2158736" y="723898"/>
            <a:ext cx="4680053" cy="1495426"/>
          </a:xfrm>
          <a:prstGeom prst="rect">
            <a:avLst/>
          </a:prstGeom>
        </p:spPr>
        <p:txBody>
          <a:bodyPr/>
          <a:lstStyle>
            <a:lvl1pPr>
              <a:defRPr sz="4000"/>
            </a:lvl1pPr>
          </a:lstStyle>
          <a:p>
            <a:pPr/>
            <a:r>
              <a:t>Conclusion</a:t>
            </a:r>
          </a:p>
        </p:txBody>
      </p:sp>
      <p:pic>
        <p:nvPicPr>
          <p:cNvPr id="198" name="Picture 6" descr="Picture 6"/>
          <p:cNvPicPr>
            <a:picLocks noChangeAspect="1"/>
          </p:cNvPicPr>
          <p:nvPr/>
        </p:nvPicPr>
        <p:blipFill>
          <a:blip r:embed="rId3">
            <a:extLst/>
          </a:blip>
          <a:stretch>
            <a:fillRect/>
          </a:stretch>
        </p:blipFill>
        <p:spPr>
          <a:xfrm>
            <a:off x="7199439" y="10"/>
            <a:ext cx="4992561" cy="6857922"/>
          </a:xfrm>
          <a:prstGeom prst="rect">
            <a:avLst/>
          </a:prstGeom>
          <a:ln w="12700">
            <a:miter lim="400000"/>
          </a:ln>
        </p:spPr>
      </p:pic>
      <p:grpSp>
        <p:nvGrpSpPr>
          <p:cNvPr id="223" name="Content Placeholder 3"/>
          <p:cNvGrpSpPr/>
          <p:nvPr/>
        </p:nvGrpSpPr>
        <p:grpSpPr>
          <a:xfrm>
            <a:off x="839038" y="2513440"/>
            <a:ext cx="5997393" cy="3683170"/>
            <a:chOff x="0" y="0"/>
            <a:chExt cx="5997392" cy="3683168"/>
          </a:xfrm>
        </p:grpSpPr>
        <p:sp>
          <p:nvSpPr>
            <p:cNvPr id="199" name="Shape"/>
            <p:cNvSpPr/>
            <p:nvPr/>
          </p:nvSpPr>
          <p:spPr>
            <a:xfrm>
              <a:off x="258451" y="0"/>
              <a:ext cx="808489" cy="808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6421" y="0"/>
                  </a:moveTo>
                  <a:lnTo>
                    <a:pt x="21600" y="0"/>
                  </a:lnTo>
                  <a:lnTo>
                    <a:pt x="21600" y="15179"/>
                  </a:lnTo>
                  <a:cubicBezTo>
                    <a:pt x="21600" y="18725"/>
                    <a:pt x="18725" y="21600"/>
                    <a:pt x="15179" y="21600"/>
                  </a:cubicBezTo>
                  <a:lnTo>
                    <a:pt x="0" y="21600"/>
                  </a:lnTo>
                  <a:lnTo>
                    <a:pt x="0" y="6421"/>
                  </a:lnTo>
                  <a:cubicBezTo>
                    <a:pt x="0" y="2875"/>
                    <a:pt x="2875" y="0"/>
                    <a:pt x="6421" y="0"/>
                  </a:cubicBezTo>
                  <a:close/>
                </a:path>
              </a:pathLst>
            </a:custGeom>
            <a:solidFill>
              <a:srgbClr val="44546A"/>
            </a:solid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00" name="Square"/>
            <p:cNvSpPr/>
            <p:nvPr/>
          </p:nvSpPr>
          <p:spPr>
            <a:xfrm>
              <a:off x="430751" y="172300"/>
              <a:ext cx="463887" cy="463886"/>
            </a:xfrm>
            <a:prstGeom prst="rect">
              <a:avLst/>
            </a:prstGeom>
            <a:blipFill rotWithShape="1">
              <a:blip r:embed="rId4"/>
              <a:srcRect l="0" t="0" r="0" b="0"/>
              <a:stretch>
                <a:fillRect/>
              </a:stretch>
            </a:blip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01" name="Marketing plan of Sesilia Hotel mainly focused to manage."/>
            <p:cNvSpPr txBox="1"/>
            <p:nvPr/>
          </p:nvSpPr>
          <p:spPr>
            <a:xfrm>
              <a:off x="0" y="1060312"/>
              <a:ext cx="1325391" cy="5638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algn="ctr" defTabSz="488950">
                <a:lnSpc>
                  <a:spcPct val="90000"/>
                </a:lnSpc>
                <a:spcBef>
                  <a:spcPts val="400"/>
                </a:spcBef>
                <a:defRPr cap="all" sz="1100"/>
              </a:lvl1pPr>
            </a:lstStyle>
            <a:p>
              <a:pPr/>
              <a:r>
                <a:t>Marketing plan of Sesilia Hotel mainly focused to manage.</a:t>
              </a:r>
            </a:p>
          </p:txBody>
        </p:sp>
        <p:sp>
          <p:nvSpPr>
            <p:cNvPr id="202" name="Shape"/>
            <p:cNvSpPr/>
            <p:nvPr/>
          </p:nvSpPr>
          <p:spPr>
            <a:xfrm>
              <a:off x="1815785" y="0"/>
              <a:ext cx="808489" cy="808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6421" y="0"/>
                  </a:moveTo>
                  <a:lnTo>
                    <a:pt x="21600" y="0"/>
                  </a:lnTo>
                  <a:lnTo>
                    <a:pt x="21600" y="15179"/>
                  </a:lnTo>
                  <a:cubicBezTo>
                    <a:pt x="21600" y="18725"/>
                    <a:pt x="18725" y="21600"/>
                    <a:pt x="15179" y="21600"/>
                  </a:cubicBezTo>
                  <a:lnTo>
                    <a:pt x="0" y="21600"/>
                  </a:lnTo>
                  <a:lnTo>
                    <a:pt x="0" y="6421"/>
                  </a:lnTo>
                  <a:cubicBezTo>
                    <a:pt x="0" y="2875"/>
                    <a:pt x="2875" y="0"/>
                    <a:pt x="6421" y="0"/>
                  </a:cubicBezTo>
                  <a:close/>
                </a:path>
              </a:pathLst>
            </a:custGeom>
            <a:solidFill>
              <a:srgbClr val="44546A"/>
            </a:solid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03" name="Square"/>
            <p:cNvSpPr/>
            <p:nvPr/>
          </p:nvSpPr>
          <p:spPr>
            <a:xfrm>
              <a:off x="1988086" y="172300"/>
              <a:ext cx="463886" cy="463886"/>
            </a:xfrm>
            <a:prstGeom prst="rect">
              <a:avLst/>
            </a:prstGeom>
            <a:blipFill rotWithShape="1">
              <a:blip r:embed="rId5"/>
              <a:srcRect l="0" t="0" r="0" b="0"/>
              <a:stretch>
                <a:fillRect/>
              </a:stretch>
            </a:blip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04" name="Proper communication process with the right customers."/>
            <p:cNvSpPr txBox="1"/>
            <p:nvPr/>
          </p:nvSpPr>
          <p:spPr>
            <a:xfrm>
              <a:off x="1557334" y="1060312"/>
              <a:ext cx="1325391" cy="5638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algn="ctr" defTabSz="488950">
                <a:lnSpc>
                  <a:spcPct val="90000"/>
                </a:lnSpc>
                <a:spcBef>
                  <a:spcPts val="400"/>
                </a:spcBef>
                <a:defRPr cap="all" sz="1100"/>
              </a:lvl1pPr>
            </a:lstStyle>
            <a:p>
              <a:pPr/>
              <a:r>
                <a:t>Proper communication process with the right customers.</a:t>
              </a:r>
            </a:p>
          </p:txBody>
        </p:sp>
        <p:sp>
          <p:nvSpPr>
            <p:cNvPr id="205" name="Shape"/>
            <p:cNvSpPr/>
            <p:nvPr/>
          </p:nvSpPr>
          <p:spPr>
            <a:xfrm>
              <a:off x="3373118" y="0"/>
              <a:ext cx="808489" cy="808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6421" y="0"/>
                  </a:moveTo>
                  <a:lnTo>
                    <a:pt x="21600" y="0"/>
                  </a:lnTo>
                  <a:lnTo>
                    <a:pt x="21600" y="15179"/>
                  </a:lnTo>
                  <a:cubicBezTo>
                    <a:pt x="21600" y="18725"/>
                    <a:pt x="18725" y="21600"/>
                    <a:pt x="15179" y="21600"/>
                  </a:cubicBezTo>
                  <a:lnTo>
                    <a:pt x="0" y="21600"/>
                  </a:lnTo>
                  <a:lnTo>
                    <a:pt x="0" y="6421"/>
                  </a:lnTo>
                  <a:cubicBezTo>
                    <a:pt x="0" y="2875"/>
                    <a:pt x="2875" y="0"/>
                    <a:pt x="6421" y="0"/>
                  </a:cubicBezTo>
                  <a:close/>
                </a:path>
              </a:pathLst>
            </a:custGeom>
            <a:solidFill>
              <a:srgbClr val="44546A"/>
            </a:solid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06" name="Square"/>
            <p:cNvSpPr/>
            <p:nvPr/>
          </p:nvSpPr>
          <p:spPr>
            <a:xfrm>
              <a:off x="3545420" y="172300"/>
              <a:ext cx="463886" cy="463886"/>
            </a:xfrm>
            <a:prstGeom prst="rect">
              <a:avLst/>
            </a:prstGeom>
            <a:blipFill rotWithShape="1">
              <a:blip r:embed="rId6"/>
              <a:srcRect l="0" t="0" r="0" b="0"/>
              <a:stretch>
                <a:fillRect/>
              </a:stretch>
            </a:blip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07" name="Encourages to perform and engage in the right direction."/>
            <p:cNvSpPr txBox="1"/>
            <p:nvPr/>
          </p:nvSpPr>
          <p:spPr>
            <a:xfrm>
              <a:off x="3114668" y="1060312"/>
              <a:ext cx="1325391" cy="5638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algn="ctr" defTabSz="488950">
                <a:lnSpc>
                  <a:spcPct val="90000"/>
                </a:lnSpc>
                <a:spcBef>
                  <a:spcPts val="400"/>
                </a:spcBef>
                <a:defRPr cap="all" sz="1100"/>
              </a:lvl1pPr>
            </a:lstStyle>
            <a:p>
              <a:pPr/>
              <a:r>
                <a:t>Encourages to perform and engage in the right direction.</a:t>
              </a:r>
            </a:p>
          </p:txBody>
        </p:sp>
        <p:sp>
          <p:nvSpPr>
            <p:cNvPr id="208" name="Shape"/>
            <p:cNvSpPr/>
            <p:nvPr/>
          </p:nvSpPr>
          <p:spPr>
            <a:xfrm>
              <a:off x="4930452" y="0"/>
              <a:ext cx="808489" cy="808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6421" y="0"/>
                  </a:moveTo>
                  <a:lnTo>
                    <a:pt x="21600" y="0"/>
                  </a:lnTo>
                  <a:lnTo>
                    <a:pt x="21600" y="15179"/>
                  </a:lnTo>
                  <a:cubicBezTo>
                    <a:pt x="21600" y="18725"/>
                    <a:pt x="18725" y="21600"/>
                    <a:pt x="15179" y="21600"/>
                  </a:cubicBezTo>
                  <a:lnTo>
                    <a:pt x="0" y="21600"/>
                  </a:lnTo>
                  <a:lnTo>
                    <a:pt x="0" y="6421"/>
                  </a:lnTo>
                  <a:cubicBezTo>
                    <a:pt x="0" y="2875"/>
                    <a:pt x="2875" y="0"/>
                    <a:pt x="6421" y="0"/>
                  </a:cubicBezTo>
                  <a:close/>
                </a:path>
              </a:pathLst>
            </a:custGeom>
            <a:solidFill>
              <a:srgbClr val="44546A"/>
            </a:solid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09" name="Square"/>
            <p:cNvSpPr/>
            <p:nvPr/>
          </p:nvSpPr>
          <p:spPr>
            <a:xfrm>
              <a:off x="5102754" y="172300"/>
              <a:ext cx="463886" cy="463886"/>
            </a:xfrm>
            <a:prstGeom prst="rect">
              <a:avLst/>
            </a:prstGeom>
            <a:blipFill rotWithShape="1">
              <a:blip r:embed="rId7"/>
              <a:srcRect l="0" t="0" r="0" b="0"/>
              <a:stretch>
                <a:fillRect/>
              </a:stretch>
            </a:blip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10" name="Collaboration with the customers are rises."/>
            <p:cNvSpPr txBox="1"/>
            <p:nvPr/>
          </p:nvSpPr>
          <p:spPr>
            <a:xfrm>
              <a:off x="4672002" y="1060312"/>
              <a:ext cx="1325391" cy="56388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algn="ctr" defTabSz="488950">
                <a:lnSpc>
                  <a:spcPct val="90000"/>
                </a:lnSpc>
                <a:spcBef>
                  <a:spcPts val="400"/>
                </a:spcBef>
                <a:defRPr cap="all" sz="1100"/>
              </a:lvl1pPr>
            </a:lstStyle>
            <a:p>
              <a:pPr/>
              <a:r>
                <a:t>Collaboration with the customers are rises.</a:t>
              </a:r>
            </a:p>
          </p:txBody>
        </p:sp>
        <p:sp>
          <p:nvSpPr>
            <p:cNvPr id="211" name="Shape"/>
            <p:cNvSpPr/>
            <p:nvPr/>
          </p:nvSpPr>
          <p:spPr>
            <a:xfrm>
              <a:off x="258451" y="1921816"/>
              <a:ext cx="808489" cy="808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6421" y="0"/>
                  </a:moveTo>
                  <a:lnTo>
                    <a:pt x="21600" y="0"/>
                  </a:lnTo>
                  <a:lnTo>
                    <a:pt x="21600" y="15179"/>
                  </a:lnTo>
                  <a:cubicBezTo>
                    <a:pt x="21600" y="18725"/>
                    <a:pt x="18725" y="21600"/>
                    <a:pt x="15179" y="21600"/>
                  </a:cubicBezTo>
                  <a:lnTo>
                    <a:pt x="0" y="21600"/>
                  </a:lnTo>
                  <a:lnTo>
                    <a:pt x="0" y="6421"/>
                  </a:lnTo>
                  <a:cubicBezTo>
                    <a:pt x="0" y="2875"/>
                    <a:pt x="2875" y="0"/>
                    <a:pt x="6421" y="0"/>
                  </a:cubicBezTo>
                  <a:close/>
                </a:path>
              </a:pathLst>
            </a:custGeom>
            <a:solidFill>
              <a:srgbClr val="44546A"/>
            </a:solid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12" name="Square"/>
            <p:cNvSpPr/>
            <p:nvPr/>
          </p:nvSpPr>
          <p:spPr>
            <a:xfrm>
              <a:off x="430751" y="2094116"/>
              <a:ext cx="463887" cy="463886"/>
            </a:xfrm>
            <a:prstGeom prst="rect">
              <a:avLst/>
            </a:prstGeom>
            <a:blipFill rotWithShape="1">
              <a:blip r:embed="rId8"/>
              <a:srcRect l="0" t="0" r="0" b="0"/>
              <a:stretch>
                <a:fillRect/>
              </a:stretch>
            </a:blip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13" name="Constant development practices and seeking for the possibilities."/>
            <p:cNvSpPr txBox="1"/>
            <p:nvPr/>
          </p:nvSpPr>
          <p:spPr>
            <a:xfrm>
              <a:off x="0" y="2982129"/>
              <a:ext cx="1325391" cy="7010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algn="ctr" defTabSz="488950">
                <a:lnSpc>
                  <a:spcPct val="90000"/>
                </a:lnSpc>
                <a:spcBef>
                  <a:spcPts val="400"/>
                </a:spcBef>
                <a:defRPr cap="all" sz="1100"/>
              </a:lvl1pPr>
            </a:lstStyle>
            <a:p>
              <a:pPr/>
              <a:r>
                <a:t>Constant development practices and seeking for the possibilities.</a:t>
              </a:r>
            </a:p>
          </p:txBody>
        </p:sp>
        <p:sp>
          <p:nvSpPr>
            <p:cNvPr id="214" name="Shape"/>
            <p:cNvSpPr/>
            <p:nvPr/>
          </p:nvSpPr>
          <p:spPr>
            <a:xfrm>
              <a:off x="1815785" y="1921816"/>
              <a:ext cx="808489" cy="808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6421" y="0"/>
                  </a:moveTo>
                  <a:lnTo>
                    <a:pt x="21600" y="0"/>
                  </a:lnTo>
                  <a:lnTo>
                    <a:pt x="21600" y="15179"/>
                  </a:lnTo>
                  <a:cubicBezTo>
                    <a:pt x="21600" y="18725"/>
                    <a:pt x="18725" y="21600"/>
                    <a:pt x="15179" y="21600"/>
                  </a:cubicBezTo>
                  <a:lnTo>
                    <a:pt x="0" y="21600"/>
                  </a:lnTo>
                  <a:lnTo>
                    <a:pt x="0" y="6421"/>
                  </a:lnTo>
                  <a:cubicBezTo>
                    <a:pt x="0" y="2875"/>
                    <a:pt x="2875" y="0"/>
                    <a:pt x="6421" y="0"/>
                  </a:cubicBezTo>
                  <a:close/>
                </a:path>
              </a:pathLst>
            </a:custGeom>
            <a:solidFill>
              <a:srgbClr val="44546A"/>
            </a:solid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15" name="Square"/>
            <p:cNvSpPr/>
            <p:nvPr/>
          </p:nvSpPr>
          <p:spPr>
            <a:xfrm>
              <a:off x="1988086" y="2094116"/>
              <a:ext cx="463886" cy="463886"/>
            </a:xfrm>
            <a:prstGeom prst="rect">
              <a:avLst/>
            </a:prstGeom>
            <a:blipFill rotWithShape="1">
              <a:blip r:embed="rId9"/>
              <a:srcRect l="0" t="0" r="0" b="0"/>
              <a:stretch>
                <a:fillRect/>
              </a:stretch>
            </a:blip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16" name="Seeking for the customer benefits and engagement."/>
            <p:cNvSpPr txBox="1"/>
            <p:nvPr/>
          </p:nvSpPr>
          <p:spPr>
            <a:xfrm>
              <a:off x="1557334" y="2982129"/>
              <a:ext cx="1325391" cy="4267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algn="ctr" defTabSz="488950">
                <a:lnSpc>
                  <a:spcPct val="90000"/>
                </a:lnSpc>
                <a:spcBef>
                  <a:spcPts val="400"/>
                </a:spcBef>
                <a:defRPr cap="all" sz="1100"/>
              </a:lvl1pPr>
            </a:lstStyle>
            <a:p>
              <a:pPr/>
              <a:r>
                <a:t>Seeking for the customer benefits and engagement.</a:t>
              </a:r>
            </a:p>
          </p:txBody>
        </p:sp>
        <p:sp>
          <p:nvSpPr>
            <p:cNvPr id="217" name="Shape"/>
            <p:cNvSpPr/>
            <p:nvPr/>
          </p:nvSpPr>
          <p:spPr>
            <a:xfrm>
              <a:off x="3373118" y="1921816"/>
              <a:ext cx="808489" cy="808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6421" y="0"/>
                  </a:moveTo>
                  <a:lnTo>
                    <a:pt x="21600" y="0"/>
                  </a:lnTo>
                  <a:lnTo>
                    <a:pt x="21600" y="15179"/>
                  </a:lnTo>
                  <a:cubicBezTo>
                    <a:pt x="21600" y="18725"/>
                    <a:pt x="18725" y="21600"/>
                    <a:pt x="15179" y="21600"/>
                  </a:cubicBezTo>
                  <a:lnTo>
                    <a:pt x="0" y="21600"/>
                  </a:lnTo>
                  <a:lnTo>
                    <a:pt x="0" y="6421"/>
                  </a:lnTo>
                  <a:cubicBezTo>
                    <a:pt x="0" y="2875"/>
                    <a:pt x="2875" y="0"/>
                    <a:pt x="6421" y="0"/>
                  </a:cubicBezTo>
                  <a:close/>
                </a:path>
              </a:pathLst>
            </a:custGeom>
            <a:solidFill>
              <a:srgbClr val="44546A"/>
            </a:solid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18" name="Square"/>
            <p:cNvSpPr/>
            <p:nvPr/>
          </p:nvSpPr>
          <p:spPr>
            <a:xfrm>
              <a:off x="3545420" y="2094116"/>
              <a:ext cx="463886" cy="463886"/>
            </a:xfrm>
            <a:prstGeom prst="rect">
              <a:avLst/>
            </a:prstGeom>
            <a:blipFill rotWithShape="1">
              <a:blip r:embed="rId10"/>
              <a:srcRect l="0" t="0" r="0" b="0"/>
              <a:stretch>
                <a:fillRect/>
              </a:stretch>
            </a:blip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19" name="Towards the possibilities that can allow to generate profit margin."/>
            <p:cNvSpPr txBox="1"/>
            <p:nvPr/>
          </p:nvSpPr>
          <p:spPr>
            <a:xfrm>
              <a:off x="3114668" y="2982129"/>
              <a:ext cx="1325391" cy="7010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algn="ctr" defTabSz="488950">
                <a:lnSpc>
                  <a:spcPct val="90000"/>
                </a:lnSpc>
                <a:spcBef>
                  <a:spcPts val="400"/>
                </a:spcBef>
                <a:defRPr cap="all" sz="1100"/>
              </a:lvl1pPr>
            </a:lstStyle>
            <a:p>
              <a:pPr/>
              <a:r>
                <a:t>Towards the possibilities that can allow to generate profit margin.</a:t>
              </a:r>
            </a:p>
          </p:txBody>
        </p:sp>
        <p:sp>
          <p:nvSpPr>
            <p:cNvPr id="220" name="Shape"/>
            <p:cNvSpPr/>
            <p:nvPr/>
          </p:nvSpPr>
          <p:spPr>
            <a:xfrm>
              <a:off x="4930452" y="1921816"/>
              <a:ext cx="808489" cy="808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6421" y="0"/>
                  </a:moveTo>
                  <a:lnTo>
                    <a:pt x="21600" y="0"/>
                  </a:lnTo>
                  <a:lnTo>
                    <a:pt x="21600" y="15179"/>
                  </a:lnTo>
                  <a:cubicBezTo>
                    <a:pt x="21600" y="18725"/>
                    <a:pt x="18725" y="21600"/>
                    <a:pt x="15179" y="21600"/>
                  </a:cubicBezTo>
                  <a:lnTo>
                    <a:pt x="0" y="21600"/>
                  </a:lnTo>
                  <a:lnTo>
                    <a:pt x="0" y="6421"/>
                  </a:lnTo>
                  <a:cubicBezTo>
                    <a:pt x="0" y="2875"/>
                    <a:pt x="2875" y="0"/>
                    <a:pt x="6421" y="0"/>
                  </a:cubicBezTo>
                  <a:close/>
                </a:path>
              </a:pathLst>
            </a:custGeom>
            <a:solidFill>
              <a:srgbClr val="44546A"/>
            </a:solid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21" name="Square"/>
            <p:cNvSpPr/>
            <p:nvPr/>
          </p:nvSpPr>
          <p:spPr>
            <a:xfrm>
              <a:off x="5102754" y="2094116"/>
              <a:ext cx="463886" cy="463886"/>
            </a:xfrm>
            <a:prstGeom prst="rect">
              <a:avLst/>
            </a:prstGeom>
            <a:blipFill rotWithShape="1">
              <a:blip r:embed="rId11"/>
              <a:srcRect l="0" t="0" r="0" b="0"/>
              <a:stretch>
                <a:fillRect/>
              </a:stretch>
            </a:blipFill>
            <a:ln w="12700" cap="flat">
              <a:noFill/>
              <a:miter lim="400000"/>
            </a:ln>
            <a:effectLst/>
          </p:spPr>
          <p:txBody>
            <a:bodyPr wrap="square" lIns="45719" tIns="45719" rIns="45719" bIns="45719" numCol="1" anchor="t">
              <a:noAutofit/>
            </a:bodyPr>
            <a:lstStyle/>
            <a:p>
              <a:pPr>
                <a:lnSpc>
                  <a:spcPct val="90000"/>
                </a:lnSpc>
                <a:spcBef>
                  <a:spcPts val="1000"/>
                </a:spcBef>
                <a:defRPr sz="2800"/>
              </a:pPr>
            </a:p>
          </p:txBody>
        </p:sp>
        <p:sp>
          <p:nvSpPr>
            <p:cNvPr id="222" name="Adequate marketing plan is essential to manage and collaborate."/>
            <p:cNvSpPr txBox="1"/>
            <p:nvPr/>
          </p:nvSpPr>
          <p:spPr>
            <a:xfrm>
              <a:off x="4672002" y="2982129"/>
              <a:ext cx="1325391" cy="70104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t">
              <a:spAutoFit/>
            </a:bodyPr>
            <a:lstStyle>
              <a:lvl1pPr algn="ctr" defTabSz="488950">
                <a:lnSpc>
                  <a:spcPct val="90000"/>
                </a:lnSpc>
                <a:spcBef>
                  <a:spcPts val="400"/>
                </a:spcBef>
                <a:defRPr cap="all" sz="1100"/>
              </a:lvl1pPr>
            </a:lstStyle>
            <a:p>
              <a:pPr/>
              <a:r>
                <a:t>Adequate marketing plan is essential to manage and collaborate.</a:t>
              </a:r>
            </a:p>
          </p:txBody>
        </p:sp>
      </p:gr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7" name="Title 1"/>
          <p:cNvSpPr txBox="1"/>
          <p:nvPr>
            <p:ph type="title"/>
          </p:nvPr>
        </p:nvSpPr>
        <p:spPr>
          <a:xfrm>
            <a:off x="838200" y="365125"/>
            <a:ext cx="10515600" cy="1325563"/>
          </a:xfrm>
          <a:prstGeom prst="rect">
            <a:avLst/>
          </a:prstGeom>
        </p:spPr>
        <p:txBody>
          <a:bodyPr/>
          <a:lstStyle/>
          <a:p>
            <a:pPr/>
            <a:r>
              <a:t>References		</a:t>
            </a:r>
          </a:p>
        </p:txBody>
      </p:sp>
      <p:sp>
        <p:nvSpPr>
          <p:cNvPr id="228" name="Content Placeholder 2"/>
          <p:cNvSpPr txBox="1"/>
          <p:nvPr>
            <p:ph type="body" idx="1"/>
          </p:nvPr>
        </p:nvSpPr>
        <p:spPr>
          <a:xfrm>
            <a:off x="838200" y="1825625"/>
            <a:ext cx="10515600" cy="4351338"/>
          </a:xfrm>
          <a:prstGeom prst="rect">
            <a:avLst/>
          </a:prstGeom>
        </p:spPr>
        <p:txBody>
          <a:bodyPr/>
          <a:lstStyle/>
          <a:p>
            <a:pPr algn="just">
              <a:lnSpc>
                <a:spcPct val="120000"/>
              </a:lnSpc>
              <a:defRPr sz="1300">
                <a:solidFill>
                  <a:srgbClr val="222222"/>
                </a:solidFill>
                <a:latin typeface="Times New Roman"/>
                <a:ea typeface="Times New Roman"/>
                <a:cs typeface="Times New Roman"/>
                <a:sym typeface="Times New Roman"/>
              </a:defRPr>
            </a:pPr>
            <a:r>
              <a:t>AlAwadhi, S. and Al-Daihani, S.M., 2019. Marketing academic library information services using social media. </a:t>
            </a:r>
            <a:r>
              <a:rPr i="1">
                <a:solidFill>
                  <a:srgbClr val="000000"/>
                </a:solidFill>
                <a:latin typeface="+mj-lt"/>
                <a:ea typeface="+mj-ea"/>
                <a:cs typeface="+mj-cs"/>
                <a:sym typeface="Calibri"/>
              </a:rPr>
              <a:t>Library Management</a:t>
            </a:r>
            <a:r>
              <a:rPr>
                <a:solidFill>
                  <a:srgbClr val="000000"/>
                </a:solidFill>
                <a:latin typeface="+mj-lt"/>
                <a:ea typeface="+mj-ea"/>
                <a:cs typeface="+mj-cs"/>
                <a:sym typeface="Calibri"/>
              </a:rPr>
              <a:t>, </a:t>
            </a:r>
            <a:r>
              <a:rPr i="1">
                <a:solidFill>
                  <a:srgbClr val="000000"/>
                </a:solidFill>
                <a:latin typeface="+mj-lt"/>
                <a:ea typeface="+mj-ea"/>
                <a:cs typeface="+mj-cs"/>
                <a:sym typeface="Calibri"/>
              </a:rPr>
              <a:t>40</a:t>
            </a:r>
            <a:r>
              <a:rPr>
                <a:solidFill>
                  <a:srgbClr val="000000"/>
                </a:solidFill>
                <a:latin typeface="+mj-lt"/>
                <a:ea typeface="+mj-ea"/>
                <a:cs typeface="+mj-cs"/>
                <a:sym typeface="Calibri"/>
              </a:rPr>
              <a:t>(3/4), pp.228-239.</a:t>
            </a:r>
            <a:endParaRPr sz="2100"/>
          </a:p>
          <a:p>
            <a:pPr algn="just">
              <a:lnSpc>
                <a:spcPct val="120000"/>
              </a:lnSpc>
              <a:defRPr sz="1300">
                <a:solidFill>
                  <a:srgbClr val="222222"/>
                </a:solidFill>
                <a:latin typeface="Times New Roman"/>
                <a:ea typeface="Times New Roman"/>
                <a:cs typeface="Times New Roman"/>
                <a:sym typeface="Times New Roman"/>
              </a:defRPr>
            </a:pPr>
            <a:r>
              <a:t>Asseraf, Y., Lages, L.F. and Shoham, A., 2019. Assessing the drivers and impact of international marketing agility. </a:t>
            </a:r>
            <a:r>
              <a:rPr i="1">
                <a:solidFill>
                  <a:srgbClr val="000000"/>
                </a:solidFill>
                <a:latin typeface="+mj-lt"/>
                <a:ea typeface="+mj-ea"/>
                <a:cs typeface="+mj-cs"/>
                <a:sym typeface="Calibri"/>
              </a:rPr>
              <a:t>International Marketing Review</a:t>
            </a:r>
            <a:r>
              <a:rPr>
                <a:solidFill>
                  <a:srgbClr val="000000"/>
                </a:solidFill>
                <a:latin typeface="+mj-lt"/>
                <a:ea typeface="+mj-ea"/>
                <a:cs typeface="+mj-cs"/>
                <a:sym typeface="Calibri"/>
              </a:rPr>
              <a:t>, </a:t>
            </a:r>
            <a:r>
              <a:rPr i="1">
                <a:solidFill>
                  <a:srgbClr val="000000"/>
                </a:solidFill>
                <a:latin typeface="+mj-lt"/>
                <a:ea typeface="+mj-ea"/>
                <a:cs typeface="+mj-cs"/>
                <a:sym typeface="Calibri"/>
              </a:rPr>
              <a:t>36</a:t>
            </a:r>
            <a:r>
              <a:rPr>
                <a:solidFill>
                  <a:srgbClr val="000000"/>
                </a:solidFill>
                <a:latin typeface="+mj-lt"/>
                <a:ea typeface="+mj-ea"/>
                <a:cs typeface="+mj-cs"/>
                <a:sym typeface="Calibri"/>
              </a:rPr>
              <a:t>(2), pp.289-315.</a:t>
            </a:r>
            <a:endParaRPr sz="2100"/>
          </a:p>
          <a:p>
            <a:pPr algn="just">
              <a:lnSpc>
                <a:spcPct val="120000"/>
              </a:lnSpc>
              <a:defRPr sz="1300">
                <a:solidFill>
                  <a:srgbClr val="222222"/>
                </a:solidFill>
                <a:latin typeface="Times New Roman"/>
                <a:ea typeface="Times New Roman"/>
                <a:cs typeface="Times New Roman"/>
                <a:sym typeface="Times New Roman"/>
              </a:defRPr>
            </a:pPr>
            <a:r>
              <a:t>Chernev, A., 2020. </a:t>
            </a:r>
            <a:r>
              <a:rPr i="1">
                <a:solidFill>
                  <a:srgbClr val="000000"/>
                </a:solidFill>
                <a:latin typeface="+mj-lt"/>
                <a:ea typeface="+mj-ea"/>
                <a:cs typeface="+mj-cs"/>
                <a:sym typeface="Calibri"/>
              </a:rPr>
              <a:t>The marketing plan handbook</a:t>
            </a:r>
            <a:r>
              <a:rPr>
                <a:solidFill>
                  <a:srgbClr val="000000"/>
                </a:solidFill>
                <a:latin typeface="+mj-lt"/>
                <a:ea typeface="+mj-ea"/>
                <a:cs typeface="+mj-cs"/>
                <a:sym typeface="Calibri"/>
              </a:rPr>
              <a:t>. Cerebellum Press.</a:t>
            </a:r>
            <a:endParaRPr sz="2100"/>
          </a:p>
          <a:p>
            <a:pPr algn="just">
              <a:lnSpc>
                <a:spcPct val="120000"/>
              </a:lnSpc>
              <a:defRPr sz="1300">
                <a:solidFill>
                  <a:srgbClr val="222222"/>
                </a:solidFill>
                <a:latin typeface="Times New Roman"/>
                <a:ea typeface="Times New Roman"/>
                <a:cs typeface="Times New Roman"/>
                <a:sym typeface="Times New Roman"/>
              </a:defRPr>
            </a:pPr>
            <a:r>
              <a:t>Desai, V. and Vidyapeeth, B., 2019. Digital marketing: A review. </a:t>
            </a:r>
            <a:r>
              <a:rPr i="1">
                <a:solidFill>
                  <a:srgbClr val="000000"/>
                </a:solidFill>
                <a:latin typeface="+mj-lt"/>
                <a:ea typeface="+mj-ea"/>
                <a:cs typeface="+mj-cs"/>
                <a:sym typeface="Calibri"/>
              </a:rPr>
              <a:t>International Journal of Trend in Scientific Research and Development</a:t>
            </a:r>
            <a:r>
              <a:rPr>
                <a:solidFill>
                  <a:srgbClr val="000000"/>
                </a:solidFill>
                <a:latin typeface="+mj-lt"/>
                <a:ea typeface="+mj-ea"/>
                <a:cs typeface="+mj-cs"/>
                <a:sym typeface="Calibri"/>
              </a:rPr>
              <a:t>, </a:t>
            </a:r>
            <a:r>
              <a:rPr i="1">
                <a:solidFill>
                  <a:srgbClr val="000000"/>
                </a:solidFill>
                <a:latin typeface="+mj-lt"/>
                <a:ea typeface="+mj-ea"/>
                <a:cs typeface="+mj-cs"/>
                <a:sym typeface="Calibri"/>
              </a:rPr>
              <a:t>5</a:t>
            </a:r>
            <a:r>
              <a:rPr>
                <a:solidFill>
                  <a:srgbClr val="000000"/>
                </a:solidFill>
                <a:latin typeface="+mj-lt"/>
                <a:ea typeface="+mj-ea"/>
                <a:cs typeface="+mj-cs"/>
                <a:sym typeface="Calibri"/>
              </a:rPr>
              <a:t>(5), pp.196-200.</a:t>
            </a:r>
            <a:endParaRPr sz="2100"/>
          </a:p>
          <a:p>
            <a:pPr algn="just">
              <a:lnSpc>
                <a:spcPct val="120000"/>
              </a:lnSpc>
              <a:defRPr sz="1300">
                <a:solidFill>
                  <a:srgbClr val="222222"/>
                </a:solidFill>
                <a:latin typeface="Times New Roman"/>
                <a:ea typeface="Times New Roman"/>
                <a:cs typeface="Times New Roman"/>
                <a:sym typeface="Times New Roman"/>
              </a:defRPr>
            </a:pPr>
            <a:r>
              <a:t>Diyanova, S., Guba, E., Guseva, M. and Popova, T.S., 2019. Strategies and innovations in modern trade marketing.</a:t>
            </a:r>
            <a:endParaRPr sz="1800"/>
          </a:p>
          <a:p>
            <a:pPr algn="just">
              <a:lnSpc>
                <a:spcPct val="120000"/>
              </a:lnSpc>
              <a:defRPr sz="1300">
                <a:solidFill>
                  <a:srgbClr val="222222"/>
                </a:solidFill>
                <a:latin typeface="Times New Roman"/>
                <a:ea typeface="Times New Roman"/>
                <a:cs typeface="Times New Roman"/>
                <a:sym typeface="Times New Roman"/>
              </a:defRPr>
            </a:pPr>
            <a:r>
              <a:t>Fahy, J. and Jobber, D., 2019. </a:t>
            </a:r>
            <a:r>
              <a:rPr i="1">
                <a:solidFill>
                  <a:srgbClr val="000000"/>
                </a:solidFill>
                <a:latin typeface="+mj-lt"/>
                <a:ea typeface="+mj-ea"/>
                <a:cs typeface="+mj-cs"/>
                <a:sym typeface="Calibri"/>
              </a:rPr>
              <a:t>EBOOK: Foundations of Marketing, 6e</a:t>
            </a:r>
            <a:r>
              <a:rPr>
                <a:solidFill>
                  <a:srgbClr val="000000"/>
                </a:solidFill>
                <a:latin typeface="+mj-lt"/>
                <a:ea typeface="+mj-ea"/>
                <a:cs typeface="+mj-cs"/>
                <a:sym typeface="Calibri"/>
              </a:rPr>
              <a:t>. McGraw Hill.</a:t>
            </a:r>
            <a:endParaRPr sz="2100"/>
          </a:p>
          <a:p>
            <a:pPr algn="just">
              <a:lnSpc>
                <a:spcPct val="120000"/>
              </a:lnSpc>
              <a:defRPr sz="1300">
                <a:solidFill>
                  <a:srgbClr val="222222"/>
                </a:solidFill>
                <a:latin typeface="Times New Roman"/>
                <a:ea typeface="Times New Roman"/>
                <a:cs typeface="Times New Roman"/>
                <a:sym typeface="Times New Roman"/>
              </a:defRPr>
            </a:pPr>
            <a:r>
              <a:t>Ferrell, O.C., Hartline, M. and Hochstein, B.W., 2021. </a:t>
            </a:r>
            <a:r>
              <a:rPr i="1">
                <a:solidFill>
                  <a:srgbClr val="000000"/>
                </a:solidFill>
                <a:latin typeface="+mj-lt"/>
                <a:ea typeface="+mj-ea"/>
                <a:cs typeface="+mj-cs"/>
                <a:sym typeface="Calibri"/>
              </a:rPr>
              <a:t>Marketing strategy</a:t>
            </a:r>
            <a:r>
              <a:rPr>
                <a:solidFill>
                  <a:srgbClr val="000000"/>
                </a:solidFill>
                <a:latin typeface="+mj-lt"/>
                <a:ea typeface="+mj-ea"/>
                <a:cs typeface="+mj-cs"/>
                <a:sym typeface="Calibri"/>
              </a:rPr>
              <a:t>. Cengage Learning.</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000000"/>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