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96" r:id="rId1"/>
  </p:sldMasterIdLst>
  <p:sldIdLst>
    <p:sldId id="292" r:id="rId2"/>
    <p:sldId id="289" r:id="rId3"/>
    <p:sldId id="293" r:id="rId4"/>
    <p:sldId id="294" r:id="rId5"/>
    <p:sldId id="295" r:id="rId6"/>
    <p:sldId id="296" r:id="rId7"/>
    <p:sldId id="297" r:id="rId8"/>
    <p:sldId id="298" r:id="rId9"/>
    <p:sldId id="299" r:id="rId10"/>
    <p:sldId id="301" r:id="rId11"/>
    <p:sldId id="302" r:id="rId12"/>
    <p:sldId id="303" r:id="rId13"/>
    <p:sldId id="304" r:id="rId14"/>
    <p:sldId id="305" r:id="rId15"/>
    <p:sldId id="306" r:id="rId16"/>
    <p:sldId id="300" r:id="rId17"/>
    <p:sldId id="307" r:id="rId18"/>
    <p:sldId id="309" r:id="rId19"/>
    <p:sldId id="310" r:id="rId20"/>
    <p:sldId id="311" r:id="rId21"/>
    <p:sldId id="312" r:id="rId22"/>
    <p:sldId id="313" r:id="rId23"/>
    <p:sldId id="314" r:id="rId24"/>
    <p:sldId id="315" r:id="rId25"/>
    <p:sldId id="316" r:id="rId26"/>
    <p:sldId id="317" r:id="rId27"/>
    <p:sldId id="291" r:id="rId28"/>
    <p:sldId id="290" r:id="rId29"/>
  </p:sldIdLst>
  <p:sldSz cx="9144000" cy="6858000" type="screen4x3"/>
  <p:notesSz cx="6858000" cy="9144000"/>
  <p:embeddedFontLst>
    <p:embeddedFont>
      <p:font typeface="Cambria Math" panose="02040503050406030204" pitchFamily="18" charset="0"/>
      <p:regular r:id="rId30"/>
    </p:embeddedFont>
    <p:embeddedFont>
      <p:font typeface="Wingdings 3" panose="05040102010807070707" pitchFamily="18" charset="2"/>
      <p:regular r:id="rId31"/>
    </p:embeddedFont>
    <p:embeddedFont>
      <p:font typeface="Calibri Light" panose="020F0302020204030204" pitchFamily="34" charset="0"/>
      <p:regular r:id="rId32"/>
      <p:italic r:id="rId33"/>
    </p:embeddedFont>
    <p:embeddedFont>
      <p:font typeface="Calibri" panose="020F0502020204030204" pitchFamily="34" charset="0"/>
      <p:regular r:id="rId34"/>
      <p:bold r:id="rId35"/>
      <p:italic r:id="rId36"/>
      <p:boldItalic r:id="rId3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77" autoAdjust="0"/>
    <p:restoredTop sz="90067" autoAdjust="0"/>
  </p:normalViewPr>
  <p:slideViewPr>
    <p:cSldViewPr snapToGrid="0">
      <p:cViewPr varScale="1">
        <p:scale>
          <a:sx n="74" d="100"/>
          <a:sy n="74" d="100"/>
        </p:scale>
        <p:origin x="1206" y="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font" Target="fonts/font5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4.fntdata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3.fntdata"/><Relationship Id="rId37" Type="http://schemas.openxmlformats.org/officeDocument/2006/relationships/font" Target="fonts/font8.fntdata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7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font" Target="fonts/font1.fntdata"/><Relationship Id="rId35" Type="http://schemas.openxmlformats.org/officeDocument/2006/relationships/font" Target="fonts/font6.fntdata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164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805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2520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2355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082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2491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812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135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28356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886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05A7C0-EFCD-4C72-9C76-B746EE1ADA98}" type="datetimeFigureOut">
              <a:rPr lang="en-GB" smtClean="0"/>
              <a:t>23/10/2020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2D411D-366C-445C-883F-4824971BE5F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234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942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124262"/>
            <a:ext cx="7886700" cy="50527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05A7C0-EFCD-4C72-9C76-B746EE1ADA98}" type="datetimeFigureOut">
              <a:rPr lang="en-GB" smtClean="0"/>
              <a:pPr/>
              <a:t>23/10/2020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2D411D-366C-445C-883F-4824971BE5F6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61837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Data Analysis </a:t>
            </a:r>
            <a:br>
              <a:rPr lang="en-GB" dirty="0"/>
            </a:br>
            <a:r>
              <a:rPr lang="en-GB" dirty="0"/>
              <a:t>and Visualisation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Lecture 13</a:t>
            </a:r>
          </a:p>
          <a:p>
            <a:r>
              <a:rPr lang="en-GB" dirty="0"/>
              <a:t>Correlation Coefficients</a:t>
            </a:r>
          </a:p>
        </p:txBody>
      </p:sp>
    </p:spTree>
    <p:extLst>
      <p:ext uri="{BB962C8B-B14F-4D97-AF65-F5344CB8AC3E}">
        <p14:creationId xmlns:p14="http://schemas.microsoft.com/office/powerpoint/2010/main" val="278748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386630"/>
          </a:xfrm>
        </p:spPr>
        <p:txBody>
          <a:bodyPr>
            <a:normAutofit/>
          </a:bodyPr>
          <a:lstStyle/>
          <a:p>
            <a:r>
              <a:rPr lang="en-GB" dirty="0"/>
              <a:t>Today we’ll look at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Correlation</a:t>
            </a:r>
          </a:p>
          <a:p>
            <a:endParaRPr lang="en-GB" dirty="0"/>
          </a:p>
          <a:p>
            <a:r>
              <a:rPr lang="en-GB" dirty="0"/>
              <a:t>Until now we’ve been looking at data that can be described using a single variable</a:t>
            </a:r>
          </a:p>
          <a:p>
            <a:r>
              <a:rPr lang="en-GB" dirty="0"/>
              <a:t>Today we will start to look at the relationship between two variables</a:t>
            </a:r>
          </a:p>
          <a:p>
            <a:pPr lvl="1"/>
            <a:r>
              <a:rPr lang="en-GB" dirty="0"/>
              <a:t>Is module attendance related to the final module result?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6649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533400" y="1108438"/>
            <a:ext cx="4170575" cy="538663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 can graphically relate the two variables </a:t>
            </a:r>
            <a:r>
              <a:rPr lang="en-GB" i="1" dirty="0"/>
              <a:t>Attendance</a:t>
            </a:r>
            <a:r>
              <a:rPr lang="en-GB" dirty="0"/>
              <a:t> and </a:t>
            </a:r>
            <a:r>
              <a:rPr lang="en-GB" i="1" dirty="0"/>
              <a:t>Result</a:t>
            </a:r>
            <a:r>
              <a:rPr lang="en-GB" dirty="0"/>
              <a:t> using a scatterplot</a:t>
            </a:r>
          </a:p>
          <a:p>
            <a:r>
              <a:rPr lang="en-GB" dirty="0"/>
              <a:t>Suppose we plot attendance against result</a:t>
            </a:r>
          </a:p>
          <a:p>
            <a:pPr lvl="1"/>
            <a:r>
              <a:rPr lang="en-GB" dirty="0"/>
              <a:t>If the points all fall along a straight line then we say that the two variables are </a:t>
            </a:r>
            <a:r>
              <a:rPr lang="en-GB" i="1" dirty="0"/>
              <a:t>perfectly correlated</a:t>
            </a:r>
            <a:endParaRPr lang="en-GB" dirty="0"/>
          </a:p>
          <a:p>
            <a:pPr lvl="1"/>
            <a:r>
              <a:rPr lang="en-GB" dirty="0"/>
              <a:t>If we know the value of one variable then we can calculate the value of the other variable</a:t>
            </a:r>
          </a:p>
          <a:p>
            <a:r>
              <a:rPr lang="en-GB" dirty="0"/>
              <a:t>Graphs like this are useful, but a numerical measure is better</a:t>
            </a:r>
          </a:p>
          <a:p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5476973" y="1753386"/>
            <a:ext cx="0" cy="3063711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>
            <a:off x="5476973" y="4817097"/>
            <a:ext cx="2978870" cy="0"/>
          </a:xfrm>
          <a:prstGeom prst="line">
            <a:avLst/>
          </a:prstGeom>
          <a:ln w="38100">
            <a:solidFill>
              <a:schemeClr val="tx1">
                <a:alpha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259397" y="5005633"/>
            <a:ext cx="18053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% Attendance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061634" y="1299214"/>
            <a:ext cx="10743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% Result</a:t>
            </a:r>
          </a:p>
        </p:txBody>
      </p:sp>
      <p:sp>
        <p:nvSpPr>
          <p:cNvPr id="17" name="Oval 16"/>
          <p:cNvSpPr/>
          <p:nvPr/>
        </p:nvSpPr>
        <p:spPr>
          <a:xfrm>
            <a:off x="5751921" y="438935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Oval 17"/>
          <p:cNvSpPr/>
          <p:nvPr/>
        </p:nvSpPr>
        <p:spPr>
          <a:xfrm>
            <a:off x="5980521" y="4159578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8"/>
          <p:cNvSpPr/>
          <p:nvPr/>
        </p:nvSpPr>
        <p:spPr>
          <a:xfrm>
            <a:off x="6259397" y="386420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Oval 19"/>
          <p:cNvSpPr/>
          <p:nvPr/>
        </p:nvSpPr>
        <p:spPr>
          <a:xfrm>
            <a:off x="6537685" y="356608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Oval 20"/>
          <p:cNvSpPr/>
          <p:nvPr/>
        </p:nvSpPr>
        <p:spPr>
          <a:xfrm>
            <a:off x="6793584" y="329152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Oval 21"/>
          <p:cNvSpPr/>
          <p:nvPr/>
        </p:nvSpPr>
        <p:spPr>
          <a:xfrm>
            <a:off x="7060674" y="3018935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Oval 22"/>
          <p:cNvSpPr/>
          <p:nvPr/>
        </p:nvSpPr>
        <p:spPr>
          <a:xfrm>
            <a:off x="7266494" y="2795049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Oval 23"/>
          <p:cNvSpPr/>
          <p:nvPr/>
        </p:nvSpPr>
        <p:spPr>
          <a:xfrm>
            <a:off x="7494306" y="255977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Oval 24"/>
          <p:cNvSpPr/>
          <p:nvPr/>
        </p:nvSpPr>
        <p:spPr>
          <a:xfrm>
            <a:off x="7717348" y="2340990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Oval 25"/>
          <p:cNvSpPr/>
          <p:nvPr/>
        </p:nvSpPr>
        <p:spPr>
          <a:xfrm>
            <a:off x="7942082" y="2108853"/>
            <a:ext cx="103695" cy="103695"/>
          </a:xfrm>
          <a:prstGeom prst="ellipse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 flipV="1">
            <a:off x="5597167" y="1934852"/>
            <a:ext cx="2600224" cy="273377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655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59402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Most methods of correlation were designed to measure the degree by which two variables are linearly related</a:t>
            </a:r>
          </a:p>
          <a:p>
            <a:pPr lvl="1"/>
            <a:r>
              <a:rPr lang="en-GB" dirty="0"/>
              <a:t>High-dimensional correlation techniques exist but are beyond the scope of this module</a:t>
            </a:r>
          </a:p>
          <a:p>
            <a:r>
              <a:rPr lang="en-GB" dirty="0"/>
              <a:t>The correlation coefficient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shows the degree of association between x and y and can take values from -1.0 to +1.0</a:t>
            </a:r>
          </a:p>
          <a:p>
            <a:r>
              <a:rPr lang="en-GB" dirty="0"/>
              <a:t>The sign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shows how the variables are related</a:t>
            </a:r>
          </a:p>
          <a:p>
            <a:pPr lvl="1"/>
            <a:r>
              <a:rPr lang="en-GB" dirty="0"/>
              <a:t>Positive values indicate that low values in x are related to low values in y, and high values in x are related to high values in y</a:t>
            </a:r>
          </a:p>
          <a:p>
            <a:pPr lvl="1"/>
            <a:r>
              <a:rPr lang="en-GB" dirty="0"/>
              <a:t>Negative values indicate that low values in x are related to high values in y, and high values in x are related to low values in y</a:t>
            </a:r>
          </a:p>
          <a:p>
            <a:r>
              <a:rPr lang="en-GB" dirty="0"/>
              <a:t>When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= 0 no relationship exists between x and y</a:t>
            </a:r>
          </a:p>
          <a:p>
            <a:r>
              <a:rPr lang="en-GB" dirty="0"/>
              <a:t>The strength of the relationship is proportional to the absolute value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endParaRPr lang="en-GB" dirty="0"/>
          </a:p>
          <a:p>
            <a:pPr lvl="1"/>
            <a:r>
              <a:rPr lang="en-GB" dirty="0"/>
              <a:t>The higher the value, the more strongly related the two variables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063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7"/>
            <a:ext cx="8229600" cy="170772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Correlation DOES NOT IMPLY causation</a:t>
            </a:r>
          </a:p>
          <a:p>
            <a:r>
              <a:rPr lang="en-GB" dirty="0"/>
              <a:t>It can also provide some weird results…</a:t>
            </a:r>
          </a:p>
          <a:p>
            <a:r>
              <a:rPr lang="en-GB" dirty="0"/>
              <a:t>A value of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= ±0.5 is the minimum needed to say that a relationship exists between x and y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  <p:pic>
        <p:nvPicPr>
          <p:cNvPr id="37890" name="Picture 2" descr="http://upload.wikimedia.org/wikipedia/commons/thumb/d/d4/Correlation_examples2.svg/1000px-Correlation_examples2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792007"/>
            <a:ext cx="8422033" cy="3848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99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Pearson Correlation Coefficient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</p:spPr>
            <p:txBody>
              <a:bodyPr>
                <a:normAutofit lnSpcReduction="10000"/>
              </a:bodyPr>
              <a:lstStyle/>
              <a:p>
                <a:r>
                  <a:rPr lang="en-GB" dirty="0"/>
                  <a:t>The most commonly-used measure of correlation is the </a:t>
                </a:r>
                <a:r>
                  <a:rPr lang="en-GB" i="1" dirty="0"/>
                  <a:t>Pearson product-moment correlation coefficient, 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xy</a:t>
                </a:r>
                <a:endParaRPr lang="en-GB" i="1" dirty="0"/>
              </a:p>
              <a:p>
                <a:r>
                  <a:rPr lang="en-GB" dirty="0"/>
                  <a:t>This describes the relationship between two variables x and y</a:t>
                </a:r>
              </a:p>
              <a:p>
                <a:pPr marL="0" indent="0">
                  <a:buNone/>
                </a:pPr>
                <a:r>
                  <a:rPr lang="en-GB" b="0" dirty="0"/>
                  <a:t>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sz="900" dirty="0"/>
              </a:p>
              <a:p>
                <a:pPr marL="0" indent="0">
                  <a:buNone/>
                </a:pPr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b="0" i="1" smtClean="0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b="0" i="1" smtClean="0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	or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𝑋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𝑋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=(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𝑌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−</m:t>
                    </m:r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𝑌</m:t>
                        </m:r>
                      </m:e>
                    </m:acc>
                    <m:r>
                      <a:rPr lang="en-GB" i="1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dirty="0"/>
                  <a:t>, the deviation scores for Y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= </m:t>
                        </m:r>
                      </m:e>
                    </m:nary>
                  </m:oMath>
                </a14:m>
                <a:r>
                  <a:rPr lang="en-GB" dirty="0"/>
                  <a:t> the sum of the products of the paired deviation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r>
                      <a:rPr lang="en-GB" b="0" i="1" smtClean="0">
                        <a:latin typeface="Cambria Math" panose="02040503050406030204" pitchFamily="18" charset="0"/>
                      </a:rPr>
                      <m:t>𝑁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</m:oMath>
                </a14:m>
                <a:r>
                  <a:rPr lang="en-GB" dirty="0"/>
                  <a:t> the number of pairs of scores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</m:t>
                        </m:r>
                      </m:sub>
                    </m:sSub>
                    <m:r>
                      <a:rPr lang="en-GB" b="0" i="1" smtClean="0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X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𝑆𝐷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</m:oMath>
                </a14:m>
                <a:r>
                  <a:rPr lang="en-GB" dirty="0"/>
                  <a:t>the standard deviation of Y</a:t>
                </a:r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457200" lvl="1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7"/>
                <a:ext cx="8337223" cy="5584593"/>
              </a:xfrm>
              <a:blipFill>
                <a:blip r:embed="rId2"/>
                <a:stretch>
                  <a:fillRect l="-1536" t="-2511" r="-241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44201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0836397"/>
                  </p:ext>
                </p:extLst>
              </p:nvPr>
            </p:nvGraphicFramePr>
            <p:xfrm>
              <a:off x="533400" y="1122363"/>
              <a:ext cx="8337552" cy="355644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37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-4.8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8.64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-3.96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75.44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-1.36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36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5.04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N=5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310836397"/>
                  </p:ext>
                </p:extLst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3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3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3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sz="2400" dirty="0"/>
              <a:t>Find the number of pairs in the scores (normally the number of subjects). In this case N=5.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/>
              <a:t>Find the mean and standard deviations for X and Y</a:t>
            </a:r>
          </a:p>
        </p:txBody>
      </p:sp>
    </p:spTree>
    <p:extLst>
      <p:ext uri="{BB962C8B-B14F-4D97-AF65-F5344CB8AC3E}">
        <p14:creationId xmlns:p14="http://schemas.microsoft.com/office/powerpoint/2010/main" val="2435904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55644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37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-4.8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8.64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-3.96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75.44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-1.36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36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5.04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N=5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4939645"/>
            <a:ext cx="8337223" cy="1687397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2500" lnSpcReduction="2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 startAt="3"/>
            </a:pPr>
            <a:r>
              <a:rPr lang="en-GB" sz="2400" dirty="0"/>
              <a:t>Find x by subtracting the mean (38.8) from each score on X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sz="2400" dirty="0"/>
              <a:t>Find y by subtracting the mean (79.8) from each score on Y</a:t>
            </a:r>
          </a:p>
          <a:p>
            <a:pPr marL="457200" indent="-457200">
              <a:buFont typeface="+mj-lt"/>
              <a:buAutoNum type="arabicPeriod" startAt="3"/>
            </a:pPr>
            <a:r>
              <a:rPr lang="en-GB" sz="2400" dirty="0"/>
              <a:t>Multiply each value of x with each value of y to get </a:t>
            </a:r>
            <a:r>
              <a:rPr lang="en-GB" sz="2400" dirty="0" err="1"/>
              <a:t>xy</a:t>
            </a:r>
            <a:endParaRPr lang="en-GB" sz="2400" dirty="0"/>
          </a:p>
          <a:p>
            <a:pPr marL="457200" indent="-457200">
              <a:buFont typeface="+mj-lt"/>
              <a:buAutoNum type="arabicPeriod" startAt="3"/>
            </a:pPr>
            <a:r>
              <a:rPr lang="en-GB" sz="2400" dirty="0"/>
              <a:t>Get the sum of all values of </a:t>
            </a:r>
            <a:r>
              <a:rPr lang="en-GB" sz="2400" dirty="0" err="1"/>
              <a:t>xy</a:t>
            </a:r>
            <a:r>
              <a:rPr lang="en-GB" sz="2400" dirty="0"/>
              <a:t> (83.8)</a:t>
            </a:r>
          </a:p>
          <a:p>
            <a:pPr marL="457200" indent="-457200">
              <a:buFont typeface="+mj-lt"/>
              <a:buAutoNum type="arabicPeriod" startAt="3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741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55644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1389592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37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-4.8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8.64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-3.96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75.44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-6.8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-1.36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36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-1.8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5.04</a:t>
                          </a:r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N=5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=194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=399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=83.8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𝑋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=38.8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𝑌</m:t>
                                    </m:r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=79.8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=6.1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=4.9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</p:nvPr>
            </p:nvGraphicFramePr>
            <p:xfrm>
              <a:off x="533400" y="1122363"/>
              <a:ext cx="8337552" cy="3742500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389592"/>
                    <a:gridCol w="1389592"/>
                    <a:gridCol w="1389592"/>
                    <a:gridCol w="1389592"/>
                    <a:gridCol w="1389592"/>
                    <a:gridCol w="1389592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37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-4.8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8.64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-3.96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75.44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-6.8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-1.36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36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5.04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N=5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00000" t="-299194" r="-40087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99127" t="-299194" r="-299127" b="-102419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500439" t="-299194" r="-439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00000" t="-811475" r="-40087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99127" t="-811475" r="-299127" b="-108197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90906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00000" t="-868750" r="-40087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99127" t="-868750" r="-299127" b="-312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3399" y="4939645"/>
                <a:ext cx="8337223" cy="1687397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83.8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5−1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=20.95</m:t>
                    </m:r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 startAt="7"/>
                </a:pPr>
                <a:r>
                  <a:rPr lang="en-GB" dirty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</m:sub>
                        </m:sSub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(6.1)(4.9)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20.95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29.89</m:t>
                        </m:r>
                      </m:den>
                    </m:f>
                    <m:r>
                      <a:rPr lang="en-GB" b="0" i="1" smtClean="0">
                        <a:latin typeface="Cambria Math" panose="02040503050406030204" pitchFamily="18" charset="0"/>
                      </a:rPr>
                      <m:t>=+0.70</m:t>
                    </m:r>
                  </m:oMath>
                </a14:m>
                <a:r>
                  <a:rPr lang="en-GB" dirty="0"/>
                  <a:t> </a:t>
                </a:r>
              </a:p>
              <a:p>
                <a:pPr marL="457200" indent="-457200">
                  <a:buFont typeface="+mj-lt"/>
                  <a:buAutoNum type="arabicPeriod" startAt="7"/>
                </a:pPr>
                <a:endParaRPr lang="en-GB" dirty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99" y="4939645"/>
                <a:ext cx="8337223" cy="1687397"/>
              </a:xfrm>
              <a:prstGeom prst="rect">
                <a:avLst/>
              </a:prstGeom>
              <a:blipFill rotWithShape="0">
                <a:blip r:embed="rId4"/>
                <a:stretch>
                  <a:fillRect l="-2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56500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Interpreting Correlation Coefficients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Correlation does not imply causation</a:t>
            </a:r>
          </a:p>
          <a:p>
            <a:pPr lvl="1"/>
            <a:r>
              <a:rPr lang="en-GB" dirty="0"/>
              <a:t>It’s not easy to prove causality so you must have reasons for doing so</a:t>
            </a:r>
          </a:p>
          <a:p>
            <a:pPr lvl="1"/>
            <a:endParaRPr lang="en-GB" dirty="0"/>
          </a:p>
          <a:p>
            <a:r>
              <a:rPr lang="en-GB" dirty="0"/>
              <a:t>If causation exists then you can do a lot with it</a:t>
            </a:r>
          </a:p>
          <a:p>
            <a:pPr lvl="1"/>
            <a:r>
              <a:rPr lang="en-GB" dirty="0"/>
              <a:t>Promote the relationship to provide benefits</a:t>
            </a:r>
          </a:p>
          <a:p>
            <a:pPr lvl="1"/>
            <a:r>
              <a:rPr lang="en-GB" dirty="0"/>
              <a:t>Prevent the cause to avoid harmful consequences</a:t>
            </a:r>
          </a:p>
          <a:p>
            <a:pPr lvl="1"/>
            <a:r>
              <a:rPr lang="en-GB" dirty="0"/>
              <a:t>Prepare for unavoidable harmful consequences</a:t>
            </a:r>
          </a:p>
          <a:p>
            <a:pPr lvl="1"/>
            <a:r>
              <a:rPr lang="en-GB" dirty="0"/>
              <a:t>Prosecute the perpetrator of the cause</a:t>
            </a:r>
          </a:p>
          <a:p>
            <a:pPr lvl="1"/>
            <a:r>
              <a:rPr lang="en-GB" dirty="0"/>
              <a:t>Pontificate about what might happen in the future if the relationship holds over time</a:t>
            </a:r>
          </a:p>
          <a:p>
            <a:pPr lvl="1"/>
            <a:r>
              <a:rPr lang="en-GB" dirty="0"/>
              <a:t>Probe for knowledge simply out of curiosity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27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Hill’s Criteria for Causation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8"/>
            <a:ext cx="8337223" cy="5669434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Medical statistician Austin Bradford Hill defined a set of minimal conditions necessary to accept that a causal relationship between two variables is likely: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Strength: The correlation coefficient should be large and statistically significant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Consistency: The relationship can be replicated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Specificity: If there is no other likely explanation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Temporality: The effect always occurs after the cause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Gradient: If a greater exposure leads to a greater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Plausibility: A plausible mechanism exists between cause and effect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Coherence: The relationship is compatible with current theory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Experiment: If the relationship can be verified experimentally</a:t>
            </a:r>
          </a:p>
          <a:p>
            <a:pPr marL="800100" lvl="1" indent="-342900">
              <a:buFont typeface="+mj-lt"/>
              <a:buAutoNum type="arabicPeriod"/>
            </a:pPr>
            <a:r>
              <a:rPr lang="en-GB" dirty="0"/>
              <a:t>Analogy: There are proven relationships between similar causes and effects</a:t>
            </a:r>
          </a:p>
        </p:txBody>
      </p:sp>
    </p:spTree>
    <p:extLst>
      <p:ext uri="{BB962C8B-B14F-4D97-AF65-F5344CB8AC3E}">
        <p14:creationId xmlns:p14="http://schemas.microsoft.com/office/powerpoint/2010/main" val="866563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1108437"/>
            <a:ext cx="8337223" cy="1974127"/>
          </a:xfrm>
        </p:spPr>
        <p:txBody>
          <a:bodyPr>
            <a:normAutofit fontScale="92500"/>
          </a:bodyPr>
          <a:lstStyle/>
          <a:p>
            <a:r>
              <a:rPr lang="en-GB" dirty="0"/>
              <a:t>Given the relationships below, discuss how far they meet Hill’s criteria:</a:t>
            </a:r>
          </a:p>
          <a:p>
            <a:pPr lvl="1"/>
            <a:r>
              <a:rPr lang="en-GB" dirty="0"/>
              <a:t>A correlation between IQ and the number of exams passed</a:t>
            </a:r>
          </a:p>
          <a:p>
            <a:pPr lvl="1"/>
            <a:r>
              <a:rPr lang="en-GB" dirty="0"/>
              <a:t>A correlation between a person carrying a particular gene and the likelihood of them getting a cancer mediated by that gene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7522" y="2996042"/>
            <a:ext cx="7532016" cy="35753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786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Spurious Correlations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" y="1833563"/>
            <a:ext cx="9077325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68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Spurious Correlations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962" y="1319212"/>
            <a:ext cx="8982075" cy="4219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1447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Coefficient of Determination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0" y="1124262"/>
            <a:ext cx="7886700" cy="5733738"/>
          </a:xfrm>
        </p:spPr>
        <p:txBody>
          <a:bodyPr>
            <a:normAutofit fontScale="92500"/>
          </a:bodyPr>
          <a:lstStyle/>
          <a:p>
            <a:r>
              <a:rPr lang="en-GB" dirty="0"/>
              <a:t>Another way to evaluate </a:t>
            </a:r>
            <a:r>
              <a:rPr lang="en-GB" dirty="0" err="1"/>
              <a:t>r</a:t>
            </a:r>
            <a:r>
              <a:rPr lang="en-GB" baseline="-25000" dirty="0" err="1"/>
              <a:t>xy</a:t>
            </a:r>
            <a:r>
              <a:rPr lang="en-GB" dirty="0"/>
              <a:t> is using the </a:t>
            </a:r>
            <a:r>
              <a:rPr lang="en-GB" i="1" dirty="0"/>
              <a:t>coefficient of determination</a:t>
            </a:r>
            <a:endParaRPr lang="en-GB" dirty="0"/>
          </a:p>
          <a:p>
            <a:pPr lvl="1"/>
            <a:r>
              <a:rPr lang="en-GB" dirty="0"/>
              <a:t>This is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and is interpreted as the percentage of the variance in one variable that is explained by knowing the value of the other variable</a:t>
            </a:r>
          </a:p>
          <a:p>
            <a:pPr lvl="1"/>
            <a:r>
              <a:rPr lang="en-GB" dirty="0"/>
              <a:t>If the correlation between X and Y is 0.7 then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= 0.49 = 49%</a:t>
            </a:r>
          </a:p>
          <a:p>
            <a:pPr lvl="1"/>
            <a:r>
              <a:rPr lang="en-GB" dirty="0"/>
              <a:t>Almost half of the differences in Y are due to differences in X</a:t>
            </a:r>
          </a:p>
          <a:p>
            <a:endParaRPr lang="en-GB" dirty="0"/>
          </a:p>
          <a:p>
            <a:r>
              <a:rPr lang="en-GB" dirty="0"/>
              <a:t>Suppose a correlation of 0.6 exists between the number of  risk factors for skin cancer (X) a patient has and the likelihood of the patient suffering from </a:t>
            </a:r>
            <a:r>
              <a:rPr lang="en-GB" dirty="0" err="1"/>
              <a:t>skincancer</a:t>
            </a:r>
            <a:r>
              <a:rPr lang="en-GB" dirty="0"/>
              <a:t> (Y)</a:t>
            </a:r>
          </a:p>
          <a:p>
            <a:pPr lvl="1"/>
            <a:r>
              <a:rPr lang="en-GB" dirty="0"/>
              <a:t> r</a:t>
            </a:r>
            <a:r>
              <a:rPr lang="en-GB" baseline="-25000" dirty="0"/>
              <a:t>xy</a:t>
            </a:r>
            <a:r>
              <a:rPr lang="en-GB" baseline="30000" dirty="0"/>
              <a:t>2</a:t>
            </a:r>
            <a:r>
              <a:rPr lang="en-GB" dirty="0"/>
              <a:t> = 0.36 = 36%</a:t>
            </a:r>
          </a:p>
          <a:p>
            <a:pPr lvl="1"/>
            <a:r>
              <a:rPr lang="en-GB" dirty="0"/>
              <a:t>36% of the risk is due to these factors, but </a:t>
            </a:r>
            <a:r>
              <a:rPr lang="en-GB" dirty="0" smtClean="0"/>
              <a:t>64</a:t>
            </a:r>
            <a:r>
              <a:rPr lang="en-GB" dirty="0" smtClean="0"/>
              <a:t>% </a:t>
            </a:r>
            <a:r>
              <a:rPr lang="en-GB" dirty="0"/>
              <a:t>is due to other unknown factors</a:t>
            </a:r>
          </a:p>
        </p:txBody>
      </p:sp>
    </p:spTree>
    <p:extLst>
      <p:ext uri="{BB962C8B-B14F-4D97-AF65-F5344CB8AC3E}">
        <p14:creationId xmlns:p14="http://schemas.microsoft.com/office/powerpoint/2010/main" val="3725214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exercise 1 on the worksheet</a:t>
            </a:r>
          </a:p>
        </p:txBody>
      </p:sp>
    </p:spTree>
    <p:extLst>
      <p:ext uri="{BB962C8B-B14F-4D97-AF65-F5344CB8AC3E}">
        <p14:creationId xmlns:p14="http://schemas.microsoft.com/office/powerpoint/2010/main" val="2288851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Spearman Rank Correlation Coefficient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</p:spPr>
            <p:txBody>
              <a:bodyPr>
                <a:normAutofit fontScale="92500" lnSpcReduction="10000"/>
              </a:bodyPr>
              <a:lstStyle/>
              <a:p>
                <a:r>
                  <a:rPr lang="en-GB" dirty="0"/>
                  <a:t>The Spearman rank correlation (</a:t>
                </a:r>
                <a:r>
                  <a:rPr lang="en-GB" dirty="0" err="1"/>
                  <a:t>r</a:t>
                </a:r>
                <a:r>
                  <a:rPr lang="en-GB" baseline="-25000" dirty="0" err="1"/>
                  <a:t>s</a:t>
                </a:r>
                <a:r>
                  <a:rPr lang="en-GB" dirty="0"/>
                  <a:t>) aka Spearman’s rho can be used with </a:t>
                </a:r>
                <a:r>
                  <a:rPr lang="en-GB" i="1" dirty="0"/>
                  <a:t>monotonically</a:t>
                </a:r>
                <a:r>
                  <a:rPr lang="en-GB" dirty="0"/>
                  <a:t> related data</a:t>
                </a:r>
              </a:p>
              <a:p>
                <a:pPr lvl="1"/>
                <a:r>
                  <a:rPr lang="en-GB" dirty="0"/>
                  <a:t>i.e. one variable tends to increase when the other increases, although not necessarily in a linear manner</a:t>
                </a:r>
              </a:p>
              <a:p>
                <a:pPr lvl="1"/>
                <a:r>
                  <a:rPr lang="en-GB" dirty="0"/>
                  <a:t>This can also be used for ranked data</a:t>
                </a:r>
              </a:p>
              <a:p>
                <a:r>
                  <a:rPr lang="en-GB" dirty="0"/>
                  <a:t>Once the scores have been ranked, the following formula can be used</a:t>
                </a:r>
              </a:p>
              <a:p>
                <a:pPr marL="0" indent="0">
                  <a:buNone/>
                </a:pPr>
                <a:r>
                  <a:rPr lang="en-GB" dirty="0"/>
                  <a:t>	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</m:oMath>
                </a14:m>
                <a:r>
                  <a:rPr lang="en-GB" dirty="0"/>
                  <a:t> 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𝑋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𝑋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)(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𝑌</m:t>
                            </m:r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−</m:t>
                            </m:r>
                            <m:acc>
                              <m:accPr>
                                <m:chr m:val="̅"/>
                                <m:ctrlPr>
                                  <a:rPr lang="en-GB" i="1">
                                    <a:latin typeface="Cambria Math" panose="02040503050406030204" pitchFamily="18" charset="0"/>
                                  </a:rPr>
                                </m:ctrlPr>
                              </m:accPr>
                              <m:e>
                                <m:r>
                                  <a:rPr lang="en-GB" i="1">
                                    <a:latin typeface="Cambria Math" panose="02040503050406030204" pitchFamily="18" charset="0"/>
                                  </a:rPr>
                                  <m:t>𝑌</m:t>
                                </m:r>
                              </m:e>
                            </m:acc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)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r>
                  <a:rPr lang="en-GB" dirty="0"/>
                  <a:t> 	or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</m:oMath>
                </a14:m>
                <a:endParaRPr lang="en-GB" dirty="0"/>
              </a:p>
              <a:p>
                <a:endParaRPr lang="en-GB" dirty="0"/>
              </a:p>
              <a:p>
                <a:r>
                  <a:rPr lang="en-GB" dirty="0"/>
                  <a:t>Yes, this is the same as Pearson’s rho; the important difference is in the ranking of the scores. X and Y are ranks, not scores</a:t>
                </a:r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33400" y="1108438"/>
                <a:ext cx="8337223" cy="5749562"/>
              </a:xfrm>
              <a:blipFill>
                <a:blip r:embed="rId2"/>
                <a:stretch>
                  <a:fillRect l="-1317" t="-2121" r="-80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926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53681300"/>
                  </p:ext>
                </p:extLst>
              </p:nvPr>
            </p:nvGraphicFramePr>
            <p:xfrm>
              <a:off x="533400" y="1122363"/>
              <a:ext cx="8346649" cy="392728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206631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7168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26797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650450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86119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86120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1470581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</a:t>
                          </a:r>
                          <a:r>
                            <a:rPr lang="en-GB" baseline="-25000" dirty="0" err="1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/>
                            <a:t>Y</a:t>
                          </a:r>
                          <a:r>
                            <a:rPr lang="en-GB" baseline="-25000" dirty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Frank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453681300"/>
                  </p:ext>
                </p:extLst>
              </p:nvPr>
            </p:nvGraphicFramePr>
            <p:xfrm>
              <a:off x="533400" y="1122363"/>
              <a:ext cx="8346649" cy="392728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206631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7168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26797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650450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86119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86120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1470581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</a:t>
                          </a:r>
                          <a:r>
                            <a:rPr lang="en-GB" baseline="-25000" dirty="0" err="1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/>
                            <a:t>Y</a:t>
                          </a:r>
                          <a:r>
                            <a:rPr lang="en-GB" baseline="-25000" dirty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Frank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589725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2"/>
                          <a:stretch>
                            <a:fillRect l="-66558" t="-440206" r="-278571" b="-170103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2"/>
                          <a:stretch>
                            <a:fillRect l="-157846" t="-440206" r="-164000" b="-170103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>
                          <a:blip r:embed="rId2"/>
                          <a:stretch>
                            <a:fillRect l="-468465" t="-440206" r="-415" b="-170103"/>
                          </a:stretch>
                        </a:blipFill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66558" t="-859016" r="-278571" b="-170492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2"/>
                          <a:stretch>
                            <a:fillRect l="-157846" t="-859016" r="-164000" b="-170492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l="-66558" t="-959016" r="-278571" b="-70492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>
                          <a:blip r:embed="rId2"/>
                          <a:stretch>
                            <a:fillRect l="-157846" t="-959016" r="-164000" b="-70492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4" name="Content Placeholder 2"/>
          <p:cNvSpPr txBox="1">
            <a:spLocks/>
          </p:cNvSpPr>
          <p:nvPr/>
        </p:nvSpPr>
        <p:spPr>
          <a:xfrm>
            <a:off x="533399" y="5383676"/>
            <a:ext cx="8337223" cy="1474324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lnSpcReduction="10000"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  <a:defRPr sz="1400" kern="1200" cap="none">
                <a:solidFill>
                  <a:schemeClr val="bg2">
                    <a:lumMod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dirty="0"/>
              <a:t>Find the number of pairs in the scores (normally the number of subjects). In this case N=6.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List the scores for X in ascending order and assign a rank </a:t>
            </a:r>
            <a:r>
              <a:rPr lang="en-GB" dirty="0" err="1"/>
              <a:t>X</a:t>
            </a:r>
            <a:r>
              <a:rPr lang="en-GB" baseline="-25000" dirty="0" err="1"/>
              <a:t>r</a:t>
            </a:r>
            <a:endParaRPr lang="en-GB" dirty="0"/>
          </a:p>
          <a:p>
            <a:pPr marL="457200" lvl="1" indent="0">
              <a:buNone/>
            </a:pPr>
            <a:r>
              <a:rPr lang="en-GB" dirty="0"/>
              <a:t>If two or more scores tie then assign each one an average rank</a:t>
            </a:r>
          </a:p>
        </p:txBody>
      </p:sp>
    </p:spTree>
    <p:extLst>
      <p:ext uri="{BB962C8B-B14F-4D97-AF65-F5344CB8AC3E}">
        <p14:creationId xmlns:p14="http://schemas.microsoft.com/office/powerpoint/2010/main" val="264315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786465762"/>
                  </p:ext>
                </p:extLst>
              </p:nvPr>
            </p:nvGraphicFramePr>
            <p:xfrm>
              <a:off x="533400" y="1122363"/>
              <a:ext cx="8346649" cy="392728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206631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7168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26797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650450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86119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86120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1470581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</a:t>
                          </a:r>
                          <a:r>
                            <a:rPr lang="en-GB" baseline="-25000" dirty="0" err="1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/>
                            <a:t>Y</a:t>
                          </a:r>
                          <a:r>
                            <a:rPr lang="en-GB" baseline="-25000" dirty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Frank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>
                  <p:ext uri="{D42A27DB-BD31-4B8C-83A1-F6EECF244321}">
                    <p14:modId xmlns:p14="http://schemas.microsoft.com/office/powerpoint/2010/main" val="2786465762"/>
                  </p:ext>
                </p:extLst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3"/>
                </a:pPr>
                <a:r>
                  <a:rPr lang="en-GB" dirty="0"/>
                  <a:t>Assign the rank Y</a:t>
                </a:r>
                <a:r>
                  <a:rPr lang="en-GB" baseline="-25000" dirty="0"/>
                  <a:t>r</a:t>
                </a:r>
                <a:r>
                  <a:rPr lang="en-GB" dirty="0"/>
                  <a:t> to the scores for Y (again using average scores if any scores are tied)</a:t>
                </a:r>
              </a:p>
              <a:p>
                <a:pPr marL="457200" indent="-457200">
                  <a:buFont typeface="+mj-lt"/>
                  <a:buAutoNum type="arabicPeriod" startAt="3"/>
                </a:pPr>
                <a:r>
                  <a:rPr lang="en-GB" dirty="0"/>
                  <a:t>Find N,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𝑋</m:t>
                            </m:r>
                          </m:e>
                          <m:sub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/>
                  <a:t>, </a:t>
                </a:r>
                <a14:m>
                  <m:oMath xmlns:m="http://schemas.openxmlformats.org/officeDocument/2006/math">
                    <m:acc>
                      <m:accPr>
                        <m:chr m:val="̅"/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accPr>
                      <m:e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𝑌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e>
                    </m:acc>
                  </m:oMath>
                </a14:m>
                <a:r>
                  <a:rPr lang="en-GB" dirty="0"/>
                  <a:t>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xr</a:t>
                </a:r>
                <a:r>
                  <a:rPr lang="en-GB" dirty="0"/>
                  <a:t>, </a:t>
                </a:r>
                <a:r>
                  <a:rPr lang="en-GB" dirty="0" err="1"/>
                  <a:t>SD</a:t>
                </a:r>
                <a:r>
                  <a:rPr lang="en-GB" baseline="-25000" dirty="0" err="1"/>
                  <a:t>yr</a:t>
                </a:r>
                <a:r>
                  <a:rPr lang="en-GB" dirty="0"/>
                  <a:t>,  and </a:t>
                </a:r>
                <a14:m>
                  <m:oMath xmlns:m="http://schemas.openxmlformats.org/officeDocument/2006/math">
                    <m:nary>
                      <m:naryPr>
                        <m:chr m:val="∑"/>
                        <m:subHide m:val="on"/>
                        <m:supHide m:val="on"/>
                        <m:ctrlPr>
                          <a:rPr lang="en-GB" i="1" smtClean="0">
                            <a:latin typeface="Cambria Math" panose="02040503050406030204" pitchFamily="18" charset="0"/>
                          </a:rPr>
                        </m:ctrlPr>
                      </m:naryPr>
                      <m:sub/>
                      <m:sup/>
                      <m:e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𝑥𝑦</m:t>
                        </m:r>
                      </m:e>
                    </m:nary>
                  </m:oMath>
                </a14:m>
                <a:r>
                  <a:rPr lang="en-GB" dirty="0"/>
                  <a:t> using the ranks not the scores</a:t>
                </a:r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  <a:blipFill rotWithShape="0">
                <a:blip r:embed="rId3"/>
                <a:stretch>
                  <a:fillRect l="-292" t="-2451" r="-585" b="-519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15478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/>
              </p:nvPr>
            </p:nvGraphicFramePr>
            <p:xfrm>
              <a:off x="533400" y="1122363"/>
              <a:ext cx="8346649" cy="3927285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>
                      <a:extLst>
                        <a:ext uri="{9D8B030D-6E8A-4147-A177-3AD203B41FA5}">
                          <a16:colId xmlns:a16="http://schemas.microsoft.com/office/drawing/2014/main" val="20000"/>
                        </a:ext>
                      </a:extLst>
                    </a:gridCol>
                    <a:gridCol w="1206631">
                      <a:extLst>
                        <a:ext uri="{9D8B030D-6E8A-4147-A177-3AD203B41FA5}">
                          <a16:colId xmlns:a16="http://schemas.microsoft.com/office/drawing/2014/main" val="20001"/>
                        </a:ext>
                      </a:extLst>
                    </a:gridCol>
                    <a:gridCol w="671685">
                      <a:extLst>
                        <a:ext uri="{9D8B030D-6E8A-4147-A177-3AD203B41FA5}">
                          <a16:colId xmlns:a16="http://schemas.microsoft.com/office/drawing/2014/main" val="20002"/>
                        </a:ext>
                      </a:extLst>
                    </a:gridCol>
                    <a:gridCol w="1326797">
                      <a:extLst>
                        <a:ext uri="{9D8B030D-6E8A-4147-A177-3AD203B41FA5}">
                          <a16:colId xmlns:a16="http://schemas.microsoft.com/office/drawing/2014/main" val="20003"/>
                        </a:ext>
                      </a:extLst>
                    </a:gridCol>
                    <a:gridCol w="650450">
                      <a:extLst>
                        <a:ext uri="{9D8B030D-6E8A-4147-A177-3AD203B41FA5}">
                          <a16:colId xmlns:a16="http://schemas.microsoft.com/office/drawing/2014/main" val="20004"/>
                        </a:ext>
                      </a:extLst>
                    </a:gridCol>
                    <a:gridCol w="886119">
                      <a:extLst>
                        <a:ext uri="{9D8B030D-6E8A-4147-A177-3AD203B41FA5}">
                          <a16:colId xmlns:a16="http://schemas.microsoft.com/office/drawing/2014/main" val="20005"/>
                        </a:ext>
                      </a:extLst>
                    </a:gridCol>
                    <a:gridCol w="886120">
                      <a:extLst>
                        <a:ext uri="{9D8B030D-6E8A-4147-A177-3AD203B41FA5}">
                          <a16:colId xmlns:a16="http://schemas.microsoft.com/office/drawing/2014/main" val="20006"/>
                        </a:ext>
                      </a:extLst>
                    </a:gridCol>
                    <a:gridCol w="1470581">
                      <a:extLst>
                        <a:ext uri="{9D8B030D-6E8A-4147-A177-3AD203B41FA5}">
                          <a16:colId xmlns:a16="http://schemas.microsoft.com/office/drawing/2014/main" val="20007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Persons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</a:t>
                          </a:r>
                          <a:r>
                            <a:rPr lang="en-GB" baseline="-25000" dirty="0" err="1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/>
                            <a:t>Y</a:t>
                          </a:r>
                          <a:r>
                            <a:rPr lang="en-GB" baseline="-25000" dirty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x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y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0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Alice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100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1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Bob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3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2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Charlotte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3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David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90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4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Eve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88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4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0.75</a:t>
                          </a:r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Frank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70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60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1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-2.5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/>
                            <a:t>-6.25</a:t>
                          </a:r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6"/>
                      </a:ext>
                    </a:extLst>
                  </a:tr>
                  <a:tr h="442172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21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nary>
                                  <m:naryPr>
                                    <m:chr m:val="∑"/>
                                    <m:subHide m:val="on"/>
                                    <m:supHide m:val="on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naryPr>
                                  <m:sub/>
                                  <m:sup/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𝑥𝑦</m:t>
                                    </m:r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=</m:t>
                                    </m:r>
                                    <m:r>
                                      <a:rPr lang="en-GB" b="0" i="1" smtClean="0">
                                        <a:latin typeface="Cambria Math" panose="02040503050406030204" pitchFamily="18" charset="0"/>
                                      </a:rPr>
                                      <m:t>−9.0</m:t>
                                    </m:r>
                                  </m:e>
                                </m:nary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extLst>
                      <a:ext uri="{0D108BD9-81ED-4DB2-BD59-A6C34878D82A}">
                        <a16:rowId xmlns:a16="http://schemas.microsoft.com/office/drawing/2014/main" val="10007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𝑋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acc>
                                  <m:accPr>
                                    <m:chr m:val="̅"/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accPr>
                                  <m:e>
                                    <m:sSub>
                                      <m:sSubPr>
                                        <m:ctrlPr>
                                          <a:rPr lang="en-GB" i="1" smtClean="0">
                                            <a:latin typeface="Cambria Math" panose="02040503050406030204" pitchFamily="18" charset="0"/>
                                          </a:rPr>
                                        </m:ctrlPr>
                                      </m:sSubPr>
                                      <m:e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𝑌</m:t>
                                        </m:r>
                                      </m:e>
                                      <m:sub>
                                        <m:r>
                                          <a:rPr lang="en-GB" b="0" i="1" smtClean="0">
                                            <a:latin typeface="Cambria Math" panose="02040503050406030204" pitchFamily="18" charset="0"/>
                                          </a:rPr>
                                          <m:t>𝑟</m:t>
                                        </m:r>
                                      </m:sub>
                                    </m:sSub>
                                  </m:e>
                                </m:acc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3.5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/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10008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𝑥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1.8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pPr algn="ctr"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sSub>
                                  <m:sSubPr>
                                    <m:ctrlPr>
                                      <a:rPr lang="en-GB" i="1" smtClean="0">
                                        <a:latin typeface="Cambria Math" panose="02040503050406030204" pitchFamily="18" charset="0"/>
                                      </a:rPr>
                                    </m:ctrlPr>
                                  </m:sSubPr>
                                  <m:e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𝑆𝐷</m:t>
                                    </m:r>
                                  </m:e>
                                  <m:sub>
                                    <m:r>
                                      <a:rPr lang="en-GB" smtClean="0">
                                        <a:latin typeface="Cambria Math" panose="02040503050406030204" pitchFamily="18" charset="0"/>
                                      </a:rPr>
                                      <m:t>𝑦</m:t>
                                    </m:r>
                                    <m:r>
                                      <m:rPr>
                                        <m:sty m:val="p"/>
                                      </m:rPr>
                                      <a:rPr lang="en-GB" b="0" i="0" smtClean="0">
                                        <a:latin typeface="Cambria Math" panose="02040503050406030204" pitchFamily="18" charset="0"/>
                                      </a:rPr>
                                      <m:t>r</m:t>
                                    </m:r>
                                  </m:sub>
                                </m:sSub>
                                <m:r>
                                  <a:rPr lang="en-GB" smtClean="0">
                                    <a:latin typeface="Cambria Math" panose="02040503050406030204" pitchFamily="18" charset="0"/>
                                  </a:rPr>
                                  <m:t>=</m:t>
                                </m:r>
                                <m:r>
                                  <a:rPr lang="en-GB" b="0" i="0" smtClean="0">
                                    <a:latin typeface="Cambria Math" panose="02040503050406030204" pitchFamily="18" charset="0"/>
                                  </a:rPr>
                                  <m:t>1.9</m:t>
                                </m:r>
                              </m:oMath>
                            </m:oMathPara>
                          </a14:m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extLst>
                      <a:ext uri="{0D108BD9-81ED-4DB2-BD59-A6C34878D82A}">
                        <a16:rowId xmlns:a16="http://schemas.microsoft.com/office/drawing/2014/main" val="10009"/>
                      </a:ext>
                    </a:extLst>
                  </a:tr>
                </a:tbl>
              </a:graphicData>
            </a:graphic>
          </p:graphicFrame>
        </mc:Choice>
        <mc:Fallback xmlns="">
          <p:graphicFrame>
            <p:nvGraphicFramePr>
              <p:cNvPr id="5" name="Content Placeholder 4"/>
              <p:cNvGraphicFramePr>
                <a:graphicFrameLocks noGrp="1"/>
              </p:cNvGraphicFramePr>
              <p:nvPr>
                <p:ph idx="1"/>
                <p:extLst/>
              </p:nvPr>
            </p:nvGraphicFramePr>
            <p:xfrm>
              <a:off x="533400" y="1122363"/>
              <a:ext cx="8346649" cy="4109911"/>
            </p:xfrm>
            <a:graphic>
              <a:graphicData uri="http://schemas.openxmlformats.org/drawingml/2006/table">
                <a:tbl>
                  <a:tblPr firstRow="1" bandRow="1">
                    <a:tableStyleId>{2D5ABB26-0587-4C30-8999-92F81FD0307C}</a:tableStyleId>
                  </a:tblPr>
                  <a:tblGrid>
                    <a:gridCol w="1248266"/>
                    <a:gridCol w="1206631"/>
                    <a:gridCol w="671685"/>
                    <a:gridCol w="1326797"/>
                    <a:gridCol w="650450"/>
                    <a:gridCol w="886119"/>
                    <a:gridCol w="886120"/>
                    <a:gridCol w="1470581"/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Persons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</a:t>
                          </a:r>
                          <a:r>
                            <a:rPr lang="en-GB" baseline="-25000" dirty="0" err="1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baseline="0" dirty="0" smtClean="0"/>
                            <a:t>Y</a:t>
                          </a:r>
                          <a:r>
                            <a:rPr lang="en-GB" baseline="-25000" dirty="0" smtClean="0"/>
                            <a:t>r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x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err="1" smtClean="0"/>
                            <a:t>xy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Alice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100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Bob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3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Charlotte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David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90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/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Eve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88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4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0.75</a:t>
                          </a:r>
                          <a:endParaRPr lang="en-GB" dirty="0"/>
                        </a:p>
                      </a:txBody>
                      <a:tcPr>
                        <a:lnB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Frank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70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60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1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-2.5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en-GB" dirty="0" smtClean="0"/>
                            <a:t>-6.25</a:t>
                          </a:r>
                          <a:endParaRPr lang="en-GB" dirty="0"/>
                        </a:p>
                      </a:txBody>
                      <a:tcPr>
                        <a:lnT w="12700" cap="flat" cmpd="sng" algn="ctr">
                          <a:noFill/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  <a:tr h="755714">
                    <a:tc>
                      <a:txBody>
                        <a:bodyPr/>
                        <a:lstStyle/>
                        <a:p>
                          <a:r>
                            <a:rPr lang="en-GB" dirty="0" smtClean="0"/>
                            <a:t>N = 6</a:t>
                          </a:r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66558" t="-347581" r="-278571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157846" t="-347581" r="-164000" b="-102419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blipFill rotWithShape="0">
                          <a:blip r:embed="rId2"/>
                          <a:stretch>
                            <a:fillRect l="-468465" t="-347581" r="-415" b="-102419"/>
                          </a:stretch>
                        </a:blipFill>
                      </a:tcPr>
                    </a:tc>
                  </a:tr>
                  <a:tr h="370840">
                    <a:tc>
                      <a:txBody>
                        <a:bodyPr/>
                        <a:lstStyle/>
                        <a:p>
                          <a:endParaRPr lang="en-GB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66558" t="-909836" r="-278571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/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 rotWithShape="0">
                          <a:blip r:embed="rId2"/>
                          <a:stretch>
                            <a:fillRect l="-157846" t="-909836" r="-164000" b="-108197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/>
                    </a:tc>
                  </a:tr>
                  <a:tr h="387477">
                    <a:tc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66558" t="-962500" r="-278571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 gridSpan="2"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blipFill rotWithShape="0">
                          <a:blip r:embed="rId2"/>
                          <a:stretch>
                            <a:fillRect l="-157846" t="-962500" r="-164000" b="-3125"/>
                          </a:stretch>
                        </a:blipFill>
                      </a:tcPr>
                    </a:tc>
                    <a:tc hMerge="1"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endParaRPr lang="en-GB" dirty="0"/>
                        </a:p>
                      </a:txBody>
                      <a:tcPr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</a:tcPr>
                    </a:tc>
                  </a:tr>
                </a:tbl>
              </a:graphicData>
            </a:graphic>
          </p:graphicFrame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2"/>
              <p:cNvSpPr txBox="1">
                <a:spLocks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</p:spPr>
            <p:txBody>
              <a:bodyPr vert="horz" lIns="91440" tIns="45720" rIns="91440" bIns="45720" rtlCol="0" anchor="t" anchorCtr="0">
                <a:normAutofit lnSpcReduction="10000"/>
              </a:bodyPr>
              <a:lstStyle>
                <a:lvl1pPr marL="2857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20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1pPr>
                <a:lvl2pPr marL="7429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8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2pPr>
                <a:lvl3pPr marL="1200150" indent="-2857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6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3pPr>
                <a:lvl4pPr marL="15430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4pPr>
                <a:lvl5pPr marL="2000250" indent="-17145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tx1"/>
                    </a:solidFill>
                    <a:effectLst/>
                    <a:latin typeface="+mn-lt"/>
                    <a:ea typeface="+mn-ea"/>
                    <a:cs typeface="+mn-cs"/>
                  </a:defRPr>
                </a:lvl5pPr>
                <a:lvl6pPr marL="25146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6pPr>
                <a:lvl7pPr marL="29718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7pPr>
                <a:lvl8pPr marL="34290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8pPr>
                <a:lvl9pPr marL="3886200" indent="-228600" algn="l" defTabSz="457200" rtl="0" eaLnBrk="1" latinLnBrk="0" hangingPunct="1">
                  <a:spcBef>
                    <a:spcPct val="20000"/>
                  </a:spcBef>
                  <a:spcAft>
                    <a:spcPts val="600"/>
                  </a:spcAft>
                  <a:buClr>
                    <a:schemeClr val="tx1"/>
                  </a:buClr>
                  <a:buSzPct val="80000"/>
                  <a:buFont typeface="Wingdings 3" panose="05040102010807070707" pitchFamily="18" charset="2"/>
                  <a:buChar char=""/>
                  <a:defRPr sz="1400" kern="1200" cap="none">
                    <a:solidFill>
                      <a:schemeClr val="bg2">
                        <a:lumMod val="75000"/>
                      </a:schemeClr>
                    </a:solidFill>
                    <a:effectLst/>
                    <a:latin typeface="+mn-lt"/>
                    <a:ea typeface="+mn-ea"/>
                    <a:cs typeface="+mn-cs"/>
                  </a:defRPr>
                </a:lvl9pPr>
              </a:lstStyle>
              <a:p>
                <a:pPr marL="457200" indent="-457200">
                  <a:buFont typeface="+mj-lt"/>
                  <a:buAutoNum type="arabicPeriod" startAt="5"/>
                </a:pPr>
                <a:r>
                  <a:rPr lang="en-GB" dirty="0"/>
                  <a:t>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𝐶𝑜𝑣</m:t>
                        </m:r>
                      </m:e>
                      <m:sub>
                        <m:r>
                          <a:rPr lang="en-GB" i="1">
                            <a:latin typeface="Cambria Math" panose="02040503050406030204" pitchFamily="18" charset="0"/>
                          </a:rPr>
                          <m:t>𝑥𝑦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𝑟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nary>
                          <m:naryPr>
                            <m:chr m:val="∑"/>
                            <m:subHide m:val="on"/>
                            <m:supHide m:val="on"/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naryPr>
                          <m:sub/>
                          <m:sup/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</m:e>
                        </m:nary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𝑁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−9.0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6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−1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−1.8</m:t>
                    </m:r>
                  </m:oMath>
                </a14:m>
                <a:endParaRPr lang="en-GB" dirty="0"/>
              </a:p>
              <a:p>
                <a:pPr marL="457200" indent="-457200">
                  <a:buFont typeface="+mj-lt"/>
                  <a:buAutoNum type="arabicPeriod" startAt="5"/>
                </a:pPr>
                <a:r>
                  <a:rPr lang="en-GB" dirty="0"/>
                  <a:t>Finally calculate the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 panose="02040503050406030204" pitchFamily="18" charset="0"/>
                          </a:rPr>
                          <m:t>𝑟</m:t>
                        </m:r>
                      </m:e>
                      <m:sub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sub>
                    </m:sSub>
                    <m:r>
                      <a:rPr lang="en-GB" i="1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𝐶𝑜𝑣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𝑥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  <m:sSub>
                          <m:sSubPr>
                            <m:ctrlPr>
                              <a:rPr lang="en-GB" i="1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𝑆𝐷</m:t>
                            </m:r>
                          </m:e>
                          <m:sub>
                            <m:r>
                              <a:rPr lang="en-GB" i="1">
                                <a:latin typeface="Cambria Math" panose="02040503050406030204" pitchFamily="18" charset="0"/>
                              </a:rPr>
                              <m:t>𝑦</m:t>
                            </m:r>
                            <m:r>
                              <a:rPr lang="en-GB" b="0" i="1" smtClean="0">
                                <a:latin typeface="Cambria Math" panose="02040503050406030204" pitchFamily="18" charset="0"/>
                              </a:rPr>
                              <m:t>𝑟</m:t>
                            </m:r>
                          </m:sub>
                        </m:sSub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−1.8</m:t>
                        </m:r>
                      </m:num>
                      <m:den>
                        <m:r>
                          <a:rPr lang="en-GB" i="1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1.8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)(</m:t>
                        </m:r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1.9</m:t>
                        </m:r>
                        <m:r>
                          <a:rPr lang="en-GB" i="1">
                            <a:latin typeface="Cambria Math" panose="02040503050406030204" pitchFamily="18" charset="0"/>
                          </a:rPr>
                          <m:t>)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−1.8</m:t>
                        </m:r>
                      </m:num>
                      <m:den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3.42</m:t>
                        </m:r>
                      </m:den>
                    </m:f>
                    <m:r>
                      <a:rPr lang="en-GB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b="0" i="1" smtClean="0">
                        <a:latin typeface="Cambria Math" panose="02040503050406030204" pitchFamily="18" charset="0"/>
                      </a:rPr>
                      <m:t>−0.53</m:t>
                    </m:r>
                  </m:oMath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4" name="Content Placeholder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3399" y="5383676"/>
                <a:ext cx="8337223" cy="1243366"/>
              </a:xfrm>
              <a:prstGeom prst="rect">
                <a:avLst/>
              </a:prstGeom>
              <a:blipFill rotWithShape="0">
                <a:blip r:embed="rId3"/>
                <a:stretch>
                  <a:fillRect l="-2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1066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Do exercise 2 on the worksheet</a:t>
            </a:r>
          </a:p>
        </p:txBody>
      </p:sp>
    </p:spTree>
    <p:extLst>
      <p:ext uri="{BB962C8B-B14F-4D97-AF65-F5344CB8AC3E}">
        <p14:creationId xmlns:p14="http://schemas.microsoft.com/office/powerpoint/2010/main" val="374417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do any complex calculations in Excel requires the Analysis </a:t>
            </a:r>
            <a:r>
              <a:rPr lang="en-GB" dirty="0" err="1"/>
              <a:t>ToolPak</a:t>
            </a:r>
            <a:endParaRPr lang="en-GB" dirty="0"/>
          </a:p>
          <a:p>
            <a:pPr lvl="1"/>
            <a:r>
              <a:rPr lang="en-GB" dirty="0"/>
              <a:t>This is not part of the standard Excel build and has to be added in through the Excel ‘Options’ dialogue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824" y="2806880"/>
            <a:ext cx="4853774" cy="393829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3309" y="2806880"/>
            <a:ext cx="2886075" cy="3819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18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Once the Analysis </a:t>
            </a:r>
            <a:r>
              <a:rPr lang="en-GB" dirty="0" err="1"/>
              <a:t>ToolPak</a:t>
            </a:r>
            <a:r>
              <a:rPr lang="en-GB" dirty="0"/>
              <a:t> has been added it will appear at the end of the Data tab of the ribbon</a:t>
            </a:r>
          </a:p>
          <a:p>
            <a:r>
              <a:rPr lang="en-GB" dirty="0"/>
              <a:t>Select ‘Correlation’ from the data analysis tool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6657" y="2708242"/>
            <a:ext cx="6334125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95614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Input the data range for analysis, input a location for the data to be output, and tick the labels box if appropriate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4937" y="2809874"/>
            <a:ext cx="6334125" cy="28384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545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Correlations in excel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400" y="3516198"/>
            <a:ext cx="8337223" cy="3101418"/>
          </a:xfrm>
        </p:spPr>
        <p:txBody>
          <a:bodyPr>
            <a:normAutofit fontScale="92500"/>
          </a:bodyPr>
          <a:lstStyle/>
          <a:p>
            <a:r>
              <a:rPr lang="en-GB" dirty="0"/>
              <a:t>On completion, Excel will calculate the Pearson’s correlation for the data</a:t>
            </a:r>
          </a:p>
          <a:p>
            <a:r>
              <a:rPr lang="en-GB" dirty="0"/>
              <a:t>Spearman’s correlation is calculated in the same manner, only the rank data is used rather than the score data</a:t>
            </a:r>
          </a:p>
          <a:p>
            <a:pPr lvl="1"/>
            <a:r>
              <a:rPr lang="en-GB" dirty="0"/>
              <a:t>N.B. Most of the time Spearman’s correlation and Pearson’s correlation do not give the same results (Spearman’s rho for this dataset is 0.20)</a:t>
            </a:r>
          </a:p>
          <a:p>
            <a:pPr lvl="1"/>
            <a:r>
              <a:rPr lang="en-GB" dirty="0"/>
              <a:t>Why might this be the case?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72203" y="1320980"/>
            <a:ext cx="4505325" cy="2047875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4788816" y="2102177"/>
            <a:ext cx="980388" cy="480767"/>
          </a:xfrm>
          <a:prstGeom prst="ellipse">
            <a:avLst/>
          </a:prstGeom>
          <a:noFill/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9253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Exercise 3: Repeat exercise 1 but calculate Spearman’s rho rather than Pearson’s rho</a:t>
            </a:r>
          </a:p>
          <a:p>
            <a:r>
              <a:rPr lang="en-GB" dirty="0"/>
              <a:t>Perform exercises 1, 2 and 3 using Excel</a:t>
            </a:r>
          </a:p>
        </p:txBody>
      </p:sp>
    </p:spTree>
    <p:extLst>
      <p:ext uri="{BB962C8B-B14F-4D97-AF65-F5344CB8AC3E}">
        <p14:creationId xmlns:p14="http://schemas.microsoft.com/office/powerpoint/2010/main" val="1568572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Topics covered</a:t>
            </a:r>
            <a:endParaRPr lang="en-GB" dirty="0">
              <a:sym typeface="Wingdings" panose="05000000000000000000" pitchFamily="2" charset="2"/>
            </a:endParaRPr>
          </a:p>
          <a:p>
            <a:pPr lvl="1"/>
            <a:r>
              <a:rPr lang="en-GB" dirty="0">
                <a:sym typeface="Wingdings" panose="05000000000000000000" pitchFamily="2" charset="2"/>
              </a:rPr>
              <a:t>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Pearson Correlation Coefficient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Interpreting Correlation Coefficients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Spearman Rank Correlation</a:t>
            </a:r>
          </a:p>
          <a:p>
            <a:r>
              <a:rPr lang="en-GB" dirty="0">
                <a:sym typeface="Wingdings" panose="05000000000000000000" pitchFamily="2" charset="2"/>
              </a:rPr>
              <a:t>Next week we will cover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Regression Equations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Standard Errors of the Equations</a:t>
            </a:r>
          </a:p>
          <a:p>
            <a:r>
              <a:rPr lang="en-GB" dirty="0"/>
              <a:t>Regression allows us to start making predictions with statistics rather than simply describing a dataset</a:t>
            </a:r>
          </a:p>
        </p:txBody>
      </p:sp>
    </p:spTree>
    <p:extLst>
      <p:ext uri="{BB962C8B-B14F-4D97-AF65-F5344CB8AC3E}">
        <p14:creationId xmlns:p14="http://schemas.microsoft.com/office/powerpoint/2010/main" val="2346689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Next session: </a:t>
            </a:r>
            <a:r>
              <a:rPr lang="en-GB" dirty="0"/>
              <a:t>Assignment workshop</a:t>
            </a:r>
          </a:p>
          <a:p>
            <a:endParaRPr lang="en-GB" b="1" dirty="0"/>
          </a:p>
          <a:p>
            <a:r>
              <a:rPr lang="en-GB" b="1" dirty="0"/>
              <a:t>Following session: </a:t>
            </a:r>
            <a:r>
              <a:rPr lang="en-GB" dirty="0"/>
              <a:t>Linear Regression</a:t>
            </a:r>
          </a:p>
          <a:p>
            <a:endParaRPr lang="en-GB" dirty="0"/>
          </a:p>
          <a:p>
            <a:r>
              <a:rPr lang="en-GB" b="1" dirty="0"/>
              <a:t>Homework: </a:t>
            </a:r>
            <a:r>
              <a:rPr lang="en-GB" dirty="0"/>
              <a:t>Read chapter 8 of </a:t>
            </a:r>
            <a:r>
              <a:rPr lang="en-GB" i="1" dirty="0"/>
              <a:t>Statistics for the Terrified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11264257"/>
      </p:ext>
    </p:extLst>
  </p:cSld>
  <p:clrMapOvr>
    <a:masterClrMapping/>
  </p:clrMapOvr>
</p:sld>
</file>

<file path=ppt/theme/theme1.xml><?xml version="1.0" encoding="utf-8"?>
<a:theme xmlns:a="http://schemas.openxmlformats.org/drawingml/2006/main" name="DAV IQ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V IQ Theme" id="{9CC65F83-9540-4E2B-B488-CB2147B502B6}" vid="{D91F6DA5-1E46-4A70-92C9-87BE8F7ED5D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DAV IQ Theme</Template>
  <TotalTime>14219</TotalTime>
  <Words>2325</Words>
  <Application>Microsoft Office PowerPoint</Application>
  <PresentationFormat>On-screen Show (4:3)</PresentationFormat>
  <Paragraphs>477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Cambria Math</vt:lpstr>
      <vt:lpstr>Wingdings 3</vt:lpstr>
      <vt:lpstr>Calibri Light</vt:lpstr>
      <vt:lpstr>Arial</vt:lpstr>
      <vt:lpstr>Calibri</vt:lpstr>
      <vt:lpstr>Wingdings</vt:lpstr>
      <vt:lpstr>DAV IQ Theme</vt:lpstr>
      <vt:lpstr>Data Analysis  and Visualisation</vt:lpstr>
      <vt:lpstr>Introduction</vt:lpstr>
      <vt:lpstr>Correlation Coefficients</vt:lpstr>
      <vt:lpstr>Correlation Coefficients</vt:lpstr>
      <vt:lpstr>Correlation Coefficients</vt:lpstr>
      <vt:lpstr>Pearson Correlation Coefficient</vt:lpstr>
      <vt:lpstr>Example</vt:lpstr>
      <vt:lpstr>Example</vt:lpstr>
      <vt:lpstr>Example</vt:lpstr>
      <vt:lpstr>Interpreting Correlation Coefficients</vt:lpstr>
      <vt:lpstr>Hill’s Criteria for Causation</vt:lpstr>
      <vt:lpstr>Exercise</vt:lpstr>
      <vt:lpstr>Spurious Correlations</vt:lpstr>
      <vt:lpstr>Spurious Correlations</vt:lpstr>
      <vt:lpstr>Coefficient of Determination</vt:lpstr>
      <vt:lpstr>Exercise</vt:lpstr>
      <vt:lpstr>Spearman Rank Correlation Coefficient</vt:lpstr>
      <vt:lpstr>Example</vt:lpstr>
      <vt:lpstr>Example</vt:lpstr>
      <vt:lpstr>Example</vt:lpstr>
      <vt:lpstr>Exercise</vt:lpstr>
      <vt:lpstr>Correlations in Excel</vt:lpstr>
      <vt:lpstr>Correlations in Excel</vt:lpstr>
      <vt:lpstr>Correlations in Excel</vt:lpstr>
      <vt:lpstr>Correlations in excel</vt:lpstr>
      <vt:lpstr>Exercise/Homework</vt:lpstr>
      <vt:lpstr>Summary</vt:lpstr>
      <vt:lpstr>Coming soon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Analysis  and Visualisaton</dc:title>
  <dc:creator>Whitehead, Nicola</dc:creator>
  <cp:lastModifiedBy>Nik Whitehead</cp:lastModifiedBy>
  <cp:revision>104</cp:revision>
  <dcterms:created xsi:type="dcterms:W3CDTF">2017-06-08T10:43:23Z</dcterms:created>
  <dcterms:modified xsi:type="dcterms:W3CDTF">2020-10-23T11:52:17Z</dcterms:modified>
</cp:coreProperties>
</file>