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4244A"/>
    <a:srgbClr val="ADB9CA"/>
    <a:srgbClr val="D8A322"/>
    <a:srgbClr val="65A410"/>
    <a:srgbClr val="6B961E"/>
    <a:srgbClr val="5B8224"/>
    <a:srgbClr val="62872D"/>
    <a:srgbClr val="47482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3" autoAdjust="0"/>
    <p:restoredTop sz="94665"/>
  </p:normalViewPr>
  <p:slideViewPr>
    <p:cSldViewPr snapToGrid="0">
      <p:cViewPr varScale="1">
        <p:scale>
          <a:sx n="107" d="100"/>
          <a:sy n="107" d="100"/>
        </p:scale>
        <p:origin x="148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67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953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872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764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220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0604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36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86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29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814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18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2018D9-37AE-4069-AC9C-E457D357D05B}" type="datetimeFigureOut">
              <a:rPr lang="en-US" smtClean="0"/>
              <a:t>6/15/22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ADA11-FB86-4186-B1E3-874C561004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368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13" Type="http://schemas.openxmlformats.org/officeDocument/2006/relationships/image" Target="../media/image11.jpg"/><Relationship Id="rId3" Type="http://schemas.microsoft.com/office/2007/relationships/hdphoto" Target="../media/hdphoto1.wdp"/><Relationship Id="rId7" Type="http://schemas.openxmlformats.org/officeDocument/2006/relationships/image" Target="../media/image5.jpg"/><Relationship Id="rId12" Type="http://schemas.openxmlformats.org/officeDocument/2006/relationships/image" Target="../media/image10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11" Type="http://schemas.openxmlformats.org/officeDocument/2006/relationships/image" Target="../media/image9.jpg"/><Relationship Id="rId5" Type="http://schemas.openxmlformats.org/officeDocument/2006/relationships/image" Target="../media/image3.jpg"/><Relationship Id="rId15" Type="http://schemas.openxmlformats.org/officeDocument/2006/relationships/image" Target="../media/image13.jpg"/><Relationship Id="rId10" Type="http://schemas.openxmlformats.org/officeDocument/2006/relationships/image" Target="../media/image8.jpg"/><Relationship Id="rId4" Type="http://schemas.openxmlformats.org/officeDocument/2006/relationships/image" Target="../media/image2.jpg"/><Relationship Id="rId9" Type="http://schemas.openxmlformats.org/officeDocument/2006/relationships/image" Target="../media/image7.jpg"/><Relationship Id="rId14" Type="http://schemas.openxmlformats.org/officeDocument/2006/relationships/image" Target="../media/image12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13" Type="http://schemas.openxmlformats.org/officeDocument/2006/relationships/image" Target="../media/image25.png"/><Relationship Id="rId3" Type="http://schemas.openxmlformats.org/officeDocument/2006/relationships/image" Target="../media/image15.jpg"/><Relationship Id="rId7" Type="http://schemas.openxmlformats.org/officeDocument/2006/relationships/image" Target="../media/image19.jpg"/><Relationship Id="rId12" Type="http://schemas.openxmlformats.org/officeDocument/2006/relationships/image" Target="../media/image24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g"/><Relationship Id="rId11" Type="http://schemas.openxmlformats.org/officeDocument/2006/relationships/image" Target="../media/image23.jpg"/><Relationship Id="rId5" Type="http://schemas.openxmlformats.org/officeDocument/2006/relationships/image" Target="../media/image17.jpg"/><Relationship Id="rId10" Type="http://schemas.openxmlformats.org/officeDocument/2006/relationships/image" Target="../media/image22.jpg"/><Relationship Id="rId4" Type="http://schemas.openxmlformats.org/officeDocument/2006/relationships/image" Target="../media/image16.jpg"/><Relationship Id="rId9" Type="http://schemas.openxmlformats.org/officeDocument/2006/relationships/image" Target="../media/image21.jpg"/><Relationship Id="rId14" Type="http://schemas.openxmlformats.org/officeDocument/2006/relationships/image" Target="../media/image26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4AA5E-D1D2-BA85-EA84-A7F38ED92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BMIH4002 Menu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DAF9C-151F-901D-6974-47BE5109A4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Student Name: Nazmeen Akhtar</a:t>
            </a:r>
          </a:p>
          <a:p>
            <a:r>
              <a:rPr lang="en-US" dirty="0"/>
              <a:t>Student Number: 2123059</a:t>
            </a:r>
          </a:p>
          <a:p>
            <a:r>
              <a:rPr lang="en-US" dirty="0"/>
              <a:t>Module: BMIH4002</a:t>
            </a:r>
          </a:p>
          <a:p>
            <a:r>
              <a:rPr lang="en-US" dirty="0"/>
              <a:t>Lecturer: Ffion </a:t>
            </a:r>
            <a:r>
              <a:rPr lang="en-US" dirty="0" err="1"/>
              <a:t>Cumberpatch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434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7DB7CB6-289B-4BC1-86ED-D7D6915CED57}"/>
              </a:ext>
            </a:extLst>
          </p:cNvPr>
          <p:cNvSpPr txBox="1"/>
          <p:nvPr/>
        </p:nvSpPr>
        <p:spPr>
          <a:xfrm>
            <a:off x="832304" y="4051303"/>
            <a:ext cx="33652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Bahnschrift SemiLight SemiConde" panose="020B0502040204020203" pitchFamily="34" charset="0"/>
              </a:rPr>
              <a:t>196 Pacific Hwy. Swansea, South wales</a:t>
            </a:r>
          </a:p>
          <a:p>
            <a:pPr algn="ctr"/>
            <a:r>
              <a:rPr lang="en-US" sz="1200" dirty="0">
                <a:latin typeface="Bahnschrift SemiLight SemiConde" panose="020B0502040204020203" pitchFamily="34" charset="0"/>
              </a:rPr>
              <a:t>Contact us: 07987654323</a:t>
            </a:r>
          </a:p>
          <a:p>
            <a:pPr algn="ctr"/>
            <a:r>
              <a:rPr lang="en-US" sz="1200" dirty="0">
                <a:latin typeface="Bahnschrift SemiLight SemiConde" panose="020B0502040204020203" pitchFamily="34" charset="0"/>
              </a:rPr>
              <a:t>Opening time: Friday-Thursday (10 am-9 pm)</a:t>
            </a:r>
          </a:p>
          <a:p>
            <a:pPr algn="ctr"/>
            <a:r>
              <a:rPr lang="en-US" sz="1200" dirty="0">
                <a:latin typeface="Bahnschrift SemiLight SemiConde" panose="020B0502040204020203" pitchFamily="34" charset="0"/>
              </a:rPr>
              <a:t>                      Saturday-Sunday (4 pm-9 pm)</a:t>
            </a:r>
          </a:p>
          <a:p>
            <a:endParaRPr lang="en-US" sz="1200" dirty="0"/>
          </a:p>
          <a:p>
            <a:endParaRPr lang="en-US" sz="120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19E42D5-6135-4C21-A091-DA2A6EB2ECB0}"/>
              </a:ext>
            </a:extLst>
          </p:cNvPr>
          <p:cNvSpPr/>
          <p:nvPr/>
        </p:nvSpPr>
        <p:spPr>
          <a:xfrm>
            <a:off x="1008240" y="1476295"/>
            <a:ext cx="3025390" cy="2558747"/>
          </a:xfrm>
          <a:prstGeom prst="ellipse">
            <a:avLst/>
          </a:prstGeom>
          <a:blipFill dpi="0" rotWithShape="1">
            <a:blip r:embed="rId2"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100000"/>
                      </a14:imgEffect>
                      <a14:imgEffect>
                        <a14:colorTemperature colorTemp="7751"/>
                      </a14:imgEffect>
                      <a14:imgEffect>
                        <a14:saturation sat="21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37ED28-111A-41F1-8C61-DF932BA17BE1}"/>
              </a:ext>
            </a:extLst>
          </p:cNvPr>
          <p:cNvSpPr txBox="1"/>
          <p:nvPr/>
        </p:nvSpPr>
        <p:spPr>
          <a:xfrm>
            <a:off x="-4313" y="6147605"/>
            <a:ext cx="495299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Bahnschrift SemiLight SemiConde" panose="020B0502040204020203" pitchFamily="34" charset="0"/>
              </a:rPr>
              <a:t>Available on JustEat or UberEats. We recommend using our online service or takeaway due to the Pandemic situation. We accept cash and credit card. </a:t>
            </a:r>
          </a:p>
          <a:p>
            <a:pPr algn="ctr"/>
            <a:r>
              <a:rPr lang="en-US" sz="800" dirty="0"/>
              <a:t>For further queries please reach out to us. Email: hoteltrinity@gmail.com</a:t>
            </a:r>
          </a:p>
          <a:p>
            <a:pPr algn="ctr"/>
            <a:r>
              <a:rPr lang="en-US" sz="800" dirty="0"/>
              <a:t>Please let us know of any food sensitivities or allergies before placing your order. Your comfort is our priority</a:t>
            </a:r>
          </a:p>
          <a:p>
            <a:pPr algn="ctr"/>
            <a:endParaRPr lang="en-US" sz="1200" dirty="0"/>
          </a:p>
          <a:p>
            <a:endParaRPr lang="en-US" sz="12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D2A444C-D8DC-46A7-AF53-88CC9006D69F}"/>
              </a:ext>
            </a:extLst>
          </p:cNvPr>
          <p:cNvSpPr/>
          <p:nvPr/>
        </p:nvSpPr>
        <p:spPr>
          <a:xfrm>
            <a:off x="8410755" y="-2"/>
            <a:ext cx="1495245" cy="6858002"/>
          </a:xfrm>
          <a:prstGeom prst="rect">
            <a:avLst/>
          </a:prstGeom>
          <a:noFill/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DC5E8E5-EBC7-4EF7-9A2B-925ED80B65FD}"/>
              </a:ext>
            </a:extLst>
          </p:cNvPr>
          <p:cNvSpPr txBox="1"/>
          <p:nvPr/>
        </p:nvSpPr>
        <p:spPr>
          <a:xfrm>
            <a:off x="8494087" y="6447"/>
            <a:ext cx="1495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4244A"/>
                </a:solidFill>
                <a:latin typeface="Stylus BT" panose="020E0402020206020304" pitchFamily="34" charset="0"/>
              </a:rPr>
              <a:t>Mains 1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882E9C3-3169-449A-98A8-D7A16E8D0B63}"/>
              </a:ext>
            </a:extLst>
          </p:cNvPr>
          <p:cNvSpPr txBox="1"/>
          <p:nvPr/>
        </p:nvSpPr>
        <p:spPr>
          <a:xfrm>
            <a:off x="8601380" y="299294"/>
            <a:ext cx="1400354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Crispy Skinned Salmon with Chargrilled Broccoli (£31)</a:t>
            </a:r>
          </a:p>
          <a:p>
            <a:r>
              <a:rPr lang="en-US" sz="700" dirty="0">
                <a:solidFill>
                  <a:srgbClr val="04244A"/>
                </a:solidFill>
                <a:latin typeface="Stylus BT" panose="020E0402020206020304" pitchFamily="34" charset="0"/>
              </a:rPr>
              <a:t>Quick to cook and unbelievably rich in taste. This Salmon and Broccoli dish is the perfect balance between nutrition and taste. </a:t>
            </a:r>
          </a:p>
          <a:p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7960F7E-E66E-41AB-B248-C2E185EC3328}"/>
              </a:ext>
            </a:extLst>
          </p:cNvPr>
          <p:cNvSpPr txBox="1"/>
          <p:nvPr/>
        </p:nvSpPr>
        <p:spPr>
          <a:xfrm>
            <a:off x="8586942" y="1368493"/>
            <a:ext cx="140035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Grilled Swordfish with Paprika (£27.64)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This dish is packed with protein and enriched in taste. It has Pomegranate, cumin, and sesame seeds grilled with fresh Swordfish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C61BD1EC-B517-488B-A747-0C3E5960305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74" b="14453"/>
          <a:stretch/>
        </p:blipFill>
        <p:spPr>
          <a:xfrm>
            <a:off x="6237829" y="2764028"/>
            <a:ext cx="945064" cy="923764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C3DDF511-17F0-48F4-9DB9-D445B64D86C4}"/>
              </a:ext>
            </a:extLst>
          </p:cNvPr>
          <p:cNvSpPr txBox="1"/>
          <p:nvPr/>
        </p:nvSpPr>
        <p:spPr>
          <a:xfrm>
            <a:off x="8588979" y="2456294"/>
            <a:ext cx="140035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Quick stuffed Romano peppers (£28.35)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Are you sure you can handle the heat? Try our Spiciest item, Roman Chili stuffed Potato puree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BA37A8B-BA60-4CCD-9B0B-1D571A7D6F54}"/>
              </a:ext>
            </a:extLst>
          </p:cNvPr>
          <p:cNvSpPr/>
          <p:nvPr/>
        </p:nvSpPr>
        <p:spPr>
          <a:xfrm>
            <a:off x="4848999" y="6447"/>
            <a:ext cx="1495245" cy="6858002"/>
          </a:xfrm>
          <a:prstGeom prst="rect">
            <a:avLst/>
          </a:prstGeom>
          <a:solidFill>
            <a:srgbClr val="ADB9CA"/>
          </a:solidFill>
          <a:ln>
            <a:solidFill>
              <a:srgbClr val="ADB9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55A6DD5-D6CA-4E65-A865-94BD78F68039}"/>
              </a:ext>
            </a:extLst>
          </p:cNvPr>
          <p:cNvSpPr txBox="1"/>
          <p:nvPr/>
        </p:nvSpPr>
        <p:spPr>
          <a:xfrm>
            <a:off x="4820310" y="269082"/>
            <a:ext cx="1495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4244A"/>
                </a:solidFill>
                <a:latin typeface="Stylus BT" panose="020E0402020206020304" pitchFamily="34" charset="0"/>
              </a:rPr>
              <a:t>Starters</a:t>
            </a:r>
            <a:endParaRPr lang="en-US" sz="1200" dirty="0">
              <a:solidFill>
                <a:srgbClr val="04244A"/>
              </a:solidFill>
              <a:latin typeface="Stylus BT" panose="020E04020202060203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DA8771D-F1A3-4EDE-891F-D46242572952}"/>
              </a:ext>
            </a:extLst>
          </p:cNvPr>
          <p:cNvSpPr txBox="1"/>
          <p:nvPr/>
        </p:nvSpPr>
        <p:spPr>
          <a:xfrm>
            <a:off x="4914035" y="1662968"/>
            <a:ext cx="14003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Pita Bread with Tomato Hummus and chives (£13.00)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Healthy and entirely vegan dish packed with flavors. It has tomato, flour, and chives.</a:t>
            </a:r>
          </a:p>
          <a:p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E8F4EE8-757D-4F98-871C-C199F9429E2C}"/>
              </a:ext>
            </a:extLst>
          </p:cNvPr>
          <p:cNvSpPr txBox="1"/>
          <p:nvPr/>
        </p:nvSpPr>
        <p:spPr>
          <a:xfrm>
            <a:off x="4925566" y="2690133"/>
            <a:ext cx="131990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Chili Ground Pork with Wonton wrappers (£11.95)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Ground pork cooked in Chinese black vinegar, Peanut oil, Sesame oil, garlic, and Shaoxing wine</a:t>
            </a:r>
            <a:r>
              <a:rPr lang="en-US" sz="800" dirty="0">
                <a:solidFill>
                  <a:schemeClr val="bg1"/>
                </a:solidFill>
                <a:latin typeface="Stylus BT" panose="020E0402020206020304" pitchFamily="34" charset="0"/>
              </a:rPr>
              <a:t>.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53EA682-E194-444D-8B13-F356A3E4D09B}"/>
              </a:ext>
            </a:extLst>
          </p:cNvPr>
          <p:cNvSpPr txBox="1"/>
          <p:nvPr/>
        </p:nvSpPr>
        <p:spPr>
          <a:xfrm>
            <a:off x="4927603" y="3777934"/>
            <a:ext cx="14003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Avocado Goat Cheese Dipped in Mayo (£9.35)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Avocado bites paired with cucumber juice, and goat cheese and dipped in mayo and sour cream</a:t>
            </a:r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.</a:t>
            </a:r>
            <a:endParaRPr lang="en-US" sz="800" dirty="0">
              <a:solidFill>
                <a:srgbClr val="04244A"/>
              </a:solidFill>
              <a:latin typeface="Stylus BT" panose="020E0402020206020304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9A5F1421-83DE-4344-8386-394B674065A5}"/>
              </a:ext>
            </a:extLst>
          </p:cNvPr>
          <p:cNvSpPr txBox="1"/>
          <p:nvPr/>
        </p:nvSpPr>
        <p:spPr>
          <a:xfrm>
            <a:off x="8508525" y="3402503"/>
            <a:ext cx="1495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4244A"/>
                </a:solidFill>
                <a:latin typeface="Stylus BT" panose="020E0402020206020304" pitchFamily="34" charset="0"/>
              </a:rPr>
              <a:t>Mains 2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0EFFDA3-B56F-42C8-BF2F-DA03DD87C353}"/>
              </a:ext>
            </a:extLst>
          </p:cNvPr>
          <p:cNvSpPr txBox="1"/>
          <p:nvPr/>
        </p:nvSpPr>
        <p:spPr>
          <a:xfrm>
            <a:off x="8603416" y="3717166"/>
            <a:ext cx="1400354" cy="12157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Salted Crispy Tofu Fry drizzled in lemon juice (£29.54)</a:t>
            </a:r>
          </a:p>
          <a:p>
            <a:r>
              <a:rPr lang="en-US" sz="700" dirty="0">
                <a:solidFill>
                  <a:srgbClr val="04244A"/>
                </a:solidFill>
                <a:latin typeface="Stylus BT" panose="020E0402020206020304" pitchFamily="34" charset="0"/>
              </a:rPr>
              <a:t>This Tofu rice dish is the dream of every vegetarian come true. Deep-fried tofu with rice with salted peanuts, sesame oil, and fish sauce</a:t>
            </a:r>
          </a:p>
          <a:p>
            <a:endParaRPr lang="en-US" sz="8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FC456E8E-9F4D-497A-9A4C-BDEC5D2888C2}"/>
              </a:ext>
            </a:extLst>
          </p:cNvPr>
          <p:cNvSpPr txBox="1"/>
          <p:nvPr/>
        </p:nvSpPr>
        <p:spPr>
          <a:xfrm>
            <a:off x="8563024" y="4749542"/>
            <a:ext cx="14003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Aubergine pilaf with apricots and Cashew (£31.95)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Roasted Aubergine with apricots and nuts cooked in Olive oil.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53E6DDE-58D1-456A-A160-36A2C5AE31DC}"/>
              </a:ext>
            </a:extLst>
          </p:cNvPr>
          <p:cNvSpPr txBox="1"/>
          <p:nvPr/>
        </p:nvSpPr>
        <p:spPr>
          <a:xfrm>
            <a:off x="8601380" y="5734941"/>
            <a:ext cx="140035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Charred broccoli steaks with lentil salad and harissa yogurt(£29.35)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Rich with flavors and protein. It has no peanuts or shrimp. Drizzled in sesame oil.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8ABEF975-CE8F-4873-B8EC-C0512E4A72CD}"/>
              </a:ext>
            </a:extLst>
          </p:cNvPr>
          <p:cNvSpPr txBox="1"/>
          <p:nvPr/>
        </p:nvSpPr>
        <p:spPr>
          <a:xfrm>
            <a:off x="4887221" y="4759892"/>
            <a:ext cx="140035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The Noodle portal (£7.67)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Made with fried noodles and crunchy Thai noodles this dish will open a portal to deliciousness. Contains sesame seeds and mushroom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0F0EFD9A-918D-4510-AF3B-F299483CA2F3}"/>
              </a:ext>
            </a:extLst>
          </p:cNvPr>
          <p:cNvSpPr txBox="1"/>
          <p:nvPr/>
        </p:nvSpPr>
        <p:spPr>
          <a:xfrm>
            <a:off x="4889258" y="5847693"/>
            <a:ext cx="140035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Cranberry Cheese bites with Peach Puree(£9.35)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These cheese bites are packed with flavor and nutrition and are entirely vegan.</a:t>
            </a:r>
          </a:p>
        </p:txBody>
      </p:sp>
      <p:pic>
        <p:nvPicPr>
          <p:cNvPr id="70" name="Picture 69">
            <a:extLst>
              <a:ext uri="{FF2B5EF4-FFF2-40B4-BE49-F238E27FC236}">
                <a16:creationId xmlns:a16="http://schemas.microsoft.com/office/drawing/2014/main" id="{ECB06500-27DA-4E47-AF06-3A6434FEE34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41" b="13488"/>
          <a:stretch/>
        </p:blipFill>
        <p:spPr>
          <a:xfrm>
            <a:off x="6237828" y="655394"/>
            <a:ext cx="945189" cy="992038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B4C15C09-C16F-483E-B689-30175AE2093A}"/>
              </a:ext>
            </a:extLst>
          </p:cNvPr>
          <p:cNvSpPr txBox="1"/>
          <p:nvPr/>
        </p:nvSpPr>
        <p:spPr>
          <a:xfrm>
            <a:off x="4975469" y="724523"/>
            <a:ext cx="140035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Honeyed twin Potato Bites (£13.00)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Baked potato dipped in honey, mustard, and chili and loaded with sour cream and chives.</a:t>
            </a:r>
          </a:p>
          <a:p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DFC791F5-3618-40BF-98C5-80A7F37347B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76" b="22004"/>
          <a:stretch/>
        </p:blipFill>
        <p:spPr>
          <a:xfrm>
            <a:off x="6242095" y="1692888"/>
            <a:ext cx="948563" cy="1022238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44AD440D-B835-4AAF-957F-68C129CAD56A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30" r="23927"/>
          <a:stretch/>
        </p:blipFill>
        <p:spPr>
          <a:xfrm>
            <a:off x="7643787" y="2514524"/>
            <a:ext cx="945189" cy="946932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476123E0-7ABF-4C0A-B203-CDB6EC066EA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46" t="-3165" r="-7407" b="3165"/>
          <a:stretch/>
        </p:blipFill>
        <p:spPr>
          <a:xfrm>
            <a:off x="6235567" y="3696714"/>
            <a:ext cx="1030645" cy="1022239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C70268EF-1708-43AA-B319-3878A208817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944" y="4778664"/>
            <a:ext cx="958502" cy="990246"/>
          </a:xfrm>
          <a:prstGeom prst="rect">
            <a:avLst/>
          </a:prstGeom>
        </p:spPr>
      </p:pic>
      <p:pic>
        <p:nvPicPr>
          <p:cNvPr id="82" name="Picture 81">
            <a:extLst>
              <a:ext uri="{FF2B5EF4-FFF2-40B4-BE49-F238E27FC236}">
                <a16:creationId xmlns:a16="http://schemas.microsoft.com/office/drawing/2014/main" id="{0B107908-23D9-4D7B-B8D0-B69278B74AE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0079" y="5827049"/>
            <a:ext cx="958502" cy="977566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E2768E81-9BD1-42D2-96F0-22930DEC753D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572" t="813" r="12077" b="-813"/>
          <a:stretch/>
        </p:blipFill>
        <p:spPr>
          <a:xfrm>
            <a:off x="7515313" y="4826162"/>
            <a:ext cx="1084031" cy="923330"/>
          </a:xfrm>
          <a:prstGeom prst="rect">
            <a:avLst/>
          </a:prstGeom>
        </p:spPr>
      </p:pic>
      <p:pic>
        <p:nvPicPr>
          <p:cNvPr id="86" name="Picture 85">
            <a:extLst>
              <a:ext uri="{FF2B5EF4-FFF2-40B4-BE49-F238E27FC236}">
                <a16:creationId xmlns:a16="http://schemas.microsoft.com/office/drawing/2014/main" id="{AF36156C-103A-4046-B286-4E62FE77344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842" y="5809837"/>
            <a:ext cx="958502" cy="911198"/>
          </a:xfrm>
          <a:prstGeom prst="rect">
            <a:avLst/>
          </a:prstGeom>
        </p:spPr>
      </p:pic>
      <p:pic>
        <p:nvPicPr>
          <p:cNvPr id="88" name="Picture 87">
            <a:extLst>
              <a:ext uri="{FF2B5EF4-FFF2-40B4-BE49-F238E27FC236}">
                <a16:creationId xmlns:a16="http://schemas.microsoft.com/office/drawing/2014/main" id="{9AC46545-71E7-4BF6-83D7-61E72049CAA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5921" y="3809844"/>
            <a:ext cx="966477" cy="830989"/>
          </a:xfrm>
          <a:prstGeom prst="rect">
            <a:avLst/>
          </a:prstGeom>
        </p:spPr>
      </p:pic>
      <p:pic>
        <p:nvPicPr>
          <p:cNvPr id="90" name="Picture 89">
            <a:extLst>
              <a:ext uri="{FF2B5EF4-FFF2-40B4-BE49-F238E27FC236}">
                <a16:creationId xmlns:a16="http://schemas.microsoft.com/office/drawing/2014/main" id="{FFE7E583-985D-4D23-958E-16BF3BB1A54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6783" y="1404224"/>
            <a:ext cx="945189" cy="946932"/>
          </a:xfrm>
          <a:prstGeom prst="rect">
            <a:avLst/>
          </a:prstGeom>
        </p:spPr>
      </p:pic>
      <p:pic>
        <p:nvPicPr>
          <p:cNvPr id="92" name="Picture 91">
            <a:extLst>
              <a:ext uri="{FF2B5EF4-FFF2-40B4-BE49-F238E27FC236}">
                <a16:creationId xmlns:a16="http://schemas.microsoft.com/office/drawing/2014/main" id="{9F2786CA-A2DE-4A63-9C34-2BC86BE1E8C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35921" y="330644"/>
            <a:ext cx="961004" cy="83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8038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Rectangle 76">
            <a:extLst>
              <a:ext uri="{FF2B5EF4-FFF2-40B4-BE49-F238E27FC236}">
                <a16:creationId xmlns:a16="http://schemas.microsoft.com/office/drawing/2014/main" id="{F77DD55E-9BD1-4574-A6E1-3DB5A85F9D97}"/>
              </a:ext>
            </a:extLst>
          </p:cNvPr>
          <p:cNvSpPr/>
          <p:nvPr/>
        </p:nvSpPr>
        <p:spPr>
          <a:xfrm>
            <a:off x="-10552" y="722459"/>
            <a:ext cx="1536429" cy="6130967"/>
          </a:xfrm>
          <a:prstGeom prst="rect">
            <a:avLst/>
          </a:prstGeom>
          <a:noFill/>
          <a:ln w="28575">
            <a:solidFill>
              <a:srgbClr val="ADB9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D2A444C-D8DC-46A7-AF53-88CC9006D69F}"/>
              </a:ext>
            </a:extLst>
          </p:cNvPr>
          <p:cNvSpPr/>
          <p:nvPr/>
        </p:nvSpPr>
        <p:spPr>
          <a:xfrm>
            <a:off x="3578044" y="-2"/>
            <a:ext cx="1495245" cy="6858002"/>
          </a:xfrm>
          <a:prstGeom prst="rect">
            <a:avLst/>
          </a:prstGeom>
          <a:solidFill>
            <a:srgbClr val="ADB9CA"/>
          </a:solidFill>
          <a:ln>
            <a:solidFill>
              <a:srgbClr val="ADB9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DC5E8E5-EBC7-4EF7-9A2B-925ED80B65FD}"/>
              </a:ext>
            </a:extLst>
          </p:cNvPr>
          <p:cNvSpPr txBox="1"/>
          <p:nvPr/>
        </p:nvSpPr>
        <p:spPr>
          <a:xfrm>
            <a:off x="3661376" y="6447"/>
            <a:ext cx="1495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tylus BT" panose="020E0402020206020304" pitchFamily="34" charset="0"/>
              </a:rPr>
              <a:t>Desserts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62F004FE-2A8C-427A-9ECE-EC2F2F65C5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7" t="-421" r="7093" b="-1073"/>
          <a:stretch/>
        </p:blipFill>
        <p:spPr>
          <a:xfrm>
            <a:off x="2811078" y="396647"/>
            <a:ext cx="941118" cy="935152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B882E9C3-3169-449A-98A8-D7A16E8D0B63}"/>
              </a:ext>
            </a:extLst>
          </p:cNvPr>
          <p:cNvSpPr txBox="1"/>
          <p:nvPr/>
        </p:nvSpPr>
        <p:spPr>
          <a:xfrm>
            <a:off x="3756267" y="342377"/>
            <a:ext cx="140035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dirty="0">
                <a:solidFill>
                  <a:schemeClr val="bg1"/>
                </a:solidFill>
                <a:latin typeface="Bahnschrift SemiLight SemiConde" panose="020B0502040204020203" pitchFamily="34" charset="0"/>
              </a:rPr>
              <a:t>The Golden Snitch (£7.34)</a:t>
            </a: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Stylus BT" panose="020E0402020206020304" pitchFamily="34" charset="0"/>
              </a:rPr>
              <a:t>The perfect chocolate treat for Potter heads. Dark Chocolate coated with Caramel will leave you wanting more</a:t>
            </a:r>
          </a:p>
          <a:p>
            <a:pPr algn="just"/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7960F7E-E66E-41AB-B248-C2E185EC3328}"/>
              </a:ext>
            </a:extLst>
          </p:cNvPr>
          <p:cNvSpPr txBox="1"/>
          <p:nvPr/>
        </p:nvSpPr>
        <p:spPr>
          <a:xfrm>
            <a:off x="3754231" y="1324425"/>
            <a:ext cx="140035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dirty="0">
                <a:solidFill>
                  <a:schemeClr val="bg1"/>
                </a:solidFill>
                <a:latin typeface="Bahnschrift SemiLight SemiConde" panose="020B0502040204020203" pitchFamily="34" charset="0"/>
              </a:rPr>
              <a:t>Crow’s Nest (£5.00)</a:t>
            </a: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Stylus BT" panose="020E0402020206020304" pitchFamily="34" charset="0"/>
              </a:rPr>
              <a:t>Ground pork cooked in Chinese black vinegar, Peanut oil, Sesame oil, garlic, and Shaoxing wine.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3DDF511-17F0-48F4-9DB9-D445B64D86C4}"/>
              </a:ext>
            </a:extLst>
          </p:cNvPr>
          <p:cNvSpPr txBox="1"/>
          <p:nvPr/>
        </p:nvSpPr>
        <p:spPr>
          <a:xfrm>
            <a:off x="3754231" y="2284963"/>
            <a:ext cx="14003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dirty="0">
                <a:solidFill>
                  <a:schemeClr val="bg1"/>
                </a:solidFill>
                <a:latin typeface="Bahnschrift SemiLight SemiConde" panose="020B0502040204020203" pitchFamily="34" charset="0"/>
              </a:rPr>
              <a:t>Cloud Delight (£4.25)</a:t>
            </a: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Stylus BT" panose="020E0402020206020304" pitchFamily="34" charset="0"/>
              </a:rPr>
              <a:t>Avocado bites paired with cucumber juice, and goat cheese and dipped in mayo and sour cream</a:t>
            </a:r>
            <a:r>
              <a:rPr lang="en-US" sz="1000" dirty="0">
                <a:solidFill>
                  <a:schemeClr val="bg1"/>
                </a:solidFill>
                <a:latin typeface="Bahnschrift SemiLight SemiConde" panose="020B0502040204020203" pitchFamily="34" charset="0"/>
              </a:rPr>
              <a:t>.</a:t>
            </a:r>
            <a:endParaRPr lang="en-US" sz="800" dirty="0">
              <a:solidFill>
                <a:schemeClr val="bg1"/>
              </a:solidFill>
              <a:latin typeface="Stylus BT" panose="020E0402020206020304" pitchFamily="34" charset="0"/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D55A6DD5-D6CA-4E65-A865-94BD78F68039}"/>
              </a:ext>
            </a:extLst>
          </p:cNvPr>
          <p:cNvSpPr txBox="1"/>
          <p:nvPr/>
        </p:nvSpPr>
        <p:spPr>
          <a:xfrm>
            <a:off x="-19833" y="722460"/>
            <a:ext cx="14952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4244A"/>
                </a:solidFill>
                <a:latin typeface="Stylus BT" panose="020E0402020206020304" pitchFamily="34" charset="0"/>
              </a:rPr>
              <a:t>Chef’s Special</a:t>
            </a:r>
            <a:endParaRPr lang="en-US" sz="1200" dirty="0">
              <a:solidFill>
                <a:srgbClr val="04244A"/>
              </a:solidFill>
              <a:latin typeface="Stylus BT" panose="020E0402020206020304" pitchFamily="34" charset="0"/>
            </a:endParaRP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FDA8771D-F1A3-4EDE-891F-D46242572952}"/>
              </a:ext>
            </a:extLst>
          </p:cNvPr>
          <p:cNvSpPr txBox="1"/>
          <p:nvPr/>
        </p:nvSpPr>
        <p:spPr>
          <a:xfrm>
            <a:off x="108708" y="1367466"/>
            <a:ext cx="14003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Steak With Salted Butter and Charred Tomato (£45)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Baked potato dipped in honey, mustard, and chili and loaded with sour cream and chives.</a:t>
            </a:r>
          </a:p>
          <a:p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E8F4EE8-757D-4F98-871C-C199F9429E2C}"/>
              </a:ext>
            </a:extLst>
          </p:cNvPr>
          <p:cNvSpPr txBox="1"/>
          <p:nvPr/>
        </p:nvSpPr>
        <p:spPr>
          <a:xfrm>
            <a:off x="111170" y="2384626"/>
            <a:ext cx="140035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Crisp pork belly with kaffir lime leaves (£43 ) 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Ground pork cooked in Chinese black vinegar, Peanut oil, Sesame oil, garlic, and Shaoxing wine.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353EA682-E194-444D-8B13-F356A3E4D09B}"/>
              </a:ext>
            </a:extLst>
          </p:cNvPr>
          <p:cNvSpPr txBox="1"/>
          <p:nvPr/>
        </p:nvSpPr>
        <p:spPr>
          <a:xfrm>
            <a:off x="121452" y="3434956"/>
            <a:ext cx="14003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Lamb Skewers With Risotto (£39)</a:t>
            </a:r>
          </a:p>
          <a:p>
            <a:pPr algn="just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Avocado bites paired with cucumber juice, and goat cheese and dipped in mayo and sour cream</a:t>
            </a:r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.</a:t>
            </a:r>
            <a:endParaRPr lang="en-US" sz="800" dirty="0">
              <a:solidFill>
                <a:srgbClr val="04244A"/>
              </a:solidFill>
              <a:latin typeface="Stylus BT" panose="020E0402020206020304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0EFFDA3-B56F-42C8-BF2F-DA03DD87C353}"/>
              </a:ext>
            </a:extLst>
          </p:cNvPr>
          <p:cNvSpPr txBox="1"/>
          <p:nvPr/>
        </p:nvSpPr>
        <p:spPr>
          <a:xfrm>
            <a:off x="3759996" y="3167010"/>
            <a:ext cx="140035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pl-PL" sz="1000" dirty="0">
                <a:solidFill>
                  <a:schemeClr val="bg1"/>
                </a:solidFill>
                <a:latin typeface="Bahnschrift SemiLight SemiConde" panose="020B0502040204020203" pitchFamily="34" charset="0"/>
              </a:rPr>
              <a:t>Triple Chocolate Brownie Pie (£6.59)</a:t>
            </a: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Stylus BT" panose="020E0402020206020304" pitchFamily="34" charset="0"/>
              </a:rPr>
              <a:t>Craving for some chocolate? Don’t worry, we have you covered with our triple Chocolate brownie pie that has the triple amount of Chocolate </a:t>
            </a:r>
          </a:p>
          <a:p>
            <a:pPr algn="just"/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FC456E8E-9F4D-497A-9A4C-BDEC5D2888C2}"/>
              </a:ext>
            </a:extLst>
          </p:cNvPr>
          <p:cNvSpPr txBox="1"/>
          <p:nvPr/>
        </p:nvSpPr>
        <p:spPr>
          <a:xfrm>
            <a:off x="3754231" y="4309255"/>
            <a:ext cx="140035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dirty="0">
                <a:solidFill>
                  <a:schemeClr val="bg1"/>
                </a:solidFill>
                <a:latin typeface="Bahnschrift SemiLight SemiConde" panose="020B0502040204020203" pitchFamily="34" charset="0"/>
              </a:rPr>
              <a:t>Starry Criss Cross Waffles (£7.54)</a:t>
            </a: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Stylus BT" panose="020E0402020206020304" pitchFamily="34" charset="0"/>
              </a:rPr>
              <a:t>Try our waffles with maple syrup or honey paired with cranberry juice, blueberries, and Raspberries. This sweet delight will melt in your mouth in seconds.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53E6DDE-58D1-456A-A160-36A2C5AE31DC}"/>
              </a:ext>
            </a:extLst>
          </p:cNvPr>
          <p:cNvSpPr txBox="1"/>
          <p:nvPr/>
        </p:nvSpPr>
        <p:spPr>
          <a:xfrm>
            <a:off x="3748466" y="5511151"/>
            <a:ext cx="140035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dirty="0">
                <a:solidFill>
                  <a:schemeClr val="bg1"/>
                </a:solidFill>
                <a:latin typeface="Bahnschrift SemiLight SemiConde" panose="020B0502040204020203" pitchFamily="34" charset="0"/>
              </a:rPr>
              <a:t>Cranberry Panna Cotta (£4.00)</a:t>
            </a:r>
          </a:p>
          <a:p>
            <a:pPr algn="just"/>
            <a:r>
              <a:rPr lang="en-US" sz="800" dirty="0">
                <a:solidFill>
                  <a:schemeClr val="bg1"/>
                </a:solidFill>
                <a:latin typeface="Stylus BT" panose="020E0402020206020304" pitchFamily="34" charset="0"/>
              </a:rPr>
              <a:t>You can never go wrong with a panna cotta. Customize your own Panna cotta with any flavor you want.</a:t>
            </a:r>
          </a:p>
          <a:p>
            <a:pPr algn="just"/>
            <a:r>
              <a:rPr lang="en-US" sz="1000" dirty="0">
                <a:solidFill>
                  <a:schemeClr val="bg1"/>
                </a:solidFill>
                <a:latin typeface="Bahnschrift SemiLight SemiConde" panose="020B0502040204020203" pitchFamily="34" charset="0"/>
              </a:rPr>
              <a:t>.</a:t>
            </a:r>
            <a:endParaRPr lang="en-US" sz="800" dirty="0">
              <a:solidFill>
                <a:schemeClr val="bg1"/>
              </a:solidFill>
              <a:latin typeface="Stylus BT" panose="020E0402020206020304" pitchFamily="34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8ABEF975-CE8F-4873-B8EC-C0512E4A72CD}"/>
              </a:ext>
            </a:extLst>
          </p:cNvPr>
          <p:cNvSpPr txBox="1"/>
          <p:nvPr/>
        </p:nvSpPr>
        <p:spPr>
          <a:xfrm>
            <a:off x="78430" y="4387676"/>
            <a:ext cx="14003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Cauliflower steaks with caper butter and parsley breadcrumbs(£41.95)</a:t>
            </a:r>
          </a:p>
          <a:p>
            <a:pPr algn="just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Try this delicious vegetable steak which will perfectly go with our Rose wine or Red wine.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0F0EFD9A-918D-4510-AF3B-F299483CA2F3}"/>
              </a:ext>
            </a:extLst>
          </p:cNvPr>
          <p:cNvSpPr txBox="1"/>
          <p:nvPr/>
        </p:nvSpPr>
        <p:spPr>
          <a:xfrm>
            <a:off x="108708" y="5616200"/>
            <a:ext cx="1400354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Mushroom and caraway seed torte with chives (£39.87)</a:t>
            </a:r>
          </a:p>
          <a:p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Why not try this with our finest collection of Chateau Lafitte 1990 or white wine?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0625F9D-887C-4933-A999-F29669453CA1}"/>
              </a:ext>
            </a:extLst>
          </p:cNvPr>
          <p:cNvSpPr/>
          <p:nvPr/>
        </p:nvSpPr>
        <p:spPr>
          <a:xfrm>
            <a:off x="5086535" y="-3281"/>
            <a:ext cx="4819464" cy="685800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rgbClr val="ADB9C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FFD033C-0F76-47BE-9783-BB595077C422}"/>
              </a:ext>
            </a:extLst>
          </p:cNvPr>
          <p:cNvSpPr txBox="1"/>
          <p:nvPr/>
        </p:nvSpPr>
        <p:spPr>
          <a:xfrm>
            <a:off x="6462284" y="898648"/>
            <a:ext cx="1971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4244A"/>
                </a:solidFill>
                <a:latin typeface="Stylus BT" panose="020E0402020206020304" pitchFamily="34" charset="0"/>
              </a:rPr>
              <a:t>Wine Menu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09D658E-9D3C-4AB1-901B-3139CD41DC11}"/>
              </a:ext>
            </a:extLst>
          </p:cNvPr>
          <p:cNvSpPr txBox="1"/>
          <p:nvPr/>
        </p:nvSpPr>
        <p:spPr>
          <a:xfrm>
            <a:off x="6185019" y="1367466"/>
            <a:ext cx="270701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Chateau Lafitte 1990 125 ml (£4)</a:t>
            </a:r>
          </a:p>
          <a:p>
            <a:pPr algn="ctr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This vintage collection of ours will take you back to simpler times, the nineties.</a:t>
            </a:r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7A6FCC1-8E04-4EA0-B781-FB11C1F766D9}"/>
              </a:ext>
            </a:extLst>
          </p:cNvPr>
          <p:cNvSpPr txBox="1"/>
          <p:nvPr/>
        </p:nvSpPr>
        <p:spPr>
          <a:xfrm>
            <a:off x="6233309" y="1897122"/>
            <a:ext cx="2525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de-DE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Sparkling Wine 175 ml (£2.50)</a:t>
            </a:r>
          </a:p>
          <a:p>
            <a:pPr algn="ctr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Try our Grape wine collection that can be paired with almost everything Available both red and white.</a:t>
            </a:r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EAE8CDD-24A3-4F03-B716-EBC7EBFA8CF7}"/>
              </a:ext>
            </a:extLst>
          </p:cNvPr>
          <p:cNvSpPr txBox="1"/>
          <p:nvPr/>
        </p:nvSpPr>
        <p:spPr>
          <a:xfrm>
            <a:off x="6317828" y="2448494"/>
            <a:ext cx="25259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Rose 175 ml (£5)</a:t>
            </a:r>
          </a:p>
          <a:p>
            <a:pPr algn="ctr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From syrupy sweet to bone dry, we have it all in this fruity citrus mix.</a:t>
            </a:r>
          </a:p>
          <a:p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D7BF8EC-6828-49D8-99ED-4D0BBEF695B8}"/>
              </a:ext>
            </a:extLst>
          </p:cNvPr>
          <p:cNvSpPr txBox="1"/>
          <p:nvPr/>
        </p:nvSpPr>
        <p:spPr>
          <a:xfrm>
            <a:off x="6366117" y="2978150"/>
            <a:ext cx="252591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The Bugatti Swiss 1986 (£5)</a:t>
            </a:r>
          </a:p>
          <a:p>
            <a:pPr algn="ctr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Bugatti swiss is one of the best in our collection. Slightly sour, it is perfect with both desserts and spice.</a:t>
            </a:r>
          </a:p>
          <a:p>
            <a:pPr algn="ctr"/>
            <a:endParaRPr lang="en-US" sz="800" dirty="0">
              <a:solidFill>
                <a:srgbClr val="04244A"/>
              </a:solidFill>
              <a:latin typeface="Stylus BT" panose="020E0402020206020304" pitchFamily="34" charset="0"/>
            </a:endParaRPr>
          </a:p>
          <a:p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12D7C5-77C9-4C05-BED1-394CA20238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03" r="18615"/>
          <a:stretch/>
        </p:blipFill>
        <p:spPr>
          <a:xfrm>
            <a:off x="2805702" y="1392588"/>
            <a:ext cx="962967" cy="9011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8F93B9-AD72-492B-98A8-198EAC682E8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7" r="31906"/>
          <a:stretch/>
        </p:blipFill>
        <p:spPr>
          <a:xfrm>
            <a:off x="2825515" y="2362296"/>
            <a:ext cx="953368" cy="804714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ADFE9FFF-3B32-4856-9A8C-55EAE569287B}"/>
              </a:ext>
            </a:extLst>
          </p:cNvPr>
          <p:cNvSpPr txBox="1"/>
          <p:nvPr/>
        </p:nvSpPr>
        <p:spPr>
          <a:xfrm>
            <a:off x="6614684" y="3572057"/>
            <a:ext cx="1971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rgbClr val="04244A"/>
                </a:solidFill>
                <a:latin typeface="Stylus BT" panose="020E0402020206020304" pitchFamily="34" charset="0"/>
              </a:rPr>
              <a:t>Drinks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A4D1DB5-1F35-4FDB-B9D8-8742D7C045A6}"/>
              </a:ext>
            </a:extLst>
          </p:cNvPr>
          <p:cNvSpPr txBox="1"/>
          <p:nvPr/>
        </p:nvSpPr>
        <p:spPr>
          <a:xfrm>
            <a:off x="6227279" y="3913407"/>
            <a:ext cx="27070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Glazed Hazelnut Latte (£4)</a:t>
            </a:r>
          </a:p>
          <a:p>
            <a:pPr algn="ctr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One-shot Espresso with Latte glazed with Roasted Hazelnut and honey. </a:t>
            </a:r>
          </a:p>
          <a:p>
            <a:pPr algn="ctr"/>
            <a:endParaRPr lang="en-US" sz="800" dirty="0">
              <a:solidFill>
                <a:srgbClr val="04244A"/>
              </a:solidFill>
              <a:latin typeface="Stylus BT" panose="020E0402020206020304" pitchFamily="34" charset="0"/>
            </a:endParaRPr>
          </a:p>
          <a:p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7D6CF049-E9A9-4058-8852-787E590ED5C6}"/>
              </a:ext>
            </a:extLst>
          </p:cNvPr>
          <p:cNvSpPr txBox="1"/>
          <p:nvPr/>
        </p:nvSpPr>
        <p:spPr>
          <a:xfrm>
            <a:off x="6267334" y="4375171"/>
            <a:ext cx="25259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Blueberry Mocha (£3.75)</a:t>
            </a:r>
          </a:p>
          <a:p>
            <a:pPr algn="ctr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If you are looking for something to make your day sweeter then try our Blueberry mocha. Has no Peanuts and Low sugar.</a:t>
            </a:r>
          </a:p>
          <a:p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0217E4CB-DA20-49D3-B34A-D62DD3A7082B}"/>
              </a:ext>
            </a:extLst>
          </p:cNvPr>
          <p:cNvSpPr txBox="1"/>
          <p:nvPr/>
        </p:nvSpPr>
        <p:spPr>
          <a:xfrm>
            <a:off x="6293384" y="4924860"/>
            <a:ext cx="25259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Iced Cocoa Frappe (£2.76) </a:t>
            </a:r>
          </a:p>
          <a:p>
            <a:pPr algn="ctr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Sweet but bitter, try our iced cocoa frappe. Made with Soya milk, cocoa, and freshly ground coffee beans.</a:t>
            </a:r>
          </a:p>
          <a:p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60F45EF0-8983-435F-94AF-2C1710245044}"/>
              </a:ext>
            </a:extLst>
          </p:cNvPr>
          <p:cNvSpPr txBox="1"/>
          <p:nvPr/>
        </p:nvSpPr>
        <p:spPr>
          <a:xfrm>
            <a:off x="6462284" y="5501430"/>
            <a:ext cx="252591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Mango Milkshake with Pistachio Nuts (£2.76) </a:t>
            </a:r>
          </a:p>
          <a:p>
            <a:pPr algn="ctr"/>
            <a:endParaRPr lang="en-US" sz="800" dirty="0">
              <a:solidFill>
                <a:srgbClr val="04244A"/>
              </a:solidFill>
              <a:latin typeface="Stylus BT" panose="020E0402020206020304" pitchFamily="34" charset="0"/>
            </a:endParaRPr>
          </a:p>
          <a:p>
            <a:pPr algn="ctr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This drink is available in both sour and sweet tastes. You can also replace the peanuts with raisins.</a:t>
            </a:r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32B50931-7A87-4821-BCDC-D7D67F5F50B3}"/>
              </a:ext>
            </a:extLst>
          </p:cNvPr>
          <p:cNvSpPr txBox="1"/>
          <p:nvPr/>
        </p:nvSpPr>
        <p:spPr>
          <a:xfrm>
            <a:off x="6386753" y="6122197"/>
            <a:ext cx="2525916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solidFill>
                  <a:srgbClr val="04244A"/>
                </a:solidFill>
                <a:latin typeface="Bahnschrift SemiLight SemiConde" panose="020B0502040204020203" pitchFamily="34" charset="0"/>
              </a:rPr>
              <a:t>Chamomile tea with Butterfly Pea (£4.75)</a:t>
            </a:r>
          </a:p>
          <a:p>
            <a:pPr algn="ctr"/>
            <a:r>
              <a:rPr lang="en-US" sz="800" dirty="0">
                <a:solidFill>
                  <a:srgbClr val="04244A"/>
                </a:solidFill>
                <a:latin typeface="Stylus BT" panose="020E0402020206020304" pitchFamily="34" charset="0"/>
              </a:rPr>
              <a:t>Nothing screams relaxation more than a hot cup of tea. With our Chamomile tea paired with Butterfly Pea, we have you covered. Don’t miss out!</a:t>
            </a:r>
            <a:endParaRPr lang="en-US" sz="1000" dirty="0">
              <a:solidFill>
                <a:schemeClr val="bg1"/>
              </a:solidFill>
              <a:latin typeface="Bahnschrift SemiLight SemiConde" panose="020B0502040204020203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47C87C-E880-437B-8AA2-29DBADA3F91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69"/>
          <a:stretch/>
        </p:blipFill>
        <p:spPr>
          <a:xfrm>
            <a:off x="1446774" y="5752144"/>
            <a:ext cx="974162" cy="10622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FEF79A5-8E6B-4B80-B1CC-2828C977FC75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49" r="8130"/>
          <a:stretch/>
        </p:blipFill>
        <p:spPr>
          <a:xfrm>
            <a:off x="1455667" y="4484584"/>
            <a:ext cx="972214" cy="12097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8D359D1-74C0-40EC-9CE7-B3406C00C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7" r="27420"/>
          <a:stretch/>
        </p:blipFill>
        <p:spPr>
          <a:xfrm>
            <a:off x="1452086" y="3441188"/>
            <a:ext cx="954366" cy="99361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2D9485E-B4F2-4990-ABB2-641B8024BCF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5" t="3635" r="27684"/>
          <a:stretch/>
        </p:blipFill>
        <p:spPr>
          <a:xfrm>
            <a:off x="1453369" y="2450912"/>
            <a:ext cx="974162" cy="92796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BD8C275-FB96-47BF-81EB-BC5D6DD1FA70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06" t="5162" r="23859" b="6333"/>
          <a:stretch/>
        </p:blipFill>
        <p:spPr>
          <a:xfrm rot="16200000">
            <a:off x="1413227" y="1389946"/>
            <a:ext cx="1040522" cy="960237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4B7704D-BF1B-489C-8DA9-75BBCC9CFFEB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33" b="4865"/>
          <a:stretch/>
        </p:blipFill>
        <p:spPr>
          <a:xfrm>
            <a:off x="2825515" y="3221688"/>
            <a:ext cx="962457" cy="104091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910FF1E3-16F2-4728-A957-B3C6D9FB2722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946"/>
          <a:stretch/>
        </p:blipFill>
        <p:spPr>
          <a:xfrm>
            <a:off x="2826187" y="4422430"/>
            <a:ext cx="971001" cy="1005990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33AE800-AE06-4333-9863-B32ED303093D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17"/>
          <a:stretch/>
        </p:blipFill>
        <p:spPr>
          <a:xfrm>
            <a:off x="2819958" y="5533575"/>
            <a:ext cx="975164" cy="1051018"/>
          </a:xfrm>
          <a:prstGeom prst="rect">
            <a:avLst/>
          </a:prstGeom>
        </p:spPr>
      </p:pic>
      <p:pic>
        <p:nvPicPr>
          <p:cNvPr id="86" name="Graphic 85" descr="Grapes">
            <a:extLst>
              <a:ext uri="{FF2B5EF4-FFF2-40B4-BE49-F238E27FC236}">
                <a16:creationId xmlns:a16="http://schemas.microsoft.com/office/drawing/2014/main" id="{983A6E3D-46AC-44DE-B8EC-40122D5B17B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 rot="1264403">
            <a:off x="7203109" y="335027"/>
            <a:ext cx="586317" cy="586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371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9BF4B0A-154E-4889-B2AC-B62F2303C30A}"/>
              </a:ext>
            </a:extLst>
          </p:cNvPr>
          <p:cNvSpPr txBox="1"/>
          <p:nvPr/>
        </p:nvSpPr>
        <p:spPr>
          <a:xfrm>
            <a:off x="666573" y="427291"/>
            <a:ext cx="8742346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algn="just"/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delicious.com.au. 2022.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101 recipes inspired by this season of MasterChef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&lt;https://www.delicious.com.au/recipes/collections/gallery/101-recipes-inspired-by-this-season-of-masterchef/sqfc9e6w?page=32&gt;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clever meal. 2022.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 DELICIOUS AND EASY VEGAN APPETIZERS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&lt;https://theclevermeal.com/easy-vegan-appetizers/?fbclid=IwAR09GV2mLGb8BB2UGUK2qoi0AZj_kAEhea7Cm_wxAdMOy2j_E-u1PGpXA3g&gt;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tart, V., 2022.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Mushroom and caraway seed torte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delicious. magazine. Available at: &lt;https://www.deliciousmagazine.co.uk/recipes/mushroom-and-caraway-seed-torte/&gt;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Pinterest. 2022.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Sichuan Spicy Wontons Recipe | Recipe | Wonton recipes, Asian recipes, Recipes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&lt;https://www.pinterest.com/pin/11188699060561700/&gt;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Pinterest. 2022.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MasterChef dessert ideas | desserts, MasterChef, MasterChef recipes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&lt;https://www.pinterest.com/kismetdiva/masterchef-desserts/&gt;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10play.com.au. 2022.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Watch full episodes of TV shows for free on 10 play - Network Ten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&lt;https://10play.com.au/masterchef/recipes/the-snitch/r200630upfwn&gt;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delicious. magazine. 2022.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Cauliflower steaks with caper butter and parsley breadcrumbs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&lt;https://www.deliciousmagazine.co.uk/recipes/cauliflower-steaks-with-caper-butter-and-parsley-breadcrumbs/&gt;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delicious. magazine. 2022.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Charred broccoli steaks with lentil salad and harissa yogurt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&lt;https://www.deliciousmagazine.co.uk/recipes/charred-broccoli-steaks-lentil-salad/&gt;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seasonal, A., 2022. </a:t>
            </a:r>
            <a:r>
              <a:rPr lang="en-US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Aubergine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pilaf with apricots and almonds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delicious. magazine. Available at: &lt;https://www.deliciousmagazine.co.uk/recipes/aubergine-pilaf-with-apricots-and-almonds/&gt;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Fassnidge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and 4Fourteen Chef, M., 2022.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Chargrilled broccoli with crispy skinned snapper and </a:t>
            </a:r>
            <a:r>
              <a:rPr lang="en-US" sz="12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chilli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soy sauce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delicious.com.au. Available at: &lt;https://www.delicious.com.au/recipes/chargrilled-broccoli-crispy-skinned-snapper-chilli-soy-sauce/g3v4kwSB&gt; [Accessed 12 June 2022].</a:t>
            </a:r>
          </a:p>
          <a:p>
            <a:pPr algn="just"/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1976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340</TotalTime>
  <Words>1470</Words>
  <Application>Microsoft Macintosh PowerPoint</Application>
  <PresentationFormat>A4 Paper (210x297 mm)</PresentationFormat>
  <Paragraphs>106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Bahnschrift SemiLight SemiConde</vt:lpstr>
      <vt:lpstr>Calibri</vt:lpstr>
      <vt:lpstr>Calibri Light</vt:lpstr>
      <vt:lpstr>Stylus BT</vt:lpstr>
      <vt:lpstr>Times New Roman</vt:lpstr>
      <vt:lpstr>Office Theme</vt:lpstr>
      <vt:lpstr>BMIH4002 Menu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Nazmeen Akhtar (2123059)</cp:lastModifiedBy>
  <cp:revision>4</cp:revision>
  <dcterms:created xsi:type="dcterms:W3CDTF">2022-06-12T16:51:34Z</dcterms:created>
  <dcterms:modified xsi:type="dcterms:W3CDTF">2022-06-15T14:33:50Z</dcterms:modified>
</cp:coreProperties>
</file>