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67" r:id="rId5"/>
    <p:sldId id="265" r:id="rId6"/>
    <p:sldId id="261" r:id="rId7"/>
    <p:sldId id="268" r:id="rId8"/>
    <p:sldId id="269" r:id="rId9"/>
    <p:sldId id="264" r:id="rId10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8369B4-58F0-93D2-45EF-508526A74E2F}" v="140" dt="2022-07-03T09:42:58.055"/>
    <p1510:client id="{53C8E184-2EB3-4A1C-BD11-BFEE05F258C7}" v="18" dt="2022-07-01T23:29:49.942"/>
    <p1510:client id="{5D85CD2D-A435-4249-BA56-5039EB27E4AE}" v="894" dt="2022-07-02T20:42:24.451"/>
    <p1510:client id="{89074866-3208-B733-47FE-886D9E0ADBEA}" v="2404" dt="2022-07-02T20:46:33.289"/>
    <p1510:client id="{ACEE6D60-A19F-EE15-830B-1EE307E068B4}" v="7" dt="2022-07-03T10:52:46.079"/>
    <p1510:client id="{BC9CDEC3-2B0B-B1BB-2CA7-C253CC2D4327}" v="1286" dt="2022-07-03T10:49:42.9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 mediu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B35F38-1D09-4975-BEC8-607BE700756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C9412B55-512D-4D26-B7AC-7B3B1622885E}">
      <dgm:prSet phldrT="[Text]" phldr="0"/>
      <dgm:spPr/>
      <dgm:t>
        <a:bodyPr/>
        <a:lstStyle/>
        <a:p>
          <a:pPr rtl="0"/>
          <a:r>
            <a:rPr lang="ro-RO" err="1">
              <a:latin typeface="Garamond" panose="02020404030301010803"/>
            </a:rPr>
            <a:t>Informed</a:t>
          </a:r>
          <a:r>
            <a:rPr lang="ro-RO">
              <a:latin typeface="Garamond" panose="02020404030301010803"/>
            </a:rPr>
            <a:t> </a:t>
          </a:r>
          <a:r>
            <a:rPr lang="ro-RO" err="1">
              <a:latin typeface="Garamond" panose="02020404030301010803"/>
            </a:rPr>
            <a:t>consent</a:t>
          </a:r>
          <a:r>
            <a:rPr lang="ro-RO">
              <a:latin typeface="Garamond" panose="02020404030301010803"/>
            </a:rPr>
            <a:t> of </a:t>
          </a:r>
          <a:r>
            <a:rPr lang="ro-RO" err="1">
              <a:latin typeface="Garamond" panose="02020404030301010803"/>
            </a:rPr>
            <a:t>those</a:t>
          </a:r>
          <a:r>
            <a:rPr lang="ro-RO">
              <a:latin typeface="Garamond" panose="02020404030301010803"/>
            </a:rPr>
            <a:t> </a:t>
          </a:r>
          <a:r>
            <a:rPr lang="ro-RO" err="1">
              <a:latin typeface="Garamond" panose="02020404030301010803"/>
            </a:rPr>
            <a:t>taking</a:t>
          </a:r>
          <a:r>
            <a:rPr lang="ro-RO">
              <a:latin typeface="Garamond" panose="02020404030301010803"/>
            </a:rPr>
            <a:t> </a:t>
          </a:r>
          <a:r>
            <a:rPr lang="ro-RO" err="1">
              <a:latin typeface="Garamond" panose="02020404030301010803"/>
            </a:rPr>
            <a:t>parts</a:t>
          </a:r>
          <a:endParaRPr lang="ro-RO"/>
        </a:p>
      </dgm:t>
    </dgm:pt>
    <dgm:pt modelId="{B78FBC6C-2FC3-451C-9D29-ABA51761BED8}" type="parTrans" cxnId="{7B73801F-A1D3-4C60-9F25-3E29A7AEA5BD}">
      <dgm:prSet/>
      <dgm:spPr/>
      <dgm:t>
        <a:bodyPr/>
        <a:lstStyle/>
        <a:p>
          <a:endParaRPr lang="ro-RO"/>
        </a:p>
      </dgm:t>
    </dgm:pt>
    <dgm:pt modelId="{B981F80D-C985-451D-94E9-07A0ED93125D}" type="sibTrans" cxnId="{7B73801F-A1D3-4C60-9F25-3E29A7AEA5BD}">
      <dgm:prSet/>
      <dgm:spPr/>
      <dgm:t>
        <a:bodyPr/>
        <a:lstStyle/>
        <a:p>
          <a:endParaRPr lang="ro-RO"/>
        </a:p>
      </dgm:t>
    </dgm:pt>
    <dgm:pt modelId="{7545542D-8A68-4DE0-B684-85EF1F2D3282}">
      <dgm:prSet phldrT="[Text]" phldr="0"/>
      <dgm:spPr/>
      <dgm:t>
        <a:bodyPr/>
        <a:lstStyle/>
        <a:p>
          <a:pPr rtl="0"/>
          <a:r>
            <a:rPr lang="ro-RO">
              <a:latin typeface="Garamond" panose="02020404030301010803"/>
            </a:rPr>
            <a:t>Respect for </a:t>
          </a:r>
          <a:r>
            <a:rPr lang="ro-RO" err="1">
              <a:latin typeface="Garamond" panose="02020404030301010803"/>
            </a:rPr>
            <a:t>others</a:t>
          </a:r>
          <a:endParaRPr lang="ro-RO"/>
        </a:p>
      </dgm:t>
    </dgm:pt>
    <dgm:pt modelId="{C4558059-4C11-44CC-9DDC-93386F603921}" type="parTrans" cxnId="{F7CF31CA-770A-4663-9E69-FC4F21368FBB}">
      <dgm:prSet/>
      <dgm:spPr/>
      <dgm:t>
        <a:bodyPr/>
        <a:lstStyle/>
        <a:p>
          <a:endParaRPr lang="ro-RO"/>
        </a:p>
      </dgm:t>
    </dgm:pt>
    <dgm:pt modelId="{A48454F2-438F-4C71-AF1B-1DEDF22F629E}" type="sibTrans" cxnId="{F7CF31CA-770A-4663-9E69-FC4F21368FBB}">
      <dgm:prSet/>
      <dgm:spPr/>
      <dgm:t>
        <a:bodyPr/>
        <a:lstStyle/>
        <a:p>
          <a:endParaRPr lang="ro-RO"/>
        </a:p>
      </dgm:t>
    </dgm:pt>
    <dgm:pt modelId="{956DAA9A-ADE5-4742-AF5C-05E4E2C1E34A}">
      <dgm:prSet phldrT="[Text]" phldr="0"/>
      <dgm:spPr/>
      <dgm:t>
        <a:bodyPr/>
        <a:lstStyle/>
        <a:p>
          <a:pPr rtl="0"/>
          <a:r>
            <a:rPr lang="ro-RO">
              <a:latin typeface="Garamond" panose="02020404030301010803"/>
            </a:rPr>
            <a:t>Avoindence of harm</a:t>
          </a:r>
          <a:endParaRPr lang="ro-RO"/>
        </a:p>
      </dgm:t>
    </dgm:pt>
    <dgm:pt modelId="{5F6F7056-B146-4CD1-A93A-AE93E935AF27}" type="parTrans" cxnId="{F0522C57-2BE4-4619-A8E4-7CDEF9C8C696}">
      <dgm:prSet/>
      <dgm:spPr/>
      <dgm:t>
        <a:bodyPr/>
        <a:lstStyle/>
        <a:p>
          <a:endParaRPr lang="ro-RO"/>
        </a:p>
      </dgm:t>
    </dgm:pt>
    <dgm:pt modelId="{426CBD32-6809-473C-A4F7-29C66C5A10DE}" type="sibTrans" cxnId="{F0522C57-2BE4-4619-A8E4-7CDEF9C8C696}">
      <dgm:prSet/>
      <dgm:spPr/>
      <dgm:t>
        <a:bodyPr/>
        <a:lstStyle/>
        <a:p>
          <a:endParaRPr lang="ro-RO"/>
        </a:p>
      </dgm:t>
    </dgm:pt>
    <dgm:pt modelId="{C38E24F5-A341-4D81-889B-0D131DAB17C6}">
      <dgm:prSet phldrT="[Text]" phldr="0"/>
      <dgm:spPr/>
      <dgm:t>
        <a:bodyPr/>
        <a:lstStyle/>
        <a:p>
          <a:pPr rtl="0"/>
          <a:r>
            <a:rPr lang="ro-RO" err="1">
              <a:latin typeface="Garamond" panose="02020404030301010803"/>
            </a:rPr>
            <a:t>Privacy</a:t>
          </a:r>
          <a:r>
            <a:rPr lang="ro-RO">
              <a:latin typeface="Garamond" panose="02020404030301010803"/>
            </a:rPr>
            <a:t> of </a:t>
          </a:r>
          <a:r>
            <a:rPr lang="ro-RO" err="1">
              <a:latin typeface="Garamond" panose="02020404030301010803"/>
            </a:rPr>
            <a:t>those</a:t>
          </a:r>
          <a:r>
            <a:rPr lang="ro-RO">
              <a:latin typeface="Garamond" panose="02020404030301010803"/>
            </a:rPr>
            <a:t> taking parts</a:t>
          </a:r>
          <a:endParaRPr lang="ro-RO"/>
        </a:p>
      </dgm:t>
    </dgm:pt>
    <dgm:pt modelId="{AF1A39E8-273D-4637-80E3-013D8BA2D1D8}" type="parTrans" cxnId="{EBD6A50B-AF52-4678-B92A-A1E1793588CC}">
      <dgm:prSet/>
      <dgm:spPr/>
      <dgm:t>
        <a:bodyPr/>
        <a:lstStyle/>
        <a:p>
          <a:endParaRPr lang="ro-RO"/>
        </a:p>
      </dgm:t>
    </dgm:pt>
    <dgm:pt modelId="{BA203C86-9423-47EC-9792-05DB98EC5E26}" type="sibTrans" cxnId="{EBD6A50B-AF52-4678-B92A-A1E1793588CC}">
      <dgm:prSet/>
      <dgm:spPr/>
      <dgm:t>
        <a:bodyPr/>
        <a:lstStyle/>
        <a:p>
          <a:endParaRPr lang="ro-RO"/>
        </a:p>
      </dgm:t>
    </dgm:pt>
    <dgm:pt modelId="{DC185ED5-22CF-4DC6-91F3-A87DEB86282C}">
      <dgm:prSet phldrT="[Text]" phldr="0"/>
      <dgm:spPr/>
      <dgm:t>
        <a:bodyPr/>
        <a:lstStyle/>
        <a:p>
          <a:pPr rtl="0"/>
          <a:r>
            <a:rPr lang="ro-RO" err="1">
              <a:latin typeface="Garamond" panose="02020404030301010803"/>
            </a:rPr>
            <a:t>Voluntary</a:t>
          </a:r>
          <a:r>
            <a:rPr lang="ro-RO">
              <a:latin typeface="Garamond" panose="02020404030301010803"/>
            </a:rPr>
            <a:t> </a:t>
          </a:r>
          <a:r>
            <a:rPr lang="ro-RO" err="1">
              <a:latin typeface="Garamond" panose="02020404030301010803"/>
            </a:rPr>
            <a:t>nature</a:t>
          </a:r>
          <a:r>
            <a:rPr lang="ro-RO">
              <a:latin typeface="Garamond" panose="02020404030301010803"/>
            </a:rPr>
            <a:t> of </a:t>
          </a:r>
          <a:r>
            <a:rPr lang="ro-RO" err="1">
              <a:latin typeface="Garamond" panose="02020404030301010803"/>
            </a:rPr>
            <a:t>participation</a:t>
          </a:r>
          <a:r>
            <a:rPr lang="ro-RO">
              <a:latin typeface="Garamond" panose="02020404030301010803"/>
            </a:rPr>
            <a:t> </a:t>
          </a:r>
          <a:r>
            <a:rPr lang="ro-RO" err="1">
              <a:latin typeface="Garamond" panose="02020404030301010803"/>
            </a:rPr>
            <a:t>and</a:t>
          </a:r>
          <a:r>
            <a:rPr lang="ro-RO">
              <a:latin typeface="Garamond" panose="02020404030301010803"/>
            </a:rPr>
            <a:t> </a:t>
          </a:r>
          <a:r>
            <a:rPr lang="ro-RO" err="1">
              <a:latin typeface="Garamond" panose="02020404030301010803"/>
            </a:rPr>
            <a:t>right</a:t>
          </a:r>
          <a:r>
            <a:rPr lang="ro-RO">
              <a:latin typeface="Garamond" panose="02020404030301010803"/>
            </a:rPr>
            <a:t> </a:t>
          </a:r>
          <a:r>
            <a:rPr lang="ro-RO" err="1">
              <a:latin typeface="Garamond" panose="02020404030301010803"/>
            </a:rPr>
            <a:t>to</a:t>
          </a:r>
          <a:r>
            <a:rPr lang="ro-RO">
              <a:latin typeface="Garamond" panose="02020404030301010803"/>
            </a:rPr>
            <a:t> </a:t>
          </a:r>
          <a:r>
            <a:rPr lang="ro-RO" err="1">
              <a:latin typeface="Garamond" panose="02020404030301010803"/>
            </a:rPr>
            <a:t>withdraw</a:t>
          </a:r>
          <a:endParaRPr lang="ro-RO"/>
        </a:p>
      </dgm:t>
    </dgm:pt>
    <dgm:pt modelId="{1B6A5CDE-C711-42ED-B9D1-203E3B2B1F72}" type="parTrans" cxnId="{EEAAF8C0-8A18-4F14-9077-EC6CF66DAE78}">
      <dgm:prSet/>
      <dgm:spPr/>
      <dgm:t>
        <a:bodyPr/>
        <a:lstStyle/>
        <a:p>
          <a:endParaRPr lang="ro-RO"/>
        </a:p>
      </dgm:t>
    </dgm:pt>
    <dgm:pt modelId="{48DC8323-51D1-4A77-AFB6-7F23E6936CBB}" type="sibTrans" cxnId="{EEAAF8C0-8A18-4F14-9077-EC6CF66DAE78}">
      <dgm:prSet/>
      <dgm:spPr/>
      <dgm:t>
        <a:bodyPr/>
        <a:lstStyle/>
        <a:p>
          <a:endParaRPr lang="ro-RO"/>
        </a:p>
      </dgm:t>
    </dgm:pt>
    <dgm:pt modelId="{F18F0EA2-FD27-4E48-8C03-586BBFCCE757}">
      <dgm:prSet phldr="0"/>
      <dgm:spPr/>
      <dgm:t>
        <a:bodyPr/>
        <a:lstStyle/>
        <a:p>
          <a:pPr rtl="0"/>
          <a:r>
            <a:rPr lang="ro-RO" err="1">
              <a:latin typeface="Garamond" panose="02020404030301010803"/>
            </a:rPr>
            <a:t>Integrity</a:t>
          </a:r>
          <a:r>
            <a:rPr lang="ro-RO">
              <a:latin typeface="Garamond" panose="02020404030301010803"/>
            </a:rPr>
            <a:t> ,</a:t>
          </a:r>
          <a:r>
            <a:rPr lang="ro-RO" err="1">
              <a:latin typeface="Garamond" panose="02020404030301010803"/>
            </a:rPr>
            <a:t>fairness</a:t>
          </a:r>
          <a:r>
            <a:rPr lang="ro-RO">
              <a:latin typeface="Garamond" panose="02020404030301010803"/>
            </a:rPr>
            <a:t> </a:t>
          </a:r>
          <a:r>
            <a:rPr lang="ro-RO" err="1">
              <a:latin typeface="Garamond" panose="02020404030301010803"/>
            </a:rPr>
            <a:t>and</a:t>
          </a:r>
          <a:r>
            <a:rPr lang="ro-RO">
              <a:latin typeface="Garamond" panose="02020404030301010803"/>
            </a:rPr>
            <a:t> open-</a:t>
          </a:r>
          <a:r>
            <a:rPr lang="ro-RO" err="1">
              <a:latin typeface="Garamond" panose="02020404030301010803"/>
            </a:rPr>
            <a:t>mindedness</a:t>
          </a:r>
        </a:p>
      </dgm:t>
    </dgm:pt>
    <dgm:pt modelId="{250C0A71-D847-47D4-B6FC-AADB784D3211}" type="parTrans" cxnId="{2A96320F-6FE4-449E-A851-F057DE445DA3}">
      <dgm:prSet/>
      <dgm:spPr/>
    </dgm:pt>
    <dgm:pt modelId="{25F3CC86-4A3C-4E5E-BB59-568D05CF95C6}" type="sibTrans" cxnId="{2A96320F-6FE4-449E-A851-F057DE445DA3}">
      <dgm:prSet/>
      <dgm:spPr/>
    </dgm:pt>
    <dgm:pt modelId="{117D5B6C-8567-4663-9C90-17D76ACC0E3A}" type="pres">
      <dgm:prSet presAssocID="{6EB35F38-1D09-4975-BEC8-607BE700756D}" presName="diagram" presStyleCnt="0">
        <dgm:presLayoutVars>
          <dgm:dir/>
          <dgm:resizeHandles val="exact"/>
        </dgm:presLayoutVars>
      </dgm:prSet>
      <dgm:spPr/>
    </dgm:pt>
    <dgm:pt modelId="{DCAAF2B0-B6C0-436F-AE23-B10AD810A40C}" type="pres">
      <dgm:prSet presAssocID="{C9412B55-512D-4D26-B7AC-7B3B1622885E}" presName="node" presStyleLbl="node1" presStyleIdx="0" presStyleCnt="6">
        <dgm:presLayoutVars>
          <dgm:bulletEnabled val="1"/>
        </dgm:presLayoutVars>
      </dgm:prSet>
      <dgm:spPr/>
    </dgm:pt>
    <dgm:pt modelId="{8624CA4E-2D4B-4EC8-A12D-2F1D6034ADC3}" type="pres">
      <dgm:prSet presAssocID="{B981F80D-C985-451D-94E9-07A0ED93125D}" presName="sibTrans" presStyleCnt="0"/>
      <dgm:spPr/>
    </dgm:pt>
    <dgm:pt modelId="{348E5E39-47AE-4647-B6D5-E558BBE81875}" type="pres">
      <dgm:prSet presAssocID="{7545542D-8A68-4DE0-B684-85EF1F2D3282}" presName="node" presStyleLbl="node1" presStyleIdx="1" presStyleCnt="6">
        <dgm:presLayoutVars>
          <dgm:bulletEnabled val="1"/>
        </dgm:presLayoutVars>
      </dgm:prSet>
      <dgm:spPr>
        <a:solidFill>
          <a:schemeClr val="accent4">
            <a:lumMod val="60000"/>
            <a:lumOff val="40000"/>
          </a:schemeClr>
        </a:solidFill>
      </dgm:spPr>
    </dgm:pt>
    <dgm:pt modelId="{95258CAE-AF14-48E5-84D7-D2919189E1B4}" type="pres">
      <dgm:prSet presAssocID="{A48454F2-438F-4C71-AF1B-1DEDF22F629E}" presName="sibTrans" presStyleCnt="0"/>
      <dgm:spPr/>
    </dgm:pt>
    <dgm:pt modelId="{25DC6463-DF3F-45A3-8D1C-FBC738C3A7D6}" type="pres">
      <dgm:prSet presAssocID="{956DAA9A-ADE5-4742-AF5C-05E4E2C1E34A}" presName="node" presStyleLbl="node1" presStyleIdx="2" presStyleCnt="6">
        <dgm:presLayoutVars>
          <dgm:bulletEnabled val="1"/>
        </dgm:presLayoutVars>
      </dgm:prSet>
      <dgm:spPr>
        <a:solidFill>
          <a:schemeClr val="accent4">
            <a:lumMod val="75000"/>
          </a:schemeClr>
        </a:solidFill>
      </dgm:spPr>
    </dgm:pt>
    <dgm:pt modelId="{87BE1207-FDA3-43D5-8A11-5FF3E2356D10}" type="pres">
      <dgm:prSet presAssocID="{426CBD32-6809-473C-A4F7-29C66C5A10DE}" presName="sibTrans" presStyleCnt="0"/>
      <dgm:spPr/>
    </dgm:pt>
    <dgm:pt modelId="{BD93CD7C-43DE-41F9-979D-71056C7B7358}" type="pres">
      <dgm:prSet presAssocID="{C38E24F5-A341-4D81-889B-0D131DAB17C6}" presName="node" presStyleLbl="node1" presStyleIdx="3" presStyleCnt="6">
        <dgm:presLayoutVars>
          <dgm:bulletEnabled val="1"/>
        </dgm:presLayoutVars>
      </dgm:prSet>
      <dgm:spPr>
        <a:solidFill>
          <a:schemeClr val="accent6">
            <a:lumMod val="75000"/>
          </a:schemeClr>
        </a:solidFill>
      </dgm:spPr>
    </dgm:pt>
    <dgm:pt modelId="{DC77B734-7A4F-4753-96E9-C1EAD94C208D}" type="pres">
      <dgm:prSet presAssocID="{BA203C86-9423-47EC-9792-05DB98EC5E26}" presName="sibTrans" presStyleCnt="0"/>
      <dgm:spPr/>
    </dgm:pt>
    <dgm:pt modelId="{B96BC390-405C-491D-BA56-7AD548CEDA63}" type="pres">
      <dgm:prSet presAssocID="{DC185ED5-22CF-4DC6-91F3-A87DEB86282C}" presName="node" presStyleLbl="node1" presStyleIdx="4" presStyleCnt="6">
        <dgm:presLayoutVars>
          <dgm:bulletEnabled val="1"/>
        </dgm:presLayoutVars>
      </dgm:prSet>
      <dgm:spPr>
        <a:solidFill>
          <a:schemeClr val="tx2">
            <a:lumMod val="75000"/>
            <a:lumOff val="25000"/>
          </a:schemeClr>
        </a:solidFill>
      </dgm:spPr>
    </dgm:pt>
    <dgm:pt modelId="{787DAFAD-33AE-4BC8-B321-BFB759B1E5E6}" type="pres">
      <dgm:prSet presAssocID="{48DC8323-51D1-4A77-AFB6-7F23E6936CBB}" presName="sibTrans" presStyleCnt="0"/>
      <dgm:spPr/>
    </dgm:pt>
    <dgm:pt modelId="{C8E7629E-5CC4-4BD6-8C63-D62CCD74E027}" type="pres">
      <dgm:prSet presAssocID="{F18F0EA2-FD27-4E48-8C03-586BBFCCE757}" presName="node" presStyleLbl="node1" presStyleIdx="5" presStyleCnt="6">
        <dgm:presLayoutVars>
          <dgm:bulletEnabled val="1"/>
        </dgm:presLayoutVars>
      </dgm:prSet>
      <dgm:spPr>
        <a:solidFill>
          <a:schemeClr val="accent2"/>
        </a:solidFill>
      </dgm:spPr>
    </dgm:pt>
  </dgm:ptLst>
  <dgm:cxnLst>
    <dgm:cxn modelId="{EBD6A50B-AF52-4678-B92A-A1E1793588CC}" srcId="{6EB35F38-1D09-4975-BEC8-607BE700756D}" destId="{C38E24F5-A341-4D81-889B-0D131DAB17C6}" srcOrd="3" destOrd="0" parTransId="{AF1A39E8-273D-4637-80E3-013D8BA2D1D8}" sibTransId="{BA203C86-9423-47EC-9792-05DB98EC5E26}"/>
    <dgm:cxn modelId="{2A96320F-6FE4-449E-A851-F057DE445DA3}" srcId="{6EB35F38-1D09-4975-BEC8-607BE700756D}" destId="{F18F0EA2-FD27-4E48-8C03-586BBFCCE757}" srcOrd="5" destOrd="0" parTransId="{250C0A71-D847-47D4-B6FC-AADB784D3211}" sibTransId="{25F3CC86-4A3C-4E5E-BB59-568D05CF95C6}"/>
    <dgm:cxn modelId="{7B73801F-A1D3-4C60-9F25-3E29A7AEA5BD}" srcId="{6EB35F38-1D09-4975-BEC8-607BE700756D}" destId="{C9412B55-512D-4D26-B7AC-7B3B1622885E}" srcOrd="0" destOrd="0" parTransId="{B78FBC6C-2FC3-451C-9D29-ABA51761BED8}" sibTransId="{B981F80D-C985-451D-94E9-07A0ED93125D}"/>
    <dgm:cxn modelId="{2817FE34-5B24-4D2F-A813-BDBE7471491A}" type="presOf" srcId="{7545542D-8A68-4DE0-B684-85EF1F2D3282}" destId="{348E5E39-47AE-4647-B6D5-E558BBE81875}" srcOrd="0" destOrd="0" presId="urn:microsoft.com/office/officeart/2005/8/layout/default"/>
    <dgm:cxn modelId="{C8578A75-993A-4DE0-BA0A-CAA09C84B424}" type="presOf" srcId="{C9412B55-512D-4D26-B7AC-7B3B1622885E}" destId="{DCAAF2B0-B6C0-436F-AE23-B10AD810A40C}" srcOrd="0" destOrd="0" presId="urn:microsoft.com/office/officeart/2005/8/layout/default"/>
    <dgm:cxn modelId="{F0522C57-2BE4-4619-A8E4-7CDEF9C8C696}" srcId="{6EB35F38-1D09-4975-BEC8-607BE700756D}" destId="{956DAA9A-ADE5-4742-AF5C-05E4E2C1E34A}" srcOrd="2" destOrd="0" parTransId="{5F6F7056-B146-4CD1-A93A-AE93E935AF27}" sibTransId="{426CBD32-6809-473C-A4F7-29C66C5A10DE}"/>
    <dgm:cxn modelId="{4F6DBD59-306D-47DA-BC82-566EEA1F74A7}" type="presOf" srcId="{6EB35F38-1D09-4975-BEC8-607BE700756D}" destId="{117D5B6C-8567-4663-9C90-17D76ACC0E3A}" srcOrd="0" destOrd="0" presId="urn:microsoft.com/office/officeart/2005/8/layout/default"/>
    <dgm:cxn modelId="{F4C6037C-95EC-44BE-8D9D-53E7E4EFB874}" type="presOf" srcId="{F18F0EA2-FD27-4E48-8C03-586BBFCCE757}" destId="{C8E7629E-5CC4-4BD6-8C63-D62CCD74E027}" srcOrd="0" destOrd="0" presId="urn:microsoft.com/office/officeart/2005/8/layout/default"/>
    <dgm:cxn modelId="{958BEA88-D58B-4214-8F58-ABB895329DC9}" type="presOf" srcId="{C38E24F5-A341-4D81-889B-0D131DAB17C6}" destId="{BD93CD7C-43DE-41F9-979D-71056C7B7358}" srcOrd="0" destOrd="0" presId="urn:microsoft.com/office/officeart/2005/8/layout/default"/>
    <dgm:cxn modelId="{3E0AC79D-3A1C-4B7C-8EA2-BF829775E200}" type="presOf" srcId="{DC185ED5-22CF-4DC6-91F3-A87DEB86282C}" destId="{B96BC390-405C-491D-BA56-7AD548CEDA63}" srcOrd="0" destOrd="0" presId="urn:microsoft.com/office/officeart/2005/8/layout/default"/>
    <dgm:cxn modelId="{EEAAF8C0-8A18-4F14-9077-EC6CF66DAE78}" srcId="{6EB35F38-1D09-4975-BEC8-607BE700756D}" destId="{DC185ED5-22CF-4DC6-91F3-A87DEB86282C}" srcOrd="4" destOrd="0" parTransId="{1B6A5CDE-C711-42ED-B9D1-203E3B2B1F72}" sibTransId="{48DC8323-51D1-4A77-AFB6-7F23E6936CBB}"/>
    <dgm:cxn modelId="{F7CF31CA-770A-4663-9E69-FC4F21368FBB}" srcId="{6EB35F38-1D09-4975-BEC8-607BE700756D}" destId="{7545542D-8A68-4DE0-B684-85EF1F2D3282}" srcOrd="1" destOrd="0" parTransId="{C4558059-4C11-44CC-9DDC-93386F603921}" sibTransId="{A48454F2-438F-4C71-AF1B-1DEDF22F629E}"/>
    <dgm:cxn modelId="{6BD7C9D5-4674-4B44-9BA8-E9183B4CFDE7}" type="presOf" srcId="{956DAA9A-ADE5-4742-AF5C-05E4E2C1E34A}" destId="{25DC6463-DF3F-45A3-8D1C-FBC738C3A7D6}" srcOrd="0" destOrd="0" presId="urn:microsoft.com/office/officeart/2005/8/layout/default"/>
    <dgm:cxn modelId="{7AB7FC90-5F85-424D-A6F7-63C6C0C2FE1A}" type="presParOf" srcId="{117D5B6C-8567-4663-9C90-17D76ACC0E3A}" destId="{DCAAF2B0-B6C0-436F-AE23-B10AD810A40C}" srcOrd="0" destOrd="0" presId="urn:microsoft.com/office/officeart/2005/8/layout/default"/>
    <dgm:cxn modelId="{5F3AE596-5E5D-4516-827C-2F8A4CF2B445}" type="presParOf" srcId="{117D5B6C-8567-4663-9C90-17D76ACC0E3A}" destId="{8624CA4E-2D4B-4EC8-A12D-2F1D6034ADC3}" srcOrd="1" destOrd="0" presId="urn:microsoft.com/office/officeart/2005/8/layout/default"/>
    <dgm:cxn modelId="{30FB3E86-ED1E-42AC-8B9C-476D1A27E6BC}" type="presParOf" srcId="{117D5B6C-8567-4663-9C90-17D76ACC0E3A}" destId="{348E5E39-47AE-4647-B6D5-E558BBE81875}" srcOrd="2" destOrd="0" presId="urn:microsoft.com/office/officeart/2005/8/layout/default"/>
    <dgm:cxn modelId="{1AAB01E8-837F-404B-9401-A5A553471797}" type="presParOf" srcId="{117D5B6C-8567-4663-9C90-17D76ACC0E3A}" destId="{95258CAE-AF14-48E5-84D7-D2919189E1B4}" srcOrd="3" destOrd="0" presId="urn:microsoft.com/office/officeart/2005/8/layout/default"/>
    <dgm:cxn modelId="{1DE006EC-5196-401F-9BBB-014C76F04A7E}" type="presParOf" srcId="{117D5B6C-8567-4663-9C90-17D76ACC0E3A}" destId="{25DC6463-DF3F-45A3-8D1C-FBC738C3A7D6}" srcOrd="4" destOrd="0" presId="urn:microsoft.com/office/officeart/2005/8/layout/default"/>
    <dgm:cxn modelId="{62EC3EA3-58E0-4CA0-B871-6B161758681A}" type="presParOf" srcId="{117D5B6C-8567-4663-9C90-17D76ACC0E3A}" destId="{87BE1207-FDA3-43D5-8A11-5FF3E2356D10}" srcOrd="5" destOrd="0" presId="urn:microsoft.com/office/officeart/2005/8/layout/default"/>
    <dgm:cxn modelId="{E74B76A7-6EF6-4ABF-9C19-88F5B5A39DDB}" type="presParOf" srcId="{117D5B6C-8567-4663-9C90-17D76ACC0E3A}" destId="{BD93CD7C-43DE-41F9-979D-71056C7B7358}" srcOrd="6" destOrd="0" presId="urn:microsoft.com/office/officeart/2005/8/layout/default"/>
    <dgm:cxn modelId="{B9070428-2AB5-4A22-BCAD-EC586CF9B8D7}" type="presParOf" srcId="{117D5B6C-8567-4663-9C90-17D76ACC0E3A}" destId="{DC77B734-7A4F-4753-96E9-C1EAD94C208D}" srcOrd="7" destOrd="0" presId="urn:microsoft.com/office/officeart/2005/8/layout/default"/>
    <dgm:cxn modelId="{BA397C46-F19C-438E-A49F-6916FC54EA01}" type="presParOf" srcId="{117D5B6C-8567-4663-9C90-17D76ACC0E3A}" destId="{B96BC390-405C-491D-BA56-7AD548CEDA63}" srcOrd="8" destOrd="0" presId="urn:microsoft.com/office/officeart/2005/8/layout/default"/>
    <dgm:cxn modelId="{C32655CD-F391-4A90-97F0-693A300F055B}" type="presParOf" srcId="{117D5B6C-8567-4663-9C90-17D76ACC0E3A}" destId="{787DAFAD-33AE-4BC8-B321-BFB759B1E5E6}" srcOrd="9" destOrd="0" presId="urn:microsoft.com/office/officeart/2005/8/layout/default"/>
    <dgm:cxn modelId="{8632E537-1413-480C-9082-28FB59D97A3D}" type="presParOf" srcId="{117D5B6C-8567-4663-9C90-17D76ACC0E3A}" destId="{C8E7629E-5CC4-4BD6-8C63-D62CCD74E02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AAF2B0-B6C0-436F-AE23-B10AD810A40C}">
      <dsp:nvSpPr>
        <dsp:cNvPr id="0" name=""/>
        <dsp:cNvSpPr/>
      </dsp:nvSpPr>
      <dsp:spPr>
        <a:xfrm>
          <a:off x="701867" y="2089"/>
          <a:ext cx="1905785" cy="11434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900" kern="1200" err="1">
              <a:latin typeface="Garamond" panose="02020404030301010803"/>
            </a:rPr>
            <a:t>Informed</a:t>
          </a:r>
          <a:r>
            <a:rPr lang="ro-RO" sz="1900" kern="1200">
              <a:latin typeface="Garamond" panose="02020404030301010803"/>
            </a:rPr>
            <a:t> </a:t>
          </a:r>
          <a:r>
            <a:rPr lang="ro-RO" sz="1900" kern="1200" err="1">
              <a:latin typeface="Garamond" panose="02020404030301010803"/>
            </a:rPr>
            <a:t>consent</a:t>
          </a:r>
          <a:r>
            <a:rPr lang="ro-RO" sz="1900" kern="1200">
              <a:latin typeface="Garamond" panose="02020404030301010803"/>
            </a:rPr>
            <a:t> of </a:t>
          </a:r>
          <a:r>
            <a:rPr lang="ro-RO" sz="1900" kern="1200" err="1">
              <a:latin typeface="Garamond" panose="02020404030301010803"/>
            </a:rPr>
            <a:t>those</a:t>
          </a:r>
          <a:r>
            <a:rPr lang="ro-RO" sz="1900" kern="1200">
              <a:latin typeface="Garamond" panose="02020404030301010803"/>
            </a:rPr>
            <a:t> </a:t>
          </a:r>
          <a:r>
            <a:rPr lang="ro-RO" sz="1900" kern="1200" err="1">
              <a:latin typeface="Garamond" panose="02020404030301010803"/>
            </a:rPr>
            <a:t>taking</a:t>
          </a:r>
          <a:r>
            <a:rPr lang="ro-RO" sz="1900" kern="1200">
              <a:latin typeface="Garamond" panose="02020404030301010803"/>
            </a:rPr>
            <a:t> </a:t>
          </a:r>
          <a:r>
            <a:rPr lang="ro-RO" sz="1900" kern="1200" err="1">
              <a:latin typeface="Garamond" panose="02020404030301010803"/>
            </a:rPr>
            <a:t>parts</a:t>
          </a:r>
          <a:endParaRPr lang="ro-RO" sz="1900" kern="1200"/>
        </a:p>
      </dsp:txBody>
      <dsp:txXfrm>
        <a:off x="701867" y="2089"/>
        <a:ext cx="1905785" cy="1143471"/>
      </dsp:txXfrm>
    </dsp:sp>
    <dsp:sp modelId="{348E5E39-47AE-4647-B6D5-E558BBE81875}">
      <dsp:nvSpPr>
        <dsp:cNvPr id="0" name=""/>
        <dsp:cNvSpPr/>
      </dsp:nvSpPr>
      <dsp:spPr>
        <a:xfrm>
          <a:off x="2798232" y="2089"/>
          <a:ext cx="1905785" cy="1143471"/>
        </a:xfrm>
        <a:prstGeom prst="rect">
          <a:avLst/>
        </a:prstGeom>
        <a:solidFill>
          <a:schemeClr val="accent4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900" kern="1200">
              <a:latin typeface="Garamond" panose="02020404030301010803"/>
            </a:rPr>
            <a:t>Respect for </a:t>
          </a:r>
          <a:r>
            <a:rPr lang="ro-RO" sz="1900" kern="1200" err="1">
              <a:latin typeface="Garamond" panose="02020404030301010803"/>
            </a:rPr>
            <a:t>others</a:t>
          </a:r>
          <a:endParaRPr lang="ro-RO" sz="1900" kern="1200"/>
        </a:p>
      </dsp:txBody>
      <dsp:txXfrm>
        <a:off x="2798232" y="2089"/>
        <a:ext cx="1905785" cy="1143471"/>
      </dsp:txXfrm>
    </dsp:sp>
    <dsp:sp modelId="{25DC6463-DF3F-45A3-8D1C-FBC738C3A7D6}">
      <dsp:nvSpPr>
        <dsp:cNvPr id="0" name=""/>
        <dsp:cNvSpPr/>
      </dsp:nvSpPr>
      <dsp:spPr>
        <a:xfrm>
          <a:off x="701867" y="1336139"/>
          <a:ext cx="1905785" cy="1143471"/>
        </a:xfrm>
        <a:prstGeom prst="rect">
          <a:avLst/>
        </a:prstGeom>
        <a:solidFill>
          <a:schemeClr val="accent4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900" kern="1200">
              <a:latin typeface="Garamond" panose="02020404030301010803"/>
            </a:rPr>
            <a:t>Avoindence of harm</a:t>
          </a:r>
          <a:endParaRPr lang="ro-RO" sz="1900" kern="1200"/>
        </a:p>
      </dsp:txBody>
      <dsp:txXfrm>
        <a:off x="701867" y="1336139"/>
        <a:ext cx="1905785" cy="1143471"/>
      </dsp:txXfrm>
    </dsp:sp>
    <dsp:sp modelId="{BD93CD7C-43DE-41F9-979D-71056C7B7358}">
      <dsp:nvSpPr>
        <dsp:cNvPr id="0" name=""/>
        <dsp:cNvSpPr/>
      </dsp:nvSpPr>
      <dsp:spPr>
        <a:xfrm>
          <a:off x="2798232" y="1336139"/>
          <a:ext cx="1905785" cy="1143471"/>
        </a:xfrm>
        <a:prstGeom prst="rect">
          <a:avLst/>
        </a:prstGeom>
        <a:solidFill>
          <a:schemeClr val="accent6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900" kern="1200" err="1">
              <a:latin typeface="Garamond" panose="02020404030301010803"/>
            </a:rPr>
            <a:t>Privacy</a:t>
          </a:r>
          <a:r>
            <a:rPr lang="ro-RO" sz="1900" kern="1200">
              <a:latin typeface="Garamond" panose="02020404030301010803"/>
            </a:rPr>
            <a:t> of </a:t>
          </a:r>
          <a:r>
            <a:rPr lang="ro-RO" sz="1900" kern="1200" err="1">
              <a:latin typeface="Garamond" panose="02020404030301010803"/>
            </a:rPr>
            <a:t>those</a:t>
          </a:r>
          <a:r>
            <a:rPr lang="ro-RO" sz="1900" kern="1200">
              <a:latin typeface="Garamond" panose="02020404030301010803"/>
            </a:rPr>
            <a:t> taking parts</a:t>
          </a:r>
          <a:endParaRPr lang="ro-RO" sz="1900" kern="1200"/>
        </a:p>
      </dsp:txBody>
      <dsp:txXfrm>
        <a:off x="2798232" y="1336139"/>
        <a:ext cx="1905785" cy="1143471"/>
      </dsp:txXfrm>
    </dsp:sp>
    <dsp:sp modelId="{B96BC390-405C-491D-BA56-7AD548CEDA63}">
      <dsp:nvSpPr>
        <dsp:cNvPr id="0" name=""/>
        <dsp:cNvSpPr/>
      </dsp:nvSpPr>
      <dsp:spPr>
        <a:xfrm>
          <a:off x="701867" y="2670189"/>
          <a:ext cx="1905785" cy="1143471"/>
        </a:xfrm>
        <a:prstGeom prst="rect">
          <a:avLst/>
        </a:prstGeom>
        <a:solidFill>
          <a:schemeClr val="tx2">
            <a:lumMod val="75000"/>
            <a:lumOff val="2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900" kern="1200" err="1">
              <a:latin typeface="Garamond" panose="02020404030301010803"/>
            </a:rPr>
            <a:t>Voluntary</a:t>
          </a:r>
          <a:r>
            <a:rPr lang="ro-RO" sz="1900" kern="1200">
              <a:latin typeface="Garamond" panose="02020404030301010803"/>
            </a:rPr>
            <a:t> </a:t>
          </a:r>
          <a:r>
            <a:rPr lang="ro-RO" sz="1900" kern="1200" err="1">
              <a:latin typeface="Garamond" panose="02020404030301010803"/>
            </a:rPr>
            <a:t>nature</a:t>
          </a:r>
          <a:r>
            <a:rPr lang="ro-RO" sz="1900" kern="1200">
              <a:latin typeface="Garamond" panose="02020404030301010803"/>
            </a:rPr>
            <a:t> of </a:t>
          </a:r>
          <a:r>
            <a:rPr lang="ro-RO" sz="1900" kern="1200" err="1">
              <a:latin typeface="Garamond" panose="02020404030301010803"/>
            </a:rPr>
            <a:t>participation</a:t>
          </a:r>
          <a:r>
            <a:rPr lang="ro-RO" sz="1900" kern="1200">
              <a:latin typeface="Garamond" panose="02020404030301010803"/>
            </a:rPr>
            <a:t> </a:t>
          </a:r>
          <a:r>
            <a:rPr lang="ro-RO" sz="1900" kern="1200" err="1">
              <a:latin typeface="Garamond" panose="02020404030301010803"/>
            </a:rPr>
            <a:t>and</a:t>
          </a:r>
          <a:r>
            <a:rPr lang="ro-RO" sz="1900" kern="1200">
              <a:latin typeface="Garamond" panose="02020404030301010803"/>
            </a:rPr>
            <a:t> </a:t>
          </a:r>
          <a:r>
            <a:rPr lang="ro-RO" sz="1900" kern="1200" err="1">
              <a:latin typeface="Garamond" panose="02020404030301010803"/>
            </a:rPr>
            <a:t>right</a:t>
          </a:r>
          <a:r>
            <a:rPr lang="ro-RO" sz="1900" kern="1200">
              <a:latin typeface="Garamond" panose="02020404030301010803"/>
            </a:rPr>
            <a:t> </a:t>
          </a:r>
          <a:r>
            <a:rPr lang="ro-RO" sz="1900" kern="1200" err="1">
              <a:latin typeface="Garamond" panose="02020404030301010803"/>
            </a:rPr>
            <a:t>to</a:t>
          </a:r>
          <a:r>
            <a:rPr lang="ro-RO" sz="1900" kern="1200">
              <a:latin typeface="Garamond" panose="02020404030301010803"/>
            </a:rPr>
            <a:t> </a:t>
          </a:r>
          <a:r>
            <a:rPr lang="ro-RO" sz="1900" kern="1200" err="1">
              <a:latin typeface="Garamond" panose="02020404030301010803"/>
            </a:rPr>
            <a:t>withdraw</a:t>
          </a:r>
          <a:endParaRPr lang="ro-RO" sz="1900" kern="1200"/>
        </a:p>
      </dsp:txBody>
      <dsp:txXfrm>
        <a:off x="701867" y="2670189"/>
        <a:ext cx="1905785" cy="1143471"/>
      </dsp:txXfrm>
    </dsp:sp>
    <dsp:sp modelId="{C8E7629E-5CC4-4BD6-8C63-D62CCD74E027}">
      <dsp:nvSpPr>
        <dsp:cNvPr id="0" name=""/>
        <dsp:cNvSpPr/>
      </dsp:nvSpPr>
      <dsp:spPr>
        <a:xfrm>
          <a:off x="2798232" y="2670189"/>
          <a:ext cx="1905785" cy="1143471"/>
        </a:xfrm>
        <a:prstGeom prst="rect">
          <a:avLst/>
        </a:prstGeom>
        <a:solidFill>
          <a:schemeClr val="accent2"/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ctr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900" kern="1200" err="1">
              <a:latin typeface="Garamond" panose="02020404030301010803"/>
            </a:rPr>
            <a:t>Integrity</a:t>
          </a:r>
          <a:r>
            <a:rPr lang="ro-RO" sz="1900" kern="1200">
              <a:latin typeface="Garamond" panose="02020404030301010803"/>
            </a:rPr>
            <a:t> ,</a:t>
          </a:r>
          <a:r>
            <a:rPr lang="ro-RO" sz="1900" kern="1200" err="1">
              <a:latin typeface="Garamond" panose="02020404030301010803"/>
            </a:rPr>
            <a:t>fairness</a:t>
          </a:r>
          <a:r>
            <a:rPr lang="ro-RO" sz="1900" kern="1200">
              <a:latin typeface="Garamond" panose="02020404030301010803"/>
            </a:rPr>
            <a:t> </a:t>
          </a:r>
          <a:r>
            <a:rPr lang="ro-RO" sz="1900" kern="1200" err="1">
              <a:latin typeface="Garamond" panose="02020404030301010803"/>
            </a:rPr>
            <a:t>and</a:t>
          </a:r>
          <a:r>
            <a:rPr lang="ro-RO" sz="1900" kern="1200">
              <a:latin typeface="Garamond" panose="02020404030301010803"/>
            </a:rPr>
            <a:t> open-</a:t>
          </a:r>
          <a:r>
            <a:rPr lang="ro-RO" sz="1900" kern="1200" err="1">
              <a:latin typeface="Garamond" panose="02020404030301010803"/>
            </a:rPr>
            <a:t>mindedness</a:t>
          </a:r>
        </a:p>
      </dsp:txBody>
      <dsp:txXfrm>
        <a:off x="2798232" y="2670189"/>
        <a:ext cx="1905785" cy="11434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403993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8722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8664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7/3/2022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5616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69102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887608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9584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5278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580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27171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718924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39424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535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16678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18599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31563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5722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7/3/2022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98549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explorance.com/blog/7-reasons-students-need-technology-classro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ctrTitle"/>
          </p:nvPr>
        </p:nvSpPr>
        <p:spPr>
          <a:xfrm>
            <a:off x="2678021" y="1971772"/>
            <a:ext cx="6815669" cy="1515533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ro-RO" sz="4400" dirty="0">
                <a:latin typeface="Calibri"/>
                <a:ea typeface="+mj-lt"/>
                <a:cs typeface="+mj-lt"/>
              </a:rPr>
              <a:t> </a:t>
            </a:r>
            <a:r>
              <a:rPr lang="ro-RO" sz="4400" dirty="0" err="1">
                <a:latin typeface="Calibri"/>
                <a:ea typeface="+mj-lt"/>
                <a:cs typeface="+mj-lt"/>
              </a:rPr>
              <a:t>How</a:t>
            </a:r>
            <a:r>
              <a:rPr lang="ro-RO" sz="4400" dirty="0">
                <a:latin typeface="Calibri"/>
                <a:ea typeface="+mj-lt"/>
                <a:cs typeface="+mj-lt"/>
              </a:rPr>
              <a:t> do </a:t>
            </a:r>
            <a:r>
              <a:rPr lang="ro-RO" sz="4400" dirty="0" err="1">
                <a:latin typeface="Calibri"/>
                <a:ea typeface="+mj-lt"/>
                <a:cs typeface="+mj-lt"/>
              </a:rPr>
              <a:t>students</a:t>
            </a:r>
            <a:r>
              <a:rPr lang="ro-RO" sz="4400" dirty="0">
                <a:latin typeface="Calibri"/>
                <a:ea typeface="+mj-lt"/>
                <a:cs typeface="+mj-lt"/>
              </a:rPr>
              <a:t> </a:t>
            </a:r>
            <a:r>
              <a:rPr lang="ro-RO" sz="4400" dirty="0" err="1">
                <a:latin typeface="Calibri"/>
                <a:ea typeface="+mj-lt"/>
                <a:cs typeface="+mj-lt"/>
              </a:rPr>
              <a:t>use</a:t>
            </a:r>
            <a:r>
              <a:rPr lang="ro-RO" sz="4400" dirty="0">
                <a:latin typeface="Calibri"/>
                <a:ea typeface="+mj-lt"/>
                <a:cs typeface="+mj-lt"/>
              </a:rPr>
              <a:t> </a:t>
            </a:r>
            <a:r>
              <a:rPr lang="ro-RO" sz="4400" dirty="0" err="1">
                <a:latin typeface="Calibri"/>
                <a:ea typeface="+mj-lt"/>
                <a:cs typeface="+mj-lt"/>
              </a:rPr>
              <a:t>technology</a:t>
            </a:r>
            <a:r>
              <a:rPr lang="ro-RO" sz="4400" dirty="0">
                <a:latin typeface="Calibri"/>
                <a:ea typeface="+mj-lt"/>
                <a:cs typeface="+mj-lt"/>
              </a:rPr>
              <a:t> </a:t>
            </a:r>
            <a:r>
              <a:rPr lang="ro-RO" sz="4400" dirty="0" err="1">
                <a:latin typeface="Calibri"/>
                <a:ea typeface="+mj-lt"/>
                <a:cs typeface="+mj-lt"/>
              </a:rPr>
              <a:t>to</a:t>
            </a:r>
            <a:r>
              <a:rPr lang="ro-RO" sz="4400" dirty="0">
                <a:latin typeface="Calibri"/>
                <a:ea typeface="+mj-lt"/>
                <a:cs typeface="+mj-lt"/>
              </a:rPr>
              <a:t> </a:t>
            </a:r>
            <a:r>
              <a:rPr lang="ro-RO" sz="4400" dirty="0" err="1">
                <a:latin typeface="Calibri"/>
                <a:ea typeface="+mj-lt"/>
                <a:cs typeface="+mj-lt"/>
              </a:rPr>
              <a:t>collaborate</a:t>
            </a:r>
            <a:r>
              <a:rPr lang="ro-RO" sz="4400" dirty="0">
                <a:latin typeface="Calibri"/>
                <a:ea typeface="+mj-lt"/>
                <a:cs typeface="+mj-lt"/>
              </a:rPr>
              <a:t> at UWTSD?</a:t>
            </a:r>
            <a:endParaRPr lang="ro-RO" sz="4400" dirty="0">
              <a:latin typeface="Calibri"/>
            </a:endParaRPr>
          </a:p>
        </p:txBody>
      </p:sp>
      <p:sp>
        <p:nvSpPr>
          <p:cNvPr id="3" name="Subtitlu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 dirty="0">
                <a:latin typeface="Calibri"/>
                <a:ea typeface="+mn-lt"/>
                <a:cs typeface="+mn-lt"/>
              </a:rPr>
              <a:t>Are </a:t>
            </a:r>
            <a:r>
              <a:rPr lang="ro-RO" dirty="0" err="1">
                <a:latin typeface="Calibri"/>
                <a:ea typeface="+mn-lt"/>
                <a:cs typeface="+mn-lt"/>
              </a:rPr>
              <a:t>students</a:t>
            </a:r>
            <a:r>
              <a:rPr lang="ro-RO" dirty="0">
                <a:latin typeface="Calibri"/>
                <a:ea typeface="+mn-lt"/>
                <a:cs typeface="+mn-lt"/>
              </a:rPr>
              <a:t> confident in </a:t>
            </a:r>
            <a:r>
              <a:rPr lang="ro-RO" dirty="0" err="1">
                <a:latin typeface="Calibri"/>
                <a:ea typeface="+mn-lt"/>
                <a:cs typeface="+mn-lt"/>
              </a:rPr>
              <a:t>using</a:t>
            </a:r>
            <a:r>
              <a:rPr lang="ro-RO" dirty="0">
                <a:latin typeface="Calibri"/>
                <a:ea typeface="+mn-lt"/>
                <a:cs typeface="+mn-lt"/>
              </a:rPr>
              <a:t> </a:t>
            </a:r>
            <a:r>
              <a:rPr lang="ro-RO" dirty="0" err="1">
                <a:latin typeface="Calibri"/>
                <a:ea typeface="+mn-lt"/>
                <a:cs typeface="+mn-lt"/>
              </a:rPr>
              <a:t>technology</a:t>
            </a:r>
            <a:r>
              <a:rPr lang="ro-RO" dirty="0">
                <a:latin typeface="Calibri"/>
                <a:ea typeface="+mn-lt"/>
                <a:cs typeface="+mn-lt"/>
              </a:rPr>
              <a:t> </a:t>
            </a:r>
            <a:r>
              <a:rPr lang="ro-RO" dirty="0" err="1">
                <a:latin typeface="Calibri"/>
                <a:ea typeface="+mn-lt"/>
                <a:cs typeface="+mn-lt"/>
              </a:rPr>
              <a:t>to</a:t>
            </a:r>
            <a:r>
              <a:rPr lang="ro-RO" dirty="0">
                <a:latin typeface="Calibri"/>
                <a:ea typeface="+mn-lt"/>
                <a:cs typeface="+mn-lt"/>
              </a:rPr>
              <a:t> </a:t>
            </a:r>
            <a:r>
              <a:rPr lang="ro-RO" dirty="0" err="1">
                <a:latin typeface="Calibri"/>
                <a:ea typeface="+mn-lt"/>
                <a:cs typeface="+mn-lt"/>
              </a:rPr>
              <a:t>collaborate</a:t>
            </a:r>
            <a:r>
              <a:rPr lang="ro-RO" dirty="0">
                <a:latin typeface="Calibri"/>
                <a:ea typeface="+mn-lt"/>
                <a:cs typeface="+mn-lt"/>
              </a:rPr>
              <a:t>?</a:t>
            </a:r>
            <a:endParaRPr lang="ro-RO" dirty="0">
              <a:latin typeface="Calibri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A6243D6E-2B09-FED2-858F-CBC2E9B7E345}"/>
              </a:ext>
            </a:extLst>
          </p:cNvPr>
          <p:cNvSpPr txBox="1"/>
          <p:nvPr/>
        </p:nvSpPr>
        <p:spPr>
          <a:xfrm>
            <a:off x="4724400" y="473877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b="1">
                <a:ea typeface="Calibri"/>
                <a:cs typeface="Calibri"/>
              </a:rPr>
              <a:t>Ioana Otrocol 2125444</a:t>
            </a:r>
          </a:p>
          <a:p>
            <a:r>
              <a:rPr lang="ro-RO" b="1">
                <a:ea typeface="Calibri"/>
                <a:cs typeface="Calibri"/>
              </a:rPr>
              <a:t>Livia </a:t>
            </a:r>
            <a:r>
              <a:rPr lang="ro-RO" b="1" err="1">
                <a:ea typeface="Calibri"/>
                <a:cs typeface="Calibri"/>
              </a:rPr>
              <a:t>Dragan</a:t>
            </a:r>
            <a:r>
              <a:rPr lang="ro-RO" b="1">
                <a:ea typeface="Calibri"/>
                <a:cs typeface="Calibri"/>
              </a:rPr>
              <a:t> 2130234</a:t>
            </a: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3217094E-5913-B8B4-D66F-38946698BD7E}"/>
              </a:ext>
            </a:extLst>
          </p:cNvPr>
          <p:cNvSpPr txBox="1"/>
          <p:nvPr/>
        </p:nvSpPr>
        <p:spPr>
          <a:xfrm>
            <a:off x="569343" y="36806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>
                <a:ea typeface="+mn-lt"/>
                <a:cs typeface="+mn-lt"/>
              </a:rPr>
              <a:t>BMSW4003_BIRM </a:t>
            </a:r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4997911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B82B9D1A-16A8-4680-0036-D1F4B943813F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>
              <a:cs typeface="Calibri"/>
            </a:endParaRP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B745500B-7235-EAD0-7413-07FC2DBAE556}"/>
              </a:ext>
            </a:extLst>
          </p:cNvPr>
          <p:cNvSpPr txBox="1"/>
          <p:nvPr/>
        </p:nvSpPr>
        <p:spPr>
          <a:xfrm>
            <a:off x="595402" y="638534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 i="1">
                <a:latin typeface="Arial Nova"/>
                <a:cs typeface="Calibri"/>
              </a:rPr>
              <a:t>Introduction</a:t>
            </a:r>
          </a:p>
        </p:txBody>
      </p:sp>
      <p:sp>
        <p:nvSpPr>
          <p:cNvPr id="9" name="CasetăText 8">
            <a:extLst>
              <a:ext uri="{FF2B5EF4-FFF2-40B4-BE49-F238E27FC236}">
                <a16:creationId xmlns:a16="http://schemas.microsoft.com/office/drawing/2014/main" id="{8C4953F4-EF12-7FE5-7CB0-A184FA0B93D0}"/>
              </a:ext>
            </a:extLst>
          </p:cNvPr>
          <p:cNvSpPr txBox="1"/>
          <p:nvPr/>
        </p:nvSpPr>
        <p:spPr>
          <a:xfrm>
            <a:off x="4681268" y="6205268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ro-RO" sz="2000" b="1">
                <a:latin typeface="Arial Nova"/>
                <a:cs typeface="Calibri"/>
              </a:rPr>
              <a:t>1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1EA6B33C-6906-7B99-BC5F-3F48C7287913}"/>
              </a:ext>
            </a:extLst>
          </p:cNvPr>
          <p:cNvSpPr txBox="1"/>
          <p:nvPr/>
        </p:nvSpPr>
        <p:spPr>
          <a:xfrm>
            <a:off x="525313" y="1848030"/>
            <a:ext cx="7013275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 Nova"/>
                <a:ea typeface="Calibri"/>
                <a:cs typeface="Calibri"/>
              </a:rPr>
              <a:t>In today's presentation we want to show you, based on our research what we think about students' confidence in using technology to collaborate.</a:t>
            </a:r>
            <a:endParaRPr lang="ro-RO" sz="2000">
              <a:latin typeface="Arial Nova"/>
              <a:ea typeface="Calibri"/>
              <a:cs typeface="Calibri"/>
            </a:endParaRPr>
          </a:p>
        </p:txBody>
      </p:sp>
      <p:sp>
        <p:nvSpPr>
          <p:cNvPr id="7" name="CasetăText 6">
            <a:extLst>
              <a:ext uri="{FF2B5EF4-FFF2-40B4-BE49-F238E27FC236}">
                <a16:creationId xmlns:a16="http://schemas.microsoft.com/office/drawing/2014/main" id="{57C693B5-BE9A-CCAF-D99C-628495D008E8}"/>
              </a:ext>
            </a:extLst>
          </p:cNvPr>
          <p:cNvSpPr txBox="1"/>
          <p:nvPr/>
        </p:nvSpPr>
        <p:spPr>
          <a:xfrm>
            <a:off x="597200" y="4550973"/>
            <a:ext cx="727206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000">
                <a:latin typeface="Arial Nova"/>
                <a:ea typeface="+mn-lt"/>
                <a:cs typeface="+mn-lt"/>
              </a:rPr>
              <a:t>Are </a:t>
            </a:r>
            <a:r>
              <a:rPr lang="ro-RO" sz="2000" err="1">
                <a:latin typeface="Arial Nova"/>
                <a:ea typeface="+mn-lt"/>
                <a:cs typeface="+mn-lt"/>
              </a:rPr>
              <a:t>students</a:t>
            </a:r>
            <a:r>
              <a:rPr lang="ro-RO" sz="2000">
                <a:latin typeface="Arial Nova"/>
                <a:ea typeface="+mn-lt"/>
                <a:cs typeface="+mn-lt"/>
              </a:rPr>
              <a:t> confident in </a:t>
            </a:r>
            <a:r>
              <a:rPr lang="ro-RO" sz="2000" err="1">
                <a:latin typeface="Arial Nova"/>
                <a:ea typeface="+mn-lt"/>
                <a:cs typeface="+mn-lt"/>
              </a:rPr>
              <a:t>using</a:t>
            </a:r>
            <a:r>
              <a:rPr lang="ro-RO" sz="2000">
                <a:latin typeface="Arial Nova"/>
                <a:ea typeface="+mn-lt"/>
                <a:cs typeface="+mn-lt"/>
              </a:rPr>
              <a:t> </a:t>
            </a:r>
            <a:r>
              <a:rPr lang="ro-RO" sz="2000" err="1">
                <a:latin typeface="Arial Nova"/>
                <a:ea typeface="+mn-lt"/>
                <a:cs typeface="+mn-lt"/>
              </a:rPr>
              <a:t>technology</a:t>
            </a:r>
            <a:r>
              <a:rPr lang="ro-RO" sz="2000">
                <a:latin typeface="Arial Nova"/>
                <a:ea typeface="+mn-lt"/>
                <a:cs typeface="+mn-lt"/>
              </a:rPr>
              <a:t> </a:t>
            </a:r>
            <a:r>
              <a:rPr lang="ro-RO" sz="2000" err="1">
                <a:latin typeface="Arial Nova"/>
                <a:ea typeface="+mn-lt"/>
                <a:cs typeface="+mn-lt"/>
              </a:rPr>
              <a:t>to</a:t>
            </a:r>
            <a:r>
              <a:rPr lang="ro-RO" sz="2000">
                <a:latin typeface="Arial Nova"/>
                <a:ea typeface="+mn-lt"/>
                <a:cs typeface="+mn-lt"/>
              </a:rPr>
              <a:t> </a:t>
            </a:r>
            <a:r>
              <a:rPr lang="ro-RO" sz="2000" err="1">
                <a:latin typeface="Arial Nova"/>
                <a:ea typeface="+mn-lt"/>
                <a:cs typeface="+mn-lt"/>
              </a:rPr>
              <a:t>collaborate</a:t>
            </a:r>
            <a:r>
              <a:rPr lang="ro-RO" sz="2000">
                <a:latin typeface="Arial Nova"/>
                <a:ea typeface="+mn-lt"/>
                <a:cs typeface="+mn-lt"/>
              </a:rPr>
              <a:t>? </a:t>
            </a:r>
            <a:endParaRPr lang="ro-RO" sz="2000">
              <a:latin typeface="Arial Nova"/>
            </a:endParaRP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E2E9F9AD-26AF-B796-0038-330BE57A7A55}"/>
              </a:ext>
            </a:extLst>
          </p:cNvPr>
          <p:cNvSpPr txBox="1"/>
          <p:nvPr/>
        </p:nvSpPr>
        <p:spPr>
          <a:xfrm>
            <a:off x="727494" y="3631721"/>
            <a:ext cx="433908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3200" b="1" i="1" err="1">
                <a:latin typeface="Arial"/>
                <a:cs typeface="Arial"/>
              </a:rPr>
              <a:t>Research</a:t>
            </a:r>
            <a:r>
              <a:rPr lang="ro-RO" sz="3200" b="1" i="1">
                <a:latin typeface="Arial"/>
                <a:cs typeface="Arial"/>
              </a:rPr>
              <a:t> </a:t>
            </a:r>
            <a:r>
              <a:rPr lang="ro-RO" sz="3200" b="1" i="1" err="1">
                <a:latin typeface="Arial"/>
                <a:cs typeface="Arial"/>
              </a:rPr>
              <a:t>Question</a:t>
            </a:r>
            <a:r>
              <a:rPr lang="ro-RO" sz="3200" b="1" i="1">
                <a:latin typeface="Arial"/>
                <a:cs typeface="Arial"/>
              </a:rPr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3896276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43CBFEB1-5330-789F-3DEC-CE7040DE8F73}"/>
              </a:ext>
            </a:extLst>
          </p:cNvPr>
          <p:cNvSpPr txBox="1"/>
          <p:nvPr/>
        </p:nvSpPr>
        <p:spPr>
          <a:xfrm>
            <a:off x="655608" y="439948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sz="3200" b="1" i="1" err="1">
                <a:latin typeface="Arial Nova"/>
                <a:cs typeface="Calibri"/>
              </a:rPr>
              <a:t>Rationale</a:t>
            </a:r>
            <a:endParaRPr lang="ro-RO" sz="3200" b="1" i="1">
              <a:latin typeface="Arial Nova"/>
              <a:cs typeface="Calibri"/>
            </a:endParaRP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3CEAFFEA-C762-EBC3-C46D-E6E976D2709F}"/>
              </a:ext>
            </a:extLst>
          </p:cNvPr>
          <p:cNvSpPr txBox="1"/>
          <p:nvPr/>
        </p:nvSpPr>
        <p:spPr>
          <a:xfrm>
            <a:off x="655608" y="1342730"/>
            <a:ext cx="9607326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>
                <a:latin typeface="Arial"/>
                <a:cs typeface="Calibri"/>
              </a:rPr>
              <a:t>Due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our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research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we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find</a:t>
            </a:r>
            <a:r>
              <a:rPr lang="ro-RO">
                <a:latin typeface="Arial"/>
                <a:cs typeface="Calibri"/>
              </a:rPr>
              <a:t> out </a:t>
            </a:r>
            <a:r>
              <a:rPr lang="ro-RO" err="1">
                <a:latin typeface="Arial"/>
                <a:cs typeface="Calibri"/>
              </a:rPr>
              <a:t>that</a:t>
            </a:r>
            <a:r>
              <a:rPr lang="ro-RO">
                <a:latin typeface="Arial"/>
                <a:cs typeface="Calibri"/>
              </a:rPr>
              <a:t> 8 out of 10 </a:t>
            </a:r>
            <a:r>
              <a:rPr lang="ro-RO" err="1">
                <a:latin typeface="Arial"/>
                <a:cs typeface="Calibri"/>
              </a:rPr>
              <a:t>students</a:t>
            </a:r>
            <a:r>
              <a:rPr lang="ro-RO">
                <a:latin typeface="Arial"/>
                <a:cs typeface="Calibri"/>
              </a:rPr>
              <a:t> are </a:t>
            </a:r>
            <a:r>
              <a:rPr lang="ro-RO" err="1">
                <a:latin typeface="Arial"/>
                <a:cs typeface="Calibri"/>
              </a:rPr>
              <a:t>using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technology</a:t>
            </a:r>
            <a:r>
              <a:rPr lang="ro-RO">
                <a:latin typeface="Arial"/>
                <a:cs typeface="Calibri"/>
              </a:rPr>
              <a:t>. New </a:t>
            </a:r>
            <a:r>
              <a:rPr lang="ro-RO" err="1">
                <a:latin typeface="Arial"/>
                <a:cs typeface="Calibri"/>
              </a:rPr>
              <a:t>subject</a:t>
            </a:r>
            <a:r>
              <a:rPr lang="ro-RO">
                <a:latin typeface="Arial"/>
                <a:cs typeface="Calibri"/>
              </a:rPr>
              <a:t> data </a:t>
            </a:r>
            <a:r>
              <a:rPr lang="ro-RO" err="1">
                <a:latin typeface="Arial"/>
                <a:cs typeface="Calibri"/>
              </a:rPr>
              <a:t>from</a:t>
            </a:r>
            <a:r>
              <a:rPr lang="ro-RO">
                <a:latin typeface="Arial"/>
                <a:cs typeface="Calibri"/>
              </a:rPr>
              <a:t> UCAS </a:t>
            </a:r>
            <a:r>
              <a:rPr lang="ro-RO" err="1">
                <a:latin typeface="Arial"/>
                <a:cs typeface="Calibri"/>
              </a:rPr>
              <a:t>shows</a:t>
            </a:r>
            <a:r>
              <a:rPr lang="ro-RO">
                <a:latin typeface="Arial"/>
                <a:cs typeface="Calibri"/>
              </a:rPr>
              <a:t> a big </a:t>
            </a:r>
            <a:r>
              <a:rPr lang="ro-RO" err="1">
                <a:latin typeface="Arial"/>
                <a:cs typeface="Calibri"/>
              </a:rPr>
              <a:t>shift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towards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technology-based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degrees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mirroring</a:t>
            </a:r>
            <a:r>
              <a:rPr lang="ro-RO">
                <a:latin typeface="Arial"/>
                <a:cs typeface="Calibri"/>
              </a:rPr>
              <a:t> recent </a:t>
            </a:r>
            <a:r>
              <a:rPr lang="ro-RO" err="1">
                <a:latin typeface="Arial"/>
                <a:cs typeface="Calibri"/>
              </a:rPr>
              <a:t>trends</a:t>
            </a:r>
            <a:r>
              <a:rPr lang="ro-RO">
                <a:latin typeface="Arial"/>
                <a:cs typeface="Calibri"/>
              </a:rPr>
              <a:t>, </a:t>
            </a:r>
            <a:r>
              <a:rPr lang="ro-RO" err="1">
                <a:latin typeface="Arial"/>
                <a:cs typeface="Calibri"/>
              </a:rPr>
              <a:t>with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the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last</a:t>
            </a:r>
            <a:r>
              <a:rPr lang="ro-RO">
                <a:latin typeface="Arial"/>
                <a:cs typeface="Calibri"/>
              </a:rPr>
              <a:t> decade </a:t>
            </a:r>
            <a:r>
              <a:rPr lang="ro-RO" err="1">
                <a:latin typeface="Arial"/>
                <a:cs typeface="Calibri"/>
              </a:rPr>
              <a:t>seeing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impressive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growth</a:t>
            </a:r>
            <a:r>
              <a:rPr lang="ro-RO">
                <a:latin typeface="Arial"/>
                <a:cs typeface="Calibri"/>
              </a:rPr>
              <a:t> in engineering </a:t>
            </a:r>
            <a:r>
              <a:rPr lang="ro-RO" err="1">
                <a:latin typeface="Arial"/>
                <a:cs typeface="Calibri"/>
              </a:rPr>
              <a:t>and</a:t>
            </a:r>
            <a:r>
              <a:rPr lang="ro-RO">
                <a:latin typeface="Arial"/>
                <a:cs typeface="Calibri"/>
              </a:rPr>
              <a:t> computer </a:t>
            </a:r>
            <a:r>
              <a:rPr lang="ro-RO" err="1">
                <a:latin typeface="Arial"/>
                <a:cs typeface="Calibri"/>
              </a:rPr>
              <a:t>science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subjects</a:t>
            </a:r>
            <a:r>
              <a:rPr lang="ro-RO">
                <a:latin typeface="Arial"/>
                <a:cs typeface="Calibri"/>
              </a:rPr>
              <a:t>, </a:t>
            </a:r>
            <a:r>
              <a:rPr lang="ro-RO" err="1">
                <a:latin typeface="Arial"/>
                <a:cs typeface="Calibri"/>
              </a:rPr>
              <a:t>including</a:t>
            </a:r>
            <a:r>
              <a:rPr lang="ro-RO">
                <a:latin typeface="Arial"/>
                <a:cs typeface="Calibri"/>
              </a:rPr>
              <a:t> a 400%  in </a:t>
            </a:r>
            <a:r>
              <a:rPr lang="ro-RO" err="1">
                <a:latin typeface="Arial"/>
                <a:cs typeface="Calibri"/>
              </a:rPr>
              <a:t>acceptances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to</a:t>
            </a:r>
            <a:r>
              <a:rPr lang="ro-RO">
                <a:latin typeface="Arial"/>
                <a:cs typeface="Calibri"/>
              </a:rPr>
              <a:t> artificial intelligence (AI) </a:t>
            </a:r>
            <a:r>
              <a:rPr lang="ro-RO" err="1">
                <a:latin typeface="Arial"/>
                <a:cs typeface="Calibri"/>
              </a:rPr>
              <a:t>courses</a:t>
            </a:r>
            <a:r>
              <a:rPr lang="ro-RO">
                <a:latin typeface="Arial"/>
                <a:cs typeface="Calibri"/>
              </a:rPr>
              <a:t>. UCAS(2021)</a:t>
            </a:r>
            <a:endParaRPr lang="ro-RO">
              <a:latin typeface="Arial"/>
              <a:cs typeface="Arial"/>
            </a:endParaRPr>
          </a:p>
          <a:p>
            <a:endParaRPr lang="ro-RO">
              <a:latin typeface="Arial"/>
              <a:cs typeface="Calibri"/>
            </a:endParaRPr>
          </a:p>
          <a:p>
            <a:r>
              <a:rPr lang="ro-RO" err="1">
                <a:latin typeface="Arial"/>
                <a:cs typeface="Calibri"/>
              </a:rPr>
              <a:t>Often</a:t>
            </a:r>
            <a:r>
              <a:rPr lang="ro-RO">
                <a:latin typeface="Arial"/>
                <a:cs typeface="Calibri"/>
              </a:rPr>
              <a:t>, </a:t>
            </a:r>
            <a:r>
              <a:rPr lang="ro-RO" err="1">
                <a:latin typeface="Arial"/>
                <a:cs typeface="Calibri"/>
              </a:rPr>
              <a:t>the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incorporation</a:t>
            </a:r>
            <a:r>
              <a:rPr lang="ro-RO">
                <a:latin typeface="Arial"/>
                <a:cs typeface="Calibri"/>
              </a:rPr>
              <a:t> of online </a:t>
            </a:r>
            <a:r>
              <a:rPr lang="ro-RO" err="1">
                <a:latin typeface="Arial"/>
                <a:cs typeface="Calibri"/>
              </a:rPr>
              <a:t>resources</a:t>
            </a:r>
            <a:r>
              <a:rPr lang="ro-RO">
                <a:latin typeface="Arial"/>
                <a:cs typeface="Calibri"/>
              </a:rPr>
              <a:t> or </a:t>
            </a:r>
            <a:r>
              <a:rPr lang="ro-RO" err="1">
                <a:latin typeface="Arial"/>
                <a:cs typeface="Calibri"/>
              </a:rPr>
              <a:t>peer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collaboration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can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help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students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perform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higher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level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tasks</a:t>
            </a:r>
            <a:r>
              <a:rPr lang="ro-RO">
                <a:latin typeface="Arial"/>
                <a:cs typeface="Calibri"/>
              </a:rPr>
              <a:t>. </a:t>
            </a:r>
            <a:r>
              <a:rPr lang="ro-RO" err="1">
                <a:latin typeface="Arial"/>
                <a:cs typeface="Calibri"/>
              </a:rPr>
              <a:t>Capacity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to</a:t>
            </a:r>
            <a:r>
              <a:rPr lang="ro-RO">
                <a:latin typeface="Arial"/>
                <a:cs typeface="Calibri"/>
              </a:rPr>
              <a:t> master more complex </a:t>
            </a:r>
            <a:r>
              <a:rPr lang="ro-RO" err="1">
                <a:latin typeface="Arial"/>
                <a:cs typeface="Calibri"/>
              </a:rPr>
              <a:t>assignments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will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give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students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confidence</a:t>
            </a:r>
            <a:r>
              <a:rPr lang="ro-RO">
                <a:latin typeface="Arial"/>
                <a:cs typeface="Calibri"/>
              </a:rPr>
              <a:t> in </a:t>
            </a:r>
            <a:r>
              <a:rPr lang="ro-RO" err="1">
                <a:latin typeface="Arial"/>
                <a:cs typeface="Calibri"/>
              </a:rPr>
              <a:t>their</a:t>
            </a:r>
            <a:r>
              <a:rPr lang="ro-RO">
                <a:latin typeface="Arial"/>
                <a:cs typeface="Calibri"/>
              </a:rPr>
              <a:t> intelligence </a:t>
            </a:r>
            <a:r>
              <a:rPr lang="ro-RO" err="1">
                <a:latin typeface="Arial"/>
                <a:cs typeface="Calibri"/>
              </a:rPr>
              <a:t>and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ingenuity</a:t>
            </a:r>
            <a:r>
              <a:rPr lang="ro-RO">
                <a:latin typeface="Arial"/>
                <a:cs typeface="Calibri"/>
              </a:rPr>
              <a:t>.  The </a:t>
            </a:r>
            <a:r>
              <a:rPr lang="ro-RO" err="1">
                <a:latin typeface="Arial"/>
                <a:cs typeface="Calibri"/>
              </a:rPr>
              <a:t>Tech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Edvocate</a:t>
            </a:r>
            <a:r>
              <a:rPr lang="ro-RO">
                <a:latin typeface="Arial"/>
                <a:cs typeface="Calibri"/>
              </a:rPr>
              <a:t> (2021)</a:t>
            </a:r>
          </a:p>
          <a:p>
            <a:r>
              <a:rPr lang="ro-RO">
                <a:latin typeface="Arial"/>
                <a:cs typeface="Calibri"/>
              </a:rPr>
              <a:t>
</a:t>
            </a:r>
            <a:r>
              <a:rPr lang="ro-RO" err="1">
                <a:latin typeface="Arial"/>
                <a:cs typeface="Calibri"/>
              </a:rPr>
              <a:t>With</a:t>
            </a:r>
            <a:r>
              <a:rPr lang="ro-RO">
                <a:latin typeface="Arial"/>
                <a:cs typeface="Calibri"/>
              </a:rPr>
              <a:t> social media </a:t>
            </a:r>
            <a:r>
              <a:rPr lang="ro-RO" err="1">
                <a:latin typeface="Arial"/>
                <a:cs typeface="Calibri"/>
              </a:rPr>
              <a:t>sites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galore</a:t>
            </a:r>
            <a:r>
              <a:rPr lang="ro-RO">
                <a:latin typeface="Arial"/>
                <a:cs typeface="Calibri"/>
              </a:rPr>
              <a:t>, </a:t>
            </a:r>
            <a:r>
              <a:rPr lang="ro-RO" err="1">
                <a:latin typeface="Arial"/>
                <a:cs typeface="Calibri"/>
              </a:rPr>
              <a:t>most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students</a:t>
            </a:r>
            <a:r>
              <a:rPr lang="ro-RO">
                <a:latin typeface="Arial"/>
                <a:cs typeface="Calibri"/>
              </a:rPr>
              <a:t> are </a:t>
            </a:r>
            <a:r>
              <a:rPr lang="ro-RO" err="1">
                <a:latin typeface="Arial"/>
                <a:cs typeface="Calibri"/>
              </a:rPr>
              <a:t>already</a:t>
            </a:r>
            <a:r>
              <a:rPr lang="ro-RO">
                <a:latin typeface="Arial"/>
                <a:cs typeface="Calibri"/>
              </a:rPr>
              <a:t> digital </a:t>
            </a:r>
            <a:r>
              <a:rPr lang="ro-RO" err="1">
                <a:latin typeface="Arial"/>
                <a:cs typeface="Calibri"/>
              </a:rPr>
              <a:t>citizens</a:t>
            </a:r>
            <a:r>
              <a:rPr lang="ro-RO">
                <a:latin typeface="Arial"/>
                <a:cs typeface="Calibri"/>
              </a:rPr>
              <a:t>. </a:t>
            </a:r>
            <a:r>
              <a:rPr lang="ro-RO" err="1">
                <a:latin typeface="Arial"/>
                <a:cs typeface="Calibri"/>
              </a:rPr>
              <a:t>However</a:t>
            </a:r>
            <a:r>
              <a:rPr lang="ro-RO">
                <a:latin typeface="Arial"/>
                <a:cs typeface="Calibri"/>
              </a:rPr>
              <a:t>, </a:t>
            </a:r>
            <a:r>
              <a:rPr lang="ro-RO" err="1">
                <a:latin typeface="Arial"/>
                <a:cs typeface="Calibri"/>
              </a:rPr>
              <a:t>by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incorporating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technology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into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the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classroom</a:t>
            </a:r>
            <a:r>
              <a:rPr lang="ro-RO">
                <a:latin typeface="Arial"/>
                <a:cs typeface="Calibri"/>
              </a:rPr>
              <a:t>, </a:t>
            </a:r>
            <a:r>
              <a:rPr lang="ro-RO" err="1">
                <a:latin typeface="Arial"/>
                <a:cs typeface="Calibri"/>
              </a:rPr>
              <a:t>students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can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begin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to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learn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how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to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be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responsible</a:t>
            </a:r>
            <a:r>
              <a:rPr lang="ro-RO">
                <a:latin typeface="Arial"/>
                <a:cs typeface="Calibri"/>
              </a:rPr>
              <a:t> in </a:t>
            </a:r>
            <a:r>
              <a:rPr lang="ro-RO" err="1">
                <a:latin typeface="Arial"/>
                <a:cs typeface="Calibri"/>
              </a:rPr>
              <a:t>the</a:t>
            </a:r>
            <a:r>
              <a:rPr lang="ro-RO">
                <a:latin typeface="Arial"/>
                <a:cs typeface="Calibri"/>
              </a:rPr>
              <a:t> digital </a:t>
            </a:r>
            <a:r>
              <a:rPr lang="ro-RO" err="1">
                <a:latin typeface="Arial"/>
                <a:cs typeface="Calibri"/>
              </a:rPr>
              <a:t>world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and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with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their</a:t>
            </a:r>
            <a:r>
              <a:rPr lang="ro-RO">
                <a:latin typeface="Arial"/>
                <a:cs typeface="Calibri"/>
              </a:rPr>
              <a:t> digital </a:t>
            </a:r>
            <a:r>
              <a:rPr lang="ro-RO" err="1">
                <a:latin typeface="Arial"/>
                <a:cs typeface="Calibri"/>
              </a:rPr>
              <a:t>actions</a:t>
            </a:r>
            <a:r>
              <a:rPr lang="ro-RO">
                <a:latin typeface="Arial"/>
                <a:cs typeface="Calibri"/>
              </a:rPr>
              <a:t>. The </a:t>
            </a:r>
            <a:r>
              <a:rPr lang="ro-RO" err="1">
                <a:latin typeface="Arial"/>
                <a:cs typeface="Calibri"/>
              </a:rPr>
              <a:t>class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becomes</a:t>
            </a:r>
            <a:r>
              <a:rPr lang="ro-RO">
                <a:latin typeface="Arial"/>
                <a:cs typeface="Calibri"/>
              </a:rPr>
              <a:t> a microcosm of </a:t>
            </a:r>
            <a:r>
              <a:rPr lang="ro-RO" err="1">
                <a:latin typeface="Arial"/>
                <a:cs typeface="Calibri"/>
              </a:rPr>
              <a:t>the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broader</a:t>
            </a:r>
            <a:r>
              <a:rPr lang="ro-RO">
                <a:latin typeface="Arial"/>
                <a:cs typeface="Calibri"/>
              </a:rPr>
              <a:t> digital </a:t>
            </a:r>
            <a:r>
              <a:rPr lang="ro-RO" err="1">
                <a:latin typeface="Arial"/>
                <a:cs typeface="Calibri"/>
              </a:rPr>
              <a:t>landscape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where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students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can</a:t>
            </a:r>
            <a:r>
              <a:rPr lang="ro-RO">
                <a:latin typeface="Arial"/>
                <a:cs typeface="Calibri"/>
              </a:rPr>
              <a:t> practice </a:t>
            </a:r>
            <a:r>
              <a:rPr lang="ro-RO" err="1">
                <a:latin typeface="Arial"/>
                <a:cs typeface="Calibri"/>
              </a:rPr>
              <a:t>how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to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communicate</a:t>
            </a:r>
            <a:r>
              <a:rPr lang="ro-RO">
                <a:latin typeface="Arial"/>
                <a:cs typeface="Calibri"/>
              </a:rPr>
              <a:t>, </a:t>
            </a:r>
            <a:r>
              <a:rPr lang="ro-RO" err="1">
                <a:latin typeface="Arial"/>
                <a:cs typeface="Calibri"/>
              </a:rPr>
              <a:t>search</a:t>
            </a:r>
            <a:r>
              <a:rPr lang="ro-RO">
                <a:latin typeface="Arial"/>
                <a:cs typeface="Calibri"/>
              </a:rPr>
              <a:t>, </a:t>
            </a:r>
            <a:r>
              <a:rPr lang="ro-RO" err="1">
                <a:latin typeface="Arial"/>
                <a:cs typeface="Calibri"/>
              </a:rPr>
              <a:t>and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engage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with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other</a:t>
            </a:r>
            <a:r>
              <a:rPr lang="ro-RO">
                <a:latin typeface="Arial"/>
                <a:cs typeface="Calibri"/>
              </a:rPr>
              <a:t> digital </a:t>
            </a:r>
            <a:r>
              <a:rPr lang="ro-RO" err="1">
                <a:latin typeface="Arial"/>
                <a:cs typeface="Calibri"/>
              </a:rPr>
              <a:t>citizens</a:t>
            </a:r>
            <a:r>
              <a:rPr lang="ro-RO">
                <a:latin typeface="Arial"/>
                <a:cs typeface="Calibri"/>
              </a:rPr>
              <a:t>. </a:t>
            </a:r>
            <a:r>
              <a:rPr lang="ro-RO" err="1">
                <a:latin typeface="Arial"/>
                <a:cs typeface="Calibri"/>
              </a:rPr>
              <a:t>Explorance</a:t>
            </a:r>
            <a:r>
              <a:rPr lang="ro-RO">
                <a:latin typeface="Arial"/>
                <a:cs typeface="Calibri"/>
              </a:rPr>
              <a:t>(2022)</a:t>
            </a:r>
          </a:p>
          <a:p>
            <a:endParaRPr lang="ro-RO">
              <a:cs typeface="Calibri"/>
            </a:endParaRPr>
          </a:p>
          <a:p>
            <a:endParaRPr lang="ro-RO">
              <a:cs typeface="Calibri"/>
            </a:endParaRPr>
          </a:p>
          <a:p>
            <a:endParaRPr lang="ro-RO">
              <a:cs typeface="Calibri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E6B6D646-957C-3E66-51D2-A62CEDB10EEA}"/>
              </a:ext>
            </a:extLst>
          </p:cNvPr>
          <p:cNvSpPr txBox="1"/>
          <p:nvPr/>
        </p:nvSpPr>
        <p:spPr>
          <a:xfrm>
            <a:off x="5241985" y="596085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 algn="l"/>
            <a:r>
              <a:rPr lang="ro-RO" b="1">
                <a:latin typeface="Arial"/>
                <a:ea typeface="Calibri"/>
                <a:cs typeface="Calibri"/>
              </a:rPr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2685215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Imagine 4">
            <a:extLst>
              <a:ext uri="{FF2B5EF4-FFF2-40B4-BE49-F238E27FC236}">
                <a16:creationId xmlns:a16="http://schemas.microsoft.com/office/drawing/2014/main" id="{85F4B2A1-A56C-A52E-3EFB-616D7846F8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3486" y="643467"/>
            <a:ext cx="5585028" cy="5571066"/>
          </a:xfrm>
          <a:prstGeom prst="rect">
            <a:avLst/>
          </a:prstGeom>
        </p:spPr>
      </p:pic>
      <p:sp>
        <p:nvSpPr>
          <p:cNvPr id="4" name="CasetăText 3">
            <a:extLst>
              <a:ext uri="{FF2B5EF4-FFF2-40B4-BE49-F238E27FC236}">
                <a16:creationId xmlns:a16="http://schemas.microsoft.com/office/drawing/2014/main" id="{3339B0BD-CF82-0CA6-AEC2-CFCF13029162}"/>
              </a:ext>
            </a:extLst>
          </p:cNvPr>
          <p:cNvSpPr txBox="1"/>
          <p:nvPr/>
        </p:nvSpPr>
        <p:spPr>
          <a:xfrm>
            <a:off x="5960853" y="639217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b="1">
                <a:latin typeface="Arial"/>
                <a:ea typeface="Calibri"/>
                <a:cs typeface="Calibri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939571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AED7E8A8-10D8-6375-1929-5A58F356AE21}"/>
              </a:ext>
            </a:extLst>
          </p:cNvPr>
          <p:cNvSpPr txBox="1"/>
          <p:nvPr/>
        </p:nvSpPr>
        <p:spPr>
          <a:xfrm>
            <a:off x="704491" y="1432841"/>
            <a:ext cx="7713888" cy="557075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rtl="0"/>
            <a:r>
              <a:rPr lang="ro-RO" sz="1600" b="1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Question</a:t>
            </a:r>
            <a:r>
              <a:rPr lang="ro-RO" sz="1600" b="1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Bank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for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the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research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question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: </a:t>
            </a:r>
            <a:endParaRPr lang="ro-RO" sz="1600">
              <a:effectLst/>
              <a:latin typeface="Arial"/>
              <a:cs typeface="Calibri"/>
            </a:endParaRPr>
          </a:p>
          <a:p>
            <a:pPr rtl="0" fontAlgn="base"/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Are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Arial"/>
              </a:rPr>
              <a:t>students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 confident in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Arial"/>
              </a:rPr>
              <a:t>using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Arial"/>
              </a:rPr>
              <a:t>technology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Arial"/>
              </a:rPr>
              <a:t>to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Arial"/>
              </a:rPr>
              <a:t>collaborate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Arial"/>
              </a:rPr>
              <a:t>? </a:t>
            </a:r>
          </a:p>
          <a:p>
            <a:pPr rtl="0"/>
            <a:br>
              <a:rPr lang="ro-RO" sz="1600">
                <a:latin typeface="Arial"/>
              </a:rPr>
            </a:br>
            <a:r>
              <a:rPr lang="ro-RO" sz="1600" b="1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Closed</a:t>
            </a:r>
            <a:r>
              <a:rPr lang="ro-RO" sz="1600" b="1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1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questions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. (yes or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no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answers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) </a:t>
            </a:r>
            <a:endParaRPr lang="ro-RO" sz="1600">
              <a:effectLst/>
              <a:latin typeface="Arial"/>
              <a:cs typeface="Calibri"/>
            </a:endParaRPr>
          </a:p>
          <a:p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Are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you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confident in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using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MS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Teams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to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work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with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your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peers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?</a:t>
            </a:r>
            <a:r>
              <a:rPr lang="ro-RO" sz="1600">
                <a:solidFill>
                  <a:srgbClr val="000000"/>
                </a:solidFill>
                <a:latin typeface="Arial"/>
                <a:cs typeface="Calibri"/>
              </a:rPr>
              <a:t> </a:t>
            </a:r>
          </a:p>
          <a:p>
            <a:r>
              <a:rPr lang="ro-RO" sz="1600">
                <a:latin typeface="Arial"/>
                <a:cs typeface="Calibri"/>
              </a:rPr>
              <a:t>Yes/No</a:t>
            </a:r>
            <a:endParaRPr lang="ro-RO" sz="1600">
              <a:effectLst/>
              <a:latin typeface="Arial"/>
              <a:cs typeface="Calibri"/>
            </a:endParaRPr>
          </a:p>
          <a:p>
            <a:pPr rtl="0"/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Do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you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feel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confident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when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using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the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OneDrive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to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collaborate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with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peers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?</a:t>
            </a:r>
            <a:endParaRPr lang="ro-RO" sz="1600">
              <a:effectLst/>
              <a:latin typeface="Arial"/>
              <a:cs typeface="Calibri"/>
            </a:endParaRPr>
          </a:p>
          <a:p>
            <a:r>
              <a:rPr lang="ro-RO" sz="1600">
                <a:solidFill>
                  <a:srgbClr val="000000"/>
                </a:solidFill>
                <a:latin typeface="Arial"/>
                <a:cs typeface="Calibri"/>
              </a:rPr>
              <a:t>Yes/No</a:t>
            </a:r>
          </a:p>
          <a:p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Have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you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received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training on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how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to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use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the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OneDrive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to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collaborate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with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others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? Yes</a:t>
            </a:r>
            <a:r>
              <a:rPr lang="ro-RO" sz="1600">
                <a:solidFill>
                  <a:srgbClr val="000000"/>
                </a:solidFill>
                <a:latin typeface="Arial"/>
                <a:cs typeface="Calibri"/>
              </a:rPr>
              <a:t>/No</a:t>
            </a:r>
            <a:endParaRPr lang="ro-RO" sz="1600">
              <a:effectLst/>
              <a:latin typeface="Arial"/>
              <a:cs typeface="Calibri"/>
            </a:endParaRPr>
          </a:p>
          <a:p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Do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you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feel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anxious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if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you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are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asked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to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collaborate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using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technology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?</a:t>
            </a:r>
            <a:endParaRPr lang="ro-RO" sz="1600">
              <a:solidFill>
                <a:srgbClr val="000000"/>
              </a:solidFill>
              <a:latin typeface="Arial"/>
              <a:cs typeface="Calibri"/>
            </a:endParaRPr>
          </a:p>
          <a:p>
            <a:r>
              <a:rPr lang="ro-RO" sz="1600">
                <a:latin typeface="Arial"/>
                <a:cs typeface="Calibri"/>
              </a:rPr>
              <a:t>Yes/No</a:t>
            </a:r>
          </a:p>
          <a:p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Do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you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feel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anxious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if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peers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want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to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use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the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OneDrive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to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collaborate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?</a:t>
            </a:r>
            <a:r>
              <a:rPr lang="ro-RO" sz="1600">
                <a:solidFill>
                  <a:srgbClr val="000000"/>
                </a:solidFill>
                <a:latin typeface="Arial"/>
                <a:cs typeface="Calibri"/>
              </a:rPr>
              <a:t> </a:t>
            </a:r>
          </a:p>
          <a:p>
            <a:r>
              <a:rPr lang="ro-RO" sz="1600">
                <a:latin typeface="Arial"/>
                <a:cs typeface="Calibri"/>
              </a:rPr>
              <a:t>Yes/No</a:t>
            </a:r>
            <a:endParaRPr lang="ro-RO" sz="1600">
              <a:effectLst/>
              <a:latin typeface="Arial"/>
              <a:cs typeface="Calibri"/>
            </a:endParaRPr>
          </a:p>
          <a:p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Have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you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ever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avoided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using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technology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to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collaborate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?</a:t>
            </a:r>
            <a:r>
              <a:rPr lang="ro-RO" sz="1600">
                <a:solidFill>
                  <a:srgbClr val="000000"/>
                </a:solidFill>
                <a:latin typeface="Arial"/>
                <a:cs typeface="Calibri"/>
              </a:rPr>
              <a:t> </a:t>
            </a:r>
          </a:p>
          <a:p>
            <a:r>
              <a:rPr lang="ro-RO" sz="1600">
                <a:latin typeface="Arial"/>
                <a:cs typeface="Calibri"/>
              </a:rPr>
              <a:t>Yes/No</a:t>
            </a:r>
            <a:endParaRPr lang="ro-RO" sz="1600">
              <a:effectLst/>
              <a:latin typeface="Arial"/>
              <a:cs typeface="Calibri"/>
            </a:endParaRPr>
          </a:p>
          <a:p>
            <a:pPr rtl="0"/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Do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you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see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the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value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of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using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technology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to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 </a:t>
            </a:r>
            <a:r>
              <a:rPr lang="ro-RO" sz="1600" b="0" i="0" u="none" strike="noStrike" err="1">
                <a:solidFill>
                  <a:srgbClr val="000000"/>
                </a:solidFill>
                <a:effectLst/>
                <a:latin typeface="Arial"/>
                <a:cs typeface="Calibri"/>
              </a:rPr>
              <a:t>collaborate</a:t>
            </a:r>
            <a:r>
              <a:rPr lang="ro-RO" sz="1600" b="0" i="0" u="none" strike="noStrike">
                <a:solidFill>
                  <a:srgbClr val="000000"/>
                </a:solidFill>
                <a:effectLst/>
                <a:latin typeface="Arial"/>
                <a:cs typeface="Calibri"/>
              </a:rPr>
              <a:t>?</a:t>
            </a:r>
            <a:endParaRPr lang="ro-RO" sz="1600">
              <a:effectLst/>
              <a:latin typeface="Arial"/>
              <a:cs typeface="Calibri"/>
            </a:endParaRPr>
          </a:p>
          <a:p>
            <a:r>
              <a:rPr lang="ro-RO" sz="1600">
                <a:latin typeface="Arial"/>
                <a:cs typeface="Calibri"/>
              </a:rPr>
              <a:t>Yes/No</a:t>
            </a:r>
            <a:endParaRPr lang="ro-RO" sz="1600">
              <a:effectLst/>
              <a:latin typeface="Arial"/>
              <a:cs typeface="Calibri"/>
            </a:endParaRPr>
          </a:p>
          <a:p>
            <a:endParaRPr lang="ro-RO">
              <a:latin typeface="Arial"/>
              <a:cs typeface="Arial"/>
            </a:endParaRPr>
          </a:p>
          <a:p>
            <a:pPr rtl="0"/>
            <a:br>
              <a:rPr lang="ro-RO" sz="1400"/>
            </a:br>
            <a:endParaRPr lang="ro-RO" sz="1400">
              <a:effectLst/>
              <a:latin typeface="Calibri"/>
              <a:cs typeface="Calibri"/>
            </a:endParaRPr>
          </a:p>
          <a:p>
            <a:pPr rtl="0"/>
            <a:endParaRPr lang="ro-RO" sz="1100">
              <a:effectLst/>
            </a:endParaRPr>
          </a:p>
          <a:p>
            <a:pPr rtl="0"/>
            <a:endParaRPr lang="ro-RO" sz="1100">
              <a:effectLst/>
              <a:latin typeface="Calibri"/>
              <a:cs typeface="Calibri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3F95D7D2-1533-8291-579F-858D50001A98}"/>
              </a:ext>
            </a:extLst>
          </p:cNvPr>
          <p:cNvSpPr txBox="1"/>
          <p:nvPr/>
        </p:nvSpPr>
        <p:spPr>
          <a:xfrm>
            <a:off x="871268" y="655608"/>
            <a:ext cx="3965275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3200" b="1" i="1" err="1">
                <a:latin typeface="Arial"/>
                <a:cs typeface="Arial"/>
              </a:rPr>
              <a:t>Proposed</a:t>
            </a:r>
            <a:r>
              <a:rPr lang="ro-RO" sz="3200" b="1" i="1">
                <a:latin typeface="Arial"/>
                <a:cs typeface="Arial"/>
              </a:rPr>
              <a:t> </a:t>
            </a:r>
            <a:r>
              <a:rPr lang="ro-RO" sz="3200" b="1" i="1" err="1">
                <a:latin typeface="Arial"/>
                <a:cs typeface="Arial"/>
              </a:rPr>
              <a:t>Method</a:t>
            </a:r>
            <a:endParaRPr lang="ro-RO" sz="3200" b="1" i="1">
              <a:latin typeface="Arial"/>
              <a:cs typeface="Arial"/>
            </a:endParaRP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7D3E1D0E-7577-29A5-E529-3D66E48F5233}"/>
              </a:ext>
            </a:extLst>
          </p:cNvPr>
          <p:cNvSpPr txBox="1"/>
          <p:nvPr/>
        </p:nvSpPr>
        <p:spPr>
          <a:xfrm>
            <a:off x="5830558" y="585931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b="1">
                <a:latin typeface="Arial"/>
                <a:cs typeface="Arial"/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2149422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7DCD5A5B-CE8A-D679-F534-FE2A399CB0C8}"/>
              </a:ext>
            </a:extLst>
          </p:cNvPr>
          <p:cNvSpPr txBox="1"/>
          <p:nvPr/>
        </p:nvSpPr>
        <p:spPr>
          <a:xfrm>
            <a:off x="569343" y="468702"/>
            <a:ext cx="442535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3200" b="1" i="1" err="1">
                <a:latin typeface="Arial Nova"/>
                <a:cs typeface="Calibri"/>
              </a:rPr>
              <a:t>Ethical</a:t>
            </a:r>
            <a:r>
              <a:rPr lang="ro-RO" sz="3200" b="1" i="1">
                <a:latin typeface="Arial Nova"/>
                <a:cs typeface="Calibri"/>
              </a:rPr>
              <a:t> </a:t>
            </a:r>
            <a:r>
              <a:rPr lang="ro-RO" sz="3200" b="1" i="1" err="1">
                <a:latin typeface="Arial Nova"/>
                <a:cs typeface="Calibri"/>
              </a:rPr>
              <a:t>consideration</a:t>
            </a:r>
            <a:endParaRPr lang="ro-RO" sz="3200" i="1">
              <a:latin typeface="Arial Nova"/>
              <a:cs typeface="Calibri"/>
            </a:endParaRP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7196C632-4F54-0CBC-C30A-D702CEE86A53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>
              <a:ea typeface="Calibri"/>
              <a:cs typeface="Calibri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4C767AAF-DD04-F7D3-5C36-149378CDF3FE}"/>
              </a:ext>
            </a:extLst>
          </p:cNvPr>
          <p:cNvSpPr txBox="1"/>
          <p:nvPr/>
        </p:nvSpPr>
        <p:spPr>
          <a:xfrm>
            <a:off x="612475" y="1345721"/>
            <a:ext cx="537425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latin typeface="Arial"/>
                <a:cs typeface="Arial"/>
              </a:rPr>
              <a:t>We would base our research on the following ethical principles: </a:t>
            </a:r>
          </a:p>
        </p:txBody>
      </p:sp>
      <p:graphicFrame>
        <p:nvGraphicFramePr>
          <p:cNvPr id="5" name="Nomogramă 5">
            <a:extLst>
              <a:ext uri="{FF2B5EF4-FFF2-40B4-BE49-F238E27FC236}">
                <a16:creationId xmlns:a16="http://schemas.microsoft.com/office/drawing/2014/main" id="{550EA585-B9F2-540C-493E-7582614F02A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47909239"/>
              </p:ext>
            </p:extLst>
          </p:nvPr>
        </p:nvGraphicFramePr>
        <p:xfrm>
          <a:off x="2774831" y="1988388"/>
          <a:ext cx="5405886" cy="38157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20" name="CasetăText 1119">
            <a:extLst>
              <a:ext uri="{FF2B5EF4-FFF2-40B4-BE49-F238E27FC236}">
                <a16:creationId xmlns:a16="http://schemas.microsoft.com/office/drawing/2014/main" id="{A2D1ABE1-2A00-B003-45A5-B4E93CB48AA4}"/>
              </a:ext>
            </a:extLst>
          </p:cNvPr>
          <p:cNvSpPr txBox="1"/>
          <p:nvPr/>
        </p:nvSpPr>
        <p:spPr>
          <a:xfrm>
            <a:off x="6089350" y="588806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b="1">
                <a:latin typeface="Arial"/>
                <a:cs typeface="Arial"/>
              </a:rPr>
              <a:t>5</a:t>
            </a:r>
          </a:p>
        </p:txBody>
      </p:sp>
      <p:sp>
        <p:nvSpPr>
          <p:cNvPr id="1191" name="CasetăText 1190">
            <a:extLst>
              <a:ext uri="{FF2B5EF4-FFF2-40B4-BE49-F238E27FC236}">
                <a16:creationId xmlns:a16="http://schemas.microsoft.com/office/drawing/2014/main" id="{5BDDB75F-A638-0296-CE9D-4C6B219CC188}"/>
              </a:ext>
            </a:extLst>
          </p:cNvPr>
          <p:cNvSpPr txBox="1"/>
          <p:nvPr/>
        </p:nvSpPr>
        <p:spPr>
          <a:xfrm>
            <a:off x="842513" y="563017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err="1"/>
              <a:t>Saunders</a:t>
            </a:r>
            <a:r>
              <a:rPr lang="ro-RO"/>
              <a:t> et al (2019)</a:t>
            </a:r>
          </a:p>
        </p:txBody>
      </p:sp>
    </p:spTree>
    <p:extLst>
      <p:ext uri="{BB962C8B-B14F-4D97-AF65-F5344CB8AC3E}">
        <p14:creationId xmlns:p14="http://schemas.microsoft.com/office/powerpoint/2010/main" val="38370505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tăText 2">
            <a:extLst>
              <a:ext uri="{FF2B5EF4-FFF2-40B4-BE49-F238E27FC236}">
                <a16:creationId xmlns:a16="http://schemas.microsoft.com/office/drawing/2014/main" id="{7196C632-4F54-0CBC-C30A-D702CEE86A53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>
              <a:ea typeface="Calibri"/>
              <a:cs typeface="Calibri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EF8BCADD-5FEE-C8B5-D164-91776343E65C}"/>
              </a:ext>
            </a:extLst>
          </p:cNvPr>
          <p:cNvSpPr txBox="1"/>
          <p:nvPr/>
        </p:nvSpPr>
        <p:spPr>
          <a:xfrm>
            <a:off x="943155" y="957532"/>
            <a:ext cx="4310332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3200" b="1" i="1" err="1">
                <a:latin typeface="Arial"/>
                <a:cs typeface="Arial"/>
              </a:rPr>
              <a:t>Research</a:t>
            </a:r>
            <a:r>
              <a:rPr lang="ro-RO" sz="3200" b="1" i="1">
                <a:latin typeface="Arial"/>
                <a:cs typeface="Arial"/>
              </a:rPr>
              <a:t> </a:t>
            </a:r>
            <a:r>
              <a:rPr lang="ro-RO" sz="3200" b="1" i="1" err="1">
                <a:latin typeface="Arial"/>
                <a:cs typeface="Arial"/>
              </a:rPr>
              <a:t>Timeline</a:t>
            </a:r>
            <a:r>
              <a:rPr lang="ro-RO" sz="3200" b="1" i="1">
                <a:latin typeface="Arial"/>
                <a:cs typeface="Arial"/>
              </a:rPr>
              <a:t> </a:t>
            </a:r>
          </a:p>
        </p:txBody>
      </p:sp>
      <p:graphicFrame>
        <p:nvGraphicFramePr>
          <p:cNvPr id="5" name="Tabel 5">
            <a:extLst>
              <a:ext uri="{FF2B5EF4-FFF2-40B4-BE49-F238E27FC236}">
                <a16:creationId xmlns:a16="http://schemas.microsoft.com/office/drawing/2014/main" id="{03F4051B-7CA7-09C5-F21F-AB9ECA7255E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060674"/>
              </p:ext>
            </p:extLst>
          </p:nvPr>
        </p:nvGraphicFramePr>
        <p:xfrm>
          <a:off x="1522850" y="2591433"/>
          <a:ext cx="816864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493246520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420712598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27246542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ro-RO"/>
                        <a:t>WEEK 1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/>
                        <a:t>WEEK 2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ro-RO"/>
                        <a:t>WEEK 3</a:t>
                      </a:r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43464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ro-RO"/>
                        <a:t>Data </a:t>
                      </a:r>
                      <a:r>
                        <a:rPr lang="ro-RO" err="1"/>
                        <a:t>collection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err="1"/>
                        <a:t>Analyse</a:t>
                      </a:r>
                      <a:r>
                        <a:rPr lang="ro-RO"/>
                        <a:t> data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ro-RO" err="1"/>
                        <a:t>Publish</a:t>
                      </a:r>
                      <a:r>
                        <a:rPr lang="ro-RO"/>
                        <a:t> </a:t>
                      </a:r>
                      <a:r>
                        <a:rPr lang="ro-RO" err="1"/>
                        <a:t>the</a:t>
                      </a:r>
                      <a:r>
                        <a:rPr lang="ro-RO"/>
                        <a:t> report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7777919"/>
                  </a:ext>
                </a:extLst>
              </a:tr>
            </a:tbl>
          </a:graphicData>
        </a:graphic>
      </p:graphicFrame>
      <p:sp>
        <p:nvSpPr>
          <p:cNvPr id="6" name="CasetăText 5">
            <a:extLst>
              <a:ext uri="{FF2B5EF4-FFF2-40B4-BE49-F238E27FC236}">
                <a16:creationId xmlns:a16="http://schemas.microsoft.com/office/drawing/2014/main" id="{041DB9C6-B601-5EB1-A177-749C9FB8FA80}"/>
              </a:ext>
            </a:extLst>
          </p:cNvPr>
          <p:cNvSpPr txBox="1"/>
          <p:nvPr/>
        </p:nvSpPr>
        <p:spPr>
          <a:xfrm>
            <a:off x="5831457" y="5802702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b="1">
                <a:latin typeface="Arial"/>
                <a:cs typeface="Arial"/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9014504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asetăText 2">
            <a:extLst>
              <a:ext uri="{FF2B5EF4-FFF2-40B4-BE49-F238E27FC236}">
                <a16:creationId xmlns:a16="http://schemas.microsoft.com/office/drawing/2014/main" id="{7196C632-4F54-0CBC-C30A-D702CEE86A53}"/>
              </a:ext>
            </a:extLst>
          </p:cNvPr>
          <p:cNvSpPr txBox="1"/>
          <p:nvPr/>
        </p:nvSpPr>
        <p:spPr>
          <a:xfrm>
            <a:off x="4724400" y="320040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>
              <a:ea typeface="Calibri"/>
              <a:cs typeface="Calibri"/>
            </a:endParaRPr>
          </a:p>
        </p:txBody>
      </p:sp>
      <p:sp>
        <p:nvSpPr>
          <p:cNvPr id="2" name="CasetăText 1">
            <a:extLst>
              <a:ext uri="{FF2B5EF4-FFF2-40B4-BE49-F238E27FC236}">
                <a16:creationId xmlns:a16="http://schemas.microsoft.com/office/drawing/2014/main" id="{F344C913-7202-9013-B619-7D3D78677F64}"/>
              </a:ext>
            </a:extLst>
          </p:cNvPr>
          <p:cNvSpPr txBox="1"/>
          <p:nvPr/>
        </p:nvSpPr>
        <p:spPr>
          <a:xfrm>
            <a:off x="756249" y="828136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sz="3200" b="1" i="1" err="1">
                <a:latin typeface="Arial"/>
                <a:cs typeface="Arial"/>
              </a:rPr>
              <a:t>Hypotesis</a:t>
            </a:r>
            <a:endParaRPr lang="ro-RO" sz="3200" b="1">
              <a:latin typeface="Arial"/>
              <a:cs typeface="Arial"/>
            </a:endParaRP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44D9D769-E75F-4C8C-216E-4BDFB64CE299}"/>
              </a:ext>
            </a:extLst>
          </p:cNvPr>
          <p:cNvSpPr txBox="1"/>
          <p:nvPr/>
        </p:nvSpPr>
        <p:spPr>
          <a:xfrm>
            <a:off x="5874589" y="583145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b="1">
                <a:latin typeface="Arial"/>
                <a:cs typeface="Arial"/>
              </a:rPr>
              <a:t>7</a:t>
            </a: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7CDC3585-ED2B-50C5-76C1-1B8CFBC6F63D}"/>
              </a:ext>
            </a:extLst>
          </p:cNvPr>
          <p:cNvSpPr txBox="1"/>
          <p:nvPr/>
        </p:nvSpPr>
        <p:spPr>
          <a:xfrm>
            <a:off x="1919916" y="2149955"/>
            <a:ext cx="6984520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Arial"/>
                <a:cs typeface="Arial"/>
              </a:rPr>
              <a:t>In conclusion we think that we will find out that technology is an important part of students' lives, that have a positive impact and most of them feel very confident in using it to collaborate.</a:t>
            </a:r>
            <a:endParaRPr lang="ro-RO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312614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asetăText 1">
            <a:extLst>
              <a:ext uri="{FF2B5EF4-FFF2-40B4-BE49-F238E27FC236}">
                <a16:creationId xmlns:a16="http://schemas.microsoft.com/office/drawing/2014/main" id="{CE13BD23-E32A-E011-E094-8CB591D5EF42}"/>
              </a:ext>
            </a:extLst>
          </p:cNvPr>
          <p:cNvSpPr txBox="1"/>
          <p:nvPr/>
        </p:nvSpPr>
        <p:spPr>
          <a:xfrm>
            <a:off x="799381" y="425570"/>
            <a:ext cx="3289539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3200" b="1" i="1" err="1">
                <a:latin typeface="Arial Nova"/>
                <a:cs typeface="Calibri"/>
              </a:rPr>
              <a:t>Reference</a:t>
            </a:r>
            <a:r>
              <a:rPr lang="ro-RO" sz="3200" b="1" i="1">
                <a:latin typeface="Arial Nova"/>
                <a:cs typeface="Calibri"/>
              </a:rPr>
              <a:t> </a:t>
            </a:r>
            <a:r>
              <a:rPr lang="ro-RO" sz="3200" b="1" i="1" err="1">
                <a:latin typeface="Arial Nova"/>
                <a:cs typeface="Calibri"/>
              </a:rPr>
              <a:t>List</a:t>
            </a:r>
            <a:endParaRPr lang="ro-RO" sz="3200" b="1" i="1">
              <a:latin typeface="Arial Nova"/>
              <a:cs typeface="Calibri"/>
            </a:endParaRPr>
          </a:p>
        </p:txBody>
      </p:sp>
      <p:sp>
        <p:nvSpPr>
          <p:cNvPr id="3" name="CasetăText 2">
            <a:extLst>
              <a:ext uri="{FF2B5EF4-FFF2-40B4-BE49-F238E27FC236}">
                <a16:creationId xmlns:a16="http://schemas.microsoft.com/office/drawing/2014/main" id="{E8E3B97B-C90B-D611-392E-9942DFF2BD72}"/>
              </a:ext>
            </a:extLst>
          </p:cNvPr>
          <p:cNvSpPr txBox="1"/>
          <p:nvPr/>
        </p:nvSpPr>
        <p:spPr>
          <a:xfrm>
            <a:off x="709224" y="1498387"/>
            <a:ext cx="7963514" cy="42473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ro-RO">
                <a:latin typeface="Arial"/>
                <a:cs typeface="Arial"/>
              </a:rPr>
              <a:t>UCAS (2021) </a:t>
            </a:r>
            <a:r>
              <a:rPr lang="ro-RO" err="1">
                <a:latin typeface="Arial"/>
                <a:cs typeface="Arial"/>
              </a:rPr>
              <a:t>Students</a:t>
            </a:r>
            <a:r>
              <a:rPr lang="ro-RO">
                <a:latin typeface="Arial"/>
                <a:cs typeface="Arial"/>
              </a:rPr>
              <a:t> turn </a:t>
            </a:r>
            <a:r>
              <a:rPr lang="ro-RO" err="1">
                <a:latin typeface="Arial"/>
                <a:cs typeface="Arial"/>
              </a:rPr>
              <a:t>to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technology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with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university</a:t>
            </a:r>
            <a:r>
              <a:rPr lang="ro-RO">
                <a:latin typeface="Arial"/>
                <a:cs typeface="Arial"/>
              </a:rPr>
              <a:t> </a:t>
            </a:r>
            <a:r>
              <a:rPr lang="ro-RO" err="1">
                <a:latin typeface="Arial"/>
                <a:cs typeface="Arial"/>
              </a:rPr>
              <a:t>choices</a:t>
            </a:r>
            <a:r>
              <a:rPr lang="ro-RO">
                <a:latin typeface="Arial"/>
                <a:cs typeface="Arial"/>
              </a:rPr>
              <a:t>” [online] </a:t>
            </a:r>
            <a:r>
              <a:rPr lang="ro-RO" err="1">
                <a:latin typeface="Arial"/>
                <a:cs typeface="Arial"/>
              </a:rPr>
              <a:t>Available</a:t>
            </a:r>
            <a:r>
              <a:rPr lang="ro-RO">
                <a:latin typeface="Arial"/>
                <a:cs typeface="Arial"/>
              </a:rPr>
              <a:t> at :</a:t>
            </a:r>
            <a:r>
              <a:rPr lang="ro-RO" err="1">
                <a:latin typeface="Arial"/>
                <a:cs typeface="Arial"/>
              </a:rPr>
              <a:t>https</a:t>
            </a:r>
            <a:r>
              <a:rPr lang="ro-RO">
                <a:latin typeface="Arial"/>
                <a:cs typeface="Arial"/>
              </a:rPr>
              <a:t>://www.ucas.com/corporate/news-and-key-documents/news/students-turn-technology-university-choices#queryId=3e138e88ccfcfb3ef89872c1e3ccd714</a:t>
            </a:r>
          </a:p>
          <a:p>
            <a:pPr marL="285750" indent="-285750">
              <a:buFont typeface="Arial"/>
              <a:buChar char="•"/>
            </a:pPr>
            <a:endParaRPr lang="ro-RO">
              <a:latin typeface="Arial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>
                <a:latin typeface="Arial"/>
                <a:cs typeface="Calibri"/>
              </a:rPr>
              <a:t>The </a:t>
            </a:r>
            <a:r>
              <a:rPr lang="ro-RO" err="1">
                <a:latin typeface="Arial"/>
                <a:cs typeface="Calibri"/>
              </a:rPr>
              <a:t>tech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edvocate</a:t>
            </a:r>
            <a:r>
              <a:rPr lang="ro-RO">
                <a:latin typeface="Arial"/>
                <a:cs typeface="Calibri"/>
              </a:rPr>
              <a:t>(2021) 9 </a:t>
            </a:r>
            <a:r>
              <a:rPr lang="ro-RO" err="1">
                <a:latin typeface="Arial"/>
                <a:cs typeface="Calibri"/>
              </a:rPr>
              <a:t>Ways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that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technology</a:t>
            </a:r>
            <a:r>
              <a:rPr lang="ro-RO">
                <a:latin typeface="Arial"/>
                <a:cs typeface="Calibri"/>
              </a:rPr>
              <a:t>  student </a:t>
            </a:r>
            <a:r>
              <a:rPr lang="ro-RO" err="1">
                <a:latin typeface="Arial"/>
                <a:cs typeface="Calibri"/>
              </a:rPr>
              <a:t>confidence</a:t>
            </a:r>
            <a:r>
              <a:rPr lang="ro-RO">
                <a:latin typeface="Arial"/>
                <a:cs typeface="Calibri"/>
              </a:rPr>
              <a:t> in </a:t>
            </a:r>
            <a:r>
              <a:rPr lang="ro-RO" err="1">
                <a:latin typeface="Arial"/>
                <a:cs typeface="Calibri"/>
              </a:rPr>
              <a:t>the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classroom</a:t>
            </a:r>
            <a:r>
              <a:rPr lang="ro-RO">
                <a:latin typeface="Arial"/>
                <a:cs typeface="Calibri"/>
              </a:rPr>
              <a:t> </a:t>
            </a:r>
            <a:r>
              <a:rPr lang="ro-RO" err="1">
                <a:latin typeface="Arial"/>
                <a:cs typeface="Calibri"/>
              </a:rPr>
              <a:t>Avaible</a:t>
            </a:r>
            <a:r>
              <a:rPr lang="ro-RO">
                <a:latin typeface="Arial"/>
                <a:cs typeface="Calibri"/>
              </a:rPr>
              <a:t> at :</a:t>
            </a:r>
            <a:r>
              <a:rPr lang="ro-RO" err="1">
                <a:latin typeface="Arial"/>
                <a:cs typeface="Calibri"/>
              </a:rPr>
              <a:t>https</a:t>
            </a:r>
            <a:r>
              <a:rPr lang="ro-RO">
                <a:latin typeface="Arial"/>
                <a:cs typeface="Calibri"/>
              </a:rPr>
              <a:t>://www.thetechedvocate.org/9-ways-technology-boosts-student-confidence-classroom/</a:t>
            </a:r>
          </a:p>
          <a:p>
            <a:pPr marL="285750" indent="-285750">
              <a:buFont typeface="Arial"/>
              <a:buChar char="•"/>
            </a:pPr>
            <a:endParaRPr lang="ro-RO">
              <a:latin typeface="Arial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 err="1">
                <a:latin typeface="Arial"/>
                <a:cs typeface="Calibri"/>
              </a:rPr>
              <a:t>Exploeance</a:t>
            </a:r>
            <a:r>
              <a:rPr lang="ro-RO">
                <a:latin typeface="Arial"/>
                <a:cs typeface="Calibri"/>
              </a:rPr>
              <a:t>(2022) 7 </a:t>
            </a:r>
            <a:r>
              <a:rPr lang="ro-RO" err="1">
                <a:latin typeface="Arial"/>
                <a:cs typeface="Calibri"/>
              </a:rPr>
              <a:t>Reasons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why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students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need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technology</a:t>
            </a:r>
            <a:r>
              <a:rPr lang="ro-RO">
                <a:latin typeface="Arial"/>
                <a:cs typeface="Calibri"/>
              </a:rPr>
              <a:t> in </a:t>
            </a:r>
            <a:r>
              <a:rPr lang="ro-RO" err="1">
                <a:latin typeface="Arial"/>
                <a:cs typeface="Calibri"/>
              </a:rPr>
              <a:t>the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classroom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Avaible</a:t>
            </a:r>
            <a:r>
              <a:rPr lang="ro-RO">
                <a:latin typeface="Arial"/>
                <a:cs typeface="Calibri"/>
              </a:rPr>
              <a:t> at </a:t>
            </a:r>
            <a:r>
              <a:rPr lang="ro-RO">
                <a:latin typeface="Arial"/>
                <a:cs typeface="Calibri"/>
                <a:hlinkClick r:id="rId2"/>
              </a:rPr>
              <a:t>https://explorance.com/blog/7-reasons-students-need-technology-classroom/</a:t>
            </a:r>
          </a:p>
          <a:p>
            <a:pPr marL="285750" indent="-285750">
              <a:buFont typeface="Arial"/>
              <a:buChar char="•"/>
            </a:pPr>
            <a:endParaRPr lang="ro-RO">
              <a:latin typeface="Arial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ro-RO">
                <a:latin typeface="Arial"/>
                <a:cs typeface="Calibri"/>
              </a:rPr>
              <a:t>Saunders,M.N.K.,</a:t>
            </a:r>
            <a:r>
              <a:rPr lang="ro-RO" err="1">
                <a:latin typeface="Arial"/>
                <a:cs typeface="Calibri"/>
              </a:rPr>
              <a:t>Lewis,P</a:t>
            </a:r>
            <a:r>
              <a:rPr lang="ro-RO">
                <a:latin typeface="Arial"/>
                <a:cs typeface="Calibri"/>
              </a:rPr>
              <a:t>.  </a:t>
            </a:r>
            <a:r>
              <a:rPr lang="ro-RO" err="1">
                <a:latin typeface="Arial"/>
                <a:cs typeface="Calibri"/>
              </a:rPr>
              <a:t>and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Thornhill,A</a:t>
            </a:r>
            <a:r>
              <a:rPr lang="ro-RO">
                <a:latin typeface="Arial"/>
                <a:cs typeface="Calibri"/>
              </a:rPr>
              <a:t>.(2019) </a:t>
            </a:r>
            <a:r>
              <a:rPr lang="ro-RO" err="1">
                <a:latin typeface="Arial"/>
                <a:cs typeface="Calibri"/>
              </a:rPr>
              <a:t>Research</a:t>
            </a:r>
            <a:r>
              <a:rPr lang="ro-RO">
                <a:latin typeface="Arial"/>
                <a:cs typeface="Calibri"/>
              </a:rPr>
              <a:t> </a:t>
            </a:r>
            <a:r>
              <a:rPr lang="ro-RO" err="1">
                <a:latin typeface="Arial"/>
                <a:cs typeface="Calibri"/>
              </a:rPr>
              <a:t>Methods</a:t>
            </a:r>
            <a:r>
              <a:rPr lang="ro-RO">
                <a:latin typeface="Arial"/>
                <a:cs typeface="Calibri"/>
              </a:rPr>
              <a:t> for business studens.8th </a:t>
            </a:r>
            <a:r>
              <a:rPr lang="ro-RO" err="1">
                <a:latin typeface="Arial"/>
                <a:cs typeface="Calibri"/>
              </a:rPr>
              <a:t>edition.Harlow:Pearson</a:t>
            </a:r>
          </a:p>
        </p:txBody>
      </p:sp>
      <p:sp>
        <p:nvSpPr>
          <p:cNvPr id="4" name="CasetăText 3">
            <a:extLst>
              <a:ext uri="{FF2B5EF4-FFF2-40B4-BE49-F238E27FC236}">
                <a16:creationId xmlns:a16="http://schemas.microsoft.com/office/drawing/2014/main" id="{6620C833-849B-FAD0-F51E-DE8F2E91A000}"/>
              </a:ext>
            </a:extLst>
          </p:cNvPr>
          <p:cNvSpPr txBox="1"/>
          <p:nvPr/>
        </p:nvSpPr>
        <p:spPr>
          <a:xfrm>
            <a:off x="5802702" y="587458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 b="1">
                <a:latin typeface="Arial"/>
                <a:cs typeface="Arial"/>
              </a:rPr>
              <a:t>8</a:t>
            </a:r>
          </a:p>
        </p:txBody>
      </p:sp>
    </p:spTree>
    <p:extLst>
      <p:ext uri="{BB962C8B-B14F-4D97-AF65-F5344CB8AC3E}">
        <p14:creationId xmlns:p14="http://schemas.microsoft.com/office/powerpoint/2010/main" val="13394315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9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0" baseType="lpstr">
      <vt:lpstr>Organic</vt:lpstr>
      <vt:lpstr> How do students use technology to collaborate at UWTSD?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  <vt:lpstr>Prezentare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revision>8</cp:revision>
  <dcterms:created xsi:type="dcterms:W3CDTF">2022-07-01T23:22:36Z</dcterms:created>
  <dcterms:modified xsi:type="dcterms:W3CDTF">2022-07-03T10:53:44Z</dcterms:modified>
</cp:coreProperties>
</file>