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23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1" d="100"/>
          <a:sy n="121" d="100"/>
        </p:scale>
        <p:origin x="131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29700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29701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5E3E3ED-1457-4AC8-995D-0D0209E2AEF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2752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3400" y="609600"/>
            <a:ext cx="7924800" cy="1143000"/>
          </a:xfrm>
        </p:spPr>
        <p:txBody>
          <a:bodyPr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1981200"/>
            <a:ext cx="6400800" cy="609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8D236C7C-109F-4CCE-AA06-6FF83E9B194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60BA27-8451-4C89-AB2F-E3900120910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1BFCCA-6B8B-425B-8EC8-1E757894669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28800" y="1524000"/>
            <a:ext cx="34671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48300" y="1524000"/>
            <a:ext cx="34671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CE33D9-275B-49CD-9B4D-C02C954BCD3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51AF64-9935-4A88-841E-B3A95A25DD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25D46C-3021-4A1F-8DD8-2A68E9B849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B5AE23-D34A-4F7D-9DFD-F49D8128222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9F4DE7-C950-4329-B4C1-1CE8DE46E1A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15E025-84CB-4DF4-B67B-8DA5B3E9A93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9A84A7-78B5-475C-AC2C-FE980E946A4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28600"/>
            <a:ext cx="2057400" cy="5867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28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36B5DA-394C-4832-B9AC-9AB3187D11F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286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828800" y="1524000"/>
            <a:ext cx="7086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828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9624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1B64AC6-29B1-40D1-8FCC-80BF534FDA83}" type="slidenum">
              <a:rPr lang="en-GB"/>
              <a:pPr/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/>
              <a:t>The Resource based view of the firm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16013" y="3789363"/>
            <a:ext cx="6400800" cy="609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b="1"/>
              <a:t>Knowledge Management – Session 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The shifting paradigms in Strategic thinking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The focus on action – The marketing mix (Kotler)</a:t>
            </a:r>
          </a:p>
          <a:p>
            <a:r>
              <a:rPr lang="en-GB" b="1"/>
              <a:t>The focus on the market – External factors (Porter)</a:t>
            </a:r>
          </a:p>
          <a:p>
            <a:r>
              <a:rPr lang="en-GB" b="1"/>
              <a:t>The focus on the organisation – Internal Factors (Hamel and Prahalad)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The importance of the internal environment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b="1" dirty="0"/>
              <a:t>Sources of profitability – Industry factors or Organisational factors</a:t>
            </a:r>
          </a:p>
          <a:p>
            <a:pPr>
              <a:lnSpc>
                <a:spcPct val="90000"/>
              </a:lnSpc>
            </a:pPr>
            <a:r>
              <a:rPr lang="en-GB" b="1" dirty="0" err="1"/>
              <a:t>Rumult’s</a:t>
            </a:r>
            <a:r>
              <a:rPr lang="en-GB" b="1"/>
              <a:t> research of the </a:t>
            </a:r>
            <a:r>
              <a:rPr lang="en-GB" b="1" smtClean="0"/>
              <a:t>US. </a:t>
            </a:r>
            <a:r>
              <a:rPr lang="en-GB" b="1" dirty="0"/>
              <a:t>in the 1990’s. Profitability Factors were influenced by – Industry Factors – 8%; Organisational Factors – 47%</a:t>
            </a:r>
          </a:p>
          <a:p>
            <a:pPr>
              <a:lnSpc>
                <a:spcPct val="90000"/>
              </a:lnSpc>
            </a:pPr>
            <a:r>
              <a:rPr lang="en-GB" b="1" dirty="0"/>
              <a:t>Porter’s findings – Confirmation of </a:t>
            </a:r>
            <a:r>
              <a:rPr lang="en-GB" b="1" dirty="0" err="1"/>
              <a:t>Rumult’s</a:t>
            </a:r>
            <a:r>
              <a:rPr lang="en-GB" b="1" dirty="0"/>
              <a:t> position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Impact of the research on Management Theory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b="1"/>
              <a:t>	If internal sources of advantage outweigh external sources of advantage – then the manager, particularly the strategic manager, must be as concerned about the organisational bundle of resources as about the external and market environment.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/>
              <a:t>The resource based view of the organisation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b="1"/>
              <a:t>	The work of Robert Grant and the Chicago economists – The five stage model of Strategic development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Resources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4400" b="1"/>
              <a:t>Strength</a:t>
            </a:r>
          </a:p>
          <a:p>
            <a:r>
              <a:rPr lang="en-GB" sz="4400" b="1"/>
              <a:t>Weaknesses</a:t>
            </a:r>
          </a:p>
          <a:p>
            <a:r>
              <a:rPr lang="en-GB" sz="4400" b="1"/>
              <a:t>Opportunities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Capabilities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What can we do more effectively than our rivals</a:t>
            </a:r>
          </a:p>
          <a:p>
            <a:r>
              <a:rPr lang="en-GB" b="1"/>
              <a:t>How do we use our resources to create capabilities</a:t>
            </a:r>
          </a:p>
          <a:p>
            <a:r>
              <a:rPr lang="en-GB" b="1"/>
              <a:t>How do we ensure that our capabilities are complex and secure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0"/>
              <a:t>Potential for sustainable Competitive Advantage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4000" b="1"/>
              <a:t>Rent earning potential of our bundle of resources and capabilities </a:t>
            </a:r>
          </a:p>
          <a:p>
            <a:r>
              <a:rPr lang="en-GB" sz="4000" b="1"/>
              <a:t>Where advantage is sustainable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Strategy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4400" b="1"/>
              <a:t>	Relate external opportunities to the available potential advantages so as to achieve success</a:t>
            </a:r>
          </a:p>
          <a:p>
            <a:endParaRPr lang="en-GB" sz="44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Identify gaps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Resource gaps</a:t>
            </a:r>
          </a:p>
          <a:p>
            <a:r>
              <a:rPr lang="en-GB" b="1"/>
              <a:t>Upgrading resources</a:t>
            </a:r>
          </a:p>
          <a:p>
            <a:r>
              <a:rPr lang="en-GB" b="1"/>
              <a:t>Ensuring sustainability of capabilities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Identifying key resources - Tangible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Physical</a:t>
            </a:r>
          </a:p>
          <a:p>
            <a:r>
              <a:rPr lang="en-GB" b="1"/>
              <a:t>Financial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Identifying Key Resources - Intangible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Technology</a:t>
            </a:r>
          </a:p>
          <a:p>
            <a:r>
              <a:rPr lang="en-GB" b="1"/>
              <a:t>Reputation</a:t>
            </a:r>
          </a:p>
          <a:p>
            <a:r>
              <a:rPr lang="en-GB" b="1"/>
              <a:t>Culture</a:t>
            </a:r>
          </a:p>
          <a:p>
            <a:endParaRPr lang="en-GB" b="1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Identifying Key Resources – Human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Specialised skills and knowledge</a:t>
            </a:r>
          </a:p>
          <a:p>
            <a:r>
              <a:rPr lang="en-GB" b="1"/>
              <a:t>Communication and integration</a:t>
            </a:r>
          </a:p>
          <a:p>
            <a:r>
              <a:rPr lang="en-GB" b="1"/>
              <a:t>Motivation</a:t>
            </a:r>
          </a:p>
          <a:p>
            <a:endParaRPr lang="en-GB" b="1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Linking resources together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Capabilities</a:t>
            </a:r>
          </a:p>
          <a:p>
            <a:r>
              <a:rPr lang="en-GB" b="1"/>
              <a:t>Competencies</a:t>
            </a:r>
          </a:p>
          <a:p>
            <a:r>
              <a:rPr lang="en-GB" b="1"/>
              <a:t>Core Competences</a:t>
            </a:r>
          </a:p>
          <a:p>
            <a:endParaRPr lang="en-GB" b="1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Analysing Capabilities – The McKinsey Value Chain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Technology</a:t>
            </a:r>
          </a:p>
          <a:p>
            <a:r>
              <a:rPr lang="en-GB" b="1"/>
              <a:t>Product Design</a:t>
            </a:r>
          </a:p>
          <a:p>
            <a:r>
              <a:rPr lang="en-GB" b="1"/>
              <a:t>Manufacturing</a:t>
            </a:r>
          </a:p>
          <a:p>
            <a:r>
              <a:rPr lang="en-GB" b="1"/>
              <a:t>Marketing</a:t>
            </a:r>
          </a:p>
          <a:p>
            <a:r>
              <a:rPr lang="en-GB" b="1"/>
              <a:t>Distribution</a:t>
            </a:r>
          </a:p>
          <a:p>
            <a:r>
              <a:rPr lang="en-GB" b="1"/>
              <a:t>Service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Analysing Capabilities – Porter’s Value Chain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b="1"/>
              <a:t>Primary Activities</a:t>
            </a:r>
            <a:br>
              <a:rPr lang="en-GB" sz="2800" b="1"/>
            </a:br>
            <a:r>
              <a:rPr lang="en-GB" sz="2800" b="1"/>
              <a:t> 	</a:t>
            </a:r>
            <a:r>
              <a:rPr lang="en-GB" sz="2800" b="1">
                <a:sym typeface="Symbol" pitchFamily="18" charset="2"/>
              </a:rPr>
              <a:t></a:t>
            </a:r>
            <a:r>
              <a:rPr lang="en-GB" sz="2800" b="1"/>
              <a:t> Inbound Logistics</a:t>
            </a:r>
            <a:br>
              <a:rPr lang="en-GB" sz="2800" b="1"/>
            </a:br>
            <a:r>
              <a:rPr lang="en-GB" sz="2800" b="1"/>
              <a:t> 	</a:t>
            </a:r>
            <a:r>
              <a:rPr lang="en-GB" sz="2800" b="1">
                <a:sym typeface="Symbol" pitchFamily="18" charset="2"/>
              </a:rPr>
              <a:t></a:t>
            </a:r>
            <a:r>
              <a:rPr lang="en-GB" sz="2800" b="1"/>
              <a:t> Operations</a:t>
            </a:r>
            <a:br>
              <a:rPr lang="en-GB" sz="2800" b="1"/>
            </a:br>
            <a:r>
              <a:rPr lang="en-GB" sz="2800" b="1"/>
              <a:t> 	</a:t>
            </a:r>
            <a:r>
              <a:rPr lang="en-GB" sz="2800" b="1">
                <a:sym typeface="Symbol" pitchFamily="18" charset="2"/>
              </a:rPr>
              <a:t></a:t>
            </a:r>
            <a:r>
              <a:rPr lang="en-GB" sz="2800" b="1"/>
              <a:t> Outbound Logistics</a:t>
            </a:r>
            <a:br>
              <a:rPr lang="en-GB" sz="2800" b="1"/>
            </a:br>
            <a:r>
              <a:rPr lang="en-GB" sz="2800" b="1"/>
              <a:t> 	</a:t>
            </a:r>
            <a:r>
              <a:rPr lang="en-GB" sz="2800" b="1">
                <a:sym typeface="Symbol" pitchFamily="18" charset="2"/>
              </a:rPr>
              <a:t></a:t>
            </a:r>
            <a:r>
              <a:rPr lang="en-GB" sz="2800" b="1"/>
              <a:t> Marketing and Sales</a:t>
            </a:r>
            <a:br>
              <a:rPr lang="en-GB" sz="2800" b="1"/>
            </a:br>
            <a:r>
              <a:rPr lang="en-GB" sz="2800" b="1"/>
              <a:t> 	</a:t>
            </a:r>
            <a:r>
              <a:rPr lang="en-GB" sz="2800" b="1">
                <a:sym typeface="Symbol" pitchFamily="18" charset="2"/>
              </a:rPr>
              <a:t></a:t>
            </a:r>
            <a:r>
              <a:rPr lang="en-GB" sz="2800" b="1"/>
              <a:t> Service</a:t>
            </a:r>
          </a:p>
          <a:p>
            <a:r>
              <a:rPr lang="en-GB" sz="2800" b="1"/>
              <a:t>Support Activities</a:t>
            </a:r>
            <a:br>
              <a:rPr lang="en-GB" sz="2800" b="1"/>
            </a:br>
            <a:r>
              <a:rPr lang="en-GB" sz="2800" b="1"/>
              <a:t> 	</a:t>
            </a:r>
            <a:r>
              <a:rPr lang="en-GB" sz="2800" b="1">
                <a:sym typeface="Symbol" pitchFamily="18" charset="2"/>
              </a:rPr>
              <a:t></a:t>
            </a:r>
            <a:r>
              <a:rPr lang="en-GB" sz="2800" b="1"/>
              <a:t> Firm Infrastructure</a:t>
            </a:r>
            <a:br>
              <a:rPr lang="en-GB" sz="2800" b="1"/>
            </a:br>
            <a:r>
              <a:rPr lang="en-GB" sz="2800" b="1"/>
              <a:t> 	</a:t>
            </a:r>
            <a:r>
              <a:rPr lang="en-GB" sz="2800" b="1">
                <a:sym typeface="Symbol" pitchFamily="18" charset="2"/>
              </a:rPr>
              <a:t></a:t>
            </a:r>
            <a:r>
              <a:rPr lang="en-GB" sz="2800" b="1"/>
              <a:t> Human Resource Management</a:t>
            </a:r>
            <a:br>
              <a:rPr lang="en-GB" sz="2800" b="1"/>
            </a:br>
            <a:r>
              <a:rPr lang="en-GB" sz="2800" b="1"/>
              <a:t> 	</a:t>
            </a:r>
            <a:r>
              <a:rPr lang="en-GB" sz="2800" b="1">
                <a:sym typeface="Symbol" pitchFamily="18" charset="2"/>
              </a:rPr>
              <a:t></a:t>
            </a:r>
            <a:r>
              <a:rPr lang="en-GB" sz="2800" b="1"/>
              <a:t> R&amp;D</a:t>
            </a:r>
            <a:br>
              <a:rPr lang="en-GB" sz="2800" b="1"/>
            </a:br>
            <a:r>
              <a:rPr lang="en-GB" sz="2800" b="1"/>
              <a:t> 	</a:t>
            </a:r>
            <a:r>
              <a:rPr lang="en-GB" sz="2800" b="1">
                <a:sym typeface="Symbol" pitchFamily="18" charset="2"/>
              </a:rPr>
              <a:t></a:t>
            </a:r>
            <a:r>
              <a:rPr lang="en-GB" sz="2800" b="1"/>
              <a:t> Procurement</a:t>
            </a:r>
          </a:p>
          <a:p>
            <a:endParaRPr lang="en-GB" sz="2800" b="1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Managing the external chain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Supplier Value Chain</a:t>
            </a:r>
          </a:p>
          <a:p>
            <a:r>
              <a:rPr lang="en-GB" b="1"/>
              <a:t>Distributor Value Chain</a:t>
            </a:r>
          </a:p>
          <a:p>
            <a:r>
              <a:rPr lang="en-GB" b="1"/>
              <a:t>Retailer Value Chain</a:t>
            </a:r>
          </a:p>
          <a:p>
            <a:r>
              <a:rPr lang="en-GB" b="1"/>
              <a:t>Customer Value Chain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The changing nature of resources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Immobile Resources – Land, Labour, Capital</a:t>
            </a:r>
          </a:p>
          <a:p>
            <a:r>
              <a:rPr lang="en-GB" b="1"/>
              <a:t>Mobile Resources – Technology, Information, Brands, International Financial Markets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Leveraging resources and capabilities – </a:t>
            </a:r>
            <a:r>
              <a:rPr lang="en-GB" sz="3200" b="0"/>
              <a:t>Hamel and Prahalad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Concentrating Resources</a:t>
            </a:r>
          </a:p>
          <a:p>
            <a:r>
              <a:rPr lang="en-GB" b="1"/>
              <a:t>Accumulating Resources</a:t>
            </a:r>
          </a:p>
          <a:p>
            <a:r>
              <a:rPr lang="en-GB" b="1"/>
              <a:t>Complementing Resources</a:t>
            </a:r>
          </a:p>
          <a:p>
            <a:r>
              <a:rPr lang="en-GB" b="1"/>
              <a:t>Conserving Resources</a:t>
            </a:r>
          </a:p>
          <a:p>
            <a:r>
              <a:rPr lang="en-GB" b="1"/>
              <a:t>Recovering Resources</a:t>
            </a:r>
          </a:p>
          <a:p>
            <a:r>
              <a:rPr lang="en-GB" b="1"/>
              <a:t>Building Capabilities</a:t>
            </a:r>
          </a:p>
          <a:p>
            <a:r>
              <a:rPr lang="en-GB" b="1"/>
              <a:t>Replicating Capabilities</a:t>
            </a:r>
          </a:p>
          <a:p>
            <a:endParaRPr lang="en-GB" b="1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0"/>
              <a:t>Sustaining Competitive Advantage from resources and Capabilities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28800" y="2135188"/>
            <a:ext cx="7086600" cy="3960812"/>
          </a:xfrm>
        </p:spPr>
        <p:txBody>
          <a:bodyPr/>
          <a:lstStyle/>
          <a:p>
            <a:r>
              <a:rPr lang="en-GB" b="1"/>
              <a:t>Durability</a:t>
            </a:r>
          </a:p>
          <a:p>
            <a:r>
              <a:rPr lang="en-GB" b="1"/>
              <a:t>Transferability</a:t>
            </a:r>
          </a:p>
          <a:p>
            <a:r>
              <a:rPr lang="en-GB" b="1"/>
              <a:t>Replicability</a:t>
            </a:r>
          </a:p>
          <a:p>
            <a:endParaRPr lang="en-GB" b="1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Resource View Revisited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29600" cy="4525962"/>
          </a:xfrm>
        </p:spPr>
        <p:txBody>
          <a:bodyPr/>
          <a:lstStyle/>
          <a:p>
            <a:r>
              <a:rPr lang="en-GB" sz="2800" b="1"/>
              <a:t>Resources – of which knowledge is a key one</a:t>
            </a:r>
          </a:p>
          <a:p>
            <a:r>
              <a:rPr lang="en-GB" sz="2800" b="1"/>
              <a:t>Capabilities – where a changing of mix of resources can create knowledge capabilities</a:t>
            </a:r>
          </a:p>
          <a:p>
            <a:r>
              <a:rPr lang="en-GB" sz="2800" b="1"/>
              <a:t>Capabilities matched with Key Success Factor to create a:</a:t>
            </a:r>
          </a:p>
          <a:p>
            <a:r>
              <a:rPr lang="en-GB" sz="2800" b="1"/>
              <a:t>Strategy for:</a:t>
            </a:r>
          </a:p>
          <a:p>
            <a:r>
              <a:rPr lang="en-GB" sz="2800" b="1"/>
              <a:t>Competitive Advantage – Where knowledge may be the basis on which this is built.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hess 1 design template">
  <a:themeElements>
    <a:clrScheme name="Chess 1 design template 11">
      <a:dk1>
        <a:srgbClr val="3E3E5C"/>
      </a:dk1>
      <a:lt1>
        <a:srgbClr val="FFFFFF"/>
      </a:lt1>
      <a:dk2>
        <a:srgbClr val="666699"/>
      </a:dk2>
      <a:lt2>
        <a:srgbClr val="FFFFFF"/>
      </a:lt2>
      <a:accent1>
        <a:srgbClr val="60597B"/>
      </a:accent1>
      <a:accent2>
        <a:srgbClr val="6666FF"/>
      </a:accent2>
      <a:accent3>
        <a:srgbClr val="B8B8CA"/>
      </a:accent3>
      <a:accent4>
        <a:srgbClr val="DADADA"/>
      </a:accent4>
      <a:accent5>
        <a:srgbClr val="B6B5BF"/>
      </a:accent5>
      <a:accent6>
        <a:srgbClr val="5C5CE7"/>
      </a:accent6>
      <a:hlink>
        <a:srgbClr val="99CCFF"/>
      </a:hlink>
      <a:folHlink>
        <a:srgbClr val="FFFF99"/>
      </a:folHlink>
    </a:clrScheme>
    <a:fontScheme name="Chess 1 design templat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hess 1 design templ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hess 1 design templ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hess 1 design templ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hess 1 design templ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hess 1 design templ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hess 1 design templ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ess 1 design templ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ess 1 design templ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ess 1 design templ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ess 1 design templ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ess 1 design templ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ess 1 design templ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hess 1 design template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Chess 1 design template</Template>
  <TotalTime>1</TotalTime>
  <Words>363</Words>
  <Application>Microsoft Office PowerPoint</Application>
  <PresentationFormat>On-screen Show (4:3)</PresentationFormat>
  <Paragraphs>82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Symbol</vt:lpstr>
      <vt:lpstr>Chess 1 design template</vt:lpstr>
      <vt:lpstr>The Resource based view of the firm</vt:lpstr>
      <vt:lpstr>The shifting paradigms in Strategic thinking</vt:lpstr>
      <vt:lpstr>The importance of the internal environment</vt:lpstr>
      <vt:lpstr>Impact of the research on Management Theory</vt:lpstr>
      <vt:lpstr>The resource based view of the organisation</vt:lpstr>
      <vt:lpstr>Resources</vt:lpstr>
      <vt:lpstr>Capabilities</vt:lpstr>
      <vt:lpstr>Potential for sustainable Competitive Advantage</vt:lpstr>
      <vt:lpstr>Strategy</vt:lpstr>
      <vt:lpstr>Identify gaps</vt:lpstr>
      <vt:lpstr>Identifying key resources - Tangible</vt:lpstr>
      <vt:lpstr>Identifying Key Resources - Intangible</vt:lpstr>
      <vt:lpstr>Identifying Key Resources – Human</vt:lpstr>
      <vt:lpstr>Linking resources together</vt:lpstr>
      <vt:lpstr>Analysing Capabilities – The McKinsey Value Chain</vt:lpstr>
      <vt:lpstr>Analysing Capabilities – Porter’s Value Chain</vt:lpstr>
      <vt:lpstr>Managing the external chain</vt:lpstr>
      <vt:lpstr>The changing nature of resources</vt:lpstr>
      <vt:lpstr>Leveraging resources and capabilities – Hamel and Prahalad</vt:lpstr>
      <vt:lpstr>Sustaining Competitive Advantage from resources and Capabilities</vt:lpstr>
      <vt:lpstr>The Resource View Revisited</vt:lpstr>
    </vt:vector>
  </TitlesOfParts>
  <Company>University of Glamorgan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Resource based view of the firm</dc:title>
  <dc:creator>Haydn Blackey</dc:creator>
  <cp:lastModifiedBy>Maria Heffernan</cp:lastModifiedBy>
  <cp:revision>3</cp:revision>
  <dcterms:created xsi:type="dcterms:W3CDTF">2005-01-11T13:44:05Z</dcterms:created>
  <dcterms:modified xsi:type="dcterms:W3CDTF">2019-05-08T08:26:04Z</dcterms:modified>
</cp:coreProperties>
</file>