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6" r:id="rId11"/>
  </p:sldIdLst>
  <p:sldSz cx="18288000" cy="10287000"/>
  <p:notesSz cx="18288000" cy="10287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7" roundtripDataSignature="AMtx7mh+v39tMI7M2ZIN4hN+4x46UtVcG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38" y="144"/>
      </p:cViewPr>
      <p:guideLst>
        <p:guide orient="horz" pos="2880"/>
        <p:guide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notesMaster" Target="notesMasters/notesMaster1.xml"/><Relationship Id="rId17" Type="http://customschemas.google.com/relationships/presentationmetadata" Target="metadata"/><Relationship Id="rId2" Type="http://schemas.openxmlformats.org/officeDocument/2006/relationships/slide" Target="slides/slide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12126E-6012-48E4-A272-27A96AFC7D2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F9926A5-884B-4914-9A2C-413E7DAB3DEF}">
      <dgm:prSet/>
      <dgm:spPr/>
      <dgm:t>
        <a:bodyPr/>
        <a:lstStyle/>
        <a:p>
          <a:r>
            <a:rPr lang="en-GB" b="0" i="0"/>
            <a:t>The first element of the checklist will be replenishing the card and the focus will be based on making proper use of cleaning products.</a:t>
          </a:r>
          <a:endParaRPr lang="en-US"/>
        </a:p>
      </dgm:t>
    </dgm:pt>
    <dgm:pt modelId="{42B4C43F-535C-48C1-AD70-68F465A0F701}" type="parTrans" cxnId="{CB258D84-0E18-426B-9B25-A311D704EA0B}">
      <dgm:prSet/>
      <dgm:spPr/>
      <dgm:t>
        <a:bodyPr/>
        <a:lstStyle/>
        <a:p>
          <a:endParaRPr lang="en-US"/>
        </a:p>
      </dgm:t>
    </dgm:pt>
    <dgm:pt modelId="{520A728C-E74F-4044-A6C7-01F5A3653C17}" type="sibTrans" cxnId="{CB258D84-0E18-426B-9B25-A311D704EA0B}">
      <dgm:prSet/>
      <dgm:spPr/>
      <dgm:t>
        <a:bodyPr/>
        <a:lstStyle/>
        <a:p>
          <a:endParaRPr lang="en-US"/>
        </a:p>
      </dgm:t>
    </dgm:pt>
    <dgm:pt modelId="{14A92111-EC2B-4960-A955-EA5231FB756C}">
      <dgm:prSet/>
      <dgm:spPr/>
      <dgm:t>
        <a:bodyPr/>
        <a:lstStyle/>
        <a:p>
          <a:r>
            <a:rPr lang="en-GB" b="0" i="0"/>
            <a:t>The steps should also make sure that they should not the room before they enter and say housekeeping. </a:t>
          </a:r>
          <a:endParaRPr lang="en-US"/>
        </a:p>
      </dgm:t>
    </dgm:pt>
    <dgm:pt modelId="{980DBE42-D05A-48E9-84F5-D423481C00FC}" type="parTrans" cxnId="{DF931662-607A-417E-8792-D5E2CCDBA824}">
      <dgm:prSet/>
      <dgm:spPr/>
      <dgm:t>
        <a:bodyPr/>
        <a:lstStyle/>
        <a:p>
          <a:endParaRPr lang="en-US"/>
        </a:p>
      </dgm:t>
    </dgm:pt>
    <dgm:pt modelId="{B06523F7-3CC9-4E10-8C99-59104A089635}" type="sibTrans" cxnId="{DF931662-607A-417E-8792-D5E2CCDBA824}">
      <dgm:prSet/>
      <dgm:spPr/>
      <dgm:t>
        <a:bodyPr/>
        <a:lstStyle/>
        <a:p>
          <a:endParaRPr lang="en-US"/>
        </a:p>
      </dgm:t>
    </dgm:pt>
    <dgm:pt modelId="{3F4AA424-E784-4696-8332-23035C9D3D04}">
      <dgm:prSet/>
      <dgm:spPr/>
      <dgm:t>
        <a:bodyPr/>
        <a:lstStyle/>
        <a:p>
          <a:r>
            <a:rPr lang="en-GB" b="0" i="0"/>
            <a:t>The steps should also make sure that they take out the trash and also dirty seats and travel before the arrival of the guest.</a:t>
          </a:r>
          <a:endParaRPr lang="en-US"/>
        </a:p>
      </dgm:t>
    </dgm:pt>
    <dgm:pt modelId="{C8507810-D517-4D51-B803-0CAC179A1134}" type="parTrans" cxnId="{89A5907F-1345-4BE5-98F1-F057666B0B73}">
      <dgm:prSet/>
      <dgm:spPr/>
      <dgm:t>
        <a:bodyPr/>
        <a:lstStyle/>
        <a:p>
          <a:endParaRPr lang="en-US"/>
        </a:p>
      </dgm:t>
    </dgm:pt>
    <dgm:pt modelId="{7611899F-A5E0-4B86-90AD-F1AA0612228B}" type="sibTrans" cxnId="{89A5907F-1345-4BE5-98F1-F057666B0B73}">
      <dgm:prSet/>
      <dgm:spPr/>
      <dgm:t>
        <a:bodyPr/>
        <a:lstStyle/>
        <a:p>
          <a:endParaRPr lang="en-US"/>
        </a:p>
      </dgm:t>
    </dgm:pt>
    <dgm:pt modelId="{0360F9FE-5E54-42BE-B458-F9D57D631CB8}">
      <dgm:prSet/>
      <dgm:spPr/>
      <dgm:t>
        <a:bodyPr/>
        <a:lstStyle/>
        <a:p>
          <a:r>
            <a:rPr lang="en-GB" b="0" i="0"/>
            <a:t>The sink top mirror and show-on should be cleaned and the bathroom floors should also be moped</a:t>
          </a:r>
          <a:endParaRPr lang="en-US"/>
        </a:p>
      </dgm:t>
    </dgm:pt>
    <dgm:pt modelId="{C7761104-CB9E-46D3-845F-B9E33DD5223F}" type="parTrans" cxnId="{570D335D-8B75-40CD-A6E8-4F0D98B3BCCD}">
      <dgm:prSet/>
      <dgm:spPr/>
      <dgm:t>
        <a:bodyPr/>
        <a:lstStyle/>
        <a:p>
          <a:endParaRPr lang="en-US"/>
        </a:p>
      </dgm:t>
    </dgm:pt>
    <dgm:pt modelId="{5B5A0F31-5559-4A90-8A75-BDEDCAE4DD5E}" type="sibTrans" cxnId="{570D335D-8B75-40CD-A6E8-4F0D98B3BCCD}">
      <dgm:prSet/>
      <dgm:spPr/>
      <dgm:t>
        <a:bodyPr/>
        <a:lstStyle/>
        <a:p>
          <a:endParaRPr lang="en-US"/>
        </a:p>
      </dgm:t>
    </dgm:pt>
    <dgm:pt modelId="{D5D5CF8D-21DE-4E82-8761-2B36DEA10340}" type="pres">
      <dgm:prSet presAssocID="{C912126E-6012-48E4-A272-27A96AFC7D20}" presName="vert0" presStyleCnt="0">
        <dgm:presLayoutVars>
          <dgm:dir/>
          <dgm:animOne val="branch"/>
          <dgm:animLvl val="lvl"/>
        </dgm:presLayoutVars>
      </dgm:prSet>
      <dgm:spPr/>
    </dgm:pt>
    <dgm:pt modelId="{1AADCB1D-6D1F-488F-AC04-7F357E0A5574}" type="pres">
      <dgm:prSet presAssocID="{0F9926A5-884B-4914-9A2C-413E7DAB3DEF}" presName="thickLine" presStyleLbl="alignNode1" presStyleIdx="0" presStyleCnt="4"/>
      <dgm:spPr/>
    </dgm:pt>
    <dgm:pt modelId="{7287C95C-7109-4AA5-891B-8FF57BEE9A55}" type="pres">
      <dgm:prSet presAssocID="{0F9926A5-884B-4914-9A2C-413E7DAB3DEF}" presName="horz1" presStyleCnt="0"/>
      <dgm:spPr/>
    </dgm:pt>
    <dgm:pt modelId="{7588116A-9BA7-4A75-BD10-BC4DFE9C34B7}" type="pres">
      <dgm:prSet presAssocID="{0F9926A5-884B-4914-9A2C-413E7DAB3DEF}" presName="tx1" presStyleLbl="revTx" presStyleIdx="0" presStyleCnt="4"/>
      <dgm:spPr/>
    </dgm:pt>
    <dgm:pt modelId="{2C120083-B0F7-4B55-8ABA-B941C491B538}" type="pres">
      <dgm:prSet presAssocID="{0F9926A5-884B-4914-9A2C-413E7DAB3DEF}" presName="vert1" presStyleCnt="0"/>
      <dgm:spPr/>
    </dgm:pt>
    <dgm:pt modelId="{CD468819-FE35-4F6E-ACDA-BB04E6B444D4}" type="pres">
      <dgm:prSet presAssocID="{14A92111-EC2B-4960-A955-EA5231FB756C}" presName="thickLine" presStyleLbl="alignNode1" presStyleIdx="1" presStyleCnt="4"/>
      <dgm:spPr/>
    </dgm:pt>
    <dgm:pt modelId="{52C4FCAD-EEEA-49FD-94F9-3BF042276D13}" type="pres">
      <dgm:prSet presAssocID="{14A92111-EC2B-4960-A955-EA5231FB756C}" presName="horz1" presStyleCnt="0"/>
      <dgm:spPr/>
    </dgm:pt>
    <dgm:pt modelId="{26641DA8-52E5-4CE9-8E54-C25C9ECE0DAB}" type="pres">
      <dgm:prSet presAssocID="{14A92111-EC2B-4960-A955-EA5231FB756C}" presName="tx1" presStyleLbl="revTx" presStyleIdx="1" presStyleCnt="4"/>
      <dgm:spPr/>
    </dgm:pt>
    <dgm:pt modelId="{017C0F96-1F4B-41F9-9757-9B3E35AE1B98}" type="pres">
      <dgm:prSet presAssocID="{14A92111-EC2B-4960-A955-EA5231FB756C}" presName="vert1" presStyleCnt="0"/>
      <dgm:spPr/>
    </dgm:pt>
    <dgm:pt modelId="{A34C36BC-CE4E-49DC-BBE2-8906240FB78E}" type="pres">
      <dgm:prSet presAssocID="{3F4AA424-E784-4696-8332-23035C9D3D04}" presName="thickLine" presStyleLbl="alignNode1" presStyleIdx="2" presStyleCnt="4"/>
      <dgm:spPr/>
    </dgm:pt>
    <dgm:pt modelId="{055420EE-09BE-40A1-A1B4-B2EFE01CDF12}" type="pres">
      <dgm:prSet presAssocID="{3F4AA424-E784-4696-8332-23035C9D3D04}" presName="horz1" presStyleCnt="0"/>
      <dgm:spPr/>
    </dgm:pt>
    <dgm:pt modelId="{3B9C4F6E-304F-47A4-AD0E-DE0DBA7A561E}" type="pres">
      <dgm:prSet presAssocID="{3F4AA424-E784-4696-8332-23035C9D3D04}" presName="tx1" presStyleLbl="revTx" presStyleIdx="2" presStyleCnt="4"/>
      <dgm:spPr/>
    </dgm:pt>
    <dgm:pt modelId="{9DE4B568-3DF7-47E2-B627-A3D9B8BEF056}" type="pres">
      <dgm:prSet presAssocID="{3F4AA424-E784-4696-8332-23035C9D3D04}" presName="vert1" presStyleCnt="0"/>
      <dgm:spPr/>
    </dgm:pt>
    <dgm:pt modelId="{350D87CB-1504-45A4-8C84-EE7FB0C627D7}" type="pres">
      <dgm:prSet presAssocID="{0360F9FE-5E54-42BE-B458-F9D57D631CB8}" presName="thickLine" presStyleLbl="alignNode1" presStyleIdx="3" presStyleCnt="4"/>
      <dgm:spPr/>
    </dgm:pt>
    <dgm:pt modelId="{7CBC9EC6-8070-4DD0-9033-BAFBDAC5428A}" type="pres">
      <dgm:prSet presAssocID="{0360F9FE-5E54-42BE-B458-F9D57D631CB8}" presName="horz1" presStyleCnt="0"/>
      <dgm:spPr/>
    </dgm:pt>
    <dgm:pt modelId="{76C5ECF2-B02E-4C1A-BC0A-66A05C2932E7}" type="pres">
      <dgm:prSet presAssocID="{0360F9FE-5E54-42BE-B458-F9D57D631CB8}" presName="tx1" presStyleLbl="revTx" presStyleIdx="3" presStyleCnt="4"/>
      <dgm:spPr/>
    </dgm:pt>
    <dgm:pt modelId="{9E8CF8DD-6BE4-4394-9A19-D42C52CB8230}" type="pres">
      <dgm:prSet presAssocID="{0360F9FE-5E54-42BE-B458-F9D57D631CB8}" presName="vert1" presStyleCnt="0"/>
      <dgm:spPr/>
    </dgm:pt>
  </dgm:ptLst>
  <dgm:cxnLst>
    <dgm:cxn modelId="{B64C7B29-4435-4944-A75A-55FAECE62602}" type="presOf" srcId="{14A92111-EC2B-4960-A955-EA5231FB756C}" destId="{26641DA8-52E5-4CE9-8E54-C25C9ECE0DAB}" srcOrd="0" destOrd="0" presId="urn:microsoft.com/office/officeart/2008/layout/LinedList"/>
    <dgm:cxn modelId="{570D335D-8B75-40CD-A6E8-4F0D98B3BCCD}" srcId="{C912126E-6012-48E4-A272-27A96AFC7D20}" destId="{0360F9FE-5E54-42BE-B458-F9D57D631CB8}" srcOrd="3" destOrd="0" parTransId="{C7761104-CB9E-46D3-845F-B9E33DD5223F}" sibTransId="{5B5A0F31-5559-4A90-8A75-BDEDCAE4DD5E}"/>
    <dgm:cxn modelId="{DF931662-607A-417E-8792-D5E2CCDBA824}" srcId="{C912126E-6012-48E4-A272-27A96AFC7D20}" destId="{14A92111-EC2B-4960-A955-EA5231FB756C}" srcOrd="1" destOrd="0" parTransId="{980DBE42-D05A-48E9-84F5-D423481C00FC}" sibTransId="{B06523F7-3CC9-4E10-8C99-59104A089635}"/>
    <dgm:cxn modelId="{D5EBA345-1A5E-4DA7-93A5-3CFE4BCC2297}" type="presOf" srcId="{C912126E-6012-48E4-A272-27A96AFC7D20}" destId="{D5D5CF8D-21DE-4E82-8761-2B36DEA10340}" srcOrd="0" destOrd="0" presId="urn:microsoft.com/office/officeart/2008/layout/LinedList"/>
    <dgm:cxn modelId="{B2645B7F-72D4-4BEF-A6DF-A3AB6FACCB19}" type="presOf" srcId="{0360F9FE-5E54-42BE-B458-F9D57D631CB8}" destId="{76C5ECF2-B02E-4C1A-BC0A-66A05C2932E7}" srcOrd="0" destOrd="0" presId="urn:microsoft.com/office/officeart/2008/layout/LinedList"/>
    <dgm:cxn modelId="{89A5907F-1345-4BE5-98F1-F057666B0B73}" srcId="{C912126E-6012-48E4-A272-27A96AFC7D20}" destId="{3F4AA424-E784-4696-8332-23035C9D3D04}" srcOrd="2" destOrd="0" parTransId="{C8507810-D517-4D51-B803-0CAC179A1134}" sibTransId="{7611899F-A5E0-4B86-90AD-F1AA0612228B}"/>
    <dgm:cxn modelId="{CB258D84-0E18-426B-9B25-A311D704EA0B}" srcId="{C912126E-6012-48E4-A272-27A96AFC7D20}" destId="{0F9926A5-884B-4914-9A2C-413E7DAB3DEF}" srcOrd="0" destOrd="0" parTransId="{42B4C43F-535C-48C1-AD70-68F465A0F701}" sibTransId="{520A728C-E74F-4044-A6C7-01F5A3653C17}"/>
    <dgm:cxn modelId="{54EE2ACD-A6FD-4CDD-866C-96ADE1207244}" type="presOf" srcId="{0F9926A5-884B-4914-9A2C-413E7DAB3DEF}" destId="{7588116A-9BA7-4A75-BD10-BC4DFE9C34B7}" srcOrd="0" destOrd="0" presId="urn:microsoft.com/office/officeart/2008/layout/LinedList"/>
    <dgm:cxn modelId="{D48032EE-E0B0-49F5-8587-257C2E801B4B}" type="presOf" srcId="{3F4AA424-E784-4696-8332-23035C9D3D04}" destId="{3B9C4F6E-304F-47A4-AD0E-DE0DBA7A561E}" srcOrd="0" destOrd="0" presId="urn:microsoft.com/office/officeart/2008/layout/LinedList"/>
    <dgm:cxn modelId="{EEBFF845-4E59-4395-80E2-E24B5B51F4C8}" type="presParOf" srcId="{D5D5CF8D-21DE-4E82-8761-2B36DEA10340}" destId="{1AADCB1D-6D1F-488F-AC04-7F357E0A5574}" srcOrd="0" destOrd="0" presId="urn:microsoft.com/office/officeart/2008/layout/LinedList"/>
    <dgm:cxn modelId="{6F0A85FF-EFA7-4FFE-90E8-50EDA3A82D80}" type="presParOf" srcId="{D5D5CF8D-21DE-4E82-8761-2B36DEA10340}" destId="{7287C95C-7109-4AA5-891B-8FF57BEE9A55}" srcOrd="1" destOrd="0" presId="urn:microsoft.com/office/officeart/2008/layout/LinedList"/>
    <dgm:cxn modelId="{2CE94E5E-42B0-40C5-99D7-BEB3D9DE4DDB}" type="presParOf" srcId="{7287C95C-7109-4AA5-891B-8FF57BEE9A55}" destId="{7588116A-9BA7-4A75-BD10-BC4DFE9C34B7}" srcOrd="0" destOrd="0" presId="urn:microsoft.com/office/officeart/2008/layout/LinedList"/>
    <dgm:cxn modelId="{5A86C4D6-4A57-49E1-8EAA-6DA67A14E1E6}" type="presParOf" srcId="{7287C95C-7109-4AA5-891B-8FF57BEE9A55}" destId="{2C120083-B0F7-4B55-8ABA-B941C491B538}" srcOrd="1" destOrd="0" presId="urn:microsoft.com/office/officeart/2008/layout/LinedList"/>
    <dgm:cxn modelId="{93AA8E3F-E4FF-4727-8087-623FC7095152}" type="presParOf" srcId="{D5D5CF8D-21DE-4E82-8761-2B36DEA10340}" destId="{CD468819-FE35-4F6E-ACDA-BB04E6B444D4}" srcOrd="2" destOrd="0" presId="urn:microsoft.com/office/officeart/2008/layout/LinedList"/>
    <dgm:cxn modelId="{8AE4FCF5-47F3-4544-B638-45873E33FDDE}" type="presParOf" srcId="{D5D5CF8D-21DE-4E82-8761-2B36DEA10340}" destId="{52C4FCAD-EEEA-49FD-94F9-3BF042276D13}" srcOrd="3" destOrd="0" presId="urn:microsoft.com/office/officeart/2008/layout/LinedList"/>
    <dgm:cxn modelId="{663EA07A-5DE4-407A-BF2D-EC721FF0CBDB}" type="presParOf" srcId="{52C4FCAD-EEEA-49FD-94F9-3BF042276D13}" destId="{26641DA8-52E5-4CE9-8E54-C25C9ECE0DAB}" srcOrd="0" destOrd="0" presId="urn:microsoft.com/office/officeart/2008/layout/LinedList"/>
    <dgm:cxn modelId="{F0942D49-AA26-4237-A0ED-5CD9CED2E765}" type="presParOf" srcId="{52C4FCAD-EEEA-49FD-94F9-3BF042276D13}" destId="{017C0F96-1F4B-41F9-9757-9B3E35AE1B98}" srcOrd="1" destOrd="0" presId="urn:microsoft.com/office/officeart/2008/layout/LinedList"/>
    <dgm:cxn modelId="{E3F28A16-352F-4ADE-A1D9-E3EA7B8C7B78}" type="presParOf" srcId="{D5D5CF8D-21DE-4E82-8761-2B36DEA10340}" destId="{A34C36BC-CE4E-49DC-BBE2-8906240FB78E}" srcOrd="4" destOrd="0" presId="urn:microsoft.com/office/officeart/2008/layout/LinedList"/>
    <dgm:cxn modelId="{7874E5FF-C4F5-4E80-8C42-F23896717731}" type="presParOf" srcId="{D5D5CF8D-21DE-4E82-8761-2B36DEA10340}" destId="{055420EE-09BE-40A1-A1B4-B2EFE01CDF12}" srcOrd="5" destOrd="0" presId="urn:microsoft.com/office/officeart/2008/layout/LinedList"/>
    <dgm:cxn modelId="{59E1C1A7-8E34-4F9D-9CC8-581AE7E4C0CE}" type="presParOf" srcId="{055420EE-09BE-40A1-A1B4-B2EFE01CDF12}" destId="{3B9C4F6E-304F-47A4-AD0E-DE0DBA7A561E}" srcOrd="0" destOrd="0" presId="urn:microsoft.com/office/officeart/2008/layout/LinedList"/>
    <dgm:cxn modelId="{5912A503-E433-47BF-ABC3-ADB440C8ACE7}" type="presParOf" srcId="{055420EE-09BE-40A1-A1B4-B2EFE01CDF12}" destId="{9DE4B568-3DF7-47E2-B627-A3D9B8BEF056}" srcOrd="1" destOrd="0" presId="urn:microsoft.com/office/officeart/2008/layout/LinedList"/>
    <dgm:cxn modelId="{91D0B598-0E0F-4902-B1BE-5C5D19C55BEC}" type="presParOf" srcId="{D5D5CF8D-21DE-4E82-8761-2B36DEA10340}" destId="{350D87CB-1504-45A4-8C84-EE7FB0C627D7}" srcOrd="6" destOrd="0" presId="urn:microsoft.com/office/officeart/2008/layout/LinedList"/>
    <dgm:cxn modelId="{BE46B8DA-3418-4646-8EAF-F250CE0E684F}" type="presParOf" srcId="{D5D5CF8D-21DE-4E82-8761-2B36DEA10340}" destId="{7CBC9EC6-8070-4DD0-9033-BAFBDAC5428A}" srcOrd="7" destOrd="0" presId="urn:microsoft.com/office/officeart/2008/layout/LinedList"/>
    <dgm:cxn modelId="{D099BE9B-96C1-446B-9D6D-E8D0CE16CF58}" type="presParOf" srcId="{7CBC9EC6-8070-4DD0-9033-BAFBDAC5428A}" destId="{76C5ECF2-B02E-4C1A-BC0A-66A05C2932E7}" srcOrd="0" destOrd="0" presId="urn:microsoft.com/office/officeart/2008/layout/LinedList"/>
    <dgm:cxn modelId="{5027AE94-D42A-40E5-86D9-226CD28E6FEB}" type="presParOf" srcId="{7CBC9EC6-8070-4DD0-9033-BAFBDAC5428A}" destId="{9E8CF8DD-6BE4-4394-9A19-D42C52CB823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ADCB1D-6D1F-488F-AC04-7F357E0A5574}">
      <dsp:nvSpPr>
        <dsp:cNvPr id="0" name=""/>
        <dsp:cNvSpPr/>
      </dsp:nvSpPr>
      <dsp:spPr>
        <a:xfrm>
          <a:off x="0" y="0"/>
          <a:ext cx="82833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88116A-9BA7-4A75-BD10-BC4DFE9C34B7}">
      <dsp:nvSpPr>
        <dsp:cNvPr id="0" name=""/>
        <dsp:cNvSpPr/>
      </dsp:nvSpPr>
      <dsp:spPr>
        <a:xfrm>
          <a:off x="0" y="0"/>
          <a:ext cx="8283300" cy="1821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The first element of the checklist will be replenishing the card and the focus will be based on making proper use of cleaning products.</a:t>
          </a:r>
          <a:endParaRPr lang="en-US" sz="3000" kern="1200"/>
        </a:p>
      </dsp:txBody>
      <dsp:txXfrm>
        <a:off x="0" y="0"/>
        <a:ext cx="8283300" cy="1821449"/>
      </dsp:txXfrm>
    </dsp:sp>
    <dsp:sp modelId="{CD468819-FE35-4F6E-ACDA-BB04E6B444D4}">
      <dsp:nvSpPr>
        <dsp:cNvPr id="0" name=""/>
        <dsp:cNvSpPr/>
      </dsp:nvSpPr>
      <dsp:spPr>
        <a:xfrm>
          <a:off x="0" y="1821449"/>
          <a:ext cx="82833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641DA8-52E5-4CE9-8E54-C25C9ECE0DAB}">
      <dsp:nvSpPr>
        <dsp:cNvPr id="0" name=""/>
        <dsp:cNvSpPr/>
      </dsp:nvSpPr>
      <dsp:spPr>
        <a:xfrm>
          <a:off x="0" y="1821449"/>
          <a:ext cx="8283300" cy="1821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The steps should also make sure that they should not the room before they enter and say housekeeping. </a:t>
          </a:r>
          <a:endParaRPr lang="en-US" sz="3000" kern="1200"/>
        </a:p>
      </dsp:txBody>
      <dsp:txXfrm>
        <a:off x="0" y="1821449"/>
        <a:ext cx="8283300" cy="1821449"/>
      </dsp:txXfrm>
    </dsp:sp>
    <dsp:sp modelId="{A34C36BC-CE4E-49DC-BBE2-8906240FB78E}">
      <dsp:nvSpPr>
        <dsp:cNvPr id="0" name=""/>
        <dsp:cNvSpPr/>
      </dsp:nvSpPr>
      <dsp:spPr>
        <a:xfrm>
          <a:off x="0" y="3642899"/>
          <a:ext cx="82833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9C4F6E-304F-47A4-AD0E-DE0DBA7A561E}">
      <dsp:nvSpPr>
        <dsp:cNvPr id="0" name=""/>
        <dsp:cNvSpPr/>
      </dsp:nvSpPr>
      <dsp:spPr>
        <a:xfrm>
          <a:off x="0" y="3642899"/>
          <a:ext cx="8283300" cy="1821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The steps should also make sure that they take out the trash and also dirty seats and travel before the arrival of the guest.</a:t>
          </a:r>
          <a:endParaRPr lang="en-US" sz="3000" kern="1200"/>
        </a:p>
      </dsp:txBody>
      <dsp:txXfrm>
        <a:off x="0" y="3642899"/>
        <a:ext cx="8283300" cy="1821449"/>
      </dsp:txXfrm>
    </dsp:sp>
    <dsp:sp modelId="{350D87CB-1504-45A4-8C84-EE7FB0C627D7}">
      <dsp:nvSpPr>
        <dsp:cNvPr id="0" name=""/>
        <dsp:cNvSpPr/>
      </dsp:nvSpPr>
      <dsp:spPr>
        <a:xfrm>
          <a:off x="0" y="5464349"/>
          <a:ext cx="82833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C5ECF2-B02E-4C1A-BC0A-66A05C2932E7}">
      <dsp:nvSpPr>
        <dsp:cNvPr id="0" name=""/>
        <dsp:cNvSpPr/>
      </dsp:nvSpPr>
      <dsp:spPr>
        <a:xfrm>
          <a:off x="0" y="5464349"/>
          <a:ext cx="8283300" cy="1821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The sink top mirror and show-on should be cleaned and the bathroom floors should also be moped</a:t>
          </a:r>
          <a:endParaRPr lang="en-US" sz="3000" kern="1200"/>
        </a:p>
      </dsp:txBody>
      <dsp:txXfrm>
        <a:off x="0" y="5464349"/>
        <a:ext cx="8283300" cy="182144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7924800" cy="51593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10358438" y="0"/>
            <a:ext cx="7924800" cy="51593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057900" y="1285875"/>
            <a:ext cx="6172200" cy="347186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1828800" y="4951413"/>
            <a:ext cx="14630400" cy="4049712"/>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771063"/>
            <a:ext cx="7924800" cy="51593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10358438" y="9771063"/>
            <a:ext cx="7924800" cy="51593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29a06a0732f_4_6:notes"/>
          <p:cNvSpPr>
            <a:spLocks noGrp="1" noRot="1" noChangeAspect="1"/>
          </p:cNvSpPr>
          <p:nvPr>
            <p:ph type="sldImg" idx="2"/>
          </p:nvPr>
        </p:nvSpPr>
        <p:spPr>
          <a:xfrm>
            <a:off x="6057900" y="1285875"/>
            <a:ext cx="6172200" cy="3471863"/>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29a06a0732f_4_6:notes"/>
          <p:cNvSpPr txBox="1">
            <a:spLocks noGrp="1"/>
          </p:cNvSpPr>
          <p:nvPr>
            <p:ph type="body" idx="1"/>
          </p:nvPr>
        </p:nvSpPr>
        <p:spPr>
          <a:xfrm>
            <a:off x="1828800" y="4951413"/>
            <a:ext cx="14630400" cy="40497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g29a06a0732f_4_6:notes"/>
          <p:cNvSpPr txBox="1">
            <a:spLocks noGrp="1"/>
          </p:cNvSpPr>
          <p:nvPr>
            <p:ph type="sldNum" idx="12"/>
          </p:nvPr>
        </p:nvSpPr>
        <p:spPr>
          <a:xfrm>
            <a:off x="10358438" y="9771063"/>
            <a:ext cx="7924800" cy="5160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p1:notes"/>
          <p:cNvSpPr>
            <a:spLocks noGrp="1" noRot="1" noChangeAspect="1"/>
          </p:cNvSpPr>
          <p:nvPr>
            <p:ph type="sldImg" idx="2"/>
          </p:nvPr>
        </p:nvSpPr>
        <p:spPr>
          <a:xfrm>
            <a:off x="6057900" y="1285875"/>
            <a:ext cx="6172200" cy="347186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0" name="Google Shape;60;p1:notes"/>
          <p:cNvSpPr txBox="1">
            <a:spLocks noGrp="1"/>
          </p:cNvSpPr>
          <p:nvPr>
            <p:ph type="body" idx="1"/>
          </p:nvPr>
        </p:nvSpPr>
        <p:spPr>
          <a:xfrm>
            <a:off x="1828800" y="4951413"/>
            <a:ext cx="14630400" cy="4049712"/>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Rosington Hotel is one of the reputed hotels in the United Kingdom. The focus of the presentation will be based on designing the proper training for the housekeeping staff in the company. The most important focus for the training procedures carried out in the company will be on cleanliness. The focus of the study will be based on carrying out an extensive training program which will ensure that the employees will be highly effective and will be able to carry out their housekeeping jobs efficiently.</a:t>
            </a:r>
            <a:endParaRPr/>
          </a:p>
        </p:txBody>
      </p:sp>
      <p:sp>
        <p:nvSpPr>
          <p:cNvPr id="61" name="Google Shape;61;p1:notes"/>
          <p:cNvSpPr txBox="1">
            <a:spLocks noGrp="1"/>
          </p:cNvSpPr>
          <p:nvPr>
            <p:ph type="sldNum" idx="12"/>
          </p:nvPr>
        </p:nvSpPr>
        <p:spPr>
          <a:xfrm>
            <a:off x="10358438" y="9771063"/>
            <a:ext cx="7924800" cy="51593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29a06a0732f_1_0:notes"/>
          <p:cNvSpPr>
            <a:spLocks noGrp="1" noRot="1" noChangeAspect="1"/>
          </p:cNvSpPr>
          <p:nvPr>
            <p:ph type="sldImg" idx="2"/>
          </p:nvPr>
        </p:nvSpPr>
        <p:spPr>
          <a:xfrm>
            <a:off x="6057900" y="1285875"/>
            <a:ext cx="6172200" cy="347186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9" name="Google Shape;69;g29a06a0732f_1_0:notes"/>
          <p:cNvSpPr txBox="1">
            <a:spLocks noGrp="1"/>
          </p:cNvSpPr>
          <p:nvPr>
            <p:ph type="body" idx="1"/>
          </p:nvPr>
        </p:nvSpPr>
        <p:spPr>
          <a:xfrm>
            <a:off x="1828800" y="4951413"/>
            <a:ext cx="14630400" cy="40497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100"/>
              <a:buNone/>
            </a:pPr>
            <a:r>
              <a:rPr lang="en-GB">
                <a:latin typeface="Times New Roman"/>
                <a:ea typeface="Times New Roman"/>
                <a:cs typeface="Times New Roman"/>
                <a:sym typeface="Times New Roman"/>
              </a:rPr>
              <a:t>Cleanliness is not just a job but it is also a commitment to excellence. In the hospitality industry, the cleanliness of Rosington Hotel is a direct reflection of the commitment to guest satisfaction (</a:t>
            </a:r>
            <a:r>
              <a:rPr lang="en-GB">
                <a:solidFill>
                  <a:srgbClr val="222222"/>
                </a:solidFill>
                <a:highlight>
                  <a:srgbClr val="FFFFFF"/>
                </a:highlight>
                <a:latin typeface="Times New Roman"/>
                <a:ea typeface="Times New Roman"/>
                <a:cs typeface="Times New Roman"/>
                <a:sym typeface="Times New Roman"/>
              </a:rPr>
              <a:t>Park </a:t>
            </a:r>
            <a:r>
              <a:rPr lang="en-GB" i="1">
                <a:solidFill>
                  <a:srgbClr val="222222"/>
                </a:solidFill>
                <a:highlight>
                  <a:srgbClr val="FFFFFF"/>
                </a:highlight>
                <a:latin typeface="Times New Roman"/>
                <a:ea typeface="Times New Roman"/>
                <a:cs typeface="Times New Roman"/>
                <a:sym typeface="Times New Roman"/>
              </a:rPr>
              <a:t>et al., </a:t>
            </a:r>
            <a:r>
              <a:rPr lang="en-GB">
                <a:solidFill>
                  <a:srgbClr val="222222"/>
                </a:solidFill>
                <a:highlight>
                  <a:srgbClr val="FFFFFF"/>
                </a:highlight>
                <a:latin typeface="Times New Roman"/>
                <a:ea typeface="Times New Roman"/>
                <a:cs typeface="Times New Roman"/>
                <a:sym typeface="Times New Roman"/>
              </a:rPr>
              <a:t>2019</a:t>
            </a:r>
            <a:r>
              <a:rPr lang="en-GB">
                <a:latin typeface="Times New Roman"/>
                <a:ea typeface="Times New Roman"/>
                <a:cs typeface="Times New Roman"/>
                <a:sym typeface="Times New Roman"/>
              </a:rPr>
              <a:t>). Cleanliness plays an important role in enhancing the overall guest experience and it's also good for their health. It also allows them to feel comfortable and valued. Beyond aesthetics, it is also an important part of health and safety as it reduces the risk of accidents and also ensures a hygienic environment. It also plays an important role in maintaining the reputation of the organisation. </a:t>
            </a:r>
            <a:endParaRPr/>
          </a:p>
        </p:txBody>
      </p:sp>
      <p:sp>
        <p:nvSpPr>
          <p:cNvPr id="70" name="Google Shape;70;g29a06a0732f_1_0:notes"/>
          <p:cNvSpPr txBox="1">
            <a:spLocks noGrp="1"/>
          </p:cNvSpPr>
          <p:nvPr>
            <p:ph type="sldNum" idx="12"/>
          </p:nvPr>
        </p:nvSpPr>
        <p:spPr>
          <a:xfrm>
            <a:off x="10358438" y="9771063"/>
            <a:ext cx="7924800" cy="5160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3:notes"/>
          <p:cNvSpPr>
            <a:spLocks noGrp="1" noRot="1" noChangeAspect="1"/>
          </p:cNvSpPr>
          <p:nvPr>
            <p:ph type="sldImg" idx="2"/>
          </p:nvPr>
        </p:nvSpPr>
        <p:spPr>
          <a:xfrm>
            <a:off x="6057900" y="1285875"/>
            <a:ext cx="6172200" cy="347186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3" name="Google Shape;83;p3:notes"/>
          <p:cNvSpPr txBox="1">
            <a:spLocks noGrp="1"/>
          </p:cNvSpPr>
          <p:nvPr>
            <p:ph type="body" idx="1"/>
          </p:nvPr>
        </p:nvSpPr>
        <p:spPr>
          <a:xfrm>
            <a:off x="1828800" y="4951413"/>
            <a:ext cx="14630400" cy="4049712"/>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One of the most significant solutions to the above topic is implementing a robust cleaning schedule. It should include regular inspections to ensure every corner is spotless. The focus was also based on improving efforts on cleaning and sanitization techniques (Hossain, 2023). Industry-approved cleaning agents should be utilised to create a safe and hygienic environment. The focus should also be based on regularly reviewing and updating cleaning protocols based on industry standards. The focus should also be based on reputation maintenance by establishing a quality assurance program with regular audits and feedback loops.</a:t>
            </a:r>
            <a:endParaRPr/>
          </a:p>
        </p:txBody>
      </p:sp>
      <p:sp>
        <p:nvSpPr>
          <p:cNvPr id="84" name="Google Shape;84;p3:notes"/>
          <p:cNvSpPr txBox="1">
            <a:spLocks noGrp="1"/>
          </p:cNvSpPr>
          <p:nvPr>
            <p:ph type="sldNum" idx="12"/>
          </p:nvPr>
        </p:nvSpPr>
        <p:spPr>
          <a:xfrm>
            <a:off x="10358438" y="9771063"/>
            <a:ext cx="7924800" cy="51593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4:notes"/>
          <p:cNvSpPr>
            <a:spLocks noGrp="1" noRot="1" noChangeAspect="1"/>
          </p:cNvSpPr>
          <p:nvPr>
            <p:ph type="sldImg" idx="2"/>
          </p:nvPr>
        </p:nvSpPr>
        <p:spPr>
          <a:xfrm>
            <a:off x="6057900" y="1285875"/>
            <a:ext cx="6172200" cy="347186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5" name="Google Shape;95;p4:notes"/>
          <p:cNvSpPr txBox="1">
            <a:spLocks noGrp="1"/>
          </p:cNvSpPr>
          <p:nvPr>
            <p:ph type="body" idx="1"/>
          </p:nvPr>
        </p:nvSpPr>
        <p:spPr>
          <a:xfrm>
            <a:off x="1828800" y="4951413"/>
            <a:ext cx="14630400" cy="4049712"/>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The first day of the training will be focused on orientation day will introduction to the hotel will be provided. It will mainly focus on providing an overview of the structure of the hotel and its operation and also introduce it to the staff members. </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The second day will be based on the onboarding overview. The checklist will be distributed for daily and alternate day duties and the tasks and responsibilities will also be explained.</a:t>
            </a:r>
            <a:endParaRPr b="1"/>
          </a:p>
        </p:txBody>
      </p:sp>
      <p:sp>
        <p:nvSpPr>
          <p:cNvPr id="96" name="Google Shape;96;p4:notes"/>
          <p:cNvSpPr txBox="1">
            <a:spLocks noGrp="1"/>
          </p:cNvSpPr>
          <p:nvPr>
            <p:ph type="sldNum" idx="12"/>
          </p:nvPr>
        </p:nvSpPr>
        <p:spPr>
          <a:xfrm>
            <a:off x="10358438" y="9771063"/>
            <a:ext cx="7924800" cy="51593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5:notes"/>
          <p:cNvSpPr>
            <a:spLocks noGrp="1" noRot="1" noChangeAspect="1"/>
          </p:cNvSpPr>
          <p:nvPr>
            <p:ph type="sldImg" idx="2"/>
          </p:nvPr>
        </p:nvSpPr>
        <p:spPr>
          <a:xfrm>
            <a:off x="6057900" y="1285875"/>
            <a:ext cx="6172200" cy="347186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8" name="Google Shape;108;p5:notes"/>
          <p:cNvSpPr txBox="1">
            <a:spLocks noGrp="1"/>
          </p:cNvSpPr>
          <p:nvPr>
            <p:ph type="body" idx="1"/>
          </p:nvPr>
        </p:nvSpPr>
        <p:spPr>
          <a:xfrm>
            <a:off x="1828800" y="4951413"/>
            <a:ext cx="14630400" cy="4049712"/>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The first element of the checklist will be replenishing the card and the focus will be based on making proper use of cleaning products.</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The steps should also make sure that they should not the room before they enter and say housekeeping. </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They should also check whether the lights AC and TV are working appropriately.</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The steps should also make sure that they take out the trash and also dirty seats and travel before the arrival of the guest.</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The sink top mirror and show-on should be cleaned and the bathroom floors should also be moped</a:t>
            </a:r>
            <a:endParaRPr b="1"/>
          </a:p>
        </p:txBody>
      </p:sp>
      <p:sp>
        <p:nvSpPr>
          <p:cNvPr id="109" name="Google Shape;109;p5:notes"/>
          <p:cNvSpPr txBox="1">
            <a:spLocks noGrp="1"/>
          </p:cNvSpPr>
          <p:nvPr>
            <p:ph type="sldNum" idx="12"/>
          </p:nvPr>
        </p:nvSpPr>
        <p:spPr>
          <a:xfrm>
            <a:off x="10358438" y="9771063"/>
            <a:ext cx="7924800" cy="51593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29a06a0732f_2_6:notes"/>
          <p:cNvSpPr>
            <a:spLocks noGrp="1" noRot="1" noChangeAspect="1"/>
          </p:cNvSpPr>
          <p:nvPr>
            <p:ph type="sldImg" idx="2"/>
          </p:nvPr>
        </p:nvSpPr>
        <p:spPr>
          <a:xfrm>
            <a:off x="6057900" y="1285875"/>
            <a:ext cx="6172200" cy="347186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g29a06a0732f_2_6:notes"/>
          <p:cNvSpPr txBox="1">
            <a:spLocks noGrp="1"/>
          </p:cNvSpPr>
          <p:nvPr>
            <p:ph type="body" idx="1"/>
          </p:nvPr>
        </p:nvSpPr>
        <p:spPr>
          <a:xfrm>
            <a:off x="1828800" y="4951413"/>
            <a:ext cx="14630400" cy="40497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All the amenities should be put in place like shampoo conditioner lotions and so on which will ensure that the guest will have the proper experience with the hotel. </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The focus should also be based on removing dust from phones, mirrors and various other types of equipment which are available in the hotel room. </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The beds should be properly made and should be perfectly stretched out.</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Air freshener should be spread and the door should be closed while vacuuming the carpet inside out.</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All these factors need to be considered by the housekeeping staff to ensure that they will be able to provide the guests with the best hotel experience. </a:t>
            </a:r>
            <a:endParaRPr>
              <a:latin typeface="Times New Roman"/>
              <a:ea typeface="Times New Roman"/>
              <a:cs typeface="Times New Roman"/>
              <a:sym typeface="Times New Roman"/>
            </a:endParaRPr>
          </a:p>
        </p:txBody>
      </p:sp>
      <p:sp>
        <p:nvSpPr>
          <p:cNvPr id="119" name="Google Shape;119;g29a06a0732f_2_6:notes"/>
          <p:cNvSpPr txBox="1">
            <a:spLocks noGrp="1"/>
          </p:cNvSpPr>
          <p:nvPr>
            <p:ph type="sldNum" idx="12"/>
          </p:nvPr>
        </p:nvSpPr>
        <p:spPr>
          <a:xfrm>
            <a:off x="10358438" y="9771063"/>
            <a:ext cx="7924800" cy="5160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6:notes"/>
          <p:cNvSpPr>
            <a:spLocks noGrp="1" noRot="1" noChangeAspect="1"/>
          </p:cNvSpPr>
          <p:nvPr>
            <p:ph type="sldImg" idx="2"/>
          </p:nvPr>
        </p:nvSpPr>
        <p:spPr>
          <a:xfrm>
            <a:off x="6057900" y="1285875"/>
            <a:ext cx="6172200" cy="347186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8" name="Google Shape;128;p6:notes"/>
          <p:cNvSpPr txBox="1">
            <a:spLocks noGrp="1"/>
          </p:cNvSpPr>
          <p:nvPr>
            <p:ph type="body" idx="1"/>
          </p:nvPr>
        </p:nvSpPr>
        <p:spPr>
          <a:xfrm>
            <a:off x="1828800" y="4951413"/>
            <a:ext cx="14630400" cy="4049712"/>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The focus of the training will also be based on introducing the staff to housekeeping tools and equipment. The training will also focus on explaining the specific tools which are mentioned in the cleaning checklist. The focus will also be based on providing a practical session for the staff to make them familiar with the equipment. The focus will also be based on providing guidance on managing and restoring cleaning supplies and the importance of maintaining and organising and stock inventory will be trained. Safety protocol will also be carried out as the focus will be on the discussion of safety measures while making use of specific equipment. The training will also be focused on integrating with the checklist task and the connection between equipment supplies and various tasks will be outlined in the cleaning checklist. The emphasis will also provided on the roles of each tool and supply to achieve the desired cleanliness standards.</a:t>
            </a:r>
            <a:endParaRPr/>
          </a:p>
        </p:txBody>
      </p:sp>
      <p:sp>
        <p:nvSpPr>
          <p:cNvPr id="129" name="Google Shape;129;p6:notes"/>
          <p:cNvSpPr txBox="1">
            <a:spLocks noGrp="1"/>
          </p:cNvSpPr>
          <p:nvPr>
            <p:ph type="sldNum" idx="12"/>
          </p:nvPr>
        </p:nvSpPr>
        <p:spPr>
          <a:xfrm>
            <a:off x="10358438" y="9771063"/>
            <a:ext cx="7924800" cy="51593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9:notes"/>
          <p:cNvSpPr>
            <a:spLocks noGrp="1" noRot="1" noChangeAspect="1"/>
          </p:cNvSpPr>
          <p:nvPr>
            <p:ph type="sldImg" idx="2"/>
          </p:nvPr>
        </p:nvSpPr>
        <p:spPr>
          <a:xfrm>
            <a:off x="6057900" y="1285875"/>
            <a:ext cx="6172200" cy="347186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8" name="Google Shape;138;p9:notes"/>
          <p:cNvSpPr txBox="1">
            <a:spLocks noGrp="1"/>
          </p:cNvSpPr>
          <p:nvPr>
            <p:ph type="body" idx="1"/>
          </p:nvPr>
        </p:nvSpPr>
        <p:spPr>
          <a:xfrm>
            <a:off x="1828800" y="4951413"/>
            <a:ext cx="14630400" cy="4049712"/>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latin typeface="Times New Roman"/>
                <a:ea typeface="Times New Roman"/>
                <a:cs typeface="Times New Roman"/>
                <a:sym typeface="Times New Roman"/>
              </a:rPr>
              <a:t>The focus of the hotel will be based on making proper use of the employee engagement model to ensure that the training will be highly Effective. The major component which will be followed is recognition in appreciation where each staff member will be acknowledged for their role in maintaining cleanliness (</a:t>
            </a:r>
            <a:r>
              <a:rPr lang="en-GB">
                <a:solidFill>
                  <a:srgbClr val="222222"/>
                </a:solidFill>
                <a:highlight>
                  <a:srgbClr val="FFFFFF"/>
                </a:highlight>
                <a:latin typeface="Times New Roman"/>
                <a:ea typeface="Times New Roman"/>
                <a:cs typeface="Times New Roman"/>
                <a:sym typeface="Times New Roman"/>
              </a:rPr>
              <a:t>De-la-Calle-Durán and Rodríguez-Sánchez, 2021</a:t>
            </a:r>
            <a:r>
              <a:rPr lang="en-GB">
                <a:latin typeface="Times New Roman"/>
                <a:ea typeface="Times New Roman"/>
                <a:cs typeface="Times New Roman"/>
                <a:sym typeface="Times New Roman"/>
              </a:rPr>
              <a:t>). Another element of engagement is training and development where the employees will be provided with opportunities for continuous skill development and also supplies and equipment training. The focus will also be based on incorporating employee feedback and recognition programs so that the training will be highly effective within the organisation (</a:t>
            </a:r>
            <a:r>
              <a:rPr lang="en-GB">
                <a:solidFill>
                  <a:srgbClr val="222222"/>
                </a:solidFill>
                <a:highlight>
                  <a:srgbClr val="FFFFFF"/>
                </a:highlight>
                <a:latin typeface="Times New Roman"/>
                <a:ea typeface="Times New Roman"/>
                <a:cs typeface="Times New Roman"/>
                <a:sym typeface="Times New Roman"/>
              </a:rPr>
              <a:t>Saks, 2022</a:t>
            </a:r>
            <a:r>
              <a:rPr lang="en-GB">
                <a:latin typeface="Times New Roman"/>
                <a:ea typeface="Times New Roman"/>
                <a:cs typeface="Times New Roman"/>
                <a:sym typeface="Times New Roman"/>
              </a:rPr>
              <a:t>).</a:t>
            </a:r>
            <a:endParaRPr/>
          </a:p>
        </p:txBody>
      </p:sp>
      <p:sp>
        <p:nvSpPr>
          <p:cNvPr id="139" name="Google Shape;139;p9:notes"/>
          <p:cNvSpPr txBox="1">
            <a:spLocks noGrp="1"/>
          </p:cNvSpPr>
          <p:nvPr>
            <p:ph type="sldNum" idx="12"/>
          </p:nvPr>
        </p:nvSpPr>
        <p:spPr>
          <a:xfrm>
            <a:off x="10358438" y="9771063"/>
            <a:ext cx="7924800" cy="51593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11:notes"/>
          <p:cNvSpPr>
            <a:spLocks noGrp="1" noRot="1" noChangeAspect="1"/>
          </p:cNvSpPr>
          <p:nvPr>
            <p:ph type="sldImg" idx="2"/>
          </p:nvPr>
        </p:nvSpPr>
        <p:spPr>
          <a:xfrm>
            <a:off x="6057900" y="1285875"/>
            <a:ext cx="6172200" cy="3471863"/>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4" name="Google Shape;164;p11:notes"/>
          <p:cNvSpPr txBox="1">
            <a:spLocks noGrp="1"/>
          </p:cNvSpPr>
          <p:nvPr>
            <p:ph type="body" idx="1"/>
          </p:nvPr>
        </p:nvSpPr>
        <p:spPr>
          <a:xfrm>
            <a:off x="1828800" y="4951413"/>
            <a:ext cx="14630400" cy="4049712"/>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5" name="Google Shape;165;p11:notes"/>
          <p:cNvSpPr txBox="1">
            <a:spLocks noGrp="1"/>
          </p:cNvSpPr>
          <p:nvPr>
            <p:ph type="sldNum" idx="12"/>
          </p:nvPr>
        </p:nvSpPr>
        <p:spPr>
          <a:xfrm>
            <a:off x="10358438" y="9771063"/>
            <a:ext cx="7924800" cy="51593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5"/>
        <p:cNvGrpSpPr/>
        <p:nvPr/>
      </p:nvGrpSpPr>
      <p:grpSpPr>
        <a:xfrm>
          <a:off x="0" y="0"/>
          <a:ext cx="0" cy="0"/>
          <a:chOff x="0" y="0"/>
          <a:chExt cx="0" cy="0"/>
        </a:xfrm>
      </p:grpSpPr>
      <p:sp>
        <p:nvSpPr>
          <p:cNvPr id="16" name="Google Shape;16;p13"/>
          <p:cNvSpPr txBox="1">
            <a:spLocks noGrp="1"/>
          </p:cNvSpPr>
          <p:nvPr>
            <p:ph type="title"/>
          </p:nvPr>
        </p:nvSpPr>
        <p:spPr>
          <a:xfrm>
            <a:off x="406464" y="981709"/>
            <a:ext cx="17475070" cy="43688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2700" b="0" i="0">
                <a:solidFill>
                  <a:srgbClr val="6A4931"/>
                </a:solidFill>
                <a:latin typeface="Trebuchet MS"/>
                <a:ea typeface="Trebuchet MS"/>
                <a:cs typeface="Trebuchet MS"/>
                <a:sym typeface="Trebuchet M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3"/>
          <p:cNvSpPr txBox="1">
            <a:spLocks noGrp="1"/>
          </p:cNvSpPr>
          <p:nvPr>
            <p:ph type="body" idx="1"/>
          </p:nvPr>
        </p:nvSpPr>
        <p:spPr>
          <a:xfrm>
            <a:off x="914400" y="2366010"/>
            <a:ext cx="16459200" cy="6789420"/>
          </a:xfrm>
          <a:prstGeom prst="rect">
            <a:avLst/>
          </a:prstGeom>
          <a:noFill/>
          <a:ln>
            <a:noFill/>
          </a:ln>
        </p:spPr>
        <p:txBody>
          <a:bodyPr spcFirstLastPara="1" wrap="square" lIns="0" tIns="0" rIns="0" bIns="0" anchor="t" anchorCtr="0">
            <a:spAutoFit/>
          </a:bodyPr>
          <a:lstStyle>
            <a:lvl1pPr marL="457200" lvl="0" indent="-228600" algn="l">
              <a:spcBef>
                <a:spcPts val="0"/>
              </a:spcBef>
              <a:spcAft>
                <a:spcPts val="0"/>
              </a:spcAft>
              <a:buSzPts val="1400"/>
              <a:buNone/>
              <a:defRPr/>
            </a:lvl1pPr>
            <a:lvl2pPr marL="914400" lvl="1" indent="-228600" algn="l">
              <a:spcBef>
                <a:spcPts val="0"/>
              </a:spcBef>
              <a:spcAft>
                <a:spcPts val="0"/>
              </a:spcAft>
              <a:buSzPts val="1400"/>
              <a:buNone/>
              <a:defRPr/>
            </a:lvl2pPr>
            <a:lvl3pPr marL="1371600" lvl="2" indent="-228600" algn="l">
              <a:spcBef>
                <a:spcPts val="0"/>
              </a:spcBef>
              <a:spcAft>
                <a:spcPts val="0"/>
              </a:spcAft>
              <a:buSzPts val="1400"/>
              <a:buNone/>
              <a:defRPr/>
            </a:lvl3pPr>
            <a:lvl4pPr marL="1828800" lvl="3" indent="-228600" algn="l">
              <a:spcBef>
                <a:spcPts val="0"/>
              </a:spcBef>
              <a:spcAft>
                <a:spcPts val="0"/>
              </a:spcAft>
              <a:buSzPts val="1400"/>
              <a:buNone/>
              <a:defRPr/>
            </a:lvl4pPr>
            <a:lvl5pPr marL="2286000" lvl="4" indent="-228600" algn="l">
              <a:spcBef>
                <a:spcPts val="0"/>
              </a:spcBef>
              <a:spcAft>
                <a:spcPts val="0"/>
              </a:spcAft>
              <a:buSzPts val="1400"/>
              <a:buNone/>
              <a:defRPr/>
            </a:lvl5pPr>
            <a:lvl6pPr marL="2743200" lvl="5" indent="-228600" algn="l">
              <a:spcBef>
                <a:spcPts val="0"/>
              </a:spcBef>
              <a:spcAft>
                <a:spcPts val="0"/>
              </a:spcAft>
              <a:buSzPts val="1400"/>
              <a:buNone/>
              <a:defRPr/>
            </a:lvl6pPr>
            <a:lvl7pPr marL="3200400" lvl="6" indent="-228600" algn="l">
              <a:spcBef>
                <a:spcPts val="0"/>
              </a:spcBef>
              <a:spcAft>
                <a:spcPts val="0"/>
              </a:spcAft>
              <a:buSzPts val="1400"/>
              <a:buNone/>
              <a:defRPr/>
            </a:lvl7pPr>
            <a:lvl8pPr marL="3657600" lvl="7" indent="-228600" algn="l">
              <a:spcBef>
                <a:spcPts val="0"/>
              </a:spcBef>
              <a:spcAft>
                <a:spcPts val="0"/>
              </a:spcAft>
              <a:buSzPts val="1400"/>
              <a:buNone/>
              <a:defRPr/>
            </a:lvl8pPr>
            <a:lvl9pPr marL="4114800" lvl="8" indent="-228600" algn="l">
              <a:spcBef>
                <a:spcPts val="0"/>
              </a:spcBef>
              <a:spcAft>
                <a:spcPts val="0"/>
              </a:spcAft>
              <a:buSzPts val="1400"/>
              <a:buNone/>
              <a:defRPr/>
            </a:lvl9pPr>
          </a:lstStyle>
          <a:p>
            <a:endParaRPr/>
          </a:p>
        </p:txBody>
      </p:sp>
      <p:sp>
        <p:nvSpPr>
          <p:cNvPr id="18" name="Google Shape;18;p13"/>
          <p:cNvSpPr txBox="1">
            <a:spLocks noGrp="1"/>
          </p:cNvSpPr>
          <p:nvPr>
            <p:ph type="ftr" idx="11"/>
          </p:nvPr>
        </p:nvSpPr>
        <p:spPr>
          <a:xfrm>
            <a:off x="6217920" y="9566910"/>
            <a:ext cx="5852160" cy="51435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3"/>
          <p:cNvSpPr txBox="1">
            <a:spLocks noGrp="1"/>
          </p:cNvSpPr>
          <p:nvPr>
            <p:ph type="dt" idx="10"/>
          </p:nvPr>
        </p:nvSpPr>
        <p:spPr>
          <a:xfrm>
            <a:off x="914400" y="9566910"/>
            <a:ext cx="4206240" cy="51435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3"/>
          <p:cNvSpPr txBox="1">
            <a:spLocks noGrp="1"/>
          </p:cNvSpPr>
          <p:nvPr>
            <p:ph type="sldNum" idx="12"/>
          </p:nvPr>
        </p:nvSpPr>
        <p:spPr>
          <a:xfrm>
            <a:off x="13167361" y="9566910"/>
            <a:ext cx="4206240" cy="51435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b="0" i="0" u="none" strike="noStrike" cap="none">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Blank">
  <p:cSld name="Blank">
    <p:bg>
      <p:bgPr>
        <a:solidFill>
          <a:schemeClr val="lt1"/>
        </a:solidFill>
        <a:effectLst/>
      </p:bgPr>
    </p:bg>
    <p:spTree>
      <p:nvGrpSpPr>
        <p:cNvPr id="1" name="Shape 21"/>
        <p:cNvGrpSpPr/>
        <p:nvPr/>
      </p:nvGrpSpPr>
      <p:grpSpPr>
        <a:xfrm>
          <a:off x="0" y="0"/>
          <a:ext cx="0" cy="0"/>
          <a:chOff x="0" y="0"/>
          <a:chExt cx="0" cy="0"/>
        </a:xfrm>
      </p:grpSpPr>
      <p:sp>
        <p:nvSpPr>
          <p:cNvPr id="22" name="Google Shape;22;p14"/>
          <p:cNvSpPr/>
          <p:nvPr/>
        </p:nvSpPr>
        <p:spPr>
          <a:xfrm>
            <a:off x="0" y="0"/>
            <a:ext cx="18288000" cy="10287000"/>
          </a:xfrm>
          <a:prstGeom prst="rect">
            <a:avLst/>
          </a:prstGeom>
          <a:blipFill rotWithShape="1">
            <a:blip r:embed="rId2">
              <a:alphaModFix/>
            </a:blip>
            <a:stretch>
              <a:fillRect/>
            </a:stretch>
          </a:blip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3" name="Google Shape;23;p14"/>
          <p:cNvSpPr/>
          <p:nvPr/>
        </p:nvSpPr>
        <p:spPr>
          <a:xfrm>
            <a:off x="0" y="5914552"/>
            <a:ext cx="16732250" cy="4372610"/>
          </a:xfrm>
          <a:custGeom>
            <a:avLst/>
            <a:gdLst/>
            <a:ahLst/>
            <a:cxnLst/>
            <a:rect l="l" t="t" r="r" b="b"/>
            <a:pathLst>
              <a:path w="16732250" h="4372609" extrusionOk="0">
                <a:moveTo>
                  <a:pt x="0" y="0"/>
                </a:moveTo>
                <a:lnTo>
                  <a:pt x="16731915" y="0"/>
                </a:lnTo>
                <a:lnTo>
                  <a:pt x="16731915" y="4372447"/>
                </a:lnTo>
                <a:lnTo>
                  <a:pt x="0" y="4372447"/>
                </a:lnTo>
                <a:lnTo>
                  <a:pt x="0" y="0"/>
                </a:lnTo>
                <a:close/>
              </a:path>
            </a:pathLst>
          </a:custGeom>
          <a:solidFill>
            <a:srgbClr val="999085"/>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4" name="Google Shape;24;p14"/>
          <p:cNvSpPr txBox="1">
            <a:spLocks noGrp="1"/>
          </p:cNvSpPr>
          <p:nvPr>
            <p:ph type="ftr" idx="11"/>
          </p:nvPr>
        </p:nvSpPr>
        <p:spPr>
          <a:xfrm>
            <a:off x="6217920" y="9566910"/>
            <a:ext cx="5852160" cy="51435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4"/>
          <p:cNvSpPr txBox="1">
            <a:spLocks noGrp="1"/>
          </p:cNvSpPr>
          <p:nvPr>
            <p:ph type="dt" idx="10"/>
          </p:nvPr>
        </p:nvSpPr>
        <p:spPr>
          <a:xfrm>
            <a:off x="914400" y="9566910"/>
            <a:ext cx="4206240" cy="51435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4"/>
          <p:cNvSpPr txBox="1">
            <a:spLocks noGrp="1"/>
          </p:cNvSpPr>
          <p:nvPr>
            <p:ph type="sldNum" idx="12"/>
          </p:nvPr>
        </p:nvSpPr>
        <p:spPr>
          <a:xfrm>
            <a:off x="13167361" y="9566910"/>
            <a:ext cx="4206240" cy="51435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37"/>
        <p:cNvGrpSpPr/>
        <p:nvPr/>
      </p:nvGrpSpPr>
      <p:grpSpPr>
        <a:xfrm>
          <a:off x="0" y="0"/>
          <a:ext cx="0" cy="0"/>
          <a:chOff x="0" y="0"/>
          <a:chExt cx="0" cy="0"/>
        </a:xfrm>
      </p:grpSpPr>
      <p:sp>
        <p:nvSpPr>
          <p:cNvPr id="38" name="Google Shape;38;p16"/>
          <p:cNvSpPr txBox="1">
            <a:spLocks noGrp="1"/>
          </p:cNvSpPr>
          <p:nvPr>
            <p:ph type="ctrTitle"/>
          </p:nvPr>
        </p:nvSpPr>
        <p:spPr>
          <a:xfrm>
            <a:off x="1371600" y="3188970"/>
            <a:ext cx="15544800" cy="216027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16"/>
          <p:cNvSpPr txBox="1">
            <a:spLocks noGrp="1"/>
          </p:cNvSpPr>
          <p:nvPr>
            <p:ph type="subTitle" idx="1"/>
          </p:nvPr>
        </p:nvSpPr>
        <p:spPr>
          <a:xfrm>
            <a:off x="2743200" y="5760720"/>
            <a:ext cx="12801600" cy="257175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6"/>
          <p:cNvSpPr txBox="1">
            <a:spLocks noGrp="1"/>
          </p:cNvSpPr>
          <p:nvPr>
            <p:ph type="ftr" idx="11"/>
          </p:nvPr>
        </p:nvSpPr>
        <p:spPr>
          <a:xfrm>
            <a:off x="6217920" y="9566910"/>
            <a:ext cx="5852160" cy="51435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6"/>
          <p:cNvSpPr txBox="1">
            <a:spLocks noGrp="1"/>
          </p:cNvSpPr>
          <p:nvPr>
            <p:ph type="dt" idx="10"/>
          </p:nvPr>
        </p:nvSpPr>
        <p:spPr>
          <a:xfrm>
            <a:off x="914400" y="9566910"/>
            <a:ext cx="4206240" cy="51435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6"/>
          <p:cNvSpPr txBox="1">
            <a:spLocks noGrp="1"/>
          </p:cNvSpPr>
          <p:nvPr>
            <p:ph type="sldNum" idx="12"/>
          </p:nvPr>
        </p:nvSpPr>
        <p:spPr>
          <a:xfrm>
            <a:off x="13167361" y="9566910"/>
            <a:ext cx="4206240" cy="51435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a:latin typeface="Calibri"/>
              <a:ea typeface="Calibri"/>
              <a:cs typeface="Calibri"/>
              <a:sym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43"/>
        <p:cNvGrpSpPr/>
        <p:nvPr/>
      </p:nvGrpSpPr>
      <p:grpSpPr>
        <a:xfrm>
          <a:off x="0" y="0"/>
          <a:ext cx="0" cy="0"/>
          <a:chOff x="0" y="0"/>
          <a:chExt cx="0" cy="0"/>
        </a:xfrm>
      </p:grpSpPr>
      <p:sp>
        <p:nvSpPr>
          <p:cNvPr id="44" name="Google Shape;44;p17"/>
          <p:cNvSpPr txBox="1">
            <a:spLocks noGrp="1"/>
          </p:cNvSpPr>
          <p:nvPr>
            <p:ph type="title"/>
          </p:nvPr>
        </p:nvSpPr>
        <p:spPr>
          <a:xfrm>
            <a:off x="406464" y="981709"/>
            <a:ext cx="17475070" cy="43688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2700" b="0" i="0">
                <a:solidFill>
                  <a:srgbClr val="6A4931"/>
                </a:solidFill>
                <a:latin typeface="Trebuchet MS"/>
                <a:ea typeface="Trebuchet MS"/>
                <a:cs typeface="Trebuchet MS"/>
                <a:sym typeface="Trebuchet M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 name="Google Shape;45;p17"/>
          <p:cNvSpPr txBox="1">
            <a:spLocks noGrp="1"/>
          </p:cNvSpPr>
          <p:nvPr>
            <p:ph type="body" idx="1"/>
          </p:nvPr>
        </p:nvSpPr>
        <p:spPr>
          <a:xfrm>
            <a:off x="914400" y="2366010"/>
            <a:ext cx="7955280" cy="6789420"/>
          </a:xfrm>
          <a:prstGeom prst="rect">
            <a:avLst/>
          </a:prstGeom>
          <a:noFill/>
          <a:ln>
            <a:noFill/>
          </a:ln>
        </p:spPr>
        <p:txBody>
          <a:bodyPr spcFirstLastPara="1" wrap="square" lIns="0" tIns="0" rIns="0" bIns="0" anchor="t" anchorCtr="0">
            <a:spAutoFit/>
          </a:bodyPr>
          <a:lstStyle>
            <a:lvl1pPr marL="457200" lvl="0" indent="-228600" algn="l">
              <a:spcBef>
                <a:spcPts val="0"/>
              </a:spcBef>
              <a:spcAft>
                <a:spcPts val="0"/>
              </a:spcAft>
              <a:buSzPts val="1400"/>
              <a:buNone/>
              <a:defRPr/>
            </a:lvl1pPr>
            <a:lvl2pPr marL="914400" lvl="1" indent="-228600" algn="l">
              <a:spcBef>
                <a:spcPts val="0"/>
              </a:spcBef>
              <a:spcAft>
                <a:spcPts val="0"/>
              </a:spcAft>
              <a:buSzPts val="1400"/>
              <a:buNone/>
              <a:defRPr/>
            </a:lvl2pPr>
            <a:lvl3pPr marL="1371600" lvl="2" indent="-228600" algn="l">
              <a:spcBef>
                <a:spcPts val="0"/>
              </a:spcBef>
              <a:spcAft>
                <a:spcPts val="0"/>
              </a:spcAft>
              <a:buSzPts val="1400"/>
              <a:buNone/>
              <a:defRPr/>
            </a:lvl3pPr>
            <a:lvl4pPr marL="1828800" lvl="3" indent="-228600" algn="l">
              <a:spcBef>
                <a:spcPts val="0"/>
              </a:spcBef>
              <a:spcAft>
                <a:spcPts val="0"/>
              </a:spcAft>
              <a:buSzPts val="1400"/>
              <a:buNone/>
              <a:defRPr/>
            </a:lvl4pPr>
            <a:lvl5pPr marL="2286000" lvl="4" indent="-228600" algn="l">
              <a:spcBef>
                <a:spcPts val="0"/>
              </a:spcBef>
              <a:spcAft>
                <a:spcPts val="0"/>
              </a:spcAft>
              <a:buSzPts val="1400"/>
              <a:buNone/>
              <a:defRPr/>
            </a:lvl5pPr>
            <a:lvl6pPr marL="2743200" lvl="5" indent="-228600" algn="l">
              <a:spcBef>
                <a:spcPts val="0"/>
              </a:spcBef>
              <a:spcAft>
                <a:spcPts val="0"/>
              </a:spcAft>
              <a:buSzPts val="1400"/>
              <a:buNone/>
              <a:defRPr/>
            </a:lvl6pPr>
            <a:lvl7pPr marL="3200400" lvl="6" indent="-228600" algn="l">
              <a:spcBef>
                <a:spcPts val="0"/>
              </a:spcBef>
              <a:spcAft>
                <a:spcPts val="0"/>
              </a:spcAft>
              <a:buSzPts val="1400"/>
              <a:buNone/>
              <a:defRPr/>
            </a:lvl7pPr>
            <a:lvl8pPr marL="3657600" lvl="7" indent="-228600" algn="l">
              <a:spcBef>
                <a:spcPts val="0"/>
              </a:spcBef>
              <a:spcAft>
                <a:spcPts val="0"/>
              </a:spcAft>
              <a:buSzPts val="1400"/>
              <a:buNone/>
              <a:defRPr/>
            </a:lvl8pPr>
            <a:lvl9pPr marL="4114800" lvl="8" indent="-228600" algn="l">
              <a:spcBef>
                <a:spcPts val="0"/>
              </a:spcBef>
              <a:spcAft>
                <a:spcPts val="0"/>
              </a:spcAft>
              <a:buSzPts val="1400"/>
              <a:buNone/>
              <a:defRPr/>
            </a:lvl9pPr>
          </a:lstStyle>
          <a:p>
            <a:endParaRPr/>
          </a:p>
        </p:txBody>
      </p:sp>
      <p:sp>
        <p:nvSpPr>
          <p:cNvPr id="46" name="Google Shape;46;p17"/>
          <p:cNvSpPr txBox="1">
            <a:spLocks noGrp="1"/>
          </p:cNvSpPr>
          <p:nvPr>
            <p:ph type="body" idx="2"/>
          </p:nvPr>
        </p:nvSpPr>
        <p:spPr>
          <a:xfrm>
            <a:off x="9418320" y="2366010"/>
            <a:ext cx="7955280" cy="6789420"/>
          </a:xfrm>
          <a:prstGeom prst="rect">
            <a:avLst/>
          </a:prstGeom>
          <a:noFill/>
          <a:ln>
            <a:noFill/>
          </a:ln>
        </p:spPr>
        <p:txBody>
          <a:bodyPr spcFirstLastPara="1" wrap="square" lIns="0" tIns="0" rIns="0" bIns="0" anchor="t" anchorCtr="0">
            <a:spAutoFit/>
          </a:bodyPr>
          <a:lstStyle>
            <a:lvl1pPr marL="457200" lvl="0" indent="-228600" algn="l">
              <a:spcBef>
                <a:spcPts val="0"/>
              </a:spcBef>
              <a:spcAft>
                <a:spcPts val="0"/>
              </a:spcAft>
              <a:buSzPts val="1400"/>
              <a:buNone/>
              <a:defRPr/>
            </a:lvl1pPr>
            <a:lvl2pPr marL="914400" lvl="1" indent="-228600" algn="l">
              <a:spcBef>
                <a:spcPts val="0"/>
              </a:spcBef>
              <a:spcAft>
                <a:spcPts val="0"/>
              </a:spcAft>
              <a:buSzPts val="1400"/>
              <a:buNone/>
              <a:defRPr/>
            </a:lvl2pPr>
            <a:lvl3pPr marL="1371600" lvl="2" indent="-228600" algn="l">
              <a:spcBef>
                <a:spcPts val="0"/>
              </a:spcBef>
              <a:spcAft>
                <a:spcPts val="0"/>
              </a:spcAft>
              <a:buSzPts val="1400"/>
              <a:buNone/>
              <a:defRPr/>
            </a:lvl3pPr>
            <a:lvl4pPr marL="1828800" lvl="3" indent="-228600" algn="l">
              <a:spcBef>
                <a:spcPts val="0"/>
              </a:spcBef>
              <a:spcAft>
                <a:spcPts val="0"/>
              </a:spcAft>
              <a:buSzPts val="1400"/>
              <a:buNone/>
              <a:defRPr/>
            </a:lvl4pPr>
            <a:lvl5pPr marL="2286000" lvl="4" indent="-228600" algn="l">
              <a:spcBef>
                <a:spcPts val="0"/>
              </a:spcBef>
              <a:spcAft>
                <a:spcPts val="0"/>
              </a:spcAft>
              <a:buSzPts val="1400"/>
              <a:buNone/>
              <a:defRPr/>
            </a:lvl5pPr>
            <a:lvl6pPr marL="2743200" lvl="5" indent="-228600" algn="l">
              <a:spcBef>
                <a:spcPts val="0"/>
              </a:spcBef>
              <a:spcAft>
                <a:spcPts val="0"/>
              </a:spcAft>
              <a:buSzPts val="1400"/>
              <a:buNone/>
              <a:defRPr/>
            </a:lvl6pPr>
            <a:lvl7pPr marL="3200400" lvl="6" indent="-228600" algn="l">
              <a:spcBef>
                <a:spcPts val="0"/>
              </a:spcBef>
              <a:spcAft>
                <a:spcPts val="0"/>
              </a:spcAft>
              <a:buSzPts val="1400"/>
              <a:buNone/>
              <a:defRPr/>
            </a:lvl7pPr>
            <a:lvl8pPr marL="3657600" lvl="7" indent="-228600" algn="l">
              <a:spcBef>
                <a:spcPts val="0"/>
              </a:spcBef>
              <a:spcAft>
                <a:spcPts val="0"/>
              </a:spcAft>
              <a:buSzPts val="1400"/>
              <a:buNone/>
              <a:defRPr/>
            </a:lvl8pPr>
            <a:lvl9pPr marL="4114800" lvl="8" indent="-228600" algn="l">
              <a:spcBef>
                <a:spcPts val="0"/>
              </a:spcBef>
              <a:spcAft>
                <a:spcPts val="0"/>
              </a:spcAft>
              <a:buSzPts val="1400"/>
              <a:buNone/>
              <a:defRPr/>
            </a:lvl9pPr>
          </a:lstStyle>
          <a:p>
            <a:endParaRPr/>
          </a:p>
        </p:txBody>
      </p:sp>
      <p:sp>
        <p:nvSpPr>
          <p:cNvPr id="47" name="Google Shape;47;p17"/>
          <p:cNvSpPr txBox="1">
            <a:spLocks noGrp="1"/>
          </p:cNvSpPr>
          <p:nvPr>
            <p:ph type="ftr" idx="11"/>
          </p:nvPr>
        </p:nvSpPr>
        <p:spPr>
          <a:xfrm>
            <a:off x="6217920" y="9566910"/>
            <a:ext cx="5852160" cy="51435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7"/>
          <p:cNvSpPr txBox="1">
            <a:spLocks noGrp="1"/>
          </p:cNvSpPr>
          <p:nvPr>
            <p:ph type="dt" idx="10"/>
          </p:nvPr>
        </p:nvSpPr>
        <p:spPr>
          <a:xfrm>
            <a:off x="914400" y="9566910"/>
            <a:ext cx="4206240" cy="51435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17"/>
          <p:cNvSpPr txBox="1">
            <a:spLocks noGrp="1"/>
          </p:cNvSpPr>
          <p:nvPr>
            <p:ph type="sldNum" idx="12"/>
          </p:nvPr>
        </p:nvSpPr>
        <p:spPr>
          <a:xfrm>
            <a:off x="13167361" y="9566910"/>
            <a:ext cx="4206240" cy="51435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a:latin typeface="Calibri"/>
              <a:ea typeface="Calibri"/>
              <a:cs typeface="Calibri"/>
              <a:sym typeface="Calibri"/>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2"/>
          <p:cNvSpPr txBox="1">
            <a:spLocks noGrp="1"/>
          </p:cNvSpPr>
          <p:nvPr>
            <p:ph type="title"/>
          </p:nvPr>
        </p:nvSpPr>
        <p:spPr>
          <a:xfrm>
            <a:off x="406464" y="981709"/>
            <a:ext cx="17475070" cy="436880"/>
          </a:xfrm>
          <a:prstGeom prst="rect">
            <a:avLst/>
          </a:prstGeom>
          <a:noFill/>
          <a:ln>
            <a:noFill/>
          </a:ln>
        </p:spPr>
        <p:txBody>
          <a:bodyPr spcFirstLastPara="1" wrap="square" lIns="0" tIns="0" rIns="0" bIns="0" anchor="t" anchorCtr="0">
            <a:spAutoFit/>
          </a:bodyPr>
          <a:lstStyle>
            <a:lvl1pPr marR="0" lvl="0" algn="l" rtl="0">
              <a:spcBef>
                <a:spcPts val="0"/>
              </a:spcBef>
              <a:spcAft>
                <a:spcPts val="0"/>
              </a:spcAft>
              <a:buSzPts val="1400"/>
              <a:buNone/>
              <a:defRPr sz="2700" b="0" i="0" u="none" strike="noStrike" cap="none">
                <a:solidFill>
                  <a:srgbClr val="6A4931"/>
                </a:solidFill>
                <a:latin typeface="Trebuchet MS"/>
                <a:ea typeface="Trebuchet MS"/>
                <a:cs typeface="Trebuchet MS"/>
                <a:sym typeface="Trebuchet M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2"/>
          <p:cNvSpPr txBox="1">
            <a:spLocks noGrp="1"/>
          </p:cNvSpPr>
          <p:nvPr>
            <p:ph type="body" idx="1"/>
          </p:nvPr>
        </p:nvSpPr>
        <p:spPr>
          <a:xfrm>
            <a:off x="914400" y="2366010"/>
            <a:ext cx="16459200" cy="6789420"/>
          </a:xfrm>
          <a:prstGeom prst="rect">
            <a:avLst/>
          </a:prstGeom>
          <a:noFill/>
          <a:ln>
            <a:noFill/>
          </a:ln>
        </p:spPr>
        <p:txBody>
          <a:bodyPr spcFirstLastPara="1" wrap="square" lIns="0" tIns="0" rIns="0" bIns="0" anchor="t" anchorCtr="0">
            <a:spAutoFit/>
          </a:bodyPr>
          <a:lstStyle>
            <a:lvl1pPr marL="457200" marR="0" lvl="0" indent="-228600" algn="l" rtl="0">
              <a:spcBef>
                <a:spcPts val="0"/>
              </a:spcBef>
              <a:spcAft>
                <a:spcPts val="0"/>
              </a:spcAft>
              <a:buSzPts val="1400"/>
              <a:buNone/>
              <a:defRPr sz="1800" b="0" i="0" u="none" strike="noStrike" cap="none">
                <a:latin typeface="Calibri"/>
                <a:ea typeface="Calibri"/>
                <a:cs typeface="Calibri"/>
                <a:sym typeface="Calibri"/>
              </a:defRPr>
            </a:lvl1pPr>
            <a:lvl2pPr marL="914400" marR="0" lvl="1" indent="-228600" algn="l" rtl="0">
              <a:spcBef>
                <a:spcPts val="0"/>
              </a:spcBef>
              <a:spcAft>
                <a:spcPts val="0"/>
              </a:spcAft>
              <a:buSzPts val="1400"/>
              <a:buNone/>
              <a:defRPr sz="1800" b="0" i="0" u="none" strike="noStrike" cap="none">
                <a:latin typeface="Calibri"/>
                <a:ea typeface="Calibri"/>
                <a:cs typeface="Calibri"/>
                <a:sym typeface="Calibri"/>
              </a:defRPr>
            </a:lvl2pPr>
            <a:lvl3pPr marL="1371600" marR="0" lvl="2" indent="-228600" algn="l" rtl="0">
              <a:spcBef>
                <a:spcPts val="0"/>
              </a:spcBef>
              <a:spcAft>
                <a:spcPts val="0"/>
              </a:spcAft>
              <a:buSzPts val="1400"/>
              <a:buNone/>
              <a:defRPr sz="1800" b="0" i="0" u="none" strike="noStrike" cap="none">
                <a:latin typeface="Calibri"/>
                <a:ea typeface="Calibri"/>
                <a:cs typeface="Calibri"/>
                <a:sym typeface="Calibri"/>
              </a:defRPr>
            </a:lvl3pPr>
            <a:lvl4pPr marL="1828800" marR="0" lvl="3" indent="-228600" algn="l" rtl="0">
              <a:spcBef>
                <a:spcPts val="0"/>
              </a:spcBef>
              <a:spcAft>
                <a:spcPts val="0"/>
              </a:spcAft>
              <a:buSzPts val="1400"/>
              <a:buNone/>
              <a:defRPr sz="1800" b="0" i="0" u="none" strike="noStrike" cap="none">
                <a:latin typeface="Calibri"/>
                <a:ea typeface="Calibri"/>
                <a:cs typeface="Calibri"/>
                <a:sym typeface="Calibri"/>
              </a:defRPr>
            </a:lvl4pPr>
            <a:lvl5pPr marL="2286000" marR="0" lvl="4" indent="-228600" algn="l" rtl="0">
              <a:spcBef>
                <a:spcPts val="0"/>
              </a:spcBef>
              <a:spcAft>
                <a:spcPts val="0"/>
              </a:spcAft>
              <a:buSzPts val="1400"/>
              <a:buNone/>
              <a:defRPr sz="1800" b="0" i="0" u="none" strike="noStrike" cap="none">
                <a:latin typeface="Calibri"/>
                <a:ea typeface="Calibri"/>
                <a:cs typeface="Calibri"/>
                <a:sym typeface="Calibri"/>
              </a:defRPr>
            </a:lvl5pPr>
            <a:lvl6pPr marL="2743200" marR="0" lvl="5" indent="-228600" algn="l" rtl="0">
              <a:spcBef>
                <a:spcPts val="0"/>
              </a:spcBef>
              <a:spcAft>
                <a:spcPts val="0"/>
              </a:spcAft>
              <a:buSzPts val="1400"/>
              <a:buNone/>
              <a:defRPr sz="1800" b="0" i="0" u="none" strike="noStrike" cap="none">
                <a:latin typeface="Calibri"/>
                <a:ea typeface="Calibri"/>
                <a:cs typeface="Calibri"/>
                <a:sym typeface="Calibri"/>
              </a:defRPr>
            </a:lvl6pPr>
            <a:lvl7pPr marL="3200400" marR="0" lvl="6" indent="-228600" algn="l" rtl="0">
              <a:spcBef>
                <a:spcPts val="0"/>
              </a:spcBef>
              <a:spcAft>
                <a:spcPts val="0"/>
              </a:spcAft>
              <a:buSzPts val="1400"/>
              <a:buNone/>
              <a:defRPr sz="1800" b="0" i="0" u="none" strike="noStrike" cap="none">
                <a:latin typeface="Calibri"/>
                <a:ea typeface="Calibri"/>
                <a:cs typeface="Calibri"/>
                <a:sym typeface="Calibri"/>
              </a:defRPr>
            </a:lvl7pPr>
            <a:lvl8pPr marL="3657600" marR="0" lvl="7" indent="-228600" algn="l" rtl="0">
              <a:spcBef>
                <a:spcPts val="0"/>
              </a:spcBef>
              <a:spcAft>
                <a:spcPts val="0"/>
              </a:spcAft>
              <a:buSzPts val="1400"/>
              <a:buNone/>
              <a:defRPr sz="1800" b="0" i="0" u="none" strike="noStrike" cap="none">
                <a:latin typeface="Calibri"/>
                <a:ea typeface="Calibri"/>
                <a:cs typeface="Calibri"/>
                <a:sym typeface="Calibri"/>
              </a:defRPr>
            </a:lvl8pPr>
            <a:lvl9pPr marL="4114800" marR="0" lvl="8" indent="-228600" algn="l" rtl="0">
              <a:spcBef>
                <a:spcPts val="0"/>
              </a:spcBef>
              <a:spcAft>
                <a:spcPts val="0"/>
              </a:spcAft>
              <a:buSzPts val="1400"/>
              <a:buNone/>
              <a:defRPr sz="1800" b="0" i="0" u="none" strike="noStrike" cap="none">
                <a:latin typeface="Calibri"/>
                <a:ea typeface="Calibri"/>
                <a:cs typeface="Calibri"/>
                <a:sym typeface="Calibri"/>
              </a:defRPr>
            </a:lvl9pPr>
          </a:lstStyle>
          <a:p>
            <a:endParaRPr/>
          </a:p>
        </p:txBody>
      </p:sp>
      <p:sp>
        <p:nvSpPr>
          <p:cNvPr id="12" name="Google Shape;12;p12"/>
          <p:cNvSpPr txBox="1">
            <a:spLocks noGrp="1"/>
          </p:cNvSpPr>
          <p:nvPr>
            <p:ph type="ftr" idx="11"/>
          </p:nvPr>
        </p:nvSpPr>
        <p:spPr>
          <a:xfrm>
            <a:off x="6217920" y="9566910"/>
            <a:ext cx="5852160" cy="514350"/>
          </a:xfrm>
          <a:prstGeom prst="rect">
            <a:avLst/>
          </a:prstGeom>
          <a:noFill/>
          <a:ln>
            <a:noFill/>
          </a:ln>
        </p:spPr>
        <p:txBody>
          <a:bodyPr spcFirstLastPara="1" wrap="square" lIns="0" tIns="0" rIns="0" bIns="0" anchor="t" anchorCtr="0">
            <a:spAutoFit/>
          </a:bodyPr>
          <a:lstStyle>
            <a:lvl1pPr marR="0" lvl="0" algn="ctr" rtl="0">
              <a:spcBef>
                <a:spcPts val="0"/>
              </a:spcBef>
              <a:spcAft>
                <a:spcPts val="0"/>
              </a:spcAft>
              <a:buSzPts val="1400"/>
              <a:buNone/>
              <a:defRPr sz="18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2"/>
          <p:cNvSpPr txBox="1">
            <a:spLocks noGrp="1"/>
          </p:cNvSpPr>
          <p:nvPr>
            <p:ph type="dt" idx="10"/>
          </p:nvPr>
        </p:nvSpPr>
        <p:spPr>
          <a:xfrm>
            <a:off x="914400" y="9566910"/>
            <a:ext cx="4206240" cy="514350"/>
          </a:xfrm>
          <a:prstGeom prst="rect">
            <a:avLst/>
          </a:prstGeom>
          <a:noFill/>
          <a:ln>
            <a:noFill/>
          </a:ln>
        </p:spPr>
        <p:txBody>
          <a:bodyPr spcFirstLastPara="1" wrap="square" lIns="0" tIns="0" rIns="0" bIns="0" anchor="t" anchorCtr="0">
            <a:spAutoFit/>
          </a:bodyPr>
          <a:lstStyle>
            <a:lvl1pPr marR="0" lvl="0" algn="l" rtl="0">
              <a:spcBef>
                <a:spcPts val="0"/>
              </a:spcBef>
              <a:spcAft>
                <a:spcPts val="0"/>
              </a:spcAft>
              <a:buSzPts val="1400"/>
              <a:buNone/>
              <a:defRPr sz="18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2"/>
          <p:cNvSpPr txBox="1">
            <a:spLocks noGrp="1"/>
          </p:cNvSpPr>
          <p:nvPr>
            <p:ph type="sldNum" idx="12"/>
          </p:nvPr>
        </p:nvSpPr>
        <p:spPr>
          <a:xfrm>
            <a:off x="13167361" y="9566910"/>
            <a:ext cx="4206240" cy="514350"/>
          </a:xfrm>
          <a:prstGeom prst="rect">
            <a:avLst/>
          </a:prstGeom>
          <a:noFill/>
          <a:ln>
            <a:noFill/>
          </a:ln>
        </p:spPr>
        <p:txBody>
          <a:bodyPr spcFirstLastPara="1" wrap="square" lIns="0" tIns="0" rIns="0" bIns="0" anchor="t" anchorCtr="0">
            <a:spAutoFit/>
          </a:bodyPr>
          <a:lstStyle>
            <a:lvl1pPr marL="0" marR="0" lvl="0" indent="0" algn="r" rtl="0">
              <a:spcBef>
                <a:spcPts val="0"/>
              </a:spcBef>
              <a:buNone/>
              <a:defRPr sz="1800" b="0" i="0" u="none" strike="noStrike" cap="none">
                <a:solidFill>
                  <a:srgbClr val="888888"/>
                </a:solidFill>
                <a:latin typeface="Calibri"/>
                <a:ea typeface="Calibri"/>
                <a:cs typeface="Calibri"/>
                <a:sym typeface="Calibri"/>
              </a:defRPr>
            </a:lvl1pPr>
            <a:lvl2pPr marL="0" marR="0" lvl="1" indent="0" algn="r" rtl="0">
              <a:spcBef>
                <a:spcPts val="0"/>
              </a:spcBef>
              <a:buNone/>
              <a:defRPr sz="1800" b="0" i="0" u="none" strike="noStrike" cap="none">
                <a:solidFill>
                  <a:srgbClr val="888888"/>
                </a:solidFill>
                <a:latin typeface="Calibri"/>
                <a:ea typeface="Calibri"/>
                <a:cs typeface="Calibri"/>
                <a:sym typeface="Calibri"/>
              </a:defRPr>
            </a:lvl2pPr>
            <a:lvl3pPr marL="0" marR="0" lvl="2" indent="0" algn="r" rtl="0">
              <a:spcBef>
                <a:spcPts val="0"/>
              </a:spcBef>
              <a:buNone/>
              <a:defRPr sz="1800" b="0" i="0" u="none" strike="noStrike" cap="none">
                <a:solidFill>
                  <a:srgbClr val="888888"/>
                </a:solidFill>
                <a:latin typeface="Calibri"/>
                <a:ea typeface="Calibri"/>
                <a:cs typeface="Calibri"/>
                <a:sym typeface="Calibri"/>
              </a:defRPr>
            </a:lvl3pPr>
            <a:lvl4pPr marL="0" marR="0" lvl="3" indent="0" algn="r" rtl="0">
              <a:spcBef>
                <a:spcPts val="0"/>
              </a:spcBef>
              <a:buNone/>
              <a:defRPr sz="1800" b="0" i="0" u="none" strike="noStrike" cap="none">
                <a:solidFill>
                  <a:srgbClr val="888888"/>
                </a:solidFill>
                <a:latin typeface="Calibri"/>
                <a:ea typeface="Calibri"/>
                <a:cs typeface="Calibri"/>
                <a:sym typeface="Calibri"/>
              </a:defRPr>
            </a:lvl4pPr>
            <a:lvl5pPr marL="0" marR="0" lvl="4" indent="0" algn="r" rtl="0">
              <a:spcBef>
                <a:spcPts val="0"/>
              </a:spcBef>
              <a:buNone/>
              <a:defRPr sz="1800" b="0" i="0" u="none" strike="noStrike" cap="none">
                <a:solidFill>
                  <a:srgbClr val="888888"/>
                </a:solidFill>
                <a:latin typeface="Calibri"/>
                <a:ea typeface="Calibri"/>
                <a:cs typeface="Calibri"/>
                <a:sym typeface="Calibri"/>
              </a:defRPr>
            </a:lvl5pPr>
            <a:lvl6pPr marL="0" marR="0" lvl="5" indent="0" algn="r" rtl="0">
              <a:spcBef>
                <a:spcPts val="0"/>
              </a:spcBef>
              <a:buNone/>
              <a:defRPr sz="1800" b="0" i="0" u="none" strike="noStrike" cap="none">
                <a:solidFill>
                  <a:srgbClr val="888888"/>
                </a:solidFill>
                <a:latin typeface="Calibri"/>
                <a:ea typeface="Calibri"/>
                <a:cs typeface="Calibri"/>
                <a:sym typeface="Calibri"/>
              </a:defRPr>
            </a:lvl6pPr>
            <a:lvl7pPr marL="0" marR="0" lvl="6" indent="0" algn="r" rtl="0">
              <a:spcBef>
                <a:spcPts val="0"/>
              </a:spcBef>
              <a:buNone/>
              <a:defRPr sz="1800" b="0" i="0" u="none" strike="noStrike" cap="none">
                <a:solidFill>
                  <a:srgbClr val="888888"/>
                </a:solidFill>
                <a:latin typeface="Calibri"/>
                <a:ea typeface="Calibri"/>
                <a:cs typeface="Calibri"/>
                <a:sym typeface="Calibri"/>
              </a:defRPr>
            </a:lvl7pPr>
            <a:lvl8pPr marL="0" marR="0" lvl="7" indent="0" algn="r" rtl="0">
              <a:spcBef>
                <a:spcPts val="0"/>
              </a:spcBef>
              <a:buNone/>
              <a:defRPr sz="1800" b="0" i="0" u="none" strike="noStrike" cap="none">
                <a:solidFill>
                  <a:srgbClr val="888888"/>
                </a:solidFill>
                <a:latin typeface="Calibri"/>
                <a:ea typeface="Calibri"/>
                <a:cs typeface="Calibri"/>
                <a:sym typeface="Calibri"/>
              </a:defRPr>
            </a:lvl8pPr>
            <a:lvl9pPr marL="0" marR="0" lvl="8" indent="0" algn="r" rtl="0">
              <a:spcBef>
                <a:spcPts val="0"/>
              </a:spcBef>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1.jp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2.pn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7.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674EA7"/>
        </a:solidFill>
        <a:effectLst/>
      </p:bgPr>
    </p:bg>
    <p:spTree>
      <p:nvGrpSpPr>
        <p:cNvPr id="1" name="Shape 54"/>
        <p:cNvGrpSpPr/>
        <p:nvPr/>
      </p:nvGrpSpPr>
      <p:grpSpPr>
        <a:xfrm>
          <a:off x="0" y="0"/>
          <a:ext cx="0" cy="0"/>
          <a:chOff x="0" y="0"/>
          <a:chExt cx="0" cy="0"/>
        </a:xfrm>
      </p:grpSpPr>
      <p:sp>
        <p:nvSpPr>
          <p:cNvPr id="55" name="Google Shape;55;g29a06a0732f_4_6"/>
          <p:cNvSpPr txBox="1">
            <a:spLocks noGrp="1"/>
          </p:cNvSpPr>
          <p:nvPr>
            <p:ph type="title"/>
          </p:nvPr>
        </p:nvSpPr>
        <p:spPr>
          <a:xfrm>
            <a:off x="406475" y="981606"/>
            <a:ext cx="17475000" cy="861900"/>
          </a:xfrm>
          <a:prstGeom prst="rect">
            <a:avLst/>
          </a:prstGeom>
          <a:solidFill>
            <a:srgbClr val="D9D2E9"/>
          </a:solidFill>
        </p:spPr>
        <p:txBody>
          <a:bodyPr spcFirstLastPara="1" wrap="square" lIns="0" tIns="0" rIns="0" bIns="0" anchor="t" anchorCtr="0">
            <a:spAutoFit/>
          </a:bodyPr>
          <a:lstStyle/>
          <a:p>
            <a:pPr marL="0" lvl="0" indent="0" algn="ctr" rtl="0">
              <a:spcBef>
                <a:spcPts val="0"/>
              </a:spcBef>
              <a:spcAft>
                <a:spcPts val="0"/>
              </a:spcAft>
              <a:buNone/>
            </a:pPr>
            <a:r>
              <a:rPr lang="en-GB" sz="5600" b="1">
                <a:solidFill>
                  <a:schemeClr val="lt1"/>
                </a:solidFill>
              </a:rPr>
              <a:t>Operating Hotel Facilities</a:t>
            </a:r>
            <a:endParaRPr sz="5600" b="1">
              <a:solidFill>
                <a:schemeClr val="lt1"/>
              </a:solidFill>
            </a:endParaRPr>
          </a:p>
        </p:txBody>
      </p:sp>
      <p:pic>
        <p:nvPicPr>
          <p:cNvPr id="56" name="Google Shape;56;g29a06a0732f_4_6"/>
          <p:cNvPicPr preferRelativeResize="0"/>
          <p:nvPr/>
        </p:nvPicPr>
        <p:blipFill>
          <a:blip r:embed="rId3">
            <a:alphaModFix/>
          </a:blip>
          <a:stretch>
            <a:fillRect/>
          </a:stretch>
        </p:blipFill>
        <p:spPr>
          <a:xfrm>
            <a:off x="980900" y="3537806"/>
            <a:ext cx="7620000" cy="5076825"/>
          </a:xfrm>
          <a:prstGeom prst="rect">
            <a:avLst/>
          </a:prstGeom>
          <a:noFill/>
          <a:ln>
            <a:noFill/>
          </a:ln>
        </p:spPr>
      </p:pic>
      <p:pic>
        <p:nvPicPr>
          <p:cNvPr id="57" name="Google Shape;57;g29a06a0732f_4_6"/>
          <p:cNvPicPr preferRelativeResize="0"/>
          <p:nvPr/>
        </p:nvPicPr>
        <p:blipFill>
          <a:blip r:embed="rId4">
            <a:alphaModFix/>
          </a:blip>
          <a:stretch>
            <a:fillRect/>
          </a:stretch>
        </p:blipFill>
        <p:spPr>
          <a:xfrm>
            <a:off x="9996025" y="3537800"/>
            <a:ext cx="6870250" cy="50768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Shape 62"/>
        <p:cNvGrpSpPr/>
        <p:nvPr/>
      </p:nvGrpSpPr>
      <p:grpSpPr>
        <a:xfrm>
          <a:off x="0" y="0"/>
          <a:ext cx="0" cy="0"/>
          <a:chOff x="0" y="0"/>
          <a:chExt cx="0" cy="0"/>
        </a:xfrm>
      </p:grpSpPr>
      <p:sp>
        <p:nvSpPr>
          <p:cNvPr id="63" name="Google Shape;63;p1"/>
          <p:cNvSpPr/>
          <p:nvPr/>
        </p:nvSpPr>
        <p:spPr>
          <a:xfrm>
            <a:off x="0" y="-9"/>
            <a:ext cx="18520448" cy="10287000"/>
          </a:xfrm>
          <a:custGeom>
            <a:avLst/>
            <a:gdLst/>
            <a:ahLst/>
            <a:cxnLst/>
            <a:rect l="l" t="t" r="r" b="b"/>
            <a:pathLst>
              <a:path w="5707380" h="10287000" extrusionOk="0">
                <a:moveTo>
                  <a:pt x="0" y="10287000"/>
                </a:moveTo>
                <a:lnTo>
                  <a:pt x="5707166" y="10287000"/>
                </a:lnTo>
                <a:lnTo>
                  <a:pt x="5707166" y="0"/>
                </a:lnTo>
                <a:lnTo>
                  <a:pt x="0" y="0"/>
                </a:lnTo>
                <a:lnTo>
                  <a:pt x="0" y="10287000"/>
                </a:lnTo>
                <a:close/>
              </a:path>
            </a:pathLst>
          </a:custGeom>
          <a:solidFill>
            <a:srgbClr val="674EA7"/>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64" name="Google Shape;64;p1"/>
          <p:cNvSpPr txBox="1"/>
          <p:nvPr/>
        </p:nvSpPr>
        <p:spPr>
          <a:xfrm>
            <a:off x="2180031" y="1349675"/>
            <a:ext cx="7068600" cy="1078200"/>
          </a:xfrm>
          <a:prstGeom prst="rect">
            <a:avLst/>
          </a:prstGeom>
          <a:noFill/>
          <a:ln>
            <a:noFill/>
          </a:ln>
        </p:spPr>
        <p:txBody>
          <a:bodyPr spcFirstLastPara="1" wrap="square" lIns="0" tIns="153025" rIns="0" bIns="0" anchor="t" anchorCtr="0">
            <a:spAutoFit/>
          </a:bodyPr>
          <a:lstStyle/>
          <a:p>
            <a:pPr marL="0" marR="0" lvl="0" indent="0" algn="l" rtl="0">
              <a:spcBef>
                <a:spcPts val="0"/>
              </a:spcBef>
              <a:spcAft>
                <a:spcPts val="0"/>
              </a:spcAft>
              <a:buNone/>
            </a:pPr>
            <a:r>
              <a:rPr lang="en-GB" sz="6000" b="1">
                <a:solidFill>
                  <a:srgbClr val="4C1130"/>
                </a:solidFill>
                <a:latin typeface="Arial"/>
                <a:ea typeface="Arial"/>
                <a:cs typeface="Arial"/>
                <a:sym typeface="Arial"/>
              </a:rPr>
              <a:t>Introduction</a:t>
            </a:r>
            <a:endParaRPr sz="6000">
              <a:solidFill>
                <a:srgbClr val="4C1130"/>
              </a:solidFill>
              <a:latin typeface="Arial"/>
              <a:ea typeface="Arial"/>
              <a:cs typeface="Arial"/>
              <a:sym typeface="Arial"/>
            </a:endParaRPr>
          </a:p>
        </p:txBody>
      </p:sp>
      <p:sp>
        <p:nvSpPr>
          <p:cNvPr id="65" name="Google Shape;65;p1"/>
          <p:cNvSpPr txBox="1"/>
          <p:nvPr/>
        </p:nvSpPr>
        <p:spPr>
          <a:xfrm>
            <a:off x="1706575" y="2992775"/>
            <a:ext cx="8991600" cy="6775200"/>
          </a:xfrm>
          <a:prstGeom prst="rect">
            <a:avLst/>
          </a:prstGeom>
          <a:solidFill>
            <a:srgbClr val="B4A7D6"/>
          </a:solidFill>
          <a:ln>
            <a:noFill/>
          </a:ln>
        </p:spPr>
        <p:txBody>
          <a:bodyPr spcFirstLastPara="1" wrap="square" lIns="0" tIns="12700" rIns="0" bIns="0" anchor="t" anchorCtr="0">
            <a:spAutoFit/>
          </a:bodyPr>
          <a:lstStyle/>
          <a:p>
            <a:pPr marL="457200" lvl="0" indent="-501650" algn="just" rtl="0">
              <a:lnSpc>
                <a:spcPct val="150000"/>
              </a:lnSpc>
              <a:spcBef>
                <a:spcPts val="0"/>
              </a:spcBef>
              <a:spcAft>
                <a:spcPts val="0"/>
              </a:spcAft>
              <a:buClr>
                <a:schemeClr val="dk1"/>
              </a:buClr>
              <a:buSzPts val="4300"/>
              <a:buChar char="•"/>
            </a:pPr>
            <a:r>
              <a:rPr lang="en-GB" sz="2300">
                <a:solidFill>
                  <a:schemeClr val="dk1"/>
                </a:solidFill>
                <a:latin typeface="Times New Roman"/>
                <a:ea typeface="Times New Roman"/>
                <a:cs typeface="Times New Roman"/>
                <a:sym typeface="Times New Roman"/>
              </a:rPr>
              <a:t>Rossington Hotel is one of the reputed hotels in the United Kingdom. The focus of the presentation will be based on designing the proper training for the housekeeping staff in the company. </a:t>
            </a:r>
            <a:endParaRPr sz="2300">
              <a:solidFill>
                <a:schemeClr val="dk1"/>
              </a:solidFill>
              <a:latin typeface="Times New Roman"/>
              <a:ea typeface="Times New Roman"/>
              <a:cs typeface="Times New Roman"/>
              <a:sym typeface="Times New Roman"/>
            </a:endParaRPr>
          </a:p>
          <a:p>
            <a:pPr marL="457200" lvl="0" indent="-501650" algn="just" rtl="0">
              <a:lnSpc>
                <a:spcPct val="150000"/>
              </a:lnSpc>
              <a:spcBef>
                <a:spcPts val="0"/>
              </a:spcBef>
              <a:spcAft>
                <a:spcPts val="0"/>
              </a:spcAft>
              <a:buClr>
                <a:schemeClr val="dk1"/>
              </a:buClr>
              <a:buSzPts val="4300"/>
              <a:buChar char="•"/>
            </a:pPr>
            <a:r>
              <a:rPr lang="en-GB" sz="2300">
                <a:solidFill>
                  <a:schemeClr val="dk1"/>
                </a:solidFill>
                <a:latin typeface="Times New Roman"/>
                <a:ea typeface="Times New Roman"/>
                <a:cs typeface="Times New Roman"/>
                <a:sym typeface="Times New Roman"/>
              </a:rPr>
              <a:t>The most important focus for the training procedures carried out in the company will be on cleanliness. </a:t>
            </a:r>
            <a:endParaRPr sz="2300">
              <a:solidFill>
                <a:schemeClr val="dk1"/>
              </a:solidFill>
              <a:latin typeface="Times New Roman"/>
              <a:ea typeface="Times New Roman"/>
              <a:cs typeface="Times New Roman"/>
              <a:sym typeface="Times New Roman"/>
            </a:endParaRPr>
          </a:p>
          <a:p>
            <a:pPr marL="457200" lvl="0" indent="-501650" algn="just" rtl="0">
              <a:lnSpc>
                <a:spcPct val="150000"/>
              </a:lnSpc>
              <a:spcBef>
                <a:spcPts val="0"/>
              </a:spcBef>
              <a:spcAft>
                <a:spcPts val="0"/>
              </a:spcAft>
              <a:buClr>
                <a:schemeClr val="dk1"/>
              </a:buClr>
              <a:buSzPts val="4300"/>
              <a:buChar char="•"/>
            </a:pPr>
            <a:r>
              <a:rPr lang="en-GB" sz="2300">
                <a:solidFill>
                  <a:schemeClr val="dk1"/>
                </a:solidFill>
                <a:latin typeface="Times New Roman"/>
                <a:ea typeface="Times New Roman"/>
                <a:cs typeface="Times New Roman"/>
                <a:sym typeface="Times New Roman"/>
              </a:rPr>
              <a:t>The focus of the study will be based on carrying out an extensive training program which will ensure that the employees will be highly effective and will be able to carry out their housekeeping jobs efficiently.</a:t>
            </a:r>
            <a:endParaRPr sz="4300">
              <a:solidFill>
                <a:schemeClr val="dk1"/>
              </a:solidFill>
              <a:latin typeface="Calibri"/>
              <a:ea typeface="Calibri"/>
              <a:cs typeface="Calibri"/>
              <a:sym typeface="Calibri"/>
            </a:endParaRPr>
          </a:p>
          <a:p>
            <a:pPr marL="0" marR="5080" lvl="0" indent="0" algn="l" rtl="0">
              <a:lnSpc>
                <a:spcPct val="115700"/>
              </a:lnSpc>
              <a:spcBef>
                <a:spcPts val="100"/>
              </a:spcBef>
              <a:spcAft>
                <a:spcPts val="0"/>
              </a:spcAft>
              <a:buClr>
                <a:schemeClr val="dk1"/>
              </a:buClr>
              <a:buSzPts val="2700"/>
              <a:buFont typeface="Arial"/>
              <a:buNone/>
            </a:pPr>
            <a:endParaRPr sz="3800">
              <a:solidFill>
                <a:schemeClr val="dk1"/>
              </a:solidFill>
              <a:latin typeface="Arial"/>
              <a:ea typeface="Arial"/>
              <a:cs typeface="Arial"/>
              <a:sym typeface="Arial"/>
            </a:endParaRPr>
          </a:p>
        </p:txBody>
      </p:sp>
      <p:pic>
        <p:nvPicPr>
          <p:cNvPr id="66" name="Google Shape;66;p1"/>
          <p:cNvPicPr preferRelativeResize="0"/>
          <p:nvPr/>
        </p:nvPicPr>
        <p:blipFill>
          <a:blip r:embed="rId3">
            <a:alphaModFix/>
          </a:blip>
          <a:stretch>
            <a:fillRect/>
          </a:stretch>
        </p:blipFill>
        <p:spPr>
          <a:xfrm>
            <a:off x="11602850" y="2851525"/>
            <a:ext cx="5956901" cy="593320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Shape 71"/>
        <p:cNvGrpSpPr/>
        <p:nvPr/>
      </p:nvGrpSpPr>
      <p:grpSpPr>
        <a:xfrm>
          <a:off x="0" y="0"/>
          <a:ext cx="0" cy="0"/>
          <a:chOff x="0" y="0"/>
          <a:chExt cx="0" cy="0"/>
        </a:xfrm>
      </p:grpSpPr>
      <p:sp>
        <p:nvSpPr>
          <p:cNvPr id="72" name="Google Shape;72;g29a06a0732f_1_0"/>
          <p:cNvSpPr/>
          <p:nvPr/>
        </p:nvSpPr>
        <p:spPr>
          <a:xfrm>
            <a:off x="7314255" y="0"/>
            <a:ext cx="10974069" cy="10287000"/>
          </a:xfrm>
          <a:custGeom>
            <a:avLst/>
            <a:gdLst/>
            <a:ahLst/>
            <a:cxnLst/>
            <a:rect l="l" t="t" r="r" b="b"/>
            <a:pathLst>
              <a:path w="10974069" h="10287000" extrusionOk="0">
                <a:moveTo>
                  <a:pt x="0" y="10287000"/>
                </a:moveTo>
                <a:lnTo>
                  <a:pt x="10973745" y="10287000"/>
                </a:lnTo>
                <a:lnTo>
                  <a:pt x="10973745" y="0"/>
                </a:lnTo>
                <a:lnTo>
                  <a:pt x="0" y="0"/>
                </a:lnTo>
                <a:lnTo>
                  <a:pt x="0" y="10287000"/>
                </a:lnTo>
                <a:close/>
              </a:path>
            </a:pathLst>
          </a:custGeom>
          <a:solidFill>
            <a:srgbClr val="E7D9BF"/>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grpSp>
        <p:nvGrpSpPr>
          <p:cNvPr id="73" name="Google Shape;73;g29a06a0732f_1_0"/>
          <p:cNvGrpSpPr/>
          <p:nvPr/>
        </p:nvGrpSpPr>
        <p:grpSpPr>
          <a:xfrm>
            <a:off x="-2" y="-16831"/>
            <a:ext cx="18288475" cy="10287502"/>
            <a:chOff x="-237723" y="0"/>
            <a:chExt cx="18991147" cy="10287502"/>
          </a:xfrm>
        </p:grpSpPr>
        <p:sp>
          <p:nvSpPr>
            <p:cNvPr id="74" name="Google Shape;74;g29a06a0732f_1_0"/>
            <p:cNvSpPr/>
            <p:nvPr/>
          </p:nvSpPr>
          <p:spPr>
            <a:xfrm>
              <a:off x="14309262" y="6003157"/>
              <a:ext cx="3978909" cy="4284345"/>
            </a:xfrm>
            <a:custGeom>
              <a:avLst/>
              <a:gdLst/>
              <a:ahLst/>
              <a:cxnLst/>
              <a:rect l="l" t="t" r="r" b="b"/>
              <a:pathLst>
                <a:path w="3978909" h="4284345" extrusionOk="0">
                  <a:moveTo>
                    <a:pt x="0" y="0"/>
                  </a:moveTo>
                  <a:lnTo>
                    <a:pt x="3978736" y="0"/>
                  </a:lnTo>
                  <a:lnTo>
                    <a:pt x="3978736" y="4283841"/>
                  </a:lnTo>
                  <a:lnTo>
                    <a:pt x="0" y="4283841"/>
                  </a:lnTo>
                  <a:lnTo>
                    <a:pt x="0" y="0"/>
                  </a:lnTo>
                  <a:close/>
                </a:path>
              </a:pathLst>
            </a:custGeom>
            <a:solidFill>
              <a:srgbClr val="674EA7"/>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75" name="Google Shape;75;g29a06a0732f_1_0"/>
            <p:cNvSpPr/>
            <p:nvPr/>
          </p:nvSpPr>
          <p:spPr>
            <a:xfrm>
              <a:off x="10266124" y="1709301"/>
              <a:ext cx="8487300" cy="6734100"/>
            </a:xfrm>
            <a:prstGeom prst="rect">
              <a:avLst/>
            </a:prstGeom>
            <a:solidFill>
              <a:srgbClr val="674EA7"/>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76" name="Google Shape;76;g29a06a0732f_1_0"/>
            <p:cNvSpPr/>
            <p:nvPr/>
          </p:nvSpPr>
          <p:spPr>
            <a:xfrm>
              <a:off x="-237723" y="0"/>
              <a:ext cx="11081566" cy="10287000"/>
            </a:xfrm>
            <a:custGeom>
              <a:avLst/>
              <a:gdLst/>
              <a:ahLst/>
              <a:cxnLst/>
              <a:rect l="l" t="t" r="r" b="b"/>
              <a:pathLst>
                <a:path w="7314565" h="10287000" extrusionOk="0">
                  <a:moveTo>
                    <a:pt x="7314254" y="10286999"/>
                  </a:moveTo>
                  <a:lnTo>
                    <a:pt x="0" y="10286999"/>
                  </a:lnTo>
                  <a:lnTo>
                    <a:pt x="0" y="0"/>
                  </a:lnTo>
                  <a:lnTo>
                    <a:pt x="7314254" y="0"/>
                  </a:lnTo>
                  <a:lnTo>
                    <a:pt x="7314254" y="10286999"/>
                  </a:lnTo>
                  <a:close/>
                </a:path>
              </a:pathLst>
            </a:custGeom>
            <a:solidFill>
              <a:srgbClr val="674EA7"/>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grpSp>
      <p:sp>
        <p:nvSpPr>
          <p:cNvPr id="77" name="Google Shape;77;g29a06a0732f_1_0"/>
          <p:cNvSpPr txBox="1">
            <a:spLocks noGrp="1"/>
          </p:cNvSpPr>
          <p:nvPr>
            <p:ph type="title"/>
          </p:nvPr>
        </p:nvSpPr>
        <p:spPr>
          <a:xfrm>
            <a:off x="983342" y="962546"/>
            <a:ext cx="8617800" cy="985800"/>
          </a:xfrm>
          <a:prstGeom prst="rect">
            <a:avLst/>
          </a:prstGeom>
          <a:noFill/>
          <a:ln>
            <a:noFill/>
          </a:ln>
        </p:spPr>
        <p:txBody>
          <a:bodyPr spcFirstLastPara="1" wrap="square" lIns="0" tIns="153025" rIns="0" bIns="0" anchor="t" anchorCtr="0">
            <a:spAutoFit/>
          </a:bodyPr>
          <a:lstStyle/>
          <a:p>
            <a:pPr marL="0" lvl="0" indent="0" algn="l" rtl="0">
              <a:spcBef>
                <a:spcPts val="0"/>
              </a:spcBef>
              <a:spcAft>
                <a:spcPts val="0"/>
              </a:spcAft>
              <a:buNone/>
            </a:pPr>
            <a:r>
              <a:rPr lang="en-GB" sz="5400" b="1">
                <a:solidFill>
                  <a:schemeClr val="lt1"/>
                </a:solidFill>
                <a:latin typeface="Arial"/>
                <a:ea typeface="Arial"/>
                <a:cs typeface="Arial"/>
                <a:sym typeface="Arial"/>
              </a:rPr>
              <a:t>Importance of cleanliness</a:t>
            </a:r>
            <a:endParaRPr sz="5400">
              <a:solidFill>
                <a:schemeClr val="lt1"/>
              </a:solidFill>
              <a:latin typeface="Arial"/>
              <a:ea typeface="Arial"/>
              <a:cs typeface="Arial"/>
              <a:sym typeface="Arial"/>
            </a:endParaRPr>
          </a:p>
        </p:txBody>
      </p:sp>
      <p:sp>
        <p:nvSpPr>
          <p:cNvPr id="78" name="Google Shape;78;g29a06a0732f_1_0"/>
          <p:cNvSpPr txBox="1"/>
          <p:nvPr/>
        </p:nvSpPr>
        <p:spPr>
          <a:xfrm>
            <a:off x="741025" y="2969900"/>
            <a:ext cx="9447600" cy="6298200"/>
          </a:xfrm>
          <a:prstGeom prst="rect">
            <a:avLst/>
          </a:prstGeom>
          <a:noFill/>
          <a:ln>
            <a:noFill/>
          </a:ln>
        </p:spPr>
        <p:txBody>
          <a:bodyPr spcFirstLastPara="1" wrap="square" lIns="0" tIns="12700" rIns="0" bIns="0" anchor="t" anchorCtr="0">
            <a:spAutoFit/>
          </a:bodyPr>
          <a:lstStyle/>
          <a:p>
            <a:pPr marL="469900" marR="5080" lvl="0" indent="-457200" algn="just" rtl="0">
              <a:lnSpc>
                <a:spcPct val="150000"/>
              </a:lnSpc>
              <a:spcBef>
                <a:spcPts val="100"/>
              </a:spcBef>
              <a:spcAft>
                <a:spcPts val="0"/>
              </a:spcAft>
              <a:buClr>
                <a:srgbClr val="F2DADA"/>
              </a:buClr>
              <a:buSzPts val="2800"/>
              <a:buFont typeface="Arial"/>
              <a:buChar char="•"/>
            </a:pPr>
            <a:r>
              <a:rPr lang="en-GB" sz="2800">
                <a:solidFill>
                  <a:srgbClr val="F2DADA"/>
                </a:solidFill>
              </a:rPr>
              <a:t>Cleanliness is not just a job but it is also a commitment to excellence. </a:t>
            </a:r>
            <a:endParaRPr sz="2800">
              <a:solidFill>
                <a:srgbClr val="F2DADA"/>
              </a:solidFill>
            </a:endParaRPr>
          </a:p>
          <a:p>
            <a:pPr marL="469900" marR="5080" lvl="0" indent="-457200" algn="just" rtl="0">
              <a:lnSpc>
                <a:spcPct val="150000"/>
              </a:lnSpc>
              <a:spcBef>
                <a:spcPts val="100"/>
              </a:spcBef>
              <a:spcAft>
                <a:spcPts val="0"/>
              </a:spcAft>
              <a:buClr>
                <a:srgbClr val="F2DADA"/>
              </a:buClr>
              <a:buSzPts val="2800"/>
              <a:buFont typeface="Arial"/>
              <a:buChar char="•"/>
            </a:pPr>
            <a:r>
              <a:rPr lang="en-GB" sz="2800">
                <a:solidFill>
                  <a:srgbClr val="F2DADA"/>
                </a:solidFill>
              </a:rPr>
              <a:t>In the hospitality industry, the cleanliness of Rosington Hotel is a direct reflection of the commitment to guest satisfaction (Park et al., 2019). </a:t>
            </a:r>
            <a:endParaRPr sz="2800">
              <a:solidFill>
                <a:srgbClr val="F2DADA"/>
              </a:solidFill>
            </a:endParaRPr>
          </a:p>
          <a:p>
            <a:pPr marL="469900" marR="5080" lvl="0" indent="-457200" algn="just" rtl="0">
              <a:lnSpc>
                <a:spcPct val="150000"/>
              </a:lnSpc>
              <a:spcBef>
                <a:spcPts val="100"/>
              </a:spcBef>
              <a:spcAft>
                <a:spcPts val="0"/>
              </a:spcAft>
              <a:buClr>
                <a:srgbClr val="F2DADA"/>
              </a:buClr>
              <a:buSzPts val="2800"/>
              <a:buFont typeface="Arial"/>
              <a:buChar char="•"/>
            </a:pPr>
            <a:r>
              <a:rPr lang="en-GB" sz="2800">
                <a:solidFill>
                  <a:srgbClr val="F2DADA"/>
                </a:solidFill>
              </a:rPr>
              <a:t>Cleanliness plays an important role in enhancing the overall guest experience and it's also good for their health.</a:t>
            </a:r>
            <a:endParaRPr sz="2800">
              <a:solidFill>
                <a:srgbClr val="F2DADA"/>
              </a:solidFill>
            </a:endParaRPr>
          </a:p>
          <a:p>
            <a:pPr marL="469900" marR="5080" lvl="0" indent="-457200" algn="just" rtl="0">
              <a:lnSpc>
                <a:spcPct val="150000"/>
              </a:lnSpc>
              <a:spcBef>
                <a:spcPts val="100"/>
              </a:spcBef>
              <a:spcAft>
                <a:spcPts val="0"/>
              </a:spcAft>
              <a:buClr>
                <a:srgbClr val="F2DADA"/>
              </a:buClr>
              <a:buSzPts val="2800"/>
              <a:buFont typeface="Arial"/>
              <a:buChar char="•"/>
            </a:pPr>
            <a:r>
              <a:rPr lang="en-GB" sz="2800">
                <a:solidFill>
                  <a:srgbClr val="F2DADA"/>
                </a:solidFill>
              </a:rPr>
              <a:t> It also allows guests to feel comfortable and valued. </a:t>
            </a:r>
            <a:endParaRPr sz="2800">
              <a:solidFill>
                <a:srgbClr val="F2DADA"/>
              </a:solidFill>
              <a:latin typeface="Arial"/>
              <a:ea typeface="Arial"/>
              <a:cs typeface="Arial"/>
              <a:sym typeface="Arial"/>
            </a:endParaRPr>
          </a:p>
          <a:p>
            <a:pPr marL="469900" marR="5080" lvl="0" indent="-285750" algn="just" rtl="0">
              <a:lnSpc>
                <a:spcPct val="150000"/>
              </a:lnSpc>
              <a:spcBef>
                <a:spcPts val="100"/>
              </a:spcBef>
              <a:spcAft>
                <a:spcPts val="0"/>
              </a:spcAft>
              <a:buClr>
                <a:schemeClr val="dk1"/>
              </a:buClr>
              <a:buSzPts val="2700"/>
              <a:buFont typeface="Arial"/>
              <a:buNone/>
            </a:pPr>
            <a:endParaRPr sz="2700">
              <a:solidFill>
                <a:srgbClr val="F2DADA"/>
              </a:solidFill>
              <a:latin typeface="Arial"/>
              <a:ea typeface="Arial"/>
              <a:cs typeface="Arial"/>
              <a:sym typeface="Arial"/>
            </a:endParaRPr>
          </a:p>
        </p:txBody>
      </p:sp>
      <p:pic>
        <p:nvPicPr>
          <p:cNvPr id="79" name="Google Shape;79;g29a06a0732f_1_0"/>
          <p:cNvPicPr preferRelativeResize="0"/>
          <p:nvPr/>
        </p:nvPicPr>
        <p:blipFill>
          <a:blip r:embed="rId3">
            <a:alphaModFix/>
          </a:blip>
          <a:stretch>
            <a:fillRect/>
          </a:stretch>
        </p:blipFill>
        <p:spPr>
          <a:xfrm>
            <a:off x="11317800" y="962550"/>
            <a:ext cx="6200576" cy="4051775"/>
          </a:xfrm>
          <a:prstGeom prst="rect">
            <a:avLst/>
          </a:prstGeom>
          <a:noFill/>
          <a:ln w="9525" cap="flat" cmpd="sng">
            <a:solidFill>
              <a:schemeClr val="dk2"/>
            </a:solidFill>
            <a:prstDash val="solid"/>
            <a:round/>
            <a:headEnd type="none" w="sm" len="sm"/>
            <a:tailEnd type="none" w="sm" len="sm"/>
          </a:ln>
        </p:spPr>
      </p:pic>
      <p:pic>
        <p:nvPicPr>
          <p:cNvPr id="80" name="Google Shape;80;g29a06a0732f_1_0"/>
          <p:cNvPicPr preferRelativeResize="0"/>
          <p:nvPr/>
        </p:nvPicPr>
        <p:blipFill>
          <a:blip r:embed="rId4">
            <a:alphaModFix/>
          </a:blip>
          <a:stretch>
            <a:fillRect/>
          </a:stretch>
        </p:blipFill>
        <p:spPr>
          <a:xfrm>
            <a:off x="11317800" y="5736675"/>
            <a:ext cx="6200576" cy="3894824"/>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Shape 85"/>
        <p:cNvGrpSpPr/>
        <p:nvPr/>
      </p:nvGrpSpPr>
      <p:grpSpPr>
        <a:xfrm>
          <a:off x="0" y="0"/>
          <a:ext cx="0" cy="0"/>
          <a:chOff x="0" y="0"/>
          <a:chExt cx="0" cy="0"/>
        </a:xfrm>
      </p:grpSpPr>
      <p:sp>
        <p:nvSpPr>
          <p:cNvPr id="86" name="Google Shape;86;p3"/>
          <p:cNvSpPr/>
          <p:nvPr/>
        </p:nvSpPr>
        <p:spPr>
          <a:xfrm>
            <a:off x="697062" y="0"/>
            <a:ext cx="17591405" cy="10287000"/>
          </a:xfrm>
          <a:custGeom>
            <a:avLst/>
            <a:gdLst/>
            <a:ahLst/>
            <a:cxnLst/>
            <a:rect l="l" t="t" r="r" b="b"/>
            <a:pathLst>
              <a:path w="17591405" h="10287000" extrusionOk="0">
                <a:moveTo>
                  <a:pt x="0" y="10287000"/>
                </a:moveTo>
                <a:lnTo>
                  <a:pt x="17590937" y="10287000"/>
                </a:lnTo>
                <a:lnTo>
                  <a:pt x="17590937" y="0"/>
                </a:lnTo>
                <a:lnTo>
                  <a:pt x="0" y="0"/>
                </a:lnTo>
                <a:lnTo>
                  <a:pt x="0" y="10287000"/>
                </a:lnTo>
                <a:close/>
              </a:path>
            </a:pathLst>
          </a:custGeom>
          <a:solidFill>
            <a:srgbClr val="8E7CC3"/>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7" name="Google Shape;87;p3"/>
          <p:cNvSpPr/>
          <p:nvPr/>
        </p:nvSpPr>
        <p:spPr>
          <a:xfrm>
            <a:off x="0" y="0"/>
            <a:ext cx="697230" cy="10287000"/>
          </a:xfrm>
          <a:custGeom>
            <a:avLst/>
            <a:gdLst/>
            <a:ahLst/>
            <a:cxnLst/>
            <a:rect l="l" t="t" r="r" b="b"/>
            <a:pathLst>
              <a:path w="697230" h="10287000" extrusionOk="0">
                <a:moveTo>
                  <a:pt x="697062" y="10286999"/>
                </a:moveTo>
                <a:lnTo>
                  <a:pt x="0" y="10286999"/>
                </a:lnTo>
                <a:lnTo>
                  <a:pt x="0" y="0"/>
                </a:lnTo>
                <a:lnTo>
                  <a:pt x="697062" y="0"/>
                </a:lnTo>
                <a:lnTo>
                  <a:pt x="697062" y="10286999"/>
                </a:lnTo>
                <a:close/>
              </a:path>
            </a:pathLst>
          </a:custGeom>
          <a:solidFill>
            <a:srgbClr val="999085"/>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8" name="Google Shape;88;p3"/>
          <p:cNvSpPr txBox="1">
            <a:spLocks noGrp="1"/>
          </p:cNvSpPr>
          <p:nvPr>
            <p:ph type="title"/>
          </p:nvPr>
        </p:nvSpPr>
        <p:spPr>
          <a:xfrm>
            <a:off x="1794950" y="524725"/>
            <a:ext cx="6735300" cy="985800"/>
          </a:xfrm>
          <a:prstGeom prst="rect">
            <a:avLst/>
          </a:prstGeom>
          <a:solidFill>
            <a:srgbClr val="B4A7D6"/>
          </a:solidFill>
          <a:ln>
            <a:noFill/>
          </a:ln>
        </p:spPr>
        <p:txBody>
          <a:bodyPr spcFirstLastPara="1" wrap="square" lIns="0" tIns="153025" rIns="0" bIns="0" anchor="t" anchorCtr="0">
            <a:spAutoFit/>
          </a:bodyPr>
          <a:lstStyle/>
          <a:p>
            <a:pPr marL="12700" marR="5080" lvl="0" indent="0" algn="ctr" rtl="0">
              <a:lnSpc>
                <a:spcPct val="158333"/>
              </a:lnSpc>
              <a:spcBef>
                <a:spcPts val="0"/>
              </a:spcBef>
              <a:spcAft>
                <a:spcPts val="0"/>
              </a:spcAft>
              <a:buNone/>
            </a:pPr>
            <a:r>
              <a:rPr lang="en-GB" sz="5400" b="1">
                <a:solidFill>
                  <a:schemeClr val="dk1"/>
                </a:solidFill>
              </a:rPr>
              <a:t>Solution </a:t>
            </a:r>
            <a:endParaRPr sz="5400" b="1">
              <a:latin typeface="Arial"/>
              <a:ea typeface="Arial"/>
              <a:cs typeface="Arial"/>
              <a:sym typeface="Arial"/>
            </a:endParaRPr>
          </a:p>
        </p:txBody>
      </p:sp>
      <p:sp>
        <p:nvSpPr>
          <p:cNvPr id="89" name="Google Shape;89;p3"/>
          <p:cNvSpPr txBox="1"/>
          <p:nvPr/>
        </p:nvSpPr>
        <p:spPr>
          <a:xfrm>
            <a:off x="1014163" y="2162650"/>
            <a:ext cx="9785700" cy="7390800"/>
          </a:xfrm>
          <a:prstGeom prst="rect">
            <a:avLst/>
          </a:prstGeom>
          <a:solidFill>
            <a:srgbClr val="B4A7D6"/>
          </a:solidFill>
          <a:ln>
            <a:noFill/>
          </a:ln>
        </p:spPr>
        <p:txBody>
          <a:bodyPr spcFirstLastPara="1" wrap="square" lIns="0" tIns="12700" rIns="0" bIns="0" anchor="t" anchorCtr="0">
            <a:spAutoFit/>
          </a:bodyPr>
          <a:lstStyle/>
          <a:p>
            <a:pPr marL="0" marR="5080" lvl="0" indent="0" algn="just" rtl="0">
              <a:lnSpc>
                <a:spcPct val="150000"/>
              </a:lnSpc>
              <a:spcBef>
                <a:spcPts val="100"/>
              </a:spcBef>
              <a:spcAft>
                <a:spcPts val="0"/>
              </a:spcAft>
              <a:buNone/>
            </a:pPr>
            <a:endParaRPr sz="3300">
              <a:solidFill>
                <a:schemeClr val="dk1"/>
              </a:solidFill>
              <a:latin typeface="Times New Roman"/>
              <a:ea typeface="Times New Roman"/>
              <a:cs typeface="Times New Roman"/>
              <a:sym typeface="Times New Roman"/>
            </a:endParaRPr>
          </a:p>
          <a:p>
            <a:pPr marL="457200" marR="5080" lvl="0" indent="-438150" algn="just" rtl="0">
              <a:lnSpc>
                <a:spcPct val="150000"/>
              </a:lnSpc>
              <a:spcBef>
                <a:spcPts val="100"/>
              </a:spcBef>
              <a:spcAft>
                <a:spcPts val="0"/>
              </a:spcAft>
              <a:buClr>
                <a:schemeClr val="dk1"/>
              </a:buClr>
              <a:buSzPts val="3300"/>
              <a:buFont typeface="Times New Roman"/>
              <a:buChar char="●"/>
            </a:pPr>
            <a:r>
              <a:rPr lang="en-GB" sz="3300">
                <a:solidFill>
                  <a:schemeClr val="dk1"/>
                </a:solidFill>
                <a:latin typeface="Times New Roman"/>
                <a:ea typeface="Times New Roman"/>
                <a:cs typeface="Times New Roman"/>
                <a:sym typeface="Times New Roman"/>
              </a:rPr>
              <a:t> The solution should include regular inspections to ensure every corner is spotless. </a:t>
            </a:r>
            <a:endParaRPr sz="3300">
              <a:solidFill>
                <a:schemeClr val="dk1"/>
              </a:solidFill>
              <a:latin typeface="Times New Roman"/>
              <a:ea typeface="Times New Roman"/>
              <a:cs typeface="Times New Roman"/>
              <a:sym typeface="Times New Roman"/>
            </a:endParaRPr>
          </a:p>
          <a:p>
            <a:pPr marL="457200" marR="5080" lvl="0" indent="-438150" algn="just" rtl="0">
              <a:lnSpc>
                <a:spcPct val="150000"/>
              </a:lnSpc>
              <a:spcBef>
                <a:spcPts val="0"/>
              </a:spcBef>
              <a:spcAft>
                <a:spcPts val="0"/>
              </a:spcAft>
              <a:buClr>
                <a:schemeClr val="dk1"/>
              </a:buClr>
              <a:buSzPts val="3300"/>
              <a:buFont typeface="Times New Roman"/>
              <a:buChar char="●"/>
            </a:pPr>
            <a:r>
              <a:rPr lang="en-GB" sz="3300">
                <a:solidFill>
                  <a:schemeClr val="dk1"/>
                </a:solidFill>
                <a:latin typeface="Times New Roman"/>
                <a:ea typeface="Times New Roman"/>
                <a:cs typeface="Times New Roman"/>
                <a:sym typeface="Times New Roman"/>
              </a:rPr>
              <a:t>The focus was also based on improving efforts on cleaning and sanitization techniques (Hossain, 2023). </a:t>
            </a:r>
            <a:endParaRPr sz="3300">
              <a:solidFill>
                <a:schemeClr val="dk1"/>
              </a:solidFill>
              <a:latin typeface="Times New Roman"/>
              <a:ea typeface="Times New Roman"/>
              <a:cs typeface="Times New Roman"/>
              <a:sym typeface="Times New Roman"/>
            </a:endParaRPr>
          </a:p>
          <a:p>
            <a:pPr marL="457200" marR="5080" lvl="0" indent="-438150" algn="just" rtl="0">
              <a:lnSpc>
                <a:spcPct val="150000"/>
              </a:lnSpc>
              <a:spcBef>
                <a:spcPts val="0"/>
              </a:spcBef>
              <a:spcAft>
                <a:spcPts val="0"/>
              </a:spcAft>
              <a:buClr>
                <a:schemeClr val="dk1"/>
              </a:buClr>
              <a:buSzPts val="3300"/>
              <a:buFont typeface="Times New Roman"/>
              <a:buChar char="●"/>
            </a:pPr>
            <a:r>
              <a:rPr lang="en-GB" sz="3300">
                <a:solidFill>
                  <a:schemeClr val="dk1"/>
                </a:solidFill>
                <a:latin typeface="Times New Roman"/>
                <a:ea typeface="Times New Roman"/>
                <a:cs typeface="Times New Roman"/>
                <a:sym typeface="Times New Roman"/>
              </a:rPr>
              <a:t>Industry-approved cleaning agents should be utilised to create a safe and hygienic environment.</a:t>
            </a:r>
            <a:endParaRPr sz="3300">
              <a:solidFill>
                <a:schemeClr val="dk1"/>
              </a:solidFill>
              <a:latin typeface="Times New Roman"/>
              <a:ea typeface="Times New Roman"/>
              <a:cs typeface="Times New Roman"/>
              <a:sym typeface="Times New Roman"/>
            </a:endParaRPr>
          </a:p>
          <a:p>
            <a:pPr marL="457200" marR="5080" lvl="0" indent="-438150" algn="just" rtl="0">
              <a:lnSpc>
                <a:spcPct val="150000"/>
              </a:lnSpc>
              <a:spcBef>
                <a:spcPts val="0"/>
              </a:spcBef>
              <a:spcAft>
                <a:spcPts val="0"/>
              </a:spcAft>
              <a:buClr>
                <a:schemeClr val="dk1"/>
              </a:buClr>
              <a:buSzPts val="3300"/>
              <a:buFont typeface="Times New Roman"/>
              <a:buChar char="●"/>
            </a:pPr>
            <a:r>
              <a:rPr lang="en-GB" sz="3300">
                <a:solidFill>
                  <a:schemeClr val="dk1"/>
                </a:solidFill>
                <a:latin typeface="Times New Roman"/>
                <a:ea typeface="Times New Roman"/>
                <a:cs typeface="Times New Roman"/>
                <a:sym typeface="Times New Roman"/>
              </a:rPr>
              <a:t>The focus should also be based on regularly reviewing and updating cleaning protocols based on industry standards. </a:t>
            </a:r>
            <a:endParaRPr sz="3300">
              <a:solidFill>
                <a:schemeClr val="dk1"/>
              </a:solidFill>
              <a:latin typeface="Times New Roman"/>
              <a:ea typeface="Times New Roman"/>
              <a:cs typeface="Times New Roman"/>
              <a:sym typeface="Times New Roman"/>
            </a:endParaRPr>
          </a:p>
        </p:txBody>
      </p:sp>
      <p:pic>
        <p:nvPicPr>
          <p:cNvPr id="90" name="Google Shape;90;p3"/>
          <p:cNvPicPr preferRelativeResize="0"/>
          <p:nvPr/>
        </p:nvPicPr>
        <p:blipFill>
          <a:blip r:embed="rId3">
            <a:alphaModFix/>
          </a:blip>
          <a:stretch>
            <a:fillRect/>
          </a:stretch>
        </p:blipFill>
        <p:spPr>
          <a:xfrm>
            <a:off x="11116825" y="952500"/>
            <a:ext cx="6433325" cy="3097725"/>
          </a:xfrm>
          <a:prstGeom prst="rect">
            <a:avLst/>
          </a:prstGeom>
          <a:noFill/>
          <a:ln>
            <a:noFill/>
          </a:ln>
        </p:spPr>
      </p:pic>
      <p:pic>
        <p:nvPicPr>
          <p:cNvPr id="91" name="Google Shape;91;p3"/>
          <p:cNvPicPr preferRelativeResize="0"/>
          <p:nvPr/>
        </p:nvPicPr>
        <p:blipFill rotWithShape="1">
          <a:blip r:embed="rId4">
            <a:alphaModFix/>
          </a:blip>
          <a:srcRect/>
          <a:stretch/>
        </p:blipFill>
        <p:spPr>
          <a:xfrm>
            <a:off x="11116829" y="5880650"/>
            <a:ext cx="4298346" cy="3672796"/>
          </a:xfrm>
          <a:prstGeom prst="rect">
            <a:avLst/>
          </a:prstGeom>
          <a:noFill/>
          <a:ln>
            <a:noFill/>
          </a:ln>
        </p:spPr>
      </p:pic>
      <p:pic>
        <p:nvPicPr>
          <p:cNvPr id="92" name="Google Shape;92;p3"/>
          <p:cNvPicPr preferRelativeResize="0"/>
          <p:nvPr/>
        </p:nvPicPr>
        <p:blipFill rotWithShape="1">
          <a:blip r:embed="rId5">
            <a:alphaModFix/>
          </a:blip>
          <a:srcRect/>
          <a:stretch/>
        </p:blipFill>
        <p:spPr>
          <a:xfrm>
            <a:off x="13085850" y="4050225"/>
            <a:ext cx="5017875" cy="30977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Shape 97"/>
        <p:cNvGrpSpPr/>
        <p:nvPr/>
      </p:nvGrpSpPr>
      <p:grpSpPr>
        <a:xfrm>
          <a:off x="0" y="0"/>
          <a:ext cx="0" cy="0"/>
          <a:chOff x="0" y="0"/>
          <a:chExt cx="0" cy="0"/>
        </a:xfrm>
      </p:grpSpPr>
      <p:sp>
        <p:nvSpPr>
          <p:cNvPr id="98" name="Google Shape;98;p4"/>
          <p:cNvSpPr/>
          <p:nvPr/>
        </p:nvSpPr>
        <p:spPr>
          <a:xfrm>
            <a:off x="9362900" y="0"/>
            <a:ext cx="8901678" cy="10287000"/>
          </a:xfrm>
          <a:custGeom>
            <a:avLst/>
            <a:gdLst/>
            <a:ahLst/>
            <a:cxnLst/>
            <a:rect l="l" t="t" r="r" b="b"/>
            <a:pathLst>
              <a:path w="10001885" h="10287000" extrusionOk="0">
                <a:moveTo>
                  <a:pt x="0" y="10287000"/>
                </a:moveTo>
                <a:lnTo>
                  <a:pt x="10001452" y="10287000"/>
                </a:lnTo>
                <a:lnTo>
                  <a:pt x="10001452" y="0"/>
                </a:lnTo>
                <a:lnTo>
                  <a:pt x="0" y="0"/>
                </a:lnTo>
                <a:lnTo>
                  <a:pt x="0" y="10287000"/>
                </a:lnTo>
                <a:close/>
              </a:path>
            </a:pathLst>
          </a:custGeom>
          <a:solidFill>
            <a:srgbClr val="E7D9BF"/>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nvGrpSpPr>
          <p:cNvPr id="99" name="Google Shape;99;p4"/>
          <p:cNvGrpSpPr/>
          <p:nvPr/>
        </p:nvGrpSpPr>
        <p:grpSpPr>
          <a:xfrm>
            <a:off x="75" y="0"/>
            <a:ext cx="18287846" cy="10283580"/>
            <a:chOff x="0" y="0"/>
            <a:chExt cx="18287846" cy="10029825"/>
          </a:xfrm>
        </p:grpSpPr>
        <p:sp>
          <p:nvSpPr>
            <p:cNvPr id="100" name="Google Shape;100;p4"/>
            <p:cNvSpPr/>
            <p:nvPr/>
          </p:nvSpPr>
          <p:spPr>
            <a:xfrm>
              <a:off x="8238957" y="0"/>
              <a:ext cx="10048889" cy="5600699"/>
            </a:xfrm>
            <a:prstGeom prst="rect">
              <a:avLst/>
            </a:prstGeom>
            <a:solidFill>
              <a:srgbClr val="674EA7"/>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01" name="Google Shape;101;p4"/>
            <p:cNvSpPr/>
            <p:nvPr/>
          </p:nvSpPr>
          <p:spPr>
            <a:xfrm>
              <a:off x="0" y="0"/>
              <a:ext cx="9364028" cy="10029825"/>
            </a:xfrm>
            <a:custGeom>
              <a:avLst/>
              <a:gdLst/>
              <a:ahLst/>
              <a:cxnLst/>
              <a:rect l="l" t="t" r="r" b="b"/>
              <a:pathLst>
                <a:path w="8286750" h="10287000" extrusionOk="0">
                  <a:moveTo>
                    <a:pt x="0" y="10286999"/>
                  </a:moveTo>
                  <a:lnTo>
                    <a:pt x="0" y="0"/>
                  </a:lnTo>
                  <a:lnTo>
                    <a:pt x="8286547" y="0"/>
                  </a:lnTo>
                  <a:lnTo>
                    <a:pt x="8286547" y="10286999"/>
                  </a:lnTo>
                  <a:lnTo>
                    <a:pt x="0" y="10286999"/>
                  </a:lnTo>
                  <a:close/>
                </a:path>
              </a:pathLst>
            </a:custGeom>
            <a:solidFill>
              <a:srgbClr val="674EA7"/>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102" name="Google Shape;102;p4"/>
          <p:cNvSpPr txBox="1">
            <a:spLocks noGrp="1"/>
          </p:cNvSpPr>
          <p:nvPr>
            <p:ph type="title"/>
          </p:nvPr>
        </p:nvSpPr>
        <p:spPr>
          <a:xfrm>
            <a:off x="949325" y="757925"/>
            <a:ext cx="9899700" cy="1378200"/>
          </a:xfrm>
          <a:prstGeom prst="rect">
            <a:avLst/>
          </a:prstGeom>
          <a:noFill/>
          <a:ln>
            <a:noFill/>
          </a:ln>
        </p:spPr>
        <p:txBody>
          <a:bodyPr spcFirstLastPara="1" wrap="square" lIns="0" tIns="153025" rIns="0" bIns="0" anchor="t" anchorCtr="0">
            <a:spAutoFit/>
          </a:bodyPr>
          <a:lstStyle/>
          <a:p>
            <a:pPr marL="12700" marR="5080" lvl="0" indent="0" algn="l" rtl="0">
              <a:lnSpc>
                <a:spcPct val="107547"/>
              </a:lnSpc>
              <a:spcBef>
                <a:spcPts val="0"/>
              </a:spcBef>
              <a:spcAft>
                <a:spcPts val="0"/>
              </a:spcAft>
              <a:buNone/>
            </a:pPr>
            <a:r>
              <a:rPr lang="en-GB" sz="7950" b="1">
                <a:solidFill>
                  <a:srgbClr val="E7D9BF"/>
                </a:solidFill>
                <a:latin typeface="Times New Roman"/>
                <a:ea typeface="Times New Roman"/>
                <a:cs typeface="Times New Roman"/>
                <a:sym typeface="Times New Roman"/>
              </a:rPr>
              <a:t>Training Components </a:t>
            </a:r>
            <a:endParaRPr/>
          </a:p>
        </p:txBody>
      </p:sp>
      <p:sp>
        <p:nvSpPr>
          <p:cNvPr id="103" name="Google Shape;103;p4"/>
          <p:cNvSpPr txBox="1"/>
          <p:nvPr/>
        </p:nvSpPr>
        <p:spPr>
          <a:xfrm>
            <a:off x="636200" y="2942875"/>
            <a:ext cx="8726700" cy="6682500"/>
          </a:xfrm>
          <a:prstGeom prst="rect">
            <a:avLst/>
          </a:prstGeom>
          <a:solidFill>
            <a:srgbClr val="B4A7D6"/>
          </a:solidFill>
          <a:ln>
            <a:noFill/>
          </a:ln>
        </p:spPr>
        <p:txBody>
          <a:bodyPr spcFirstLastPara="1" wrap="square" lIns="0" tIns="12700" rIns="0" bIns="0" anchor="t" anchorCtr="0">
            <a:spAutoFit/>
          </a:bodyPr>
          <a:lstStyle/>
          <a:p>
            <a:pPr marL="457200" marR="5080" lvl="0" indent="-412750" algn="just" rtl="0">
              <a:lnSpc>
                <a:spcPct val="115700"/>
              </a:lnSpc>
              <a:spcBef>
                <a:spcPts val="100"/>
              </a:spcBef>
              <a:spcAft>
                <a:spcPts val="0"/>
              </a:spcAft>
              <a:buClr>
                <a:srgbClr val="6A4931"/>
              </a:buClr>
              <a:buSzPts val="2900"/>
              <a:buFont typeface="Times New Roman"/>
              <a:buChar char="●"/>
            </a:pPr>
            <a:r>
              <a:rPr lang="en-GB" sz="2900">
                <a:solidFill>
                  <a:srgbClr val="6A4931"/>
                </a:solidFill>
                <a:latin typeface="Times New Roman"/>
                <a:ea typeface="Times New Roman"/>
                <a:cs typeface="Times New Roman"/>
                <a:sym typeface="Times New Roman"/>
              </a:rPr>
              <a:t>The first day of the training will be focused on orientation day will introduction to the hotel will be provided. </a:t>
            </a:r>
            <a:endParaRPr sz="2900">
              <a:solidFill>
                <a:srgbClr val="6A4931"/>
              </a:solidFill>
              <a:latin typeface="Times New Roman"/>
              <a:ea typeface="Times New Roman"/>
              <a:cs typeface="Times New Roman"/>
              <a:sym typeface="Times New Roman"/>
            </a:endParaRPr>
          </a:p>
          <a:p>
            <a:pPr marL="457200" marR="5080" lvl="0" indent="-412750" algn="just" rtl="0">
              <a:lnSpc>
                <a:spcPct val="115700"/>
              </a:lnSpc>
              <a:spcBef>
                <a:spcPts val="0"/>
              </a:spcBef>
              <a:spcAft>
                <a:spcPts val="0"/>
              </a:spcAft>
              <a:buClr>
                <a:srgbClr val="6A4931"/>
              </a:buClr>
              <a:buSzPts val="2900"/>
              <a:buFont typeface="Times New Roman"/>
              <a:buChar char="●"/>
            </a:pPr>
            <a:r>
              <a:rPr lang="en-GB" sz="2900">
                <a:solidFill>
                  <a:srgbClr val="6A4931"/>
                </a:solidFill>
                <a:latin typeface="Times New Roman"/>
                <a:ea typeface="Times New Roman"/>
                <a:cs typeface="Times New Roman"/>
                <a:sym typeface="Times New Roman"/>
              </a:rPr>
              <a:t>It will mainly focus on providing an overview of the structure of the hotel and its operation and also introduce it to the staff members. </a:t>
            </a:r>
            <a:endParaRPr sz="2900">
              <a:solidFill>
                <a:srgbClr val="6A4931"/>
              </a:solidFill>
              <a:latin typeface="Times New Roman"/>
              <a:ea typeface="Times New Roman"/>
              <a:cs typeface="Times New Roman"/>
              <a:sym typeface="Times New Roman"/>
            </a:endParaRPr>
          </a:p>
          <a:p>
            <a:pPr marL="457200" marR="5080" lvl="0" indent="-412750" algn="just" rtl="0">
              <a:lnSpc>
                <a:spcPct val="115700"/>
              </a:lnSpc>
              <a:spcBef>
                <a:spcPts val="0"/>
              </a:spcBef>
              <a:spcAft>
                <a:spcPts val="0"/>
              </a:spcAft>
              <a:buClr>
                <a:srgbClr val="6A4931"/>
              </a:buClr>
              <a:buSzPts val="2900"/>
              <a:buFont typeface="Times New Roman"/>
              <a:buChar char="●"/>
            </a:pPr>
            <a:r>
              <a:rPr lang="en-GB" sz="2900">
                <a:solidFill>
                  <a:srgbClr val="6A4931"/>
                </a:solidFill>
                <a:latin typeface="Times New Roman"/>
                <a:ea typeface="Times New Roman"/>
                <a:cs typeface="Times New Roman"/>
                <a:sym typeface="Times New Roman"/>
              </a:rPr>
              <a:t>The second day will be based on the onboarding overview.</a:t>
            </a:r>
            <a:endParaRPr sz="2900">
              <a:solidFill>
                <a:srgbClr val="6A4931"/>
              </a:solidFill>
              <a:latin typeface="Times New Roman"/>
              <a:ea typeface="Times New Roman"/>
              <a:cs typeface="Times New Roman"/>
              <a:sym typeface="Times New Roman"/>
            </a:endParaRPr>
          </a:p>
          <a:p>
            <a:pPr marL="457200" marR="5080" lvl="0" indent="-412750" algn="just" rtl="0">
              <a:lnSpc>
                <a:spcPct val="115700"/>
              </a:lnSpc>
              <a:spcBef>
                <a:spcPts val="0"/>
              </a:spcBef>
              <a:spcAft>
                <a:spcPts val="0"/>
              </a:spcAft>
              <a:buClr>
                <a:srgbClr val="6A4931"/>
              </a:buClr>
              <a:buSzPts val="2900"/>
              <a:buFont typeface="Times New Roman"/>
              <a:buChar char="●"/>
            </a:pPr>
            <a:r>
              <a:rPr lang="en-GB" sz="2900">
                <a:solidFill>
                  <a:srgbClr val="6A4931"/>
                </a:solidFill>
                <a:latin typeface="Times New Roman"/>
                <a:ea typeface="Times New Roman"/>
                <a:cs typeface="Times New Roman"/>
                <a:sym typeface="Times New Roman"/>
              </a:rPr>
              <a:t>The checklist will be distributed for daily and alternate day duties and the tasks and responsibilities will also be explained.</a:t>
            </a:r>
            <a:endParaRPr sz="2900">
              <a:solidFill>
                <a:srgbClr val="6A4931"/>
              </a:solidFill>
              <a:latin typeface="Times New Roman"/>
              <a:ea typeface="Times New Roman"/>
              <a:cs typeface="Times New Roman"/>
              <a:sym typeface="Times New Roman"/>
            </a:endParaRPr>
          </a:p>
          <a:p>
            <a:pPr marL="469900" marR="5080" lvl="0" indent="-285750" algn="just" rtl="0">
              <a:lnSpc>
                <a:spcPct val="115700"/>
              </a:lnSpc>
              <a:spcBef>
                <a:spcPts val="100"/>
              </a:spcBef>
              <a:spcAft>
                <a:spcPts val="0"/>
              </a:spcAft>
              <a:buClr>
                <a:schemeClr val="dk1"/>
              </a:buClr>
              <a:buSzPts val="1100"/>
              <a:buFont typeface="Arial"/>
              <a:buNone/>
            </a:pPr>
            <a:endParaRPr sz="2900">
              <a:solidFill>
                <a:srgbClr val="6A4931"/>
              </a:solidFill>
              <a:latin typeface="Times New Roman"/>
              <a:ea typeface="Times New Roman"/>
              <a:cs typeface="Times New Roman"/>
              <a:sym typeface="Times New Roman"/>
            </a:endParaRPr>
          </a:p>
          <a:p>
            <a:pPr marL="469900" marR="5080" lvl="0" indent="-285750" algn="just" rtl="0">
              <a:lnSpc>
                <a:spcPct val="115700"/>
              </a:lnSpc>
              <a:spcBef>
                <a:spcPts val="100"/>
              </a:spcBef>
              <a:spcAft>
                <a:spcPts val="0"/>
              </a:spcAft>
              <a:buClr>
                <a:schemeClr val="dk1"/>
              </a:buClr>
              <a:buSzPts val="2700"/>
              <a:buFont typeface="Arial"/>
              <a:buNone/>
            </a:pPr>
            <a:endParaRPr sz="2900">
              <a:solidFill>
                <a:srgbClr val="6A4931"/>
              </a:solidFill>
              <a:latin typeface="Times New Roman"/>
              <a:ea typeface="Times New Roman"/>
              <a:cs typeface="Times New Roman"/>
              <a:sym typeface="Times New Roman"/>
            </a:endParaRPr>
          </a:p>
        </p:txBody>
      </p:sp>
      <p:pic>
        <p:nvPicPr>
          <p:cNvPr id="104" name="Google Shape;104;p4"/>
          <p:cNvPicPr preferRelativeResize="0"/>
          <p:nvPr/>
        </p:nvPicPr>
        <p:blipFill>
          <a:blip r:embed="rId3">
            <a:alphaModFix/>
          </a:blip>
          <a:stretch>
            <a:fillRect/>
          </a:stretch>
        </p:blipFill>
        <p:spPr>
          <a:xfrm>
            <a:off x="9736000" y="5981225"/>
            <a:ext cx="8231500" cy="4181150"/>
          </a:xfrm>
          <a:prstGeom prst="rect">
            <a:avLst/>
          </a:prstGeom>
          <a:noFill/>
          <a:ln>
            <a:noFill/>
          </a:ln>
        </p:spPr>
      </p:pic>
      <p:pic>
        <p:nvPicPr>
          <p:cNvPr id="105" name="Google Shape;105;p4"/>
          <p:cNvPicPr preferRelativeResize="0"/>
          <p:nvPr/>
        </p:nvPicPr>
        <p:blipFill>
          <a:blip r:embed="rId4">
            <a:alphaModFix/>
          </a:blip>
          <a:stretch>
            <a:fillRect/>
          </a:stretch>
        </p:blipFill>
        <p:spPr>
          <a:xfrm>
            <a:off x="11435050" y="2747550"/>
            <a:ext cx="5273725" cy="29478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Shape 110"/>
        <p:cNvGrpSpPr/>
        <p:nvPr/>
      </p:nvGrpSpPr>
      <p:grpSpPr>
        <a:xfrm>
          <a:off x="0" y="0"/>
          <a:ext cx="0" cy="0"/>
          <a:chOff x="0" y="0"/>
          <a:chExt cx="0" cy="0"/>
        </a:xfrm>
      </p:grpSpPr>
      <p:sp>
        <p:nvSpPr>
          <p:cNvPr id="111" name="Google Shape;111;p5"/>
          <p:cNvSpPr/>
          <p:nvPr/>
        </p:nvSpPr>
        <p:spPr>
          <a:xfrm>
            <a:off x="0" y="0"/>
            <a:ext cx="4433570" cy="10287000"/>
          </a:xfrm>
          <a:custGeom>
            <a:avLst/>
            <a:gdLst/>
            <a:ahLst/>
            <a:cxnLst/>
            <a:rect l="l" t="t" r="r" b="b"/>
            <a:pathLst>
              <a:path w="4433570" h="10287000" extrusionOk="0">
                <a:moveTo>
                  <a:pt x="0" y="10287000"/>
                </a:moveTo>
                <a:lnTo>
                  <a:pt x="4433407" y="10287000"/>
                </a:lnTo>
                <a:lnTo>
                  <a:pt x="4433407" y="0"/>
                </a:lnTo>
                <a:lnTo>
                  <a:pt x="0" y="0"/>
                </a:lnTo>
                <a:lnTo>
                  <a:pt x="0" y="10287000"/>
                </a:lnTo>
                <a:close/>
              </a:path>
            </a:pathLst>
          </a:custGeom>
          <a:solidFill>
            <a:srgbClr val="674EA7"/>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2" name="Google Shape;112;p5"/>
          <p:cNvSpPr/>
          <p:nvPr/>
        </p:nvSpPr>
        <p:spPr>
          <a:xfrm>
            <a:off x="404000" y="0"/>
            <a:ext cx="9995116" cy="10287000"/>
          </a:xfrm>
          <a:custGeom>
            <a:avLst/>
            <a:gdLst/>
            <a:ahLst/>
            <a:cxnLst/>
            <a:rect l="l" t="t" r="r" b="b"/>
            <a:pathLst>
              <a:path w="8653780" h="10287000" extrusionOk="0">
                <a:moveTo>
                  <a:pt x="0" y="0"/>
                </a:moveTo>
                <a:lnTo>
                  <a:pt x="8653316" y="0"/>
                </a:lnTo>
                <a:lnTo>
                  <a:pt x="8653316" y="10286999"/>
                </a:lnTo>
                <a:lnTo>
                  <a:pt x="0" y="10286999"/>
                </a:lnTo>
                <a:lnTo>
                  <a:pt x="0" y="0"/>
                </a:lnTo>
                <a:close/>
              </a:path>
            </a:pathLst>
          </a:custGeom>
          <a:solidFill>
            <a:srgbClr val="674EA7"/>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3" name="Google Shape;113;p5"/>
          <p:cNvSpPr txBox="1">
            <a:spLocks noGrp="1"/>
          </p:cNvSpPr>
          <p:nvPr>
            <p:ph type="title"/>
          </p:nvPr>
        </p:nvSpPr>
        <p:spPr>
          <a:xfrm>
            <a:off x="1435855" y="602189"/>
            <a:ext cx="6546600" cy="843300"/>
          </a:xfrm>
          <a:prstGeom prst="rect">
            <a:avLst/>
          </a:prstGeom>
          <a:solidFill>
            <a:srgbClr val="674EA7"/>
          </a:solidFill>
          <a:ln>
            <a:noFill/>
          </a:ln>
        </p:spPr>
        <p:txBody>
          <a:bodyPr spcFirstLastPara="1" wrap="square" lIns="0" tIns="12050" rIns="0" bIns="0" anchor="t" anchorCtr="0">
            <a:spAutoFit/>
          </a:bodyPr>
          <a:lstStyle/>
          <a:p>
            <a:pPr marL="12700" lvl="0" indent="0" algn="l" rtl="0">
              <a:lnSpc>
                <a:spcPct val="100000"/>
              </a:lnSpc>
              <a:spcBef>
                <a:spcPts val="0"/>
              </a:spcBef>
              <a:spcAft>
                <a:spcPts val="0"/>
              </a:spcAft>
              <a:buNone/>
            </a:pPr>
            <a:r>
              <a:rPr lang="en-GB" sz="5400" b="1">
                <a:solidFill>
                  <a:srgbClr val="E7D9BF"/>
                </a:solidFill>
                <a:latin typeface="Arial"/>
                <a:ea typeface="Arial"/>
                <a:cs typeface="Arial"/>
                <a:sym typeface="Arial"/>
              </a:rPr>
              <a:t>Checklist task</a:t>
            </a:r>
            <a:endParaRPr/>
          </a:p>
        </p:txBody>
      </p:sp>
      <p:pic>
        <p:nvPicPr>
          <p:cNvPr id="3" name="Picture 2" descr="A checklist with black text&#10;&#10;Description automatically generated">
            <a:extLst>
              <a:ext uri="{FF2B5EF4-FFF2-40B4-BE49-F238E27FC236}">
                <a16:creationId xmlns:a16="http://schemas.microsoft.com/office/drawing/2014/main" id="{920CF8C2-D2AF-4091-270E-2C1F98389CE9}"/>
              </a:ext>
            </a:extLst>
          </p:cNvPr>
          <p:cNvPicPr>
            <a:picLocks noChangeAspect="1"/>
          </p:cNvPicPr>
          <p:nvPr/>
        </p:nvPicPr>
        <p:blipFill>
          <a:blip r:embed="rId3"/>
          <a:stretch>
            <a:fillRect/>
          </a:stretch>
        </p:blipFill>
        <p:spPr>
          <a:xfrm>
            <a:off x="10803116" y="766917"/>
            <a:ext cx="5913632" cy="9026012"/>
          </a:xfrm>
          <a:prstGeom prst="rect">
            <a:avLst/>
          </a:prstGeom>
        </p:spPr>
      </p:pic>
      <p:graphicFrame>
        <p:nvGraphicFramePr>
          <p:cNvPr id="116" name="Google Shape;114;p5">
            <a:extLst>
              <a:ext uri="{FF2B5EF4-FFF2-40B4-BE49-F238E27FC236}">
                <a16:creationId xmlns:a16="http://schemas.microsoft.com/office/drawing/2014/main" id="{AE9547B3-249A-BF1B-9C83-41C7A99A98ED}"/>
              </a:ext>
            </a:extLst>
          </p:cNvPr>
          <p:cNvGraphicFramePr/>
          <p:nvPr/>
        </p:nvGraphicFramePr>
        <p:xfrm>
          <a:off x="894625" y="1972750"/>
          <a:ext cx="8283300" cy="7285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Shape 120"/>
        <p:cNvGrpSpPr/>
        <p:nvPr/>
      </p:nvGrpSpPr>
      <p:grpSpPr>
        <a:xfrm>
          <a:off x="0" y="0"/>
          <a:ext cx="0" cy="0"/>
          <a:chOff x="0" y="0"/>
          <a:chExt cx="0" cy="0"/>
        </a:xfrm>
      </p:grpSpPr>
      <p:sp>
        <p:nvSpPr>
          <p:cNvPr id="121" name="Google Shape;121;g29a06a0732f_2_6"/>
          <p:cNvSpPr/>
          <p:nvPr/>
        </p:nvSpPr>
        <p:spPr>
          <a:xfrm>
            <a:off x="0" y="0"/>
            <a:ext cx="4433570" cy="10287000"/>
          </a:xfrm>
          <a:custGeom>
            <a:avLst/>
            <a:gdLst/>
            <a:ahLst/>
            <a:cxnLst/>
            <a:rect l="l" t="t" r="r" b="b"/>
            <a:pathLst>
              <a:path w="4433570" h="10287000" extrusionOk="0">
                <a:moveTo>
                  <a:pt x="0" y="10287000"/>
                </a:moveTo>
                <a:lnTo>
                  <a:pt x="4433407" y="10287000"/>
                </a:lnTo>
                <a:lnTo>
                  <a:pt x="4433407" y="0"/>
                </a:lnTo>
                <a:lnTo>
                  <a:pt x="0" y="0"/>
                </a:lnTo>
                <a:lnTo>
                  <a:pt x="0" y="10287000"/>
                </a:lnTo>
                <a:close/>
              </a:path>
            </a:pathLst>
          </a:custGeom>
          <a:solidFill>
            <a:srgbClr val="674EA7"/>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22" name="Google Shape;122;g29a06a0732f_2_6"/>
          <p:cNvSpPr/>
          <p:nvPr/>
        </p:nvSpPr>
        <p:spPr>
          <a:xfrm>
            <a:off x="404000" y="0"/>
            <a:ext cx="9995116" cy="10287000"/>
          </a:xfrm>
          <a:custGeom>
            <a:avLst/>
            <a:gdLst/>
            <a:ahLst/>
            <a:cxnLst/>
            <a:rect l="l" t="t" r="r" b="b"/>
            <a:pathLst>
              <a:path w="8653780" h="10287000" extrusionOk="0">
                <a:moveTo>
                  <a:pt x="0" y="0"/>
                </a:moveTo>
                <a:lnTo>
                  <a:pt x="8653316" y="0"/>
                </a:lnTo>
                <a:lnTo>
                  <a:pt x="8653316" y="10286999"/>
                </a:lnTo>
                <a:lnTo>
                  <a:pt x="0" y="10286999"/>
                </a:lnTo>
                <a:lnTo>
                  <a:pt x="0" y="0"/>
                </a:lnTo>
                <a:close/>
              </a:path>
            </a:pathLst>
          </a:custGeom>
          <a:solidFill>
            <a:srgbClr val="674EA7"/>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23" name="Google Shape;123;g29a06a0732f_2_6"/>
          <p:cNvSpPr txBox="1">
            <a:spLocks noGrp="1"/>
          </p:cNvSpPr>
          <p:nvPr>
            <p:ph type="title"/>
          </p:nvPr>
        </p:nvSpPr>
        <p:spPr>
          <a:xfrm>
            <a:off x="1435855" y="602189"/>
            <a:ext cx="6546600" cy="843300"/>
          </a:xfrm>
          <a:prstGeom prst="rect">
            <a:avLst/>
          </a:prstGeom>
          <a:solidFill>
            <a:srgbClr val="674EA7"/>
          </a:solidFill>
          <a:ln>
            <a:noFill/>
          </a:ln>
        </p:spPr>
        <p:txBody>
          <a:bodyPr spcFirstLastPara="1" wrap="square" lIns="0" tIns="12050" rIns="0" bIns="0" anchor="t" anchorCtr="0">
            <a:spAutoFit/>
          </a:bodyPr>
          <a:lstStyle/>
          <a:p>
            <a:pPr marL="12700" lvl="0" indent="0" algn="l" rtl="0">
              <a:lnSpc>
                <a:spcPct val="100000"/>
              </a:lnSpc>
              <a:spcBef>
                <a:spcPts val="0"/>
              </a:spcBef>
              <a:spcAft>
                <a:spcPts val="0"/>
              </a:spcAft>
              <a:buNone/>
            </a:pPr>
            <a:r>
              <a:rPr lang="en-GB" sz="5400" b="1">
                <a:solidFill>
                  <a:srgbClr val="E7D9BF"/>
                </a:solidFill>
                <a:latin typeface="Arial"/>
                <a:ea typeface="Arial"/>
                <a:cs typeface="Arial"/>
                <a:sym typeface="Arial"/>
              </a:rPr>
              <a:t>Continuation</a:t>
            </a:r>
            <a:endParaRPr/>
          </a:p>
        </p:txBody>
      </p:sp>
      <p:sp>
        <p:nvSpPr>
          <p:cNvPr id="124" name="Google Shape;124;g29a06a0732f_2_6"/>
          <p:cNvSpPr txBox="1"/>
          <p:nvPr/>
        </p:nvSpPr>
        <p:spPr>
          <a:xfrm>
            <a:off x="854763" y="2406125"/>
            <a:ext cx="9093600" cy="6039000"/>
          </a:xfrm>
          <a:prstGeom prst="rect">
            <a:avLst/>
          </a:prstGeom>
          <a:solidFill>
            <a:srgbClr val="674EA7"/>
          </a:solidFill>
          <a:ln>
            <a:noFill/>
          </a:ln>
        </p:spPr>
        <p:txBody>
          <a:bodyPr spcFirstLastPara="1" wrap="square" lIns="0" tIns="12700" rIns="0" bIns="0" anchor="t" anchorCtr="0">
            <a:spAutoFit/>
          </a:bodyPr>
          <a:lstStyle/>
          <a:p>
            <a:pPr marL="457200" marR="5080" lvl="0" indent="-400050" algn="just" rtl="0">
              <a:lnSpc>
                <a:spcPct val="150000"/>
              </a:lnSpc>
              <a:spcBef>
                <a:spcPts val="100"/>
              </a:spcBef>
              <a:spcAft>
                <a:spcPts val="0"/>
              </a:spcAft>
              <a:buClr>
                <a:srgbClr val="E7D9BF"/>
              </a:buClr>
              <a:buSzPts val="2700"/>
              <a:buFont typeface="Trebuchet MS"/>
              <a:buChar char="●"/>
            </a:pPr>
            <a:r>
              <a:rPr lang="en-GB" sz="2700">
                <a:solidFill>
                  <a:srgbClr val="E7D9BF"/>
                </a:solidFill>
                <a:latin typeface="Trebuchet MS"/>
                <a:ea typeface="Trebuchet MS"/>
                <a:cs typeface="Trebuchet MS"/>
                <a:sym typeface="Trebuchet MS"/>
              </a:rPr>
              <a:t>All the amenities should be put in place like shampoo conditioner lotions and so on which will ensure that the guest will have the proper experience with the hotel. </a:t>
            </a:r>
            <a:endParaRPr sz="2700">
              <a:solidFill>
                <a:srgbClr val="E7D9BF"/>
              </a:solidFill>
              <a:latin typeface="Trebuchet MS"/>
              <a:ea typeface="Trebuchet MS"/>
              <a:cs typeface="Trebuchet MS"/>
              <a:sym typeface="Trebuchet MS"/>
            </a:endParaRPr>
          </a:p>
          <a:p>
            <a:pPr marL="457200" marR="5080" lvl="0" indent="-400050" algn="just" rtl="0">
              <a:lnSpc>
                <a:spcPct val="150000"/>
              </a:lnSpc>
              <a:spcBef>
                <a:spcPts val="0"/>
              </a:spcBef>
              <a:spcAft>
                <a:spcPts val="0"/>
              </a:spcAft>
              <a:buClr>
                <a:srgbClr val="E7D9BF"/>
              </a:buClr>
              <a:buSzPts val="2700"/>
              <a:buFont typeface="Trebuchet MS"/>
              <a:buChar char="●"/>
            </a:pPr>
            <a:r>
              <a:rPr lang="en-GB" sz="2700">
                <a:solidFill>
                  <a:srgbClr val="E7D9BF"/>
                </a:solidFill>
                <a:latin typeface="Trebuchet MS"/>
                <a:ea typeface="Trebuchet MS"/>
                <a:cs typeface="Trebuchet MS"/>
                <a:sym typeface="Trebuchet MS"/>
              </a:rPr>
              <a:t>The beds should be properly made and should be perfectly stretched out.</a:t>
            </a:r>
            <a:endParaRPr sz="2700">
              <a:solidFill>
                <a:srgbClr val="E7D9BF"/>
              </a:solidFill>
              <a:latin typeface="Trebuchet MS"/>
              <a:ea typeface="Trebuchet MS"/>
              <a:cs typeface="Trebuchet MS"/>
              <a:sym typeface="Trebuchet MS"/>
            </a:endParaRPr>
          </a:p>
          <a:p>
            <a:pPr marL="457200" marR="5080" lvl="0" indent="-400050" algn="just" rtl="0">
              <a:lnSpc>
                <a:spcPct val="150000"/>
              </a:lnSpc>
              <a:spcBef>
                <a:spcPts val="0"/>
              </a:spcBef>
              <a:spcAft>
                <a:spcPts val="0"/>
              </a:spcAft>
              <a:buClr>
                <a:srgbClr val="E7D9BF"/>
              </a:buClr>
              <a:buSzPts val="2700"/>
              <a:buFont typeface="Trebuchet MS"/>
              <a:buChar char="●"/>
            </a:pPr>
            <a:r>
              <a:rPr lang="en-GB" sz="2700">
                <a:solidFill>
                  <a:srgbClr val="E7D9BF"/>
                </a:solidFill>
                <a:latin typeface="Trebuchet MS"/>
                <a:ea typeface="Trebuchet MS"/>
                <a:cs typeface="Trebuchet MS"/>
                <a:sym typeface="Trebuchet MS"/>
              </a:rPr>
              <a:t>Air freshener should be spread and the door should be closed while vacuuming the carpet inside out.</a:t>
            </a:r>
            <a:endParaRPr sz="2700">
              <a:solidFill>
                <a:srgbClr val="E7D9BF"/>
              </a:solidFill>
              <a:latin typeface="Trebuchet MS"/>
              <a:ea typeface="Trebuchet MS"/>
              <a:cs typeface="Trebuchet MS"/>
              <a:sym typeface="Trebuchet MS"/>
            </a:endParaRPr>
          </a:p>
          <a:p>
            <a:pPr marL="457200" marR="5080" lvl="0" indent="-400050" algn="just" rtl="0">
              <a:lnSpc>
                <a:spcPct val="150000"/>
              </a:lnSpc>
              <a:spcBef>
                <a:spcPts val="0"/>
              </a:spcBef>
              <a:spcAft>
                <a:spcPts val="0"/>
              </a:spcAft>
              <a:buClr>
                <a:srgbClr val="E7D9BF"/>
              </a:buClr>
              <a:buSzPts val="2700"/>
              <a:buFont typeface="Trebuchet MS"/>
              <a:buChar char="●"/>
            </a:pPr>
            <a:r>
              <a:rPr lang="en-GB" sz="2700">
                <a:solidFill>
                  <a:srgbClr val="E7D9BF"/>
                </a:solidFill>
                <a:latin typeface="Trebuchet MS"/>
                <a:ea typeface="Trebuchet MS"/>
                <a:cs typeface="Trebuchet MS"/>
                <a:sym typeface="Trebuchet MS"/>
              </a:rPr>
              <a:t>All these factors need to be considered by the housekeeping staff to ensure that they will be able to provide the guests with the best hotel experience. </a:t>
            </a:r>
            <a:endParaRPr sz="2700">
              <a:solidFill>
                <a:srgbClr val="E7D9BF"/>
              </a:solidFill>
              <a:latin typeface="Trebuchet MS"/>
              <a:ea typeface="Trebuchet MS"/>
              <a:cs typeface="Trebuchet MS"/>
              <a:sym typeface="Trebuchet MS"/>
            </a:endParaRPr>
          </a:p>
        </p:txBody>
      </p:sp>
      <p:pic>
        <p:nvPicPr>
          <p:cNvPr id="3" name="Picture 2" descr="A checklist with black text&#10;&#10;Description automatically generated">
            <a:extLst>
              <a:ext uri="{FF2B5EF4-FFF2-40B4-BE49-F238E27FC236}">
                <a16:creationId xmlns:a16="http://schemas.microsoft.com/office/drawing/2014/main" id="{9BF2F431-29CE-16ED-71DA-8C2B8F854291}"/>
              </a:ext>
            </a:extLst>
          </p:cNvPr>
          <p:cNvPicPr>
            <a:picLocks noChangeAspect="1"/>
          </p:cNvPicPr>
          <p:nvPr/>
        </p:nvPicPr>
        <p:blipFill>
          <a:blip r:embed="rId3"/>
          <a:stretch>
            <a:fillRect/>
          </a:stretch>
        </p:blipFill>
        <p:spPr>
          <a:xfrm>
            <a:off x="10803116" y="602189"/>
            <a:ext cx="5913632" cy="874828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6"/>
          <p:cNvSpPr txBox="1"/>
          <p:nvPr/>
        </p:nvSpPr>
        <p:spPr>
          <a:xfrm>
            <a:off x="533400" y="6362700"/>
            <a:ext cx="5029200" cy="1674000"/>
          </a:xfrm>
          <a:prstGeom prst="rect">
            <a:avLst/>
          </a:prstGeom>
          <a:noFill/>
          <a:ln>
            <a:noFill/>
          </a:ln>
        </p:spPr>
        <p:txBody>
          <a:bodyPr spcFirstLastPara="1" wrap="square" lIns="0" tIns="11425" rIns="0" bIns="0" anchor="t" anchorCtr="0">
            <a:spAutoFit/>
          </a:bodyPr>
          <a:lstStyle/>
          <a:p>
            <a:pPr marL="0" marR="0" lvl="0" indent="0" algn="l" rtl="0">
              <a:spcBef>
                <a:spcPts val="0"/>
              </a:spcBef>
              <a:spcAft>
                <a:spcPts val="0"/>
              </a:spcAft>
              <a:buNone/>
            </a:pPr>
            <a:r>
              <a:rPr lang="en-GB" sz="5400" b="1">
                <a:solidFill>
                  <a:schemeClr val="dk1"/>
                </a:solidFill>
              </a:rPr>
              <a:t>Equipment and supplies</a:t>
            </a:r>
            <a:endParaRPr sz="5400">
              <a:solidFill>
                <a:schemeClr val="dk1"/>
              </a:solidFill>
              <a:latin typeface="Arial"/>
              <a:ea typeface="Arial"/>
              <a:cs typeface="Arial"/>
              <a:sym typeface="Arial"/>
            </a:endParaRPr>
          </a:p>
        </p:txBody>
      </p:sp>
      <p:sp>
        <p:nvSpPr>
          <p:cNvPr id="132" name="Google Shape;132;p6"/>
          <p:cNvSpPr txBox="1"/>
          <p:nvPr/>
        </p:nvSpPr>
        <p:spPr>
          <a:xfrm>
            <a:off x="5908675" y="4849800"/>
            <a:ext cx="11961600" cy="5215500"/>
          </a:xfrm>
          <a:prstGeom prst="rect">
            <a:avLst/>
          </a:prstGeom>
          <a:solidFill>
            <a:srgbClr val="674EA7"/>
          </a:solidFill>
          <a:ln>
            <a:noFill/>
          </a:ln>
        </p:spPr>
        <p:txBody>
          <a:bodyPr spcFirstLastPara="1" wrap="square" lIns="0" tIns="12700" rIns="0" bIns="0" anchor="t" anchorCtr="0">
            <a:spAutoFit/>
          </a:bodyPr>
          <a:lstStyle/>
          <a:p>
            <a:pPr marL="457200" lvl="0" indent="-393700" algn="just" rtl="0">
              <a:lnSpc>
                <a:spcPct val="150000"/>
              </a:lnSpc>
              <a:spcBef>
                <a:spcPts val="0"/>
              </a:spcBef>
              <a:spcAft>
                <a:spcPts val="0"/>
              </a:spcAft>
              <a:buClr>
                <a:schemeClr val="lt1"/>
              </a:buClr>
              <a:buSzPts val="2600"/>
              <a:buFont typeface="Times New Roman"/>
              <a:buChar char="●"/>
            </a:pPr>
            <a:r>
              <a:rPr lang="en-GB" sz="2600">
                <a:solidFill>
                  <a:schemeClr val="lt1"/>
                </a:solidFill>
                <a:latin typeface="Times New Roman"/>
                <a:ea typeface="Times New Roman"/>
                <a:cs typeface="Times New Roman"/>
                <a:sym typeface="Times New Roman"/>
              </a:rPr>
              <a:t>The focus of the training will also be based on introducing the staff to housekeeping tools and equipment. </a:t>
            </a:r>
            <a:endParaRPr sz="2600">
              <a:solidFill>
                <a:schemeClr val="lt1"/>
              </a:solidFill>
              <a:latin typeface="Times New Roman"/>
              <a:ea typeface="Times New Roman"/>
              <a:cs typeface="Times New Roman"/>
              <a:sym typeface="Times New Roman"/>
            </a:endParaRPr>
          </a:p>
          <a:p>
            <a:pPr marL="457200" lvl="0" indent="-393700" algn="just" rtl="0">
              <a:lnSpc>
                <a:spcPct val="150000"/>
              </a:lnSpc>
              <a:spcBef>
                <a:spcPts val="0"/>
              </a:spcBef>
              <a:spcAft>
                <a:spcPts val="0"/>
              </a:spcAft>
              <a:buClr>
                <a:schemeClr val="lt1"/>
              </a:buClr>
              <a:buSzPts val="2600"/>
              <a:buFont typeface="Times New Roman"/>
              <a:buChar char="●"/>
            </a:pPr>
            <a:r>
              <a:rPr lang="en-GB" sz="2600">
                <a:solidFill>
                  <a:schemeClr val="lt1"/>
                </a:solidFill>
                <a:latin typeface="Times New Roman"/>
                <a:ea typeface="Times New Roman"/>
                <a:cs typeface="Times New Roman"/>
                <a:sym typeface="Times New Roman"/>
              </a:rPr>
              <a:t>The training will also focus on explaining the specific tools which are mentioned in the cleaning checklist. </a:t>
            </a:r>
            <a:endParaRPr sz="2600">
              <a:solidFill>
                <a:schemeClr val="lt1"/>
              </a:solidFill>
              <a:latin typeface="Times New Roman"/>
              <a:ea typeface="Times New Roman"/>
              <a:cs typeface="Times New Roman"/>
              <a:sym typeface="Times New Roman"/>
            </a:endParaRPr>
          </a:p>
          <a:p>
            <a:pPr marL="457200" lvl="0" indent="-393700" algn="just" rtl="0">
              <a:lnSpc>
                <a:spcPct val="150000"/>
              </a:lnSpc>
              <a:spcBef>
                <a:spcPts val="0"/>
              </a:spcBef>
              <a:spcAft>
                <a:spcPts val="0"/>
              </a:spcAft>
              <a:buClr>
                <a:schemeClr val="lt1"/>
              </a:buClr>
              <a:buSzPts val="2600"/>
              <a:buFont typeface="Times New Roman"/>
              <a:buChar char="●"/>
            </a:pPr>
            <a:r>
              <a:rPr lang="en-GB" sz="2600">
                <a:solidFill>
                  <a:schemeClr val="lt1"/>
                </a:solidFill>
                <a:latin typeface="Times New Roman"/>
                <a:ea typeface="Times New Roman"/>
                <a:cs typeface="Times New Roman"/>
                <a:sym typeface="Times New Roman"/>
              </a:rPr>
              <a:t>The focus will also be based on providing guidance on managing and restoring cleaning supplies and the importance of maintaining and organising and stock inventory will be trained. </a:t>
            </a:r>
            <a:endParaRPr sz="2600">
              <a:solidFill>
                <a:schemeClr val="lt1"/>
              </a:solidFill>
              <a:latin typeface="Times New Roman"/>
              <a:ea typeface="Times New Roman"/>
              <a:cs typeface="Times New Roman"/>
              <a:sym typeface="Times New Roman"/>
            </a:endParaRPr>
          </a:p>
          <a:p>
            <a:pPr marL="457200" lvl="0" indent="-393700" algn="just" rtl="0">
              <a:lnSpc>
                <a:spcPct val="150000"/>
              </a:lnSpc>
              <a:spcBef>
                <a:spcPts val="0"/>
              </a:spcBef>
              <a:spcAft>
                <a:spcPts val="0"/>
              </a:spcAft>
              <a:buClr>
                <a:schemeClr val="lt1"/>
              </a:buClr>
              <a:buSzPts val="2600"/>
              <a:buFont typeface="Times New Roman"/>
              <a:buChar char="●"/>
            </a:pPr>
            <a:r>
              <a:rPr lang="en-GB" sz="2600">
                <a:solidFill>
                  <a:schemeClr val="lt1"/>
                </a:solidFill>
                <a:latin typeface="Times New Roman"/>
                <a:ea typeface="Times New Roman"/>
                <a:cs typeface="Times New Roman"/>
                <a:sym typeface="Times New Roman"/>
              </a:rPr>
              <a:t>Safety protocol will also be carried out as the focus will be on the discussion of safety measures while making use of specific equipment. </a:t>
            </a:r>
            <a:endParaRPr sz="2600">
              <a:solidFill>
                <a:schemeClr val="lt1"/>
              </a:solidFill>
              <a:latin typeface="Arial"/>
              <a:ea typeface="Arial"/>
              <a:cs typeface="Arial"/>
              <a:sym typeface="Arial"/>
            </a:endParaRPr>
          </a:p>
        </p:txBody>
      </p:sp>
      <p:pic>
        <p:nvPicPr>
          <p:cNvPr id="133" name="Google Shape;133;p6"/>
          <p:cNvPicPr preferRelativeResize="0"/>
          <p:nvPr/>
        </p:nvPicPr>
        <p:blipFill rotWithShape="1">
          <a:blip r:embed="rId3">
            <a:alphaModFix/>
          </a:blip>
          <a:srcRect/>
          <a:stretch/>
        </p:blipFill>
        <p:spPr>
          <a:xfrm>
            <a:off x="-181575" y="112788"/>
            <a:ext cx="5885175" cy="4945775"/>
          </a:xfrm>
          <a:prstGeom prst="rect">
            <a:avLst/>
          </a:prstGeom>
          <a:noFill/>
          <a:ln>
            <a:noFill/>
          </a:ln>
        </p:spPr>
      </p:pic>
      <p:pic>
        <p:nvPicPr>
          <p:cNvPr id="134" name="Google Shape;134;p6"/>
          <p:cNvPicPr preferRelativeResize="0"/>
          <p:nvPr/>
        </p:nvPicPr>
        <p:blipFill rotWithShape="1">
          <a:blip r:embed="rId4">
            <a:alphaModFix/>
          </a:blip>
          <a:srcRect/>
          <a:stretch/>
        </p:blipFill>
        <p:spPr>
          <a:xfrm>
            <a:off x="12413050" y="-37500"/>
            <a:ext cx="5667425" cy="4720200"/>
          </a:xfrm>
          <a:prstGeom prst="rect">
            <a:avLst/>
          </a:prstGeom>
          <a:noFill/>
          <a:ln>
            <a:noFill/>
          </a:ln>
        </p:spPr>
      </p:pic>
      <p:pic>
        <p:nvPicPr>
          <p:cNvPr id="135" name="Google Shape;135;p6"/>
          <p:cNvPicPr preferRelativeResize="0"/>
          <p:nvPr/>
        </p:nvPicPr>
        <p:blipFill rotWithShape="1">
          <a:blip r:embed="rId5">
            <a:alphaModFix/>
          </a:blip>
          <a:srcRect/>
          <a:stretch/>
        </p:blipFill>
        <p:spPr>
          <a:xfrm>
            <a:off x="6224600" y="112800"/>
            <a:ext cx="5667438" cy="4419600"/>
          </a:xfrm>
          <a:prstGeom prst="rect">
            <a:avLst/>
          </a:prstGeom>
          <a:noFill/>
          <a:ln w="9525" cap="flat" cmpd="sng">
            <a:solidFill>
              <a:schemeClr val="accent1"/>
            </a:solidFill>
            <a:prstDash val="solid"/>
            <a:round/>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Shape 140"/>
        <p:cNvGrpSpPr/>
        <p:nvPr/>
      </p:nvGrpSpPr>
      <p:grpSpPr>
        <a:xfrm>
          <a:off x="0" y="0"/>
          <a:ext cx="0" cy="0"/>
          <a:chOff x="0" y="0"/>
          <a:chExt cx="0" cy="0"/>
        </a:xfrm>
      </p:grpSpPr>
      <p:sp>
        <p:nvSpPr>
          <p:cNvPr id="141" name="Google Shape;141;p9"/>
          <p:cNvSpPr/>
          <p:nvPr/>
        </p:nvSpPr>
        <p:spPr>
          <a:xfrm>
            <a:off x="0" y="0"/>
            <a:ext cx="9144000" cy="10287000"/>
          </a:xfrm>
          <a:custGeom>
            <a:avLst/>
            <a:gdLst/>
            <a:ahLst/>
            <a:cxnLst/>
            <a:rect l="l" t="t" r="r" b="b"/>
            <a:pathLst>
              <a:path w="9144000" h="10287000" extrusionOk="0">
                <a:moveTo>
                  <a:pt x="0" y="10287000"/>
                </a:moveTo>
                <a:lnTo>
                  <a:pt x="9144000" y="10287000"/>
                </a:lnTo>
                <a:lnTo>
                  <a:pt x="9144000" y="0"/>
                </a:lnTo>
                <a:lnTo>
                  <a:pt x="0" y="0"/>
                </a:lnTo>
                <a:lnTo>
                  <a:pt x="0" y="10287000"/>
                </a:lnTo>
                <a:close/>
              </a:path>
            </a:pathLst>
          </a:custGeom>
          <a:solidFill>
            <a:srgbClr val="674EA7"/>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nvGrpSpPr>
          <p:cNvPr id="142" name="Google Shape;142;p9"/>
          <p:cNvGrpSpPr/>
          <p:nvPr/>
        </p:nvGrpSpPr>
        <p:grpSpPr>
          <a:xfrm>
            <a:off x="0" y="0"/>
            <a:ext cx="18288000" cy="10287000"/>
            <a:chOff x="0" y="0"/>
            <a:chExt cx="18288000" cy="10287000"/>
          </a:xfrm>
        </p:grpSpPr>
        <p:sp>
          <p:nvSpPr>
            <p:cNvPr id="143" name="Google Shape;143;p9"/>
            <p:cNvSpPr/>
            <p:nvPr/>
          </p:nvSpPr>
          <p:spPr>
            <a:xfrm>
              <a:off x="8153400" y="0"/>
              <a:ext cx="10134600" cy="10287000"/>
            </a:xfrm>
            <a:custGeom>
              <a:avLst/>
              <a:gdLst/>
              <a:ahLst/>
              <a:cxnLst/>
              <a:rect l="l" t="t" r="r" b="b"/>
              <a:pathLst>
                <a:path w="9144000" h="10287000" extrusionOk="0">
                  <a:moveTo>
                    <a:pt x="9143999" y="10286999"/>
                  </a:moveTo>
                  <a:lnTo>
                    <a:pt x="0" y="10286999"/>
                  </a:lnTo>
                  <a:lnTo>
                    <a:pt x="0" y="0"/>
                  </a:lnTo>
                  <a:lnTo>
                    <a:pt x="9143999" y="0"/>
                  </a:lnTo>
                  <a:lnTo>
                    <a:pt x="9143999" y="10286999"/>
                  </a:lnTo>
                  <a:close/>
                </a:path>
              </a:pathLst>
            </a:custGeom>
            <a:solidFill>
              <a:srgbClr val="674EA7"/>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44" name="Google Shape;144;p9"/>
            <p:cNvSpPr/>
            <p:nvPr/>
          </p:nvSpPr>
          <p:spPr>
            <a:xfrm>
              <a:off x="0" y="2749637"/>
              <a:ext cx="8153400" cy="7537362"/>
            </a:xfrm>
            <a:prstGeom prst="rect">
              <a:avLst/>
            </a:prstGeom>
            <a:solidFill>
              <a:srgbClr val="674EA7"/>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sp>
        <p:nvSpPr>
          <p:cNvPr id="145" name="Google Shape;145;p9"/>
          <p:cNvSpPr txBox="1">
            <a:spLocks noGrp="1"/>
          </p:cNvSpPr>
          <p:nvPr>
            <p:ph type="title"/>
          </p:nvPr>
        </p:nvSpPr>
        <p:spPr>
          <a:xfrm>
            <a:off x="7160766" y="294044"/>
            <a:ext cx="9513300" cy="1078200"/>
          </a:xfrm>
          <a:prstGeom prst="rect">
            <a:avLst/>
          </a:prstGeom>
          <a:noFill/>
          <a:ln>
            <a:noFill/>
          </a:ln>
        </p:spPr>
        <p:txBody>
          <a:bodyPr spcFirstLastPara="1" wrap="square" lIns="0" tIns="153025" rIns="0" bIns="0" anchor="t" anchorCtr="0">
            <a:spAutoFit/>
          </a:bodyPr>
          <a:lstStyle/>
          <a:p>
            <a:pPr marL="12700" marR="5080" lvl="0" indent="0" algn="l" rtl="0">
              <a:lnSpc>
                <a:spcPct val="142500"/>
              </a:lnSpc>
              <a:spcBef>
                <a:spcPts val="0"/>
              </a:spcBef>
              <a:spcAft>
                <a:spcPts val="0"/>
              </a:spcAft>
              <a:buNone/>
            </a:pPr>
            <a:r>
              <a:rPr lang="en-GB" sz="6000" b="1">
                <a:solidFill>
                  <a:srgbClr val="E7D9BF"/>
                </a:solidFill>
                <a:latin typeface="Times New Roman"/>
                <a:ea typeface="Times New Roman"/>
                <a:cs typeface="Times New Roman"/>
                <a:sym typeface="Times New Roman"/>
              </a:rPr>
              <a:t>Employee engagement model</a:t>
            </a:r>
            <a:endParaRPr/>
          </a:p>
        </p:txBody>
      </p:sp>
      <p:sp>
        <p:nvSpPr>
          <p:cNvPr id="146" name="Google Shape;146;p9"/>
          <p:cNvSpPr txBox="1"/>
          <p:nvPr/>
        </p:nvSpPr>
        <p:spPr>
          <a:xfrm>
            <a:off x="6455479" y="1646750"/>
            <a:ext cx="10923900" cy="7959000"/>
          </a:xfrm>
          <a:prstGeom prst="rect">
            <a:avLst/>
          </a:prstGeom>
          <a:noFill/>
          <a:ln>
            <a:noFill/>
          </a:ln>
        </p:spPr>
        <p:txBody>
          <a:bodyPr spcFirstLastPara="1" wrap="square" lIns="0" tIns="77450" rIns="0" bIns="0" anchor="t" anchorCtr="0">
            <a:spAutoFit/>
          </a:bodyPr>
          <a:lstStyle/>
          <a:p>
            <a:pPr marL="457200" marR="0" lvl="0" indent="-431800" algn="just" rtl="0">
              <a:lnSpc>
                <a:spcPct val="150000"/>
              </a:lnSpc>
              <a:spcBef>
                <a:spcPts val="610"/>
              </a:spcBef>
              <a:spcAft>
                <a:spcPts val="0"/>
              </a:spcAft>
              <a:buClr>
                <a:schemeClr val="lt2"/>
              </a:buClr>
              <a:buSzPts val="3200"/>
              <a:buFont typeface="Calibri"/>
              <a:buChar char="●"/>
            </a:pPr>
            <a:r>
              <a:rPr lang="en-GB" sz="3200">
                <a:solidFill>
                  <a:schemeClr val="lt2"/>
                </a:solidFill>
                <a:latin typeface="Calibri"/>
                <a:ea typeface="Calibri"/>
                <a:cs typeface="Calibri"/>
                <a:sym typeface="Calibri"/>
              </a:rPr>
              <a:t>The focus of the hotel will be based on making proper use of the employee engagement model to ensure that the training will be highly Effective. </a:t>
            </a:r>
            <a:endParaRPr sz="3200">
              <a:solidFill>
                <a:schemeClr val="lt2"/>
              </a:solidFill>
              <a:latin typeface="Calibri"/>
              <a:ea typeface="Calibri"/>
              <a:cs typeface="Calibri"/>
              <a:sym typeface="Calibri"/>
            </a:endParaRPr>
          </a:p>
          <a:p>
            <a:pPr marL="457200" marR="0" lvl="0" indent="-431800" algn="just" rtl="0">
              <a:lnSpc>
                <a:spcPct val="150000"/>
              </a:lnSpc>
              <a:spcBef>
                <a:spcPts val="0"/>
              </a:spcBef>
              <a:spcAft>
                <a:spcPts val="0"/>
              </a:spcAft>
              <a:buClr>
                <a:schemeClr val="lt2"/>
              </a:buClr>
              <a:buSzPts val="3200"/>
              <a:buFont typeface="Calibri"/>
              <a:buChar char="●"/>
            </a:pPr>
            <a:r>
              <a:rPr lang="en-GB" sz="3200">
                <a:solidFill>
                  <a:schemeClr val="lt2"/>
                </a:solidFill>
                <a:latin typeface="Calibri"/>
                <a:ea typeface="Calibri"/>
                <a:cs typeface="Calibri"/>
                <a:sym typeface="Calibri"/>
              </a:rPr>
              <a:t>The major component which will be followed is recognition in appreciation where each staff member will be acknowledged for their role in maintaining cleanliness (De-la-Calle-Durán and Rodríguez-Sánchez, 2021). </a:t>
            </a:r>
            <a:endParaRPr sz="3200">
              <a:solidFill>
                <a:schemeClr val="lt2"/>
              </a:solidFill>
              <a:latin typeface="Calibri"/>
              <a:ea typeface="Calibri"/>
              <a:cs typeface="Calibri"/>
              <a:sym typeface="Calibri"/>
            </a:endParaRPr>
          </a:p>
          <a:p>
            <a:pPr marL="457200" marR="0" lvl="0" indent="-431800" algn="just" rtl="0">
              <a:lnSpc>
                <a:spcPct val="150000"/>
              </a:lnSpc>
              <a:spcBef>
                <a:spcPts val="0"/>
              </a:spcBef>
              <a:spcAft>
                <a:spcPts val="0"/>
              </a:spcAft>
              <a:buClr>
                <a:schemeClr val="lt2"/>
              </a:buClr>
              <a:buSzPts val="3200"/>
              <a:buFont typeface="Calibri"/>
              <a:buChar char="●"/>
            </a:pPr>
            <a:r>
              <a:rPr lang="en-GB" sz="3200">
                <a:solidFill>
                  <a:schemeClr val="lt2"/>
                </a:solidFill>
                <a:latin typeface="Calibri"/>
                <a:ea typeface="Calibri"/>
                <a:cs typeface="Calibri"/>
                <a:sym typeface="Calibri"/>
              </a:rPr>
              <a:t>Another element of engagement is training and development where the employees will be provided with opportunities for continuous skill development and also supplies and equipment training. </a:t>
            </a:r>
            <a:endParaRPr sz="3100">
              <a:solidFill>
                <a:schemeClr val="lt2"/>
              </a:solidFill>
              <a:latin typeface="Trebuchet MS"/>
              <a:ea typeface="Trebuchet MS"/>
              <a:cs typeface="Trebuchet MS"/>
              <a:sym typeface="Trebuchet MS"/>
            </a:endParaRPr>
          </a:p>
        </p:txBody>
      </p:sp>
      <p:pic>
        <p:nvPicPr>
          <p:cNvPr id="147" name="Google Shape;147;p9"/>
          <p:cNvPicPr preferRelativeResize="0"/>
          <p:nvPr/>
        </p:nvPicPr>
        <p:blipFill>
          <a:blip r:embed="rId3">
            <a:alphaModFix/>
          </a:blip>
          <a:stretch>
            <a:fillRect/>
          </a:stretch>
        </p:blipFill>
        <p:spPr>
          <a:xfrm>
            <a:off x="312650" y="2006150"/>
            <a:ext cx="5801074" cy="3693651"/>
          </a:xfrm>
          <a:prstGeom prst="rect">
            <a:avLst/>
          </a:prstGeom>
          <a:noFill/>
          <a:ln>
            <a:noFill/>
          </a:ln>
        </p:spPr>
      </p:pic>
      <p:pic>
        <p:nvPicPr>
          <p:cNvPr id="148" name="Google Shape;148;p9"/>
          <p:cNvPicPr preferRelativeResize="0"/>
          <p:nvPr/>
        </p:nvPicPr>
        <p:blipFill>
          <a:blip r:embed="rId4">
            <a:alphaModFix/>
          </a:blip>
          <a:stretch>
            <a:fillRect/>
          </a:stretch>
        </p:blipFill>
        <p:spPr>
          <a:xfrm>
            <a:off x="1654050" y="6119800"/>
            <a:ext cx="3981201" cy="34859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Shape 166"/>
        <p:cNvGrpSpPr/>
        <p:nvPr/>
      </p:nvGrpSpPr>
      <p:grpSpPr>
        <a:xfrm>
          <a:off x="0" y="0"/>
          <a:ext cx="0" cy="0"/>
          <a:chOff x="0" y="0"/>
          <a:chExt cx="0" cy="0"/>
        </a:xfrm>
      </p:grpSpPr>
      <p:sp>
        <p:nvSpPr>
          <p:cNvPr id="167" name="Google Shape;167;p11"/>
          <p:cNvSpPr/>
          <p:nvPr/>
        </p:nvSpPr>
        <p:spPr>
          <a:xfrm>
            <a:off x="0" y="0"/>
            <a:ext cx="5707380" cy="10287000"/>
          </a:xfrm>
          <a:custGeom>
            <a:avLst/>
            <a:gdLst/>
            <a:ahLst/>
            <a:cxnLst/>
            <a:rect l="l" t="t" r="r" b="b"/>
            <a:pathLst>
              <a:path w="5707380" h="10287000" extrusionOk="0">
                <a:moveTo>
                  <a:pt x="0" y="10287000"/>
                </a:moveTo>
                <a:lnTo>
                  <a:pt x="5707166" y="10287000"/>
                </a:lnTo>
                <a:lnTo>
                  <a:pt x="5707166" y="0"/>
                </a:lnTo>
                <a:lnTo>
                  <a:pt x="0" y="0"/>
                </a:lnTo>
                <a:lnTo>
                  <a:pt x="0" y="10287000"/>
                </a:lnTo>
                <a:close/>
              </a:path>
            </a:pathLst>
          </a:custGeom>
          <a:solidFill>
            <a:srgbClr val="674EA7"/>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nvGrpSpPr>
          <p:cNvPr id="168" name="Google Shape;168;p11"/>
          <p:cNvGrpSpPr/>
          <p:nvPr/>
        </p:nvGrpSpPr>
        <p:grpSpPr>
          <a:xfrm>
            <a:off x="2014827" y="-23509"/>
            <a:ext cx="16273173" cy="10287000"/>
            <a:chOff x="2015249" y="0"/>
            <a:chExt cx="16273173" cy="10287000"/>
          </a:xfrm>
        </p:grpSpPr>
        <p:sp>
          <p:nvSpPr>
            <p:cNvPr id="169" name="Google Shape;169;p11"/>
            <p:cNvSpPr/>
            <p:nvPr/>
          </p:nvSpPr>
          <p:spPr>
            <a:xfrm>
              <a:off x="2015249" y="2004285"/>
              <a:ext cx="6168862" cy="6276978"/>
            </a:xfrm>
            <a:prstGeom prst="rect">
              <a:avLst/>
            </a:prstGeom>
            <a:solidFill>
              <a:srgbClr val="D9D2E9"/>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70" name="Google Shape;170;p11"/>
            <p:cNvSpPr/>
            <p:nvPr/>
          </p:nvSpPr>
          <p:spPr>
            <a:xfrm>
              <a:off x="4115194" y="0"/>
              <a:ext cx="14173228" cy="10287000"/>
            </a:xfrm>
            <a:custGeom>
              <a:avLst/>
              <a:gdLst/>
              <a:ahLst/>
              <a:cxnLst/>
              <a:rect l="l" t="t" r="r" b="b"/>
              <a:pathLst>
                <a:path w="12581255" h="10287000" extrusionOk="0">
                  <a:moveTo>
                    <a:pt x="0" y="0"/>
                  </a:moveTo>
                  <a:lnTo>
                    <a:pt x="12580832" y="0"/>
                  </a:lnTo>
                  <a:lnTo>
                    <a:pt x="12580832" y="10286999"/>
                  </a:lnTo>
                  <a:lnTo>
                    <a:pt x="0" y="10286999"/>
                  </a:lnTo>
                  <a:lnTo>
                    <a:pt x="0" y="0"/>
                  </a:lnTo>
                  <a:close/>
                </a:path>
              </a:pathLst>
            </a:custGeom>
            <a:solidFill>
              <a:srgbClr val="D9D2E9"/>
            </a:solidFill>
            <a:ln>
              <a:noFill/>
            </a:ln>
          </p:spPr>
          <p:txBody>
            <a:bodyPr spcFirstLastPara="1" wrap="square" lIns="0" tIns="0" rIns="0" bIns="0" anchor="t" anchorCtr="0">
              <a:noAutofit/>
            </a:bodyPr>
            <a:lstStyle/>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p:txBody>
        </p:sp>
      </p:grpSp>
      <p:sp>
        <p:nvSpPr>
          <p:cNvPr id="171" name="Google Shape;171;p11"/>
          <p:cNvSpPr txBox="1">
            <a:spLocks noGrp="1"/>
          </p:cNvSpPr>
          <p:nvPr>
            <p:ph type="title"/>
          </p:nvPr>
        </p:nvSpPr>
        <p:spPr>
          <a:xfrm>
            <a:off x="4396704" y="393539"/>
            <a:ext cx="11958324" cy="12757970"/>
          </a:xfrm>
          <a:prstGeom prst="rect">
            <a:avLst/>
          </a:prstGeom>
          <a:noFill/>
          <a:ln>
            <a:noFill/>
          </a:ln>
        </p:spPr>
        <p:txBody>
          <a:bodyPr spcFirstLastPara="1" wrap="square" lIns="0" tIns="153025" rIns="0" bIns="0" anchor="t" anchorCtr="0">
            <a:spAutoFit/>
          </a:bodyPr>
          <a:lstStyle/>
          <a:p>
            <a:pPr algn="just">
              <a:lnSpc>
                <a:spcPct val="150000"/>
              </a:lnSpc>
            </a:pPr>
            <a:r>
              <a:rPr lang="en-US" sz="12800" dirty="0">
                <a:latin typeface="Times New Roman"/>
                <a:ea typeface="Times New Roman"/>
                <a:cs typeface="Times New Roman"/>
                <a:sym typeface="Times New Roman"/>
              </a:rPr>
              <a:t>References</a:t>
            </a:r>
            <a:br>
              <a:rPr lang="en-US" sz="12800" dirty="0">
                <a:latin typeface="Times New Roman"/>
                <a:ea typeface="Times New Roman"/>
                <a:cs typeface="Times New Roman"/>
                <a:sym typeface="Times New Roman"/>
              </a:rPr>
            </a:br>
            <a:r>
              <a:rPr lang="it-IT" sz="1800" dirty="0">
                <a:solidFill>
                  <a:srgbClr val="222222"/>
                </a:solidFill>
                <a:effectLst/>
                <a:highlight>
                  <a:srgbClr val="FFFFFF"/>
                </a:highlight>
                <a:latin typeface="Times New Roman" panose="02020603050405020304" pitchFamily="18" charset="0"/>
                <a:ea typeface="Times New Roman" panose="02020603050405020304" pitchFamily="18" charset="0"/>
              </a:rPr>
              <a:t>De-la-Calle-Durán, M.C. and Rodríguez-Sánchez, J.L., (2021). </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Employee engagement and wellbeing in times of COVID-19: A proposal of the 5Cs model.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International Journal of Environmental Research and Public Health</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18</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(10), p.5470.</a:t>
            </a:r>
            <a:br>
              <a:rPr lang="en-GB" sz="1800" dirty="0">
                <a:effectLst/>
                <a:latin typeface="Arial" panose="020B0604020202020204" pitchFamily="34" charset="0"/>
                <a:ea typeface="Arial" panose="020B0604020202020204" pitchFamily="34" charset="0"/>
              </a:rPr>
            </a:b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Hossain, M., (2023). The impact of hygiene practices in the management of restaurants and hotels.</a:t>
            </a:r>
            <a:br>
              <a:rPr lang="en-GB" sz="1800" dirty="0">
                <a:effectLst/>
                <a:latin typeface="Arial" panose="020B0604020202020204" pitchFamily="34" charset="0"/>
                <a:ea typeface="Arial" panose="020B0604020202020204" pitchFamily="34" charset="0"/>
              </a:rPr>
            </a:b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Park, H., Kline, S.F., Kim, J., Almanza, B. and Ma, J., (2019). Does hotel cleanliness correlate with surfaces guests contact?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International Journal of Contemporary Hospitality Management</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31</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(7), pp.2933-2950.</a:t>
            </a:r>
            <a:br>
              <a:rPr lang="en-GB" sz="1800" dirty="0">
                <a:effectLst/>
                <a:latin typeface="Arial" panose="020B0604020202020204" pitchFamily="34" charset="0"/>
                <a:ea typeface="Arial" panose="020B0604020202020204" pitchFamily="34" charset="0"/>
              </a:rPr>
            </a:b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Park, H., Kline, S.F., Kim, J., Almanza, B. and Ma, J., (2019). Does hotel cleanliness correlate with surfaces guests contact?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International Journal of Contemporary Hospitality Management</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31</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(7), pp.2933-2950.</a:t>
            </a:r>
            <a:br>
              <a:rPr lang="en-GB" sz="1800" dirty="0">
                <a:effectLst/>
                <a:latin typeface="Arial" panose="020B0604020202020204" pitchFamily="34" charset="0"/>
                <a:ea typeface="Arial" panose="020B0604020202020204" pitchFamily="34" charset="0"/>
              </a:rPr>
            </a:b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Saks, A.M., (2022). Caring for human resources management and employee engagement.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Human Resource Management Review</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32</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(3), p.100835.</a:t>
            </a:r>
            <a:br>
              <a:rPr lang="en-GB" sz="1800" dirty="0">
                <a:effectLst/>
                <a:latin typeface="Arial" panose="020B0604020202020204" pitchFamily="34" charset="0"/>
                <a:ea typeface="Arial" panose="020B0604020202020204" pitchFamily="34" charset="0"/>
              </a:rPr>
            </a:br>
            <a:br>
              <a:rPr lang="en-US" sz="12800" dirty="0">
                <a:latin typeface="Times New Roman"/>
                <a:ea typeface="Times New Roman"/>
                <a:cs typeface="Times New Roman"/>
                <a:sym typeface="Times New Roman"/>
              </a:rPr>
            </a:br>
            <a:endParaRPr sz="12800" dirty="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E7D9B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1757</Words>
  <Application>Microsoft Office PowerPoint</Application>
  <PresentationFormat>Custom</PresentationFormat>
  <Paragraphs>68</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Times New Roman</vt:lpstr>
      <vt:lpstr>Trebuchet MS</vt:lpstr>
      <vt:lpstr>Office Theme</vt:lpstr>
      <vt:lpstr>Operating Hotel Facilities</vt:lpstr>
      <vt:lpstr>PowerPoint Presentation</vt:lpstr>
      <vt:lpstr>Importance of cleanliness</vt:lpstr>
      <vt:lpstr>Solution </vt:lpstr>
      <vt:lpstr>Training Components </vt:lpstr>
      <vt:lpstr>Checklist task</vt:lpstr>
      <vt:lpstr>Continuation</vt:lpstr>
      <vt:lpstr>PowerPoint Presentation</vt:lpstr>
      <vt:lpstr>Employee engagement model</vt:lpstr>
      <vt:lpstr>References De-la-Calle-Durán, M.C. and Rodríguez-Sánchez, J.L., (2021). Employee engagement and wellbeing in times of COVID-19: A proposal of the 5Cs model. International Journal of Environmental Research and Public Health, 18(10), p.5470. Hossain, M., (2023). The impact of hygiene practices in the management of restaurants and hotels. Park, H., Kline, S.F., Kim, J., Almanza, B. and Ma, J., (2019). Does hotel cleanliness correlate with surfaces guests contact? International Journal of Contemporary Hospitality Management, 31(7), pp.2933-2950. Park, H., Kline, S.F., Kim, J., Almanza, B. and Ma, J., (2019). Does hotel cleanliness correlate with surfaces guests contact? International Journal of Contemporary Hospitality Management, 31(7), pp.2933-2950. Saks, A.M., (2022). Caring for human resources management and employee engagement. Human Resource Management Review, 32(3), p.100835.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Suvadra Rai</dc:creator>
  <cp:lastModifiedBy>Adrian Ene</cp:lastModifiedBy>
  <cp:revision>2</cp:revision>
  <dcterms:created xsi:type="dcterms:W3CDTF">2023-10-29T14:34:42Z</dcterms:created>
  <dcterms:modified xsi:type="dcterms:W3CDTF">2023-11-12T18:42:07Z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2023-10-29T00:00:00Z</vt:filetime>
  </property>
  <property fmtid="{D5CDD505-2E9C-101B-9397-08002B2CF9AE}" pid="3" name="Creator">
    <vt:lpwstr>Canva</vt:lpwstr>
  </property>
  <property fmtid="{D5CDD505-2E9C-101B-9397-08002B2CF9AE}" pid="4" name="LastSaved">
    <vt:filetime>2023-10-29T00:00:00Z</vt:filetime>
  </property>
</Properties>
</file>