
<file path=[Content_Types].xml><?xml version="1.0" encoding="utf-8"?>
<Types xmlns="http://schemas.openxmlformats.org/package/2006/content-types">
  <Default Extension="png" ContentType="image/png"/>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6" r:id="rId1"/>
  </p:sldMasterIdLst>
  <p:notesMasterIdLst>
    <p:notesMasterId r:id="rId17"/>
  </p:notesMasterIdLst>
  <p:sldIdLst>
    <p:sldId id="256" r:id="rId2"/>
    <p:sldId id="257" r:id="rId3"/>
    <p:sldId id="258" r:id="rId4"/>
    <p:sldId id="259" r:id="rId5"/>
    <p:sldId id="262" r:id="rId6"/>
    <p:sldId id="264" r:id="rId7"/>
    <p:sldId id="265" r:id="rId8"/>
    <p:sldId id="266" r:id="rId9"/>
    <p:sldId id="268" r:id="rId10"/>
    <p:sldId id="269" r:id="rId11"/>
    <p:sldId id="270" r:id="rId12"/>
    <p:sldId id="272" r:id="rId13"/>
    <p:sldId id="273" r:id="rId14"/>
    <p:sldId id="274" r:id="rId15"/>
    <p:sldId id="275" r:id="rId16"/>
  </p:sldIdLst>
  <p:sldSz cx="12192000" cy="6858000"/>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4C1C08E-A0A4-4D65-92CB-B81FFC3A617B}" v="854" dt="2020-09-28T13:24:17.005"/>
    <p1510:client id="{D144C56E-71DF-4345-90A3-6A0C9ED4BA1B}" v="115" dt="2020-09-29T10:45:11.0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959" autoAdjust="0"/>
    <p:restoredTop sz="79533" autoAdjust="0"/>
  </p:normalViewPr>
  <p:slideViewPr>
    <p:cSldViewPr snapToGrid="0">
      <p:cViewPr varScale="1">
        <p:scale>
          <a:sx n="59" d="100"/>
          <a:sy n="59" d="100"/>
        </p:scale>
        <p:origin x="42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FA94C3D0-0770-4ADD-AB0A-9FBEC1819429}" type="datetimeFigureOut">
              <a:rPr lang="en-GB" smtClean="0"/>
              <a:t>31/05/2021</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3D3267F7-2FEF-4A14-96A3-DF3D5F1A8A77}" type="slidenum">
              <a:rPr lang="en-GB" smtClean="0"/>
              <a:t>‹#›</a:t>
            </a:fld>
            <a:endParaRPr lang="en-GB"/>
          </a:p>
        </p:txBody>
      </p:sp>
    </p:spTree>
    <p:extLst>
      <p:ext uri="{BB962C8B-B14F-4D97-AF65-F5344CB8AC3E}">
        <p14:creationId xmlns:p14="http://schemas.microsoft.com/office/powerpoint/2010/main" val="10385500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D3267F7-2FEF-4A14-96A3-DF3D5F1A8A77}" type="slidenum">
              <a:rPr lang="en-GB" smtClean="0"/>
              <a:t>1</a:t>
            </a:fld>
            <a:endParaRPr lang="en-GB"/>
          </a:p>
        </p:txBody>
      </p:sp>
    </p:spTree>
    <p:extLst>
      <p:ext uri="{BB962C8B-B14F-4D97-AF65-F5344CB8AC3E}">
        <p14:creationId xmlns:p14="http://schemas.microsoft.com/office/powerpoint/2010/main" val="20689555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3D3267F7-2FEF-4A14-96A3-DF3D5F1A8A77}" type="slidenum">
              <a:rPr lang="en-GB" smtClean="0"/>
              <a:t>2</a:t>
            </a:fld>
            <a:endParaRPr lang="en-GB"/>
          </a:p>
        </p:txBody>
      </p:sp>
    </p:spTree>
    <p:extLst>
      <p:ext uri="{BB962C8B-B14F-4D97-AF65-F5344CB8AC3E}">
        <p14:creationId xmlns:p14="http://schemas.microsoft.com/office/powerpoint/2010/main" val="32948519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a:endParaRPr>
          </a:p>
        </p:txBody>
      </p:sp>
      <p:sp>
        <p:nvSpPr>
          <p:cNvPr id="4" name="Slide Number Placeholder 3"/>
          <p:cNvSpPr>
            <a:spLocks noGrp="1"/>
          </p:cNvSpPr>
          <p:nvPr>
            <p:ph type="sldNum" sz="quarter" idx="10"/>
          </p:nvPr>
        </p:nvSpPr>
        <p:spPr/>
        <p:txBody>
          <a:bodyPr/>
          <a:lstStyle/>
          <a:p>
            <a:fld id="{3D3267F7-2FEF-4A14-96A3-DF3D5F1A8A77}" type="slidenum">
              <a:rPr lang="en-GB" smtClean="0"/>
              <a:t>3</a:t>
            </a:fld>
            <a:endParaRPr lang="en-GB"/>
          </a:p>
        </p:txBody>
      </p:sp>
    </p:spTree>
    <p:extLst>
      <p:ext uri="{BB962C8B-B14F-4D97-AF65-F5344CB8AC3E}">
        <p14:creationId xmlns:p14="http://schemas.microsoft.com/office/powerpoint/2010/main" val="37538301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a:endParaRPr>
          </a:p>
        </p:txBody>
      </p:sp>
      <p:sp>
        <p:nvSpPr>
          <p:cNvPr id="4" name="Slide Number Placeholder 3"/>
          <p:cNvSpPr>
            <a:spLocks noGrp="1"/>
          </p:cNvSpPr>
          <p:nvPr>
            <p:ph type="sldNum" sz="quarter" idx="10"/>
          </p:nvPr>
        </p:nvSpPr>
        <p:spPr/>
        <p:txBody>
          <a:bodyPr/>
          <a:lstStyle/>
          <a:p>
            <a:fld id="{3D3267F7-2FEF-4A14-96A3-DF3D5F1A8A77}" type="slidenum">
              <a:rPr lang="en-GB" smtClean="0"/>
              <a:t>4</a:t>
            </a:fld>
            <a:endParaRPr lang="en-GB"/>
          </a:p>
        </p:txBody>
      </p:sp>
    </p:spTree>
    <p:extLst>
      <p:ext uri="{BB962C8B-B14F-4D97-AF65-F5344CB8AC3E}">
        <p14:creationId xmlns:p14="http://schemas.microsoft.com/office/powerpoint/2010/main" val="40028269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a:endParaRPr>
          </a:p>
        </p:txBody>
      </p:sp>
      <p:sp>
        <p:nvSpPr>
          <p:cNvPr id="4" name="Slide Number Placeholder 3"/>
          <p:cNvSpPr>
            <a:spLocks noGrp="1"/>
          </p:cNvSpPr>
          <p:nvPr>
            <p:ph type="sldNum" sz="quarter" idx="10"/>
          </p:nvPr>
        </p:nvSpPr>
        <p:spPr/>
        <p:txBody>
          <a:bodyPr/>
          <a:lstStyle/>
          <a:p>
            <a:fld id="{3D3267F7-2FEF-4A14-96A3-DF3D5F1A8A77}" type="slidenum">
              <a:rPr lang="en-GB" smtClean="0"/>
              <a:t>5</a:t>
            </a:fld>
            <a:endParaRPr lang="en-GB"/>
          </a:p>
        </p:txBody>
      </p:sp>
    </p:spTree>
    <p:extLst>
      <p:ext uri="{BB962C8B-B14F-4D97-AF65-F5344CB8AC3E}">
        <p14:creationId xmlns:p14="http://schemas.microsoft.com/office/powerpoint/2010/main" val="968670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cs typeface="Calibri" panose="020F0502020204030204"/>
            </a:endParaRPr>
          </a:p>
        </p:txBody>
      </p:sp>
      <p:sp>
        <p:nvSpPr>
          <p:cNvPr id="4" name="Slide Number Placeholder 3"/>
          <p:cNvSpPr>
            <a:spLocks noGrp="1"/>
          </p:cNvSpPr>
          <p:nvPr>
            <p:ph type="sldNum" sz="quarter" idx="10"/>
          </p:nvPr>
        </p:nvSpPr>
        <p:spPr/>
        <p:txBody>
          <a:bodyPr/>
          <a:lstStyle/>
          <a:p>
            <a:fld id="{3D3267F7-2FEF-4A14-96A3-DF3D5F1A8A77}" type="slidenum">
              <a:rPr lang="en-GB" smtClean="0"/>
              <a:t>6</a:t>
            </a:fld>
            <a:endParaRPr lang="en-GB"/>
          </a:p>
        </p:txBody>
      </p:sp>
    </p:spTree>
    <p:extLst>
      <p:ext uri="{BB962C8B-B14F-4D97-AF65-F5344CB8AC3E}">
        <p14:creationId xmlns:p14="http://schemas.microsoft.com/office/powerpoint/2010/main" val="32686565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GB" b="0" i="1" u="none" baseline="0" dirty="0">
              <a:solidFill>
                <a:srgbClr val="FF0000"/>
              </a:solidFill>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0" i="1" u="none" baseline="0" dirty="0">
                <a:solidFill>
                  <a:srgbClr val="FF0000"/>
                </a:solidFill>
              </a:rPr>
              <a:t>USURP: take a position of power or importance illegally or by force.</a:t>
            </a:r>
            <a:endParaRPr lang="en-GB" b="0" i="1" u="none" dirty="0">
              <a:solidFill>
                <a:srgbClr val="FF0000"/>
              </a:solidFill>
            </a:endParaRPr>
          </a:p>
          <a:p>
            <a:endParaRPr lang="en-GB" dirty="0"/>
          </a:p>
        </p:txBody>
      </p:sp>
      <p:sp>
        <p:nvSpPr>
          <p:cNvPr id="4" name="Slide Number Placeholder 3"/>
          <p:cNvSpPr>
            <a:spLocks noGrp="1"/>
          </p:cNvSpPr>
          <p:nvPr>
            <p:ph type="sldNum" sz="quarter" idx="10"/>
          </p:nvPr>
        </p:nvSpPr>
        <p:spPr/>
        <p:txBody>
          <a:bodyPr/>
          <a:lstStyle/>
          <a:p>
            <a:fld id="{3D3267F7-2FEF-4A14-96A3-DF3D5F1A8A77}" type="slidenum">
              <a:rPr lang="en-GB" smtClean="0"/>
              <a:t>7</a:t>
            </a:fld>
            <a:endParaRPr lang="en-GB"/>
          </a:p>
        </p:txBody>
      </p:sp>
    </p:spTree>
    <p:extLst>
      <p:ext uri="{BB962C8B-B14F-4D97-AF65-F5344CB8AC3E}">
        <p14:creationId xmlns:p14="http://schemas.microsoft.com/office/powerpoint/2010/main" val="40263254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D3267F7-2FEF-4A14-96A3-DF3D5F1A8A77}" type="slidenum">
              <a:rPr lang="en-GB" smtClean="0"/>
              <a:t>8</a:t>
            </a:fld>
            <a:endParaRPr lang="en-GB"/>
          </a:p>
        </p:txBody>
      </p:sp>
    </p:spTree>
    <p:extLst>
      <p:ext uri="{BB962C8B-B14F-4D97-AF65-F5344CB8AC3E}">
        <p14:creationId xmlns:p14="http://schemas.microsoft.com/office/powerpoint/2010/main" val="8935211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D3267F7-2FEF-4A14-96A3-DF3D5F1A8A77}" type="slidenum">
              <a:rPr lang="en-GB" smtClean="0"/>
              <a:t>9</a:t>
            </a:fld>
            <a:endParaRPr lang="en-GB"/>
          </a:p>
        </p:txBody>
      </p:sp>
    </p:spTree>
    <p:extLst>
      <p:ext uri="{BB962C8B-B14F-4D97-AF65-F5344CB8AC3E}">
        <p14:creationId xmlns:p14="http://schemas.microsoft.com/office/powerpoint/2010/main" val="36176065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D3267F7-2FEF-4A14-96A3-DF3D5F1A8A77}" type="slidenum">
              <a:rPr lang="en-GB" smtClean="0"/>
              <a:t>10</a:t>
            </a:fld>
            <a:endParaRPr lang="en-GB"/>
          </a:p>
        </p:txBody>
      </p:sp>
    </p:spTree>
    <p:extLst>
      <p:ext uri="{BB962C8B-B14F-4D97-AF65-F5344CB8AC3E}">
        <p14:creationId xmlns:p14="http://schemas.microsoft.com/office/powerpoint/2010/main" val="29846273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D3267F7-2FEF-4A14-96A3-DF3D5F1A8A77}" type="slidenum">
              <a:rPr lang="en-GB" smtClean="0"/>
              <a:t>11</a:t>
            </a:fld>
            <a:endParaRPr lang="en-GB"/>
          </a:p>
        </p:txBody>
      </p:sp>
    </p:spTree>
    <p:extLst>
      <p:ext uri="{BB962C8B-B14F-4D97-AF65-F5344CB8AC3E}">
        <p14:creationId xmlns:p14="http://schemas.microsoft.com/office/powerpoint/2010/main" val="42121183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D3267F7-2FEF-4A14-96A3-DF3D5F1A8A77}" type="slidenum">
              <a:rPr lang="en-GB" smtClean="0"/>
              <a:t>12</a:t>
            </a:fld>
            <a:endParaRPr lang="en-GB"/>
          </a:p>
        </p:txBody>
      </p:sp>
    </p:spTree>
    <p:extLst>
      <p:ext uri="{BB962C8B-B14F-4D97-AF65-F5344CB8AC3E}">
        <p14:creationId xmlns:p14="http://schemas.microsoft.com/office/powerpoint/2010/main" val="30043280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solidFill>
                  <a:schemeClr val="tx1"/>
                </a:solidFill>
              </a:rPr>
              <a:t>Where the courts decline to exercise their traditional role of checking the actions of the executive, the effectiveness of constitutional mechanisms designed to ensure the accountability of ministers to Parliament is even more significant.</a:t>
            </a:r>
          </a:p>
          <a:p>
            <a:endParaRPr lang="en-GB" dirty="0"/>
          </a:p>
        </p:txBody>
      </p:sp>
      <p:sp>
        <p:nvSpPr>
          <p:cNvPr id="4" name="Slide Number Placeholder 3"/>
          <p:cNvSpPr>
            <a:spLocks noGrp="1"/>
          </p:cNvSpPr>
          <p:nvPr>
            <p:ph type="sldNum" sz="quarter" idx="10"/>
          </p:nvPr>
        </p:nvSpPr>
        <p:spPr/>
        <p:txBody>
          <a:bodyPr/>
          <a:lstStyle/>
          <a:p>
            <a:fld id="{3D3267F7-2FEF-4A14-96A3-DF3D5F1A8A77}" type="slidenum">
              <a:rPr lang="en-GB" smtClean="0"/>
              <a:t>13</a:t>
            </a:fld>
            <a:endParaRPr lang="en-GB"/>
          </a:p>
        </p:txBody>
      </p:sp>
    </p:spTree>
    <p:extLst>
      <p:ext uri="{BB962C8B-B14F-4D97-AF65-F5344CB8AC3E}">
        <p14:creationId xmlns:p14="http://schemas.microsoft.com/office/powerpoint/2010/main" val="407804459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3D3267F7-2FEF-4A14-96A3-DF3D5F1A8A77}" type="slidenum">
              <a:rPr lang="en-GB" smtClean="0"/>
              <a:t>14</a:t>
            </a:fld>
            <a:endParaRPr lang="en-GB"/>
          </a:p>
        </p:txBody>
      </p:sp>
    </p:spTree>
    <p:extLst>
      <p:ext uri="{BB962C8B-B14F-4D97-AF65-F5344CB8AC3E}">
        <p14:creationId xmlns:p14="http://schemas.microsoft.com/office/powerpoint/2010/main" val="32080403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p:txBody>
      </p:sp>
      <p:sp>
        <p:nvSpPr>
          <p:cNvPr id="4" name="Slide Number Placeholder 3"/>
          <p:cNvSpPr>
            <a:spLocks noGrp="1"/>
          </p:cNvSpPr>
          <p:nvPr>
            <p:ph type="sldNum" sz="quarter" idx="5"/>
          </p:nvPr>
        </p:nvSpPr>
        <p:spPr/>
        <p:txBody>
          <a:bodyPr/>
          <a:lstStyle/>
          <a:p>
            <a:fld id="{3D3267F7-2FEF-4A14-96A3-DF3D5F1A8A77}" type="slidenum">
              <a:rPr lang="en-GB" smtClean="0"/>
              <a:t>15</a:t>
            </a:fld>
            <a:endParaRPr lang="en-GB"/>
          </a:p>
        </p:txBody>
      </p:sp>
    </p:spTree>
    <p:extLst>
      <p:ext uri="{BB962C8B-B14F-4D97-AF65-F5344CB8AC3E}">
        <p14:creationId xmlns:p14="http://schemas.microsoft.com/office/powerpoint/2010/main" val="39193294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dirty="0"/>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4AAD347D-5ACD-4C99-B74B-A9C85AD731AF}" type="datetimeFigureOut">
              <a:rPr lang="en-US" dirty="0"/>
              <a:t>5/31/2021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4179289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3"/>
          <p:cNvSpPr>
            <a:spLocks noGrp="1"/>
          </p:cNvSpPr>
          <p:nvPr>
            <p:ph type="dt" sz="half" idx="10"/>
          </p:nvPr>
        </p:nvSpPr>
        <p:spPr/>
        <p:txBody>
          <a:bodyPr/>
          <a:lstStyle/>
          <a:p>
            <a:fld id="{4509A250-FF31-4206-8172-F9D3106AACB1}" type="datetimeFigureOut">
              <a:rPr lang="en-US" dirty="0"/>
              <a:t>5/31/2021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3501519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5/31/2021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1510369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p:cNvSpPr>
            <a:spLocks noGrp="1"/>
          </p:cNvSpPr>
          <p:nvPr>
            <p:ph type="dt" sz="half" idx="10"/>
          </p:nvPr>
        </p:nvSpPr>
        <p:spPr/>
        <p:txBody>
          <a:bodyPr/>
          <a:lstStyle/>
          <a:p>
            <a:fld id="{9796027F-7875-4030-9381-8BD8C4F21935}" type="datetimeFigureOut">
              <a:rPr lang="en-US" dirty="0"/>
              <a:t>5/31/2021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0312705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dirty="0"/>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p:cNvSpPr>
            <a:spLocks noGrp="1"/>
          </p:cNvSpPr>
          <p:nvPr>
            <p:ph type="dt" sz="half" idx="10"/>
          </p:nvPr>
        </p:nvSpPr>
        <p:spPr/>
        <p:txBody>
          <a:bodyPr/>
          <a:lstStyle/>
          <a:p>
            <a:fld id="{9796027F-7875-4030-9381-8BD8C4F21935}" type="datetimeFigureOut">
              <a:rPr lang="en-US" dirty="0"/>
              <a:t>5/31/2021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4512248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7" name="Date Placeholder 2"/>
          <p:cNvSpPr>
            <a:spLocks noGrp="1"/>
          </p:cNvSpPr>
          <p:nvPr>
            <p:ph type="dt" sz="half" idx="10"/>
          </p:nvPr>
        </p:nvSpPr>
        <p:spPr/>
        <p:txBody>
          <a:bodyPr/>
          <a:lstStyle/>
          <a:p>
            <a:fld id="{4509A250-FF31-4206-8172-F9D3106AACB1}" type="datetimeFigureOut">
              <a:rPr lang="en-US" dirty="0"/>
              <a:t>5/31/2021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908054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5/31/2021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9918051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dirty="0"/>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5/31/2021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30904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dirty="0"/>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4334096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dirty="0"/>
              <a:t>Click to edit Master title style</a:t>
            </a:r>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5/31/2021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8644083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dirty="0"/>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897015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dirty="0"/>
              <a:t>Click to edit Master title style</a:t>
            </a:r>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dirty="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21910651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dirty="0"/>
              <a:t>Click to edit Master title style</a:t>
            </a:r>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9720974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dirty="0"/>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5/31/2021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32978808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dirty="0"/>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5/31/2021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59319044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509A250-FF31-4206-8172-F9D3106AACB1}" type="datetimeFigureOut">
              <a:rPr lang="en-US" dirty="0"/>
              <a:t>5/31/2021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49709450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dirty="0"/>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4509A250-FF31-4206-8172-F9D3106AACB1}" type="datetimeFigureOut">
              <a:rPr lang="en-US" dirty="0"/>
              <a:t>5/31/2021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25343962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dirty="0"/>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5/31/2021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extLst>
      <p:ext uri="{BB962C8B-B14F-4D97-AF65-F5344CB8AC3E}">
        <p14:creationId xmlns:p14="http://schemas.microsoft.com/office/powerpoint/2010/main" val="262751173"/>
      </p:ext>
    </p:extLst>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6.png"/><Relationship Id="rId5" Type="http://schemas.openxmlformats.org/officeDocument/2006/relationships/image" Target="../media/image1.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6.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Layout" Target="../slideLayouts/slideLayout2.xml"/><Relationship Id="rId7" Type="http://schemas.openxmlformats.org/officeDocument/2006/relationships/image" Target="../media/image8.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7.png"/><Relationship Id="rId5" Type="http://schemas.openxmlformats.org/officeDocument/2006/relationships/image" Target="../media/image1.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slideLayout" Target="../slideLayouts/slideLayout2.xml"/><Relationship Id="rId7" Type="http://schemas.openxmlformats.org/officeDocument/2006/relationships/image" Target="../media/image11.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10.png"/><Relationship Id="rId11" Type="http://schemas.openxmlformats.org/officeDocument/2006/relationships/image" Target="../media/image6.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notesSlide" Target="../notesSlides/notesSlide4.xml"/><Relationship Id="rId9"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hyperlink" Target="http://www.telegraph.co.uk/news/politics/6536910/John-Major-calls-for-ministers-to-be-cut-by-one-third.html" TargetMode="External"/><Relationship Id="rId5" Type="http://schemas.openxmlformats.org/officeDocument/2006/relationships/image" Target="../media/image17.pn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8.png"/><Relationship Id="rId5" Type="http://schemas.openxmlformats.org/officeDocument/2006/relationships/hyperlink" Target="http://www.bbc.co.uk/news/health-19249680" TargetMode="External"/><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8.m4a"/><Relationship Id="rId1" Type="http://schemas.openxmlformats.org/officeDocument/2006/relationships/audio" Target="NULL" TargetMode="External"/><Relationship Id="rId6" Type="http://schemas.openxmlformats.org/officeDocument/2006/relationships/image" Target="../media/image6.png"/><Relationship Id="rId5" Type="http://schemas.openxmlformats.org/officeDocument/2006/relationships/image" Target="../media/image19.png"/><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6.png"/><Relationship Id="rId5" Type="http://schemas.openxmlformats.org/officeDocument/2006/relationships/image" Target="../media/image20.pn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0.m4a"/><Relationship Id="rId1" Type="http://schemas.openxmlformats.org/officeDocument/2006/relationships/audio" Target="NULL" TargetMode="External"/><Relationship Id="rId6" Type="http://schemas.openxmlformats.org/officeDocument/2006/relationships/image" Target="../media/image6.png"/><Relationship Id="rId5" Type="http://schemas.openxmlformats.org/officeDocument/2006/relationships/image" Target="../media/image1.jpe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6.pn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6.png"/><Relationship Id="rId5" Type="http://schemas.openxmlformats.org/officeDocument/2006/relationships/image" Target="../media/image1.jpe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21.png"/><Relationship Id="rId5" Type="http://schemas.openxmlformats.org/officeDocument/2006/relationships/image" Target="../media/image1.jpe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6.png"/><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5.png"/><Relationship Id="rId5" Type="http://schemas.openxmlformats.org/officeDocument/2006/relationships/image" Target="../media/image1.jpe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6.png"/><Relationship Id="rId4" Type="http://schemas.openxmlformats.org/officeDocument/2006/relationships/notesSlide" Target="../notesSlides/notesSlide1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useBgFill="1">
        <p:nvSpPr>
          <p:cNvPr id="15" name="Rectangle 7">
            <a:extLst>
              <a:ext uri="{FF2B5EF4-FFF2-40B4-BE49-F238E27FC236}">
                <a16:creationId xmlns:a16="http://schemas.microsoft.com/office/drawing/2014/main" xmlns="" id="{C28D0172-F2E0-4763-9C35-F022664959D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5"/>
            <a:ext cx="12191695" cy="473074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16">
            <a:extLst>
              <a:ext uri="{FF2B5EF4-FFF2-40B4-BE49-F238E27FC236}">
                <a16:creationId xmlns:a16="http://schemas.microsoft.com/office/drawing/2014/main" xmlns="" id="{9F2851FB-E841-4509-8A6D-A416376EA38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719939" y="3753695"/>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17" name="Freeform: Shape 11">
            <a:extLst>
              <a:ext uri="{FF2B5EF4-FFF2-40B4-BE49-F238E27FC236}">
                <a16:creationId xmlns:a16="http://schemas.microsoft.com/office/drawing/2014/main" xmlns="" id="{DF6FB2B2-CE21-407F-B22E-302DADC2C3D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4055533"/>
            <a:ext cx="12192000" cy="2802467"/>
          </a:xfrm>
          <a:custGeom>
            <a:avLst/>
            <a:gdLst>
              <a:gd name="connsiteX0" fmla="*/ 1 w 12192000"/>
              <a:gd name="connsiteY0" fmla="*/ 0 h 2802467"/>
              <a:gd name="connsiteX1" fmla="*/ 71932 w 12192000"/>
              <a:gd name="connsiteY1" fmla="*/ 12261 h 2802467"/>
              <a:gd name="connsiteX2" fmla="*/ 282848 w 12192000"/>
              <a:gd name="connsiteY2" fmla="*/ 48342 h 2802467"/>
              <a:gd name="connsiteX3" fmla="*/ 436464 w 12192000"/>
              <a:gd name="connsiteY3" fmla="*/ 73565 h 2802467"/>
              <a:gd name="connsiteX4" fmla="*/ 619339 w 12192000"/>
              <a:gd name="connsiteY4" fmla="*/ 100188 h 2802467"/>
              <a:gd name="connsiteX5" fmla="*/ 836351 w 12192000"/>
              <a:gd name="connsiteY5" fmla="*/ 132066 h 2802467"/>
              <a:gd name="connsiteX6" fmla="*/ 1076528 w 12192000"/>
              <a:gd name="connsiteY6" fmla="*/ 165696 h 2802467"/>
              <a:gd name="connsiteX7" fmla="*/ 1347183 w 12192000"/>
              <a:gd name="connsiteY7" fmla="*/ 201077 h 2802467"/>
              <a:gd name="connsiteX8" fmla="*/ 1642223 w 12192000"/>
              <a:gd name="connsiteY8" fmla="*/ 238560 h 2802467"/>
              <a:gd name="connsiteX9" fmla="*/ 1962864 w 12192000"/>
              <a:gd name="connsiteY9" fmla="*/ 276043 h 2802467"/>
              <a:gd name="connsiteX10" fmla="*/ 2304232 w 12192000"/>
              <a:gd name="connsiteY10" fmla="*/ 314226 h 2802467"/>
              <a:gd name="connsiteX11" fmla="*/ 2672421 w 12192000"/>
              <a:gd name="connsiteY11" fmla="*/ 349608 h 2802467"/>
              <a:gd name="connsiteX12" fmla="*/ 3057678 w 12192000"/>
              <a:gd name="connsiteY12" fmla="*/ 383587 h 2802467"/>
              <a:gd name="connsiteX13" fmla="*/ 3464881 w 12192000"/>
              <a:gd name="connsiteY13" fmla="*/ 414415 h 2802467"/>
              <a:gd name="connsiteX14" fmla="*/ 3889152 w 12192000"/>
              <a:gd name="connsiteY14" fmla="*/ 443840 h 2802467"/>
              <a:gd name="connsiteX15" fmla="*/ 4331710 w 12192000"/>
              <a:gd name="connsiteY15" fmla="*/ 471515 h 2802467"/>
              <a:gd name="connsiteX16" fmla="*/ 4558476 w 12192000"/>
              <a:gd name="connsiteY16" fmla="*/ 481323 h 2802467"/>
              <a:gd name="connsiteX17" fmla="*/ 4790118 w 12192000"/>
              <a:gd name="connsiteY17" fmla="*/ 492183 h 2802467"/>
              <a:gd name="connsiteX18" fmla="*/ 5025418 w 12192000"/>
              <a:gd name="connsiteY18" fmla="*/ 502342 h 2802467"/>
              <a:gd name="connsiteX19" fmla="*/ 5261937 w 12192000"/>
              <a:gd name="connsiteY19" fmla="*/ 508998 h 2802467"/>
              <a:gd name="connsiteX20" fmla="*/ 5503332 w 12192000"/>
              <a:gd name="connsiteY20" fmla="*/ 514953 h 2802467"/>
              <a:gd name="connsiteX21" fmla="*/ 5747166 w 12192000"/>
              <a:gd name="connsiteY21" fmla="*/ 521259 h 2802467"/>
              <a:gd name="connsiteX22" fmla="*/ 5995877 w 12192000"/>
              <a:gd name="connsiteY22" fmla="*/ 525462 h 2802467"/>
              <a:gd name="connsiteX23" fmla="*/ 6247026 w 12192000"/>
              <a:gd name="connsiteY23" fmla="*/ 525462 h 2802467"/>
              <a:gd name="connsiteX24" fmla="*/ 6500613 w 12192000"/>
              <a:gd name="connsiteY24" fmla="*/ 527564 h 2802467"/>
              <a:gd name="connsiteX25" fmla="*/ 6756639 w 12192000"/>
              <a:gd name="connsiteY25" fmla="*/ 525462 h 2802467"/>
              <a:gd name="connsiteX26" fmla="*/ 7016322 w 12192000"/>
              <a:gd name="connsiteY26" fmla="*/ 521259 h 2802467"/>
              <a:gd name="connsiteX27" fmla="*/ 7276005 w 12192000"/>
              <a:gd name="connsiteY27" fmla="*/ 517405 h 2802467"/>
              <a:gd name="connsiteX28" fmla="*/ 7539345 w 12192000"/>
              <a:gd name="connsiteY28" fmla="*/ 508998 h 2802467"/>
              <a:gd name="connsiteX29" fmla="*/ 7805124 w 12192000"/>
              <a:gd name="connsiteY29" fmla="*/ 500240 h 2802467"/>
              <a:gd name="connsiteX30" fmla="*/ 8070903 w 12192000"/>
              <a:gd name="connsiteY30" fmla="*/ 490081 h 2802467"/>
              <a:gd name="connsiteX31" fmla="*/ 8339121 w 12192000"/>
              <a:gd name="connsiteY31" fmla="*/ 475719 h 2802467"/>
              <a:gd name="connsiteX32" fmla="*/ 8609776 w 12192000"/>
              <a:gd name="connsiteY32" fmla="*/ 458553 h 2802467"/>
              <a:gd name="connsiteX33" fmla="*/ 8881651 w 12192000"/>
              <a:gd name="connsiteY33" fmla="*/ 442089 h 2802467"/>
              <a:gd name="connsiteX34" fmla="*/ 9153526 w 12192000"/>
              <a:gd name="connsiteY34" fmla="*/ 421070 h 2802467"/>
              <a:gd name="connsiteX35" fmla="*/ 9429058 w 12192000"/>
              <a:gd name="connsiteY35" fmla="*/ 395848 h 2802467"/>
              <a:gd name="connsiteX36" fmla="*/ 9700933 w 12192000"/>
              <a:gd name="connsiteY36" fmla="*/ 370626 h 2802467"/>
              <a:gd name="connsiteX37" fmla="*/ 9977684 w 12192000"/>
              <a:gd name="connsiteY37" fmla="*/ 341550 h 2802467"/>
              <a:gd name="connsiteX38" fmla="*/ 10255655 w 12192000"/>
              <a:gd name="connsiteY38" fmla="*/ 309672 h 2802467"/>
              <a:gd name="connsiteX39" fmla="*/ 10529968 w 12192000"/>
              <a:gd name="connsiteY39" fmla="*/ 276043 h 2802467"/>
              <a:gd name="connsiteX40" fmla="*/ 10807939 w 12192000"/>
              <a:gd name="connsiteY40" fmla="*/ 236808 h 2802467"/>
              <a:gd name="connsiteX41" fmla="*/ 11084690 w 12192000"/>
              <a:gd name="connsiteY41" fmla="*/ 194771 h 2802467"/>
              <a:gd name="connsiteX42" fmla="*/ 11362661 w 12192000"/>
              <a:gd name="connsiteY42" fmla="*/ 153085 h 2802467"/>
              <a:gd name="connsiteX43" fmla="*/ 11639412 w 12192000"/>
              <a:gd name="connsiteY43" fmla="*/ 104392 h 2802467"/>
              <a:gd name="connsiteX44" fmla="*/ 11914945 w 12192000"/>
              <a:gd name="connsiteY44" fmla="*/ 54648 h 2802467"/>
              <a:gd name="connsiteX45" fmla="*/ 12191696 w 12192000"/>
              <a:gd name="connsiteY45" fmla="*/ 2452 h 2802467"/>
              <a:gd name="connsiteX46" fmla="*/ 12191696 w 12192000"/>
              <a:gd name="connsiteY46" fmla="*/ 2236410 h 2802467"/>
              <a:gd name="connsiteX47" fmla="*/ 12192000 w 12192000"/>
              <a:gd name="connsiteY47" fmla="*/ 2236410 h 2802467"/>
              <a:gd name="connsiteX48" fmla="*/ 12192000 w 12192000"/>
              <a:gd name="connsiteY48" fmla="*/ 2802467 h 2802467"/>
              <a:gd name="connsiteX49" fmla="*/ 12191696 w 12192000"/>
              <a:gd name="connsiteY49" fmla="*/ 2802467 h 2802467"/>
              <a:gd name="connsiteX50" fmla="*/ 0 w 12192000"/>
              <a:gd name="connsiteY50" fmla="*/ 2802467 h 2802467"/>
              <a:gd name="connsiteX51" fmla="*/ 0 w 12192000"/>
              <a:gd name="connsiteY51" fmla="*/ 2236410 h 2802467"/>
              <a:gd name="connsiteX52" fmla="*/ 1 w 12192000"/>
              <a:gd name="connsiteY52" fmla="*/ 2236410 h 2802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12192000" h="2802467">
                <a:moveTo>
                  <a:pt x="1" y="0"/>
                </a:moveTo>
                <a:lnTo>
                  <a:pt x="71932" y="12261"/>
                </a:lnTo>
                <a:lnTo>
                  <a:pt x="282848" y="48342"/>
                </a:lnTo>
                <a:lnTo>
                  <a:pt x="436464" y="73565"/>
                </a:lnTo>
                <a:lnTo>
                  <a:pt x="619339" y="100188"/>
                </a:lnTo>
                <a:lnTo>
                  <a:pt x="836351" y="132066"/>
                </a:lnTo>
                <a:lnTo>
                  <a:pt x="1076528" y="165696"/>
                </a:lnTo>
                <a:lnTo>
                  <a:pt x="1347183" y="201077"/>
                </a:lnTo>
                <a:lnTo>
                  <a:pt x="1642223" y="238560"/>
                </a:lnTo>
                <a:lnTo>
                  <a:pt x="1962864" y="276043"/>
                </a:lnTo>
                <a:lnTo>
                  <a:pt x="2304232" y="314226"/>
                </a:lnTo>
                <a:lnTo>
                  <a:pt x="2672421" y="349608"/>
                </a:lnTo>
                <a:lnTo>
                  <a:pt x="3057678" y="383587"/>
                </a:lnTo>
                <a:lnTo>
                  <a:pt x="3464881" y="414415"/>
                </a:lnTo>
                <a:lnTo>
                  <a:pt x="3889152" y="443840"/>
                </a:lnTo>
                <a:lnTo>
                  <a:pt x="4331710" y="471515"/>
                </a:lnTo>
                <a:lnTo>
                  <a:pt x="4558476" y="481323"/>
                </a:lnTo>
                <a:lnTo>
                  <a:pt x="4790118" y="492183"/>
                </a:lnTo>
                <a:lnTo>
                  <a:pt x="5025418" y="502342"/>
                </a:lnTo>
                <a:lnTo>
                  <a:pt x="5261937" y="508998"/>
                </a:lnTo>
                <a:lnTo>
                  <a:pt x="5503332" y="514953"/>
                </a:lnTo>
                <a:lnTo>
                  <a:pt x="5747166" y="521259"/>
                </a:lnTo>
                <a:lnTo>
                  <a:pt x="5995877" y="525462"/>
                </a:lnTo>
                <a:lnTo>
                  <a:pt x="6247026" y="525462"/>
                </a:lnTo>
                <a:lnTo>
                  <a:pt x="6500613" y="527564"/>
                </a:lnTo>
                <a:lnTo>
                  <a:pt x="6756639" y="525462"/>
                </a:lnTo>
                <a:lnTo>
                  <a:pt x="7016322" y="521259"/>
                </a:lnTo>
                <a:lnTo>
                  <a:pt x="7276005" y="517405"/>
                </a:lnTo>
                <a:lnTo>
                  <a:pt x="7539345" y="508998"/>
                </a:lnTo>
                <a:lnTo>
                  <a:pt x="7805124" y="500240"/>
                </a:lnTo>
                <a:lnTo>
                  <a:pt x="8070903" y="490081"/>
                </a:lnTo>
                <a:lnTo>
                  <a:pt x="8339121" y="475719"/>
                </a:lnTo>
                <a:lnTo>
                  <a:pt x="8609776" y="458553"/>
                </a:lnTo>
                <a:lnTo>
                  <a:pt x="8881651" y="442089"/>
                </a:lnTo>
                <a:lnTo>
                  <a:pt x="9153526" y="421070"/>
                </a:lnTo>
                <a:lnTo>
                  <a:pt x="9429058" y="395848"/>
                </a:lnTo>
                <a:lnTo>
                  <a:pt x="9700933" y="370626"/>
                </a:lnTo>
                <a:lnTo>
                  <a:pt x="9977684" y="341550"/>
                </a:lnTo>
                <a:lnTo>
                  <a:pt x="10255655" y="309672"/>
                </a:lnTo>
                <a:lnTo>
                  <a:pt x="10529968" y="276043"/>
                </a:lnTo>
                <a:lnTo>
                  <a:pt x="10807939" y="236808"/>
                </a:lnTo>
                <a:lnTo>
                  <a:pt x="11084690" y="194771"/>
                </a:lnTo>
                <a:lnTo>
                  <a:pt x="11362661" y="153085"/>
                </a:lnTo>
                <a:lnTo>
                  <a:pt x="11639412" y="104392"/>
                </a:lnTo>
                <a:lnTo>
                  <a:pt x="11914945" y="54648"/>
                </a:lnTo>
                <a:lnTo>
                  <a:pt x="12191696" y="2452"/>
                </a:lnTo>
                <a:lnTo>
                  <a:pt x="12191696" y="2236410"/>
                </a:lnTo>
                <a:lnTo>
                  <a:pt x="12192000" y="2236410"/>
                </a:lnTo>
                <a:lnTo>
                  <a:pt x="12192000" y="2802467"/>
                </a:lnTo>
                <a:lnTo>
                  <a:pt x="12191696" y="2802467"/>
                </a:lnTo>
                <a:lnTo>
                  <a:pt x="0" y="2802467"/>
                </a:lnTo>
                <a:lnTo>
                  <a:pt x="0" y="2236410"/>
                </a:lnTo>
                <a:lnTo>
                  <a:pt x="1" y="2236410"/>
                </a:lnTo>
                <a:close/>
              </a:path>
            </a:pathLst>
          </a:custGeom>
          <a:solidFill>
            <a:schemeClr val="tx2"/>
          </a:solidFill>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965505" y="623571"/>
            <a:ext cx="10260990" cy="3523885"/>
          </a:xfrm>
        </p:spPr>
        <p:txBody>
          <a:bodyPr>
            <a:normAutofit/>
          </a:bodyPr>
          <a:lstStyle/>
          <a:p>
            <a:pPr algn="ctr"/>
            <a:r>
              <a:rPr lang="en-GB" sz="8000"/>
              <a:t>SEPARATION OF POWERS	</a:t>
            </a:r>
          </a:p>
        </p:txBody>
      </p:sp>
      <p:sp>
        <p:nvSpPr>
          <p:cNvPr id="3" name="Subtitle 2"/>
          <p:cNvSpPr>
            <a:spLocks noGrp="1"/>
          </p:cNvSpPr>
          <p:nvPr>
            <p:ph type="subTitle" idx="1"/>
          </p:nvPr>
        </p:nvSpPr>
        <p:spPr>
          <a:xfrm>
            <a:off x="965505" y="4777380"/>
            <a:ext cx="10260990" cy="1209763"/>
          </a:xfrm>
        </p:spPr>
        <p:txBody>
          <a:bodyPr>
            <a:normAutofit/>
          </a:bodyPr>
          <a:lstStyle/>
          <a:p>
            <a:pPr algn="ctr"/>
            <a:r>
              <a:rPr lang="en-GB" sz="2400">
                <a:solidFill>
                  <a:schemeClr val="bg2"/>
                </a:solidFill>
              </a:rPr>
              <a:t>Laura Knight</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737520351"/>
      </p:ext>
    </p:extLst>
  </p:cSld>
  <p:clrMapOvr>
    <a:masterClrMapping/>
  </p:clrMapOvr>
  <mc:AlternateContent xmlns:mc="http://schemas.openxmlformats.org/markup-compatibility/2006" xmlns:p14="http://schemas.microsoft.com/office/powerpoint/2010/main">
    <mc:Choice Requires="p14">
      <p:transition spd="slow" p14:dur="2000" advTm="37736"/>
    </mc:Choice>
    <mc:Fallback xmlns="">
      <p:transition spd="slow" advTm="377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i="1" u="sng" dirty="0"/>
              <a:t>Learning Objectives</a:t>
            </a:r>
          </a:p>
        </p:txBody>
      </p:sp>
      <p:sp>
        <p:nvSpPr>
          <p:cNvPr id="3" name="Content Placeholder 2"/>
          <p:cNvSpPr>
            <a:spLocks noGrp="1"/>
          </p:cNvSpPr>
          <p:nvPr>
            <p:ph idx="1"/>
          </p:nvPr>
        </p:nvSpPr>
        <p:spPr/>
        <p:txBody>
          <a:bodyPr>
            <a:normAutofit lnSpcReduction="10000"/>
          </a:bodyPr>
          <a:lstStyle/>
          <a:p>
            <a:pPr marL="45720" indent="0">
              <a:buNone/>
            </a:pPr>
            <a:r>
              <a:rPr lang="en-GB" sz="3200" b="1" dirty="0"/>
              <a:t>BY THE END OF THIS SESSION, YOU SHOULD BE ABLE TO…..</a:t>
            </a:r>
          </a:p>
          <a:p>
            <a:pPr marL="45720" indent="0">
              <a:buNone/>
            </a:pPr>
            <a:r>
              <a:rPr lang="en-GB" sz="3200" b="1" dirty="0"/>
              <a:t>1. Understand the Separation of Powers theory </a:t>
            </a:r>
          </a:p>
          <a:p>
            <a:pPr marL="45720" indent="0">
              <a:buNone/>
            </a:pPr>
            <a:r>
              <a:rPr lang="en-GB" sz="3200" b="1" dirty="0"/>
              <a:t>2. Explain how the separation of powers works within the United Kingdom	</a:t>
            </a:r>
          </a:p>
          <a:p>
            <a:pPr marL="45720" indent="0">
              <a:buNone/>
            </a:pPr>
            <a:r>
              <a:rPr lang="en-GB" sz="3200" b="1" dirty="0"/>
              <a:t>3. Understand the working of the theory within other countries</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429594717"/>
      </p:ext>
    </p:extLst>
  </p:cSld>
  <p:clrMapOvr>
    <a:masterClrMapping/>
  </p:clrMapOvr>
  <mc:AlternateContent xmlns:mc="http://schemas.openxmlformats.org/markup-compatibility/2006" xmlns:p14="http://schemas.microsoft.com/office/powerpoint/2010/main">
    <mc:Choice Requires="p14">
      <p:transition spd="slow" p14:dur="2000" advTm="24698"/>
    </mc:Choice>
    <mc:Fallback xmlns="">
      <p:transition spd="slow" advTm="2469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10" name="Freeform: Shape 9">
            <a:extLst>
              <a:ext uri="{FF2B5EF4-FFF2-40B4-BE49-F238E27FC236}">
                <a16:creationId xmlns:a16="http://schemas.microsoft.com/office/drawing/2014/main" xmlns="" id="{BC004C91-9324-4E94-BC28-856AE162D3A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solidFill>
            <a:srgbClr val="FFFFFF"/>
          </a:solidFill>
          <a:ln>
            <a:noFill/>
          </a:ln>
        </p:spPr>
      </p:sp>
      <p:sp>
        <p:nvSpPr>
          <p:cNvPr id="12" name="Freeform 7">
            <a:extLst>
              <a:ext uri="{FF2B5EF4-FFF2-40B4-BE49-F238E27FC236}">
                <a16:creationId xmlns:a16="http://schemas.microsoft.com/office/drawing/2014/main" xmlns="" id="{5B562CD4-39C5-44ED-BD68-B789B305E0D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tx1">
              <a:alpha val="20000"/>
            </a:schemeClr>
          </a:solidFill>
          <a:ln>
            <a:noFill/>
          </a:ln>
        </p:spPr>
        <p:txBody>
          <a:bodyPr rtlCol="0" anchor="ctr"/>
          <a:lstStyle/>
          <a:p>
            <a:pPr algn="ctr"/>
            <a:endParaRPr lang="en-US">
              <a:solidFill>
                <a:schemeClr val="tx1"/>
              </a:solidFill>
            </a:endParaRPr>
          </a:p>
        </p:txBody>
      </p:sp>
      <p:sp>
        <p:nvSpPr>
          <p:cNvPr id="2" name="Title 1"/>
          <p:cNvSpPr>
            <a:spLocks noGrp="1"/>
          </p:cNvSpPr>
          <p:nvPr>
            <p:ph type="title"/>
          </p:nvPr>
        </p:nvSpPr>
        <p:spPr>
          <a:xfrm>
            <a:off x="646111" y="452718"/>
            <a:ext cx="9404723" cy="1180711"/>
          </a:xfrm>
        </p:spPr>
        <p:txBody>
          <a:bodyPr>
            <a:normAutofit/>
          </a:bodyPr>
          <a:lstStyle/>
          <a:p>
            <a:r>
              <a:rPr lang="en-GB" dirty="0"/>
              <a:t>John Locke (1690)</a:t>
            </a:r>
          </a:p>
        </p:txBody>
      </p:sp>
      <p:sp>
        <p:nvSpPr>
          <p:cNvPr id="3" name="Content Placeholder 2"/>
          <p:cNvSpPr>
            <a:spLocks noGrp="1"/>
          </p:cNvSpPr>
          <p:nvPr>
            <p:ph idx="1"/>
          </p:nvPr>
        </p:nvSpPr>
        <p:spPr>
          <a:xfrm>
            <a:off x="643856" y="2548281"/>
            <a:ext cx="7426029" cy="4157596"/>
          </a:xfrm>
        </p:spPr>
        <p:txBody>
          <a:bodyPr vert="horz" lIns="91440" tIns="45720" rIns="91440" bIns="45720" rtlCol="0" anchor="t">
            <a:normAutofit/>
          </a:bodyPr>
          <a:lstStyle/>
          <a:p>
            <a:r>
              <a:rPr lang="en-GB" sz="2400" b="1">
                <a:solidFill>
                  <a:schemeClr val="bg1"/>
                </a:solidFill>
              </a:rPr>
              <a:t>The simple idea that governmental power should not be concentrated into the hands of one person or one body, for fear that tyranny would be the result .</a:t>
            </a:r>
          </a:p>
          <a:p>
            <a:pPr marL="45720" indent="0">
              <a:buNone/>
            </a:pPr>
            <a:endParaRPr lang="en-GB" sz="2400" dirty="0">
              <a:solidFill>
                <a:schemeClr val="bg1"/>
              </a:solidFill>
            </a:endParaRPr>
          </a:p>
          <a:p>
            <a:r>
              <a:rPr lang="en-GB" sz="2400">
                <a:solidFill>
                  <a:schemeClr val="bg1"/>
                </a:solidFill>
              </a:rPr>
              <a:t>French writer, Montesquieu (1748) </a:t>
            </a:r>
            <a:r>
              <a:rPr lang="en-GB" sz="2400" b="1">
                <a:solidFill>
                  <a:schemeClr val="bg1"/>
                </a:solidFill>
              </a:rPr>
              <a:t>believed that: “there would be an end to everything, if the same man, or the same body….were to exercise those three powers”.</a:t>
            </a:r>
          </a:p>
        </p:txBody>
      </p:sp>
      <p:pic>
        <p:nvPicPr>
          <p:cNvPr id="5" name="Picture 4"/>
          <p:cNvPicPr>
            <a:picLocks noChangeAspect="1"/>
          </p:cNvPicPr>
          <p:nvPr/>
        </p:nvPicPr>
        <p:blipFill>
          <a:blip r:embed="rId6"/>
          <a:stretch>
            <a:fillRect/>
          </a:stretch>
        </p:blipFill>
        <p:spPr>
          <a:xfrm>
            <a:off x="9167737" y="2548281"/>
            <a:ext cx="1337941" cy="1733038"/>
          </a:xfrm>
          <a:prstGeom prst="rect">
            <a:avLst/>
          </a:prstGeom>
          <a:effectLst/>
        </p:spPr>
      </p:pic>
      <p:pic>
        <p:nvPicPr>
          <p:cNvPr id="4" name="Picture 3"/>
          <p:cNvPicPr>
            <a:picLocks noChangeAspect="1"/>
          </p:cNvPicPr>
          <p:nvPr/>
        </p:nvPicPr>
        <p:blipFill>
          <a:blip r:embed="rId7"/>
          <a:stretch>
            <a:fillRect/>
          </a:stretch>
        </p:blipFill>
        <p:spPr>
          <a:xfrm>
            <a:off x="8970188" y="4477261"/>
            <a:ext cx="1733038" cy="1733038"/>
          </a:xfrm>
          <a:prstGeom prst="rect">
            <a:avLst/>
          </a:prstGeom>
          <a:effectLst/>
        </p:spPr>
      </p:pic>
      <p:pic>
        <p:nvPicPr>
          <p:cNvPr id="6" name="Audio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945584341"/>
      </p:ext>
    </p:extLst>
  </p:cSld>
  <p:clrMapOvr>
    <a:masterClrMapping/>
  </p:clrMapOvr>
  <mc:AlternateContent xmlns:mc="http://schemas.openxmlformats.org/markup-compatibility/2006" xmlns:p14="http://schemas.microsoft.com/office/powerpoint/2010/main">
    <mc:Choice Requires="p14">
      <p:transition spd="slow" p14:dur="2000" advTm="128103"/>
    </mc:Choice>
    <mc:Fallback xmlns="">
      <p:transition spd="slow" advTm="1281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3 sorts of power relevant to this theory:</a:t>
            </a:r>
          </a:p>
        </p:txBody>
      </p:sp>
      <p:pic>
        <p:nvPicPr>
          <p:cNvPr id="5" name="Content Placeholder 4"/>
          <p:cNvPicPr>
            <a:picLocks noGrp="1" noChangeAspect="1"/>
          </p:cNvPicPr>
          <p:nvPr>
            <p:ph idx="1"/>
          </p:nvPr>
        </p:nvPicPr>
        <p:blipFill>
          <a:blip r:embed="rId5"/>
          <a:stretch>
            <a:fillRect/>
          </a:stretch>
        </p:blipFill>
        <p:spPr>
          <a:xfrm>
            <a:off x="4548433" y="1965960"/>
            <a:ext cx="3198829" cy="3921357"/>
          </a:xfrm>
          <a:prstGeom prst="rect">
            <a:avLst/>
          </a:prstGeom>
        </p:spPr>
      </p:pic>
      <p:sp>
        <p:nvSpPr>
          <p:cNvPr id="4" name="Rectangle 3"/>
          <p:cNvSpPr/>
          <p:nvPr/>
        </p:nvSpPr>
        <p:spPr>
          <a:xfrm>
            <a:off x="1402228" y="1965960"/>
            <a:ext cx="2948152" cy="386948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p:cNvPicPr>
            <a:picLocks noChangeAspect="1"/>
          </p:cNvPicPr>
          <p:nvPr/>
        </p:nvPicPr>
        <p:blipFill>
          <a:blip r:embed="rId6"/>
          <a:stretch>
            <a:fillRect/>
          </a:stretch>
        </p:blipFill>
        <p:spPr>
          <a:xfrm>
            <a:off x="7854677" y="1965960"/>
            <a:ext cx="2969009" cy="3883047"/>
          </a:xfrm>
          <a:prstGeom prst="rect">
            <a:avLst/>
          </a:prstGeom>
        </p:spPr>
      </p:pic>
      <p:sp>
        <p:nvSpPr>
          <p:cNvPr id="7" name="TextBox 6"/>
          <p:cNvSpPr txBox="1"/>
          <p:nvPr/>
        </p:nvSpPr>
        <p:spPr>
          <a:xfrm>
            <a:off x="1796366" y="2022450"/>
            <a:ext cx="2159876" cy="646331"/>
          </a:xfrm>
          <a:prstGeom prst="rect">
            <a:avLst/>
          </a:prstGeom>
          <a:noFill/>
        </p:spPr>
        <p:txBody>
          <a:bodyPr wrap="square" rtlCol="0">
            <a:spAutoFit/>
          </a:bodyPr>
          <a:lstStyle/>
          <a:p>
            <a:r>
              <a:rPr lang="en-GB" b="1" u="sng" dirty="0"/>
              <a:t>LEGISLATIVE POWER</a:t>
            </a:r>
          </a:p>
        </p:txBody>
      </p:sp>
      <p:sp>
        <p:nvSpPr>
          <p:cNvPr id="8" name="TextBox 7"/>
          <p:cNvSpPr txBox="1"/>
          <p:nvPr/>
        </p:nvSpPr>
        <p:spPr>
          <a:xfrm>
            <a:off x="4938219" y="2061892"/>
            <a:ext cx="2604760" cy="369332"/>
          </a:xfrm>
          <a:prstGeom prst="rect">
            <a:avLst/>
          </a:prstGeom>
          <a:noFill/>
        </p:spPr>
        <p:txBody>
          <a:bodyPr wrap="square" rtlCol="0">
            <a:spAutoFit/>
          </a:bodyPr>
          <a:lstStyle/>
          <a:p>
            <a:r>
              <a:rPr lang="en-GB" b="1" u="sng" dirty="0"/>
              <a:t>EXECUTIVE POWER</a:t>
            </a:r>
          </a:p>
        </p:txBody>
      </p:sp>
      <p:sp>
        <p:nvSpPr>
          <p:cNvPr id="9" name="TextBox 8"/>
          <p:cNvSpPr txBox="1"/>
          <p:nvPr/>
        </p:nvSpPr>
        <p:spPr>
          <a:xfrm>
            <a:off x="8308428" y="2022450"/>
            <a:ext cx="2349062" cy="369332"/>
          </a:xfrm>
          <a:prstGeom prst="rect">
            <a:avLst/>
          </a:prstGeom>
          <a:noFill/>
        </p:spPr>
        <p:txBody>
          <a:bodyPr wrap="square" rtlCol="0">
            <a:spAutoFit/>
          </a:bodyPr>
          <a:lstStyle/>
          <a:p>
            <a:r>
              <a:rPr lang="en-GB" b="1" u="sng" dirty="0"/>
              <a:t>JUDICIAL POWER</a:t>
            </a:r>
          </a:p>
        </p:txBody>
      </p:sp>
      <p:sp>
        <p:nvSpPr>
          <p:cNvPr id="10" name="TextBox 9"/>
          <p:cNvSpPr txBox="1"/>
          <p:nvPr/>
        </p:nvSpPr>
        <p:spPr>
          <a:xfrm>
            <a:off x="1355834" y="2770320"/>
            <a:ext cx="2855364" cy="2862322"/>
          </a:xfrm>
          <a:prstGeom prst="rect">
            <a:avLst/>
          </a:prstGeom>
          <a:noFill/>
        </p:spPr>
        <p:txBody>
          <a:bodyPr wrap="square" rtlCol="0">
            <a:spAutoFit/>
          </a:bodyPr>
          <a:lstStyle/>
          <a:p>
            <a:pPr marL="285750" indent="-285750">
              <a:buFont typeface="Arial" panose="020B0604020202020204" pitchFamily="34" charset="0"/>
              <a:buChar char="•"/>
            </a:pPr>
            <a:r>
              <a:rPr lang="en-GB" sz="2000" dirty="0"/>
              <a:t>The power to discuss and bring into force law</a:t>
            </a:r>
          </a:p>
          <a:p>
            <a:endParaRPr lang="en-GB" sz="2000" dirty="0"/>
          </a:p>
          <a:p>
            <a:pPr marL="285750" indent="-285750">
              <a:buFont typeface="Arial" panose="020B0604020202020204" pitchFamily="34" charset="0"/>
              <a:buChar char="•"/>
            </a:pPr>
            <a:r>
              <a:rPr lang="en-GB" sz="2000" dirty="0"/>
              <a:t>In the UK the legislature consists of House of Commons, House of Lords and the Queen.</a:t>
            </a:r>
          </a:p>
        </p:txBody>
      </p:sp>
      <p:pic>
        <p:nvPicPr>
          <p:cNvPr id="11" name="Picture 10"/>
          <p:cNvPicPr>
            <a:picLocks noChangeAspect="1"/>
          </p:cNvPicPr>
          <p:nvPr/>
        </p:nvPicPr>
        <p:blipFill>
          <a:blip r:embed="rId7"/>
          <a:stretch>
            <a:fillRect/>
          </a:stretch>
        </p:blipFill>
        <p:spPr>
          <a:xfrm>
            <a:off x="302263" y="5427159"/>
            <a:ext cx="1053571" cy="843696"/>
          </a:xfrm>
          <a:prstGeom prst="rect">
            <a:avLst/>
          </a:prstGeom>
        </p:spPr>
      </p:pic>
      <p:sp>
        <p:nvSpPr>
          <p:cNvPr id="12" name="TextBox 11"/>
          <p:cNvSpPr txBox="1"/>
          <p:nvPr/>
        </p:nvSpPr>
        <p:spPr>
          <a:xfrm>
            <a:off x="4601917" y="2487062"/>
            <a:ext cx="2957686" cy="3139321"/>
          </a:xfrm>
          <a:prstGeom prst="rect">
            <a:avLst/>
          </a:prstGeom>
          <a:noFill/>
        </p:spPr>
        <p:txBody>
          <a:bodyPr wrap="square" rtlCol="0">
            <a:spAutoFit/>
          </a:bodyPr>
          <a:lstStyle/>
          <a:p>
            <a:pPr marL="285750" indent="-285750">
              <a:buFont typeface="Arial" panose="020B0604020202020204" pitchFamily="34" charset="0"/>
              <a:buChar char="•"/>
            </a:pPr>
            <a:r>
              <a:rPr lang="en-GB" dirty="0"/>
              <a:t>The power to carry the law into effect or to superintend its enforcement.</a:t>
            </a:r>
          </a:p>
          <a:p>
            <a:pPr marL="285750" indent="-285750">
              <a:buFont typeface="Arial" panose="020B0604020202020204" pitchFamily="34" charset="0"/>
              <a:buChar char="•"/>
            </a:pPr>
            <a:endParaRPr lang="en-GB" b="1" dirty="0"/>
          </a:p>
          <a:p>
            <a:pPr marL="285750" indent="-285750">
              <a:buFont typeface="Arial" panose="020B0604020202020204" pitchFamily="34" charset="0"/>
              <a:buChar char="•"/>
            </a:pPr>
            <a:r>
              <a:rPr lang="en-GB" b="1" dirty="0"/>
              <a:t>Practice: </a:t>
            </a:r>
            <a:r>
              <a:rPr lang="en-GB" dirty="0"/>
              <a:t>Government in the form of cabinet and other ministers and government officials (including armed forces, police and civil service)</a:t>
            </a:r>
          </a:p>
        </p:txBody>
      </p:sp>
      <p:pic>
        <p:nvPicPr>
          <p:cNvPr id="13" name="Picture 12"/>
          <p:cNvPicPr>
            <a:picLocks noChangeAspect="1"/>
          </p:cNvPicPr>
          <p:nvPr/>
        </p:nvPicPr>
        <p:blipFill>
          <a:blip r:embed="rId8"/>
          <a:stretch>
            <a:fillRect/>
          </a:stretch>
        </p:blipFill>
        <p:spPr>
          <a:xfrm>
            <a:off x="114420" y="1824950"/>
            <a:ext cx="1429256" cy="951105"/>
          </a:xfrm>
          <a:prstGeom prst="rect">
            <a:avLst/>
          </a:prstGeom>
        </p:spPr>
      </p:pic>
      <p:sp>
        <p:nvSpPr>
          <p:cNvPr id="3" name="TextBox 2"/>
          <p:cNvSpPr txBox="1"/>
          <p:nvPr/>
        </p:nvSpPr>
        <p:spPr>
          <a:xfrm>
            <a:off x="8052179" y="2487062"/>
            <a:ext cx="1910687" cy="3139321"/>
          </a:xfrm>
          <a:prstGeom prst="rect">
            <a:avLst/>
          </a:prstGeom>
          <a:noFill/>
        </p:spPr>
        <p:txBody>
          <a:bodyPr wrap="square" rtlCol="0">
            <a:spAutoFit/>
          </a:bodyPr>
          <a:lstStyle/>
          <a:p>
            <a:r>
              <a:rPr lang="en-GB" dirty="0"/>
              <a:t>The power to judge and to apply the law in particular cases</a:t>
            </a:r>
          </a:p>
          <a:p>
            <a:endParaRPr lang="en-GB" dirty="0"/>
          </a:p>
          <a:p>
            <a:pPr marL="285750" indent="-285750">
              <a:buFont typeface="Arial" panose="020B0604020202020204" pitchFamily="34" charset="0"/>
              <a:buChar char="•"/>
            </a:pPr>
            <a:r>
              <a:rPr lang="en-GB" dirty="0"/>
              <a:t>The judiciary includes judges, lay magistrates and tribunal chairman.</a:t>
            </a:r>
          </a:p>
        </p:txBody>
      </p:sp>
      <p:pic>
        <p:nvPicPr>
          <p:cNvPr id="14" name="Picture 13"/>
          <p:cNvPicPr>
            <a:picLocks noChangeAspect="1"/>
          </p:cNvPicPr>
          <p:nvPr/>
        </p:nvPicPr>
        <p:blipFill>
          <a:blip r:embed="rId9"/>
          <a:stretch>
            <a:fillRect/>
          </a:stretch>
        </p:blipFill>
        <p:spPr>
          <a:xfrm>
            <a:off x="7183772" y="5687507"/>
            <a:ext cx="2779094" cy="1094559"/>
          </a:xfrm>
          <a:prstGeom prst="rect">
            <a:avLst/>
          </a:prstGeom>
        </p:spPr>
      </p:pic>
      <p:pic>
        <p:nvPicPr>
          <p:cNvPr id="15" name="Picture 14"/>
          <p:cNvPicPr>
            <a:picLocks noChangeAspect="1"/>
          </p:cNvPicPr>
          <p:nvPr/>
        </p:nvPicPr>
        <p:blipFill>
          <a:blip r:embed="rId10"/>
          <a:stretch>
            <a:fillRect/>
          </a:stretch>
        </p:blipFill>
        <p:spPr>
          <a:xfrm>
            <a:off x="9962866" y="2510017"/>
            <a:ext cx="1267181" cy="1267181"/>
          </a:xfrm>
          <a:prstGeom prst="rect">
            <a:avLst/>
          </a:prstGeom>
        </p:spPr>
      </p:pic>
      <p:pic>
        <p:nvPicPr>
          <p:cNvPr id="16" name="Audio 1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1"/>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959469517"/>
      </p:ext>
    </p:extLst>
  </p:cSld>
  <p:clrMapOvr>
    <a:masterClrMapping/>
  </p:clrMapOvr>
  <mc:AlternateContent xmlns:mc="http://schemas.openxmlformats.org/markup-compatibility/2006" xmlns:p14="http://schemas.microsoft.com/office/powerpoint/2010/main">
    <mc:Choice Requires="p14">
      <p:transition spd="slow" p14:dur="2000" advTm="170952"/>
    </mc:Choice>
    <mc:Fallback xmlns="">
      <p:transition spd="slow" advTm="1709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6"/>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43000" y="627797"/>
            <a:ext cx="9788857" cy="5468203"/>
          </a:xfrm>
        </p:spPr>
        <p:txBody>
          <a:bodyPr/>
          <a:lstStyle/>
          <a:p>
            <a:pPr marL="45720" indent="0">
              <a:buNone/>
            </a:pPr>
            <a:r>
              <a:rPr lang="en-GB" dirty="0"/>
              <a:t>THEORY</a:t>
            </a:r>
          </a:p>
          <a:p>
            <a:pPr marL="45720" indent="0">
              <a:buNone/>
            </a:pPr>
            <a:endParaRPr lang="en-GB" dirty="0"/>
          </a:p>
          <a:p>
            <a:pPr marL="45720" indent="0">
              <a:buNone/>
            </a:pPr>
            <a:endParaRPr lang="en-GB" dirty="0"/>
          </a:p>
          <a:p>
            <a:pPr marL="45720" indent="0">
              <a:buNone/>
            </a:pPr>
            <a:endParaRPr lang="en-GB" dirty="0"/>
          </a:p>
          <a:p>
            <a:pPr marL="45720" indent="0">
              <a:buNone/>
            </a:pPr>
            <a:endParaRPr lang="en-GB" dirty="0"/>
          </a:p>
          <a:p>
            <a:pPr marL="45720" indent="0">
              <a:buNone/>
            </a:pPr>
            <a:endParaRPr lang="en-GB" dirty="0"/>
          </a:p>
          <a:p>
            <a:pPr marL="45720" indent="0">
              <a:buNone/>
            </a:pPr>
            <a:r>
              <a:rPr lang="en-GB" dirty="0"/>
              <a:t>REALITY</a:t>
            </a:r>
          </a:p>
        </p:txBody>
      </p:sp>
      <p:sp>
        <p:nvSpPr>
          <p:cNvPr id="4" name="Oval 3"/>
          <p:cNvSpPr/>
          <p:nvPr/>
        </p:nvSpPr>
        <p:spPr>
          <a:xfrm>
            <a:off x="1965279" y="1315071"/>
            <a:ext cx="1637730" cy="15100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Oval 4"/>
          <p:cNvSpPr/>
          <p:nvPr/>
        </p:nvSpPr>
        <p:spPr>
          <a:xfrm>
            <a:off x="4538165" y="1315072"/>
            <a:ext cx="1726158" cy="15100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Oval 5"/>
          <p:cNvSpPr/>
          <p:nvPr/>
        </p:nvSpPr>
        <p:spPr>
          <a:xfrm>
            <a:off x="7046794" y="1300695"/>
            <a:ext cx="1633182" cy="151001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4538164" y="3648499"/>
            <a:ext cx="1064525" cy="107817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Oval 6"/>
          <p:cNvSpPr/>
          <p:nvPr/>
        </p:nvSpPr>
        <p:spPr>
          <a:xfrm>
            <a:off x="4103425" y="4187587"/>
            <a:ext cx="1064525" cy="107817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p:cNvSpPr/>
          <p:nvPr/>
        </p:nvSpPr>
        <p:spPr>
          <a:xfrm>
            <a:off x="4972903" y="4187586"/>
            <a:ext cx="1064525" cy="107817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p:cNvSpPr txBox="1"/>
          <p:nvPr/>
        </p:nvSpPr>
        <p:spPr>
          <a:xfrm>
            <a:off x="2094932" y="1885413"/>
            <a:ext cx="1378424" cy="369332"/>
          </a:xfrm>
          <a:prstGeom prst="rect">
            <a:avLst/>
          </a:prstGeom>
          <a:noFill/>
        </p:spPr>
        <p:txBody>
          <a:bodyPr wrap="square" rtlCol="0">
            <a:spAutoFit/>
          </a:bodyPr>
          <a:lstStyle/>
          <a:p>
            <a:r>
              <a:rPr lang="en-GB" dirty="0"/>
              <a:t>Legislative</a:t>
            </a:r>
          </a:p>
        </p:txBody>
      </p:sp>
      <p:sp>
        <p:nvSpPr>
          <p:cNvPr id="12" name="TextBox 11"/>
          <p:cNvSpPr txBox="1"/>
          <p:nvPr/>
        </p:nvSpPr>
        <p:spPr>
          <a:xfrm>
            <a:off x="4635687" y="1885413"/>
            <a:ext cx="1401741" cy="369332"/>
          </a:xfrm>
          <a:prstGeom prst="rect">
            <a:avLst/>
          </a:prstGeom>
          <a:noFill/>
        </p:spPr>
        <p:txBody>
          <a:bodyPr wrap="square" rtlCol="0">
            <a:spAutoFit/>
          </a:bodyPr>
          <a:lstStyle/>
          <a:p>
            <a:r>
              <a:rPr lang="en-GB" dirty="0"/>
              <a:t>Executive</a:t>
            </a:r>
          </a:p>
        </p:txBody>
      </p:sp>
      <p:sp>
        <p:nvSpPr>
          <p:cNvPr id="13" name="TextBox 12"/>
          <p:cNvSpPr txBox="1"/>
          <p:nvPr/>
        </p:nvSpPr>
        <p:spPr>
          <a:xfrm>
            <a:off x="7276531" y="1877189"/>
            <a:ext cx="1403744" cy="369332"/>
          </a:xfrm>
          <a:prstGeom prst="rect">
            <a:avLst/>
          </a:prstGeom>
          <a:noFill/>
        </p:spPr>
        <p:txBody>
          <a:bodyPr wrap="square" rtlCol="0">
            <a:spAutoFit/>
          </a:bodyPr>
          <a:lstStyle/>
          <a:p>
            <a:r>
              <a:rPr lang="en-GB" dirty="0"/>
              <a:t>Judiciary</a:t>
            </a:r>
          </a:p>
        </p:txBody>
      </p:sp>
      <p:sp>
        <p:nvSpPr>
          <p:cNvPr id="14" name="TextBox 13"/>
          <p:cNvSpPr txBox="1"/>
          <p:nvPr/>
        </p:nvSpPr>
        <p:spPr>
          <a:xfrm>
            <a:off x="4972903" y="3930555"/>
            <a:ext cx="428341" cy="369332"/>
          </a:xfrm>
          <a:prstGeom prst="rect">
            <a:avLst/>
          </a:prstGeom>
          <a:noFill/>
        </p:spPr>
        <p:txBody>
          <a:bodyPr wrap="square" rtlCol="0">
            <a:spAutoFit/>
          </a:bodyPr>
          <a:lstStyle/>
          <a:p>
            <a:r>
              <a:rPr lang="en-GB" dirty="0"/>
              <a:t>L</a:t>
            </a:r>
          </a:p>
        </p:txBody>
      </p:sp>
      <p:sp>
        <p:nvSpPr>
          <p:cNvPr id="15" name="TextBox 14"/>
          <p:cNvSpPr txBox="1"/>
          <p:nvPr/>
        </p:nvSpPr>
        <p:spPr>
          <a:xfrm>
            <a:off x="4421875" y="4585648"/>
            <a:ext cx="409432" cy="369332"/>
          </a:xfrm>
          <a:prstGeom prst="rect">
            <a:avLst/>
          </a:prstGeom>
          <a:noFill/>
        </p:spPr>
        <p:txBody>
          <a:bodyPr wrap="square" rtlCol="0">
            <a:spAutoFit/>
          </a:bodyPr>
          <a:lstStyle/>
          <a:p>
            <a:r>
              <a:rPr lang="en-GB" dirty="0"/>
              <a:t>J</a:t>
            </a:r>
          </a:p>
        </p:txBody>
      </p:sp>
      <p:sp>
        <p:nvSpPr>
          <p:cNvPr id="16" name="TextBox 15"/>
          <p:cNvSpPr txBox="1"/>
          <p:nvPr/>
        </p:nvSpPr>
        <p:spPr>
          <a:xfrm>
            <a:off x="5336557" y="4585648"/>
            <a:ext cx="586571" cy="369332"/>
          </a:xfrm>
          <a:prstGeom prst="rect">
            <a:avLst/>
          </a:prstGeom>
          <a:noFill/>
        </p:spPr>
        <p:txBody>
          <a:bodyPr wrap="square" rtlCol="0">
            <a:spAutoFit/>
          </a:bodyPr>
          <a:lstStyle/>
          <a:p>
            <a:r>
              <a:rPr lang="en-GB" dirty="0"/>
              <a:t>E</a:t>
            </a:r>
          </a:p>
        </p:txBody>
      </p:sp>
      <p:pic>
        <p:nvPicPr>
          <p:cNvPr id="17" name="Picture 16"/>
          <p:cNvPicPr>
            <a:picLocks noChangeAspect="1"/>
          </p:cNvPicPr>
          <p:nvPr/>
        </p:nvPicPr>
        <p:blipFill>
          <a:blip r:embed="rId5"/>
          <a:stretch>
            <a:fillRect/>
          </a:stretch>
        </p:blipFill>
        <p:spPr>
          <a:xfrm>
            <a:off x="8907439" y="1297344"/>
            <a:ext cx="2813305" cy="1913461"/>
          </a:xfrm>
          <a:prstGeom prst="rect">
            <a:avLst/>
          </a:prstGeom>
        </p:spPr>
      </p:pic>
      <p:pic>
        <p:nvPicPr>
          <p:cNvPr id="18" name="Picture 17"/>
          <p:cNvPicPr>
            <a:picLocks noChangeAspect="1"/>
          </p:cNvPicPr>
          <p:nvPr/>
        </p:nvPicPr>
        <p:blipFill>
          <a:blip r:embed="rId6"/>
          <a:stretch>
            <a:fillRect/>
          </a:stretch>
        </p:blipFill>
        <p:spPr>
          <a:xfrm>
            <a:off x="8838957" y="3930555"/>
            <a:ext cx="2824660" cy="1412330"/>
          </a:xfrm>
          <a:prstGeom prst="rect">
            <a:avLst/>
          </a:prstGeom>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276893196"/>
      </p:ext>
    </p:extLst>
  </p:cSld>
  <p:clrMapOvr>
    <a:masterClrMapping/>
  </p:clrMapOvr>
  <mc:AlternateContent xmlns:mc="http://schemas.openxmlformats.org/markup-compatibility/2006" xmlns:p14="http://schemas.microsoft.com/office/powerpoint/2010/main">
    <mc:Choice Requires="p14">
      <p:transition spd="slow" p14:dur="2000" advTm="146231"/>
    </mc:Choice>
    <mc:Fallback xmlns="">
      <p:transition spd="slow" advTm="1462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1. The legislature and the executive</a:t>
            </a:r>
          </a:p>
        </p:txBody>
      </p:sp>
      <p:pic>
        <p:nvPicPr>
          <p:cNvPr id="4" name="Content Placeholder 3"/>
          <p:cNvPicPr>
            <a:picLocks noGrp="1" noChangeAspect="1"/>
          </p:cNvPicPr>
          <p:nvPr>
            <p:ph idx="1"/>
          </p:nvPr>
        </p:nvPicPr>
        <p:blipFill rotWithShape="1">
          <a:blip r:embed="rId5"/>
          <a:srcRect l="14134" t="14566" r="39069" b="5317"/>
          <a:stretch/>
        </p:blipFill>
        <p:spPr>
          <a:xfrm>
            <a:off x="650928" y="1764482"/>
            <a:ext cx="4446604" cy="4279857"/>
          </a:xfrm>
          <a:prstGeom prst="rect">
            <a:avLst/>
          </a:prstGeom>
        </p:spPr>
      </p:pic>
      <p:sp>
        <p:nvSpPr>
          <p:cNvPr id="6" name="Rectangle 5"/>
          <p:cNvSpPr/>
          <p:nvPr/>
        </p:nvSpPr>
        <p:spPr>
          <a:xfrm>
            <a:off x="5414592" y="1764482"/>
            <a:ext cx="6096000" cy="923330"/>
          </a:xfrm>
          <a:prstGeom prst="rect">
            <a:avLst/>
          </a:prstGeom>
        </p:spPr>
        <p:txBody>
          <a:bodyPr>
            <a:spAutoFit/>
          </a:bodyPr>
          <a:lstStyle/>
          <a:p>
            <a:r>
              <a:rPr lang="en-GB" dirty="0">
                <a:hlinkClick r:id="rId6"/>
              </a:rPr>
              <a:t>http://www.telegraph.co.uk/news/politics/6536910/John-Major-calls-for-ministers-to-be-cut-by-one-third.html</a:t>
            </a:r>
            <a:endParaRPr lang="en-GB" dirty="0"/>
          </a:p>
          <a:p>
            <a:endParaRPr lang="en-GB" dirty="0"/>
          </a:p>
        </p:txBody>
      </p:sp>
      <p:sp>
        <p:nvSpPr>
          <p:cNvPr id="7" name="TextBox 6"/>
          <p:cNvSpPr txBox="1"/>
          <p:nvPr/>
        </p:nvSpPr>
        <p:spPr>
          <a:xfrm>
            <a:off x="5873858" y="3455236"/>
            <a:ext cx="4819972" cy="1569660"/>
          </a:xfrm>
          <a:prstGeom prst="rect">
            <a:avLst/>
          </a:prstGeom>
          <a:noFill/>
        </p:spPr>
        <p:txBody>
          <a:bodyPr wrap="square" rtlCol="0">
            <a:spAutoFit/>
          </a:bodyPr>
          <a:lstStyle/>
          <a:p>
            <a:r>
              <a:rPr lang="en-GB" sz="2400" dirty="0"/>
              <a:t>Under the separation of powers theory, the fact that government ministers can also act as MPs may affect Parliament’s independence</a:t>
            </a:r>
            <a:r>
              <a:rPr lang="en-GB" dirty="0"/>
              <a:t>.</a:t>
            </a: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932708787"/>
      </p:ext>
    </p:extLst>
  </p:cSld>
  <p:clrMapOvr>
    <a:masterClrMapping/>
  </p:clrMapOvr>
  <mc:AlternateContent xmlns:mc="http://schemas.openxmlformats.org/markup-compatibility/2006" xmlns:p14="http://schemas.microsoft.com/office/powerpoint/2010/main">
    <mc:Choice Requires="p14">
      <p:transition spd="slow" p14:dur="2000" advTm="195930"/>
    </mc:Choice>
    <mc:Fallback xmlns="">
      <p:transition spd="slow" advTm="19593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xmlns="" id="{04A3DA6D-FED2-4369-9ACD-B578C8790D6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xmlns="" id="{163C72DE-4C01-4F6C-9020-327690ADA85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6" name="Freeform 7">
            <a:extLst>
              <a:ext uri="{FF2B5EF4-FFF2-40B4-BE49-F238E27FC236}">
                <a16:creationId xmlns:a16="http://schemas.microsoft.com/office/drawing/2014/main" xmlns="" id="{5627181E-8B3E-4EFB-8F43-17296B86C0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p:cNvSpPr>
            <a:spLocks noGrp="1"/>
          </p:cNvSpPr>
          <p:nvPr>
            <p:ph type="title"/>
          </p:nvPr>
        </p:nvSpPr>
        <p:spPr>
          <a:xfrm>
            <a:off x="648930" y="629267"/>
            <a:ext cx="9252154" cy="1016654"/>
          </a:xfrm>
        </p:spPr>
        <p:txBody>
          <a:bodyPr>
            <a:normAutofit/>
          </a:bodyPr>
          <a:lstStyle/>
          <a:p>
            <a:r>
              <a:rPr lang="en-GB">
                <a:solidFill>
                  <a:srgbClr val="EBEBEB"/>
                </a:solidFill>
              </a:rPr>
              <a:t>2. The legislature and the judiciary</a:t>
            </a:r>
          </a:p>
        </p:txBody>
      </p:sp>
      <p:sp useBgFill="1">
        <p:nvSpPr>
          <p:cNvPr id="18" name="Freeform: Shape 17">
            <a:extLst>
              <a:ext uri="{FF2B5EF4-FFF2-40B4-BE49-F238E27FC236}">
                <a16:creationId xmlns:a16="http://schemas.microsoft.com/office/drawing/2014/main" xmlns="" id="{2E45DBDE-EAD7-4DEE-B77D-577BBB0A131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3" name="Content Placeholder 2"/>
          <p:cNvSpPr>
            <a:spLocks noGrp="1"/>
          </p:cNvSpPr>
          <p:nvPr>
            <p:ph idx="1"/>
          </p:nvPr>
        </p:nvSpPr>
        <p:spPr>
          <a:xfrm>
            <a:off x="361384" y="2548281"/>
            <a:ext cx="6866139" cy="4205028"/>
          </a:xfrm>
        </p:spPr>
        <p:txBody>
          <a:bodyPr vert="horz" lIns="91440" tIns="45720" rIns="91440" bIns="45720" rtlCol="0" anchor="t">
            <a:normAutofit/>
          </a:bodyPr>
          <a:lstStyle/>
          <a:p>
            <a:pPr marL="45720" indent="0">
              <a:lnSpc>
                <a:spcPct val="90000"/>
              </a:lnSpc>
              <a:buNone/>
            </a:pPr>
            <a:r>
              <a:rPr lang="en-GB" sz="1700" b="1">
                <a:solidFill>
                  <a:srgbClr val="FF0000"/>
                </a:solidFill>
              </a:rPr>
              <a:t>Constitutional Reform Act 2005:</a:t>
            </a:r>
            <a:r>
              <a:rPr lang="en-GB" sz="1700"/>
              <a:t> Introduced the Supreme Court which made a clearer separation of powers between the judiciary and Parliament.</a:t>
            </a:r>
          </a:p>
          <a:p>
            <a:pPr marL="45720" indent="0">
              <a:lnSpc>
                <a:spcPct val="90000"/>
              </a:lnSpc>
              <a:buNone/>
            </a:pPr>
            <a:r>
              <a:rPr lang="en-GB" sz="1700" b="1">
                <a:solidFill>
                  <a:srgbClr val="FF0000"/>
                </a:solidFill>
              </a:rPr>
              <a:t>European Communities Act (1972</a:t>
            </a:r>
            <a:r>
              <a:rPr lang="en-GB" sz="1700"/>
              <a:t>) requires judges to give precedence to EU law over domestic law where the domestic law does comply with EU law.</a:t>
            </a:r>
          </a:p>
          <a:p>
            <a:pPr marL="45720" indent="0">
              <a:lnSpc>
                <a:spcPct val="90000"/>
              </a:lnSpc>
              <a:buNone/>
            </a:pPr>
            <a:r>
              <a:rPr lang="en-GB" sz="1700" b="1">
                <a:solidFill>
                  <a:srgbClr val="FF0000"/>
                </a:solidFill>
              </a:rPr>
              <a:t>HRA (1998)</a:t>
            </a:r>
            <a:r>
              <a:rPr lang="en-GB" sz="1700"/>
              <a:t> gives some judges the power to declare domestic legislation to be at variance with the requirements of the ECHR but the legislation remains valid until changed by Parliament.</a:t>
            </a:r>
          </a:p>
          <a:p>
            <a:pPr marL="45720" indent="0">
              <a:lnSpc>
                <a:spcPct val="90000"/>
              </a:lnSpc>
              <a:buNone/>
            </a:pPr>
            <a:r>
              <a:rPr lang="en-GB" sz="1700" i="1"/>
              <a:t>Tony Nicklinson v Ministry of Justice; AM v DPP and Others [2012]</a:t>
            </a:r>
          </a:p>
          <a:p>
            <a:pPr marL="45720" indent="0">
              <a:lnSpc>
                <a:spcPct val="90000"/>
              </a:lnSpc>
              <a:buNone/>
            </a:pPr>
            <a:r>
              <a:rPr lang="en-GB" sz="1700" i="1" dirty="0">
                <a:hlinkClick r:id="rId5"/>
              </a:rPr>
              <a:t>http://www.bbc.co.uk/news/health-19249680</a:t>
            </a:r>
            <a:endParaRPr lang="en-GB" sz="1700" i="1" dirty="0"/>
          </a:p>
          <a:p>
            <a:pPr marL="45720" indent="0">
              <a:lnSpc>
                <a:spcPct val="90000"/>
              </a:lnSpc>
              <a:buNone/>
            </a:pPr>
            <a:endParaRPr lang="en-GB" sz="1700" i="1"/>
          </a:p>
        </p:txBody>
      </p:sp>
      <p:pic>
        <p:nvPicPr>
          <p:cNvPr id="7" name="Picture 6"/>
          <p:cNvPicPr>
            <a:picLocks noChangeAspect="1"/>
          </p:cNvPicPr>
          <p:nvPr/>
        </p:nvPicPr>
        <p:blipFill>
          <a:blip r:embed="rId6"/>
          <a:stretch>
            <a:fillRect/>
          </a:stretch>
        </p:blipFill>
        <p:spPr>
          <a:xfrm>
            <a:off x="7550922" y="3139291"/>
            <a:ext cx="3992621" cy="2479998"/>
          </a:xfrm>
          <a:prstGeom prst="rect">
            <a:avLst/>
          </a:prstGeom>
          <a:effectLst/>
        </p:spPr>
      </p:pic>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80346118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245260"/>
    </mc:Choice>
    <mc:Fallback xmlns="">
      <p:transition spd="slow" advTm="2452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EE4E366E-272A-409E-840F-9A6A64A9E3F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xmlns="" id="{A721560C-E4AB-4287-A29C-3F6916794CB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5" name="Freeform 7">
            <a:extLst>
              <a:ext uri="{FF2B5EF4-FFF2-40B4-BE49-F238E27FC236}">
                <a16:creationId xmlns:a16="http://schemas.microsoft.com/office/drawing/2014/main" xmlns="" id="{DF6CFF07-D953-4F9C-9A0E-E0A6AACB615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p:cNvSpPr>
            <a:spLocks noGrp="1"/>
          </p:cNvSpPr>
          <p:nvPr>
            <p:ph type="title"/>
          </p:nvPr>
        </p:nvSpPr>
        <p:spPr>
          <a:xfrm>
            <a:off x="648930" y="629267"/>
            <a:ext cx="9252154" cy="1016654"/>
          </a:xfrm>
        </p:spPr>
        <p:txBody>
          <a:bodyPr>
            <a:normAutofit/>
          </a:bodyPr>
          <a:lstStyle/>
          <a:p>
            <a:r>
              <a:rPr lang="en-GB">
                <a:solidFill>
                  <a:srgbClr val="EBEBEB"/>
                </a:solidFill>
              </a:rPr>
              <a:t>The executive and the judiciary</a:t>
            </a:r>
          </a:p>
        </p:txBody>
      </p:sp>
      <p:sp useBgFill="1">
        <p:nvSpPr>
          <p:cNvPr id="17" name="Freeform: Shape 16">
            <a:extLst>
              <a:ext uri="{FF2B5EF4-FFF2-40B4-BE49-F238E27FC236}">
                <a16:creationId xmlns:a16="http://schemas.microsoft.com/office/drawing/2014/main" xmlns="" id="{DAA4FEEE-0B5F-41BF-825D-60F9FB08956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3" name="Content Placeholder 2"/>
          <p:cNvSpPr>
            <a:spLocks noGrp="1"/>
          </p:cNvSpPr>
          <p:nvPr>
            <p:ph idx="1"/>
          </p:nvPr>
        </p:nvSpPr>
        <p:spPr>
          <a:xfrm>
            <a:off x="648931" y="2548281"/>
            <a:ext cx="5122606" cy="3658689"/>
          </a:xfrm>
        </p:spPr>
        <p:txBody>
          <a:bodyPr vert="horz" lIns="91440" tIns="45720" rIns="91440" bIns="45720" rtlCol="0" anchor="t">
            <a:normAutofit/>
          </a:bodyPr>
          <a:lstStyle/>
          <a:p>
            <a:pPr marL="45720" indent="0">
              <a:buNone/>
            </a:pPr>
            <a:r>
              <a:rPr lang="en-GB" sz="1900"/>
              <a:t>It is a fundamental principle of all democratic societies that those who enforce the law and impose punishments (judiciary) should be independent of the political process (executive).</a:t>
            </a:r>
          </a:p>
          <a:p>
            <a:pPr marL="45720" indent="0">
              <a:buNone/>
            </a:pPr>
            <a:endParaRPr lang="en-GB" sz="1900" b="1" dirty="0">
              <a:solidFill>
                <a:srgbClr val="FF0000"/>
              </a:solidFill>
            </a:endParaRPr>
          </a:p>
          <a:p>
            <a:pPr marL="45720" indent="0">
              <a:buNone/>
            </a:pPr>
            <a:r>
              <a:rPr lang="en-GB" sz="1900" b="1">
                <a:solidFill>
                  <a:srgbClr val="FF0000"/>
                </a:solidFill>
              </a:rPr>
              <a:t>s.3 CRA (2005)</a:t>
            </a:r>
            <a:r>
              <a:rPr lang="en-GB" sz="1900"/>
              <a:t> The Lord Chancellor (who is also the Secretary of State for Justice) is required together with other government ministers, to preserve the continued independence of the judiciary.</a:t>
            </a:r>
          </a:p>
          <a:p>
            <a:pPr marL="45720" indent="0">
              <a:buNone/>
            </a:pPr>
            <a:endParaRPr lang="en-GB" sz="1900"/>
          </a:p>
          <a:p>
            <a:pPr marL="45720" indent="0">
              <a:buNone/>
            </a:pPr>
            <a:endParaRPr lang="en-GB" sz="1900"/>
          </a:p>
        </p:txBody>
      </p:sp>
      <p:pic>
        <p:nvPicPr>
          <p:cNvPr id="6" name="Picture 5"/>
          <p:cNvPicPr>
            <a:picLocks noChangeAspect="1"/>
          </p:cNvPicPr>
          <p:nvPr/>
        </p:nvPicPr>
        <p:blipFill rotWithShape="1">
          <a:blip r:embed="rId5"/>
          <a:srcRect l="24817" t="13021" r="37994" b="5990"/>
          <a:stretch/>
        </p:blipFill>
        <p:spPr>
          <a:xfrm>
            <a:off x="7323020" y="2548281"/>
            <a:ext cx="2989418" cy="3662018"/>
          </a:xfrm>
          <a:prstGeom prst="rect">
            <a:avLst/>
          </a:prstGeom>
          <a:effectLst/>
        </p:spPr>
      </p:pic>
      <p:pic>
        <p:nvPicPr>
          <p:cNvPr id="4" name="Audio 3">
            <a:hlinkClick r:id="" action="ppaction://media"/>
          </p:cNvPr>
          <p:cNvPicPr>
            <a:picLocks noChangeAspect="1"/>
          </p:cNvPicPr>
          <p:nvPr>
            <a:audioFile r:link="rId1"/>
            <p:extLst>
              <p:ext uri="{DAA4B4D4-6D71-4841-9C94-3DE7FCFB9230}">
                <p14:media xmlns:p14="http://schemas.microsoft.com/office/powerpoint/2010/main" r:embed="rId2">
                  <p14:trim st="38424"/>
                </p14:media>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36351115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08488"/>
    </mc:Choice>
    <mc:Fallback xmlns="">
      <p:transition spd="slow" advTm="10848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983922" y="489857"/>
            <a:ext cx="7200900" cy="2954655"/>
          </a:xfrm>
          <a:prstGeom prst="rect">
            <a:avLst/>
          </a:prstGeom>
          <a:noFill/>
        </p:spPr>
        <p:txBody>
          <a:bodyPr wrap="square" rtlCol="0">
            <a:spAutoFit/>
          </a:bodyPr>
          <a:lstStyle/>
          <a:p>
            <a:r>
              <a:rPr lang="en-GB" sz="2400" dirty="0" smtClean="0">
                <a:solidFill>
                  <a:srgbClr val="FF0000"/>
                </a:solidFill>
              </a:rPr>
              <a:t>Position</a:t>
            </a:r>
            <a:r>
              <a:rPr lang="en-GB" sz="2400" dirty="0"/>
              <a:t>: Attorney General</a:t>
            </a:r>
          </a:p>
          <a:p>
            <a:r>
              <a:rPr lang="en-GB" sz="2400" dirty="0">
                <a:solidFill>
                  <a:srgbClr val="FF0000"/>
                </a:solidFill>
              </a:rPr>
              <a:t>Role: </a:t>
            </a:r>
            <a:r>
              <a:rPr lang="en-GB" sz="2400" dirty="0"/>
              <a:t>Cabinet Minister, the governments chief legal officer and the arbiter of whether prosecutions should proceed in the public interest.</a:t>
            </a:r>
          </a:p>
          <a:p>
            <a:r>
              <a:rPr lang="en-GB" sz="2400" dirty="0">
                <a:solidFill>
                  <a:srgbClr val="FF0000"/>
                </a:solidFill>
              </a:rPr>
              <a:t>Key concern</a:t>
            </a:r>
            <a:r>
              <a:rPr lang="en-GB" sz="2400" dirty="0"/>
              <a:t>: Possible political influence upon his decision making as a law officer.</a:t>
            </a:r>
          </a:p>
          <a:p>
            <a:endParaRPr lang="en-GB" dirty="0"/>
          </a:p>
        </p:txBody>
      </p:sp>
      <p:pic>
        <p:nvPicPr>
          <p:cNvPr id="8" name="Picture 7"/>
          <p:cNvPicPr>
            <a:picLocks noChangeAspect="1"/>
          </p:cNvPicPr>
          <p:nvPr/>
        </p:nvPicPr>
        <p:blipFill>
          <a:blip r:embed="rId5"/>
          <a:stretch>
            <a:fillRect/>
          </a:stretch>
        </p:blipFill>
        <p:spPr>
          <a:xfrm>
            <a:off x="8218230" y="3680732"/>
            <a:ext cx="3195441" cy="2393496"/>
          </a:xfrm>
          <a:prstGeom prst="rect">
            <a:avLst/>
          </a:prstGeom>
        </p:spPr>
      </p:pic>
      <p:sp>
        <p:nvSpPr>
          <p:cNvPr id="9" name="TextBox 8"/>
          <p:cNvSpPr txBox="1"/>
          <p:nvPr/>
        </p:nvSpPr>
        <p:spPr>
          <a:xfrm>
            <a:off x="622746" y="3680732"/>
            <a:ext cx="7004649" cy="3046988"/>
          </a:xfrm>
          <a:prstGeom prst="rect">
            <a:avLst/>
          </a:prstGeom>
          <a:noFill/>
        </p:spPr>
        <p:txBody>
          <a:bodyPr wrap="square" rtlCol="0">
            <a:spAutoFit/>
          </a:bodyPr>
          <a:lstStyle/>
          <a:p>
            <a:r>
              <a:rPr lang="en-GB" sz="2400" dirty="0"/>
              <a:t>Lord Goldsmith was the Attorney General at the time of the Iraq War. His independence at the time he gave his final advice to the government that the war was legal has been questioned, particularly in the light of the evidence of the Cabinet secretary that his advice changed shortly after a meeting with Tony Blair.</a:t>
            </a: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95928726"/>
      </p:ext>
    </p:extLst>
  </p:cSld>
  <p:clrMapOvr>
    <a:masterClrMapping/>
  </p:clrMapOvr>
  <mc:AlternateContent xmlns:mc="http://schemas.openxmlformats.org/markup-compatibility/2006" xmlns:p14="http://schemas.microsoft.com/office/powerpoint/2010/main">
    <mc:Choice Requires="p14">
      <p:transition spd="slow" p14:dur="2000" advTm="169668"/>
    </mc:Choice>
    <mc:Fallback xmlns="">
      <p:transition spd="slow" advTm="16966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0D9B8FD4-CDEB-4EB4-B4DE-C89E1193895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0" name="Freeform 36">
            <a:extLst>
              <a:ext uri="{FF2B5EF4-FFF2-40B4-BE49-F238E27FC236}">
                <a16:creationId xmlns:a16="http://schemas.microsoft.com/office/drawing/2014/main" xmlns="" id="{5A2E3D1D-9E9F-4739-BA14-D4D7FA9FBDD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12" name="Freeform: Shape 11">
            <a:extLst>
              <a:ext uri="{FF2B5EF4-FFF2-40B4-BE49-F238E27FC236}">
                <a16:creationId xmlns:a16="http://schemas.microsoft.com/office/drawing/2014/main" xmlns="" id="{1FFB365B-E9DC-4859-B8AB-CB83EEBE4E2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xmlns="" id="{8ADAB9C8-EB37-4914-A699-C716FC8FE4F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653143" y="1645920"/>
            <a:ext cx="3522879" cy="4470821"/>
          </a:xfrm>
        </p:spPr>
        <p:txBody>
          <a:bodyPr>
            <a:normAutofit/>
          </a:bodyPr>
          <a:lstStyle/>
          <a:p>
            <a:pPr algn="r"/>
            <a:r>
              <a:rPr lang="en-GB">
                <a:solidFill>
                  <a:schemeClr val="bg2"/>
                </a:solidFill>
              </a:rPr>
              <a:t>Executive and the judiciary: </a:t>
            </a:r>
            <a:br>
              <a:rPr lang="en-GB">
                <a:solidFill>
                  <a:schemeClr val="bg2"/>
                </a:solidFill>
              </a:rPr>
            </a:br>
            <a:r>
              <a:rPr lang="en-GB">
                <a:solidFill>
                  <a:schemeClr val="bg2"/>
                </a:solidFill>
              </a:rPr>
              <a:t>CHECKS AND BALANCES</a:t>
            </a:r>
          </a:p>
        </p:txBody>
      </p:sp>
      <p:sp>
        <p:nvSpPr>
          <p:cNvPr id="3" name="Content Placeholder 2"/>
          <p:cNvSpPr>
            <a:spLocks noGrp="1"/>
          </p:cNvSpPr>
          <p:nvPr>
            <p:ph idx="1"/>
          </p:nvPr>
        </p:nvSpPr>
        <p:spPr>
          <a:xfrm>
            <a:off x="5204109" y="1645920"/>
            <a:ext cx="6269434" cy="4470821"/>
          </a:xfrm>
        </p:spPr>
        <p:txBody>
          <a:bodyPr vert="horz" lIns="91440" tIns="45720" rIns="91440" bIns="45720" rtlCol="0" anchor="t">
            <a:noAutofit/>
          </a:bodyPr>
          <a:lstStyle/>
          <a:p>
            <a:pPr marL="502920" indent="-457200">
              <a:buAutoNum type="arabicPeriod"/>
            </a:pPr>
            <a:r>
              <a:rPr lang="en-GB" sz="2400" b="1">
                <a:solidFill>
                  <a:schemeClr val="tx1">
                    <a:lumMod val="95000"/>
                  </a:schemeClr>
                </a:solidFill>
              </a:rPr>
              <a:t>Constitutional Reform Act (2005): Part 4: The way in which judges are appointed.</a:t>
            </a:r>
            <a:endParaRPr lang="en-GB" sz="2400" b="1" dirty="0">
              <a:solidFill>
                <a:schemeClr val="tx1">
                  <a:lumMod val="95000"/>
                </a:schemeClr>
              </a:solidFill>
            </a:endParaRPr>
          </a:p>
          <a:p>
            <a:pPr marL="502920" indent="-457200">
              <a:buAutoNum type="arabicPeriod"/>
            </a:pPr>
            <a:endParaRPr lang="en-GB" sz="2400" b="1" dirty="0">
              <a:solidFill>
                <a:schemeClr val="tx1">
                  <a:lumMod val="95000"/>
                </a:schemeClr>
              </a:solidFill>
            </a:endParaRPr>
          </a:p>
          <a:p>
            <a:pPr marL="502920" indent="-457200">
              <a:buAutoNum type="arabicPeriod"/>
            </a:pPr>
            <a:r>
              <a:rPr lang="en-GB" sz="2400" b="1">
                <a:solidFill>
                  <a:schemeClr val="tx1">
                    <a:lumMod val="95000"/>
                  </a:schemeClr>
                </a:solidFill>
              </a:rPr>
              <a:t>Security of tenure: Act of Settlement 1701</a:t>
            </a:r>
            <a:endParaRPr lang="en-GB" sz="2400" b="1" dirty="0">
              <a:solidFill>
                <a:schemeClr val="tx1">
                  <a:lumMod val="95000"/>
                </a:schemeClr>
              </a:solidFill>
            </a:endParaRPr>
          </a:p>
          <a:p>
            <a:pPr marL="45720" indent="0">
              <a:buNone/>
            </a:pPr>
            <a:r>
              <a:rPr lang="en-GB" sz="2400" b="1">
                <a:solidFill>
                  <a:schemeClr val="tx1">
                    <a:lumMod val="95000"/>
                  </a:schemeClr>
                </a:solidFill>
              </a:rPr>
              <a:t>			Senior Courts Act 1981</a:t>
            </a:r>
            <a:endParaRPr lang="en-GB" sz="2400" b="1" dirty="0">
              <a:solidFill>
                <a:schemeClr val="tx1">
                  <a:lumMod val="95000"/>
                </a:schemeClr>
              </a:solidFill>
            </a:endParaRPr>
          </a:p>
          <a:p>
            <a:pPr marL="45720" indent="0">
              <a:buNone/>
            </a:pPr>
            <a:endParaRPr lang="en-GB" sz="2400" b="1" dirty="0">
              <a:solidFill>
                <a:schemeClr val="tx1">
                  <a:lumMod val="95000"/>
                </a:schemeClr>
              </a:solidFill>
            </a:endParaRPr>
          </a:p>
          <a:p>
            <a:pPr marL="45720" indent="0">
              <a:buNone/>
            </a:pPr>
            <a:r>
              <a:rPr lang="en-GB" sz="2400" b="1">
                <a:solidFill>
                  <a:schemeClr val="tx1">
                    <a:lumMod val="95000"/>
                  </a:schemeClr>
                </a:solidFill>
              </a:rPr>
              <a:t>3. The Crime and Courts Act 2013: A more modern and effective criminal justice system?</a:t>
            </a:r>
          </a:p>
        </p:txBody>
      </p:sp>
      <p:pic>
        <p:nvPicPr>
          <p:cNvPr id="4" name="Audio 3">
            <a:hlinkClick r:id="" action="ppaction://media"/>
          </p:cNvPr>
          <p:cNvPicPr>
            <a:picLocks noChangeAspect="1"/>
          </p:cNvPicPr>
          <p:nvPr>
            <a:audioFile r:link="rId1"/>
            <p:extLst>
              <p:ext uri="{DAA4B4D4-6D71-4841-9C94-3DE7FCFB9230}">
                <p14:media xmlns:p14="http://schemas.microsoft.com/office/powerpoint/2010/main" r:embed="rId2">
                  <p14:trim st="56947"/>
                </p14:media>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736581062"/>
      </p:ext>
    </p:extLst>
  </p:cSld>
  <p:clrMapOvr>
    <a:masterClrMapping/>
  </p:clrMapOvr>
  <mc:AlternateContent xmlns:mc="http://schemas.openxmlformats.org/markup-compatibility/2006" xmlns:p14="http://schemas.microsoft.com/office/powerpoint/2010/main">
    <mc:Choice Requires="p14">
      <p:transition spd="slow" p14:dur="2000" advTm="126016"/>
    </mc:Choice>
    <mc:Fallback xmlns="">
      <p:transition spd="slow" advTm="12601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74CD14DB-BB81-479F-A1FC-1C75640E9F8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0" name="Rectangle 9">
            <a:extLst>
              <a:ext uri="{FF2B5EF4-FFF2-40B4-BE49-F238E27FC236}">
                <a16:creationId xmlns:a16="http://schemas.microsoft.com/office/drawing/2014/main" xmlns="" id="{C943A91B-7CA7-4592-A975-73B1BF8C4C7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Freeform 7">
            <a:extLst>
              <a:ext uri="{FF2B5EF4-FFF2-40B4-BE49-F238E27FC236}">
                <a16:creationId xmlns:a16="http://schemas.microsoft.com/office/drawing/2014/main" xmlns="" id="{EC471314-E46A-414B-8D91-74880E84F1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14" name="Freeform: Shape 13">
            <a:extLst>
              <a:ext uri="{FF2B5EF4-FFF2-40B4-BE49-F238E27FC236}">
                <a16:creationId xmlns:a16="http://schemas.microsoft.com/office/drawing/2014/main" xmlns="" id="{6A681326-1C9D-44A3-A627-3871BDAE412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p:cNvSpPr>
            <a:spLocks noGrp="1"/>
          </p:cNvSpPr>
          <p:nvPr>
            <p:ph type="title"/>
          </p:nvPr>
        </p:nvSpPr>
        <p:spPr>
          <a:xfrm>
            <a:off x="1103312" y="452718"/>
            <a:ext cx="8947522" cy="1400530"/>
          </a:xfrm>
        </p:spPr>
        <p:txBody>
          <a:bodyPr anchor="ctr">
            <a:normAutofit/>
          </a:bodyPr>
          <a:lstStyle/>
          <a:p>
            <a:pPr>
              <a:lnSpc>
                <a:spcPct val="90000"/>
              </a:lnSpc>
            </a:pPr>
            <a:r>
              <a:rPr lang="en-GB" sz="2900">
                <a:solidFill>
                  <a:srgbClr val="FFFFFF"/>
                </a:solidFill>
              </a:rPr>
              <a:t>1. </a:t>
            </a:r>
            <a:r>
              <a:rPr lang="en-GB" sz="2900" b="1">
                <a:solidFill>
                  <a:srgbClr val="FFFFFF"/>
                </a:solidFill>
              </a:rPr>
              <a:t>Constitutional Reform Act (2005): Part 4: The way in which judges are appointed.</a:t>
            </a:r>
            <a:br>
              <a:rPr lang="en-GB" sz="2900" b="1">
                <a:solidFill>
                  <a:srgbClr val="FFFFFF"/>
                </a:solidFill>
              </a:rPr>
            </a:br>
            <a:r>
              <a:rPr lang="en-GB" sz="2900">
                <a:solidFill>
                  <a:srgbClr val="FFFFFF"/>
                </a:solidFill>
              </a:rPr>
              <a:t> </a:t>
            </a:r>
          </a:p>
        </p:txBody>
      </p:sp>
      <p:sp>
        <p:nvSpPr>
          <p:cNvPr id="3" name="Content Placeholder 2"/>
          <p:cNvSpPr>
            <a:spLocks noGrp="1"/>
          </p:cNvSpPr>
          <p:nvPr>
            <p:ph idx="1"/>
          </p:nvPr>
        </p:nvSpPr>
        <p:spPr>
          <a:xfrm>
            <a:off x="1103312" y="2763520"/>
            <a:ext cx="10024842" cy="3901822"/>
          </a:xfrm>
        </p:spPr>
        <p:txBody>
          <a:bodyPr vert="horz" lIns="91440" tIns="45720" rIns="91440" bIns="45720" rtlCol="0" anchor="t">
            <a:normAutofit/>
          </a:bodyPr>
          <a:lstStyle/>
          <a:p>
            <a:r>
              <a:rPr lang="en-GB" sz="2400" b="1"/>
              <a:t>Part 4 CRA (2005): </a:t>
            </a:r>
            <a:r>
              <a:rPr lang="en-GB" sz="2400"/>
              <a:t>Provides for the establishment of an independent </a:t>
            </a:r>
            <a:r>
              <a:rPr lang="en-GB" sz="2400">
                <a:solidFill>
                  <a:srgbClr val="FF0000"/>
                </a:solidFill>
              </a:rPr>
              <a:t>Judicial Appointments Commission</a:t>
            </a:r>
            <a:r>
              <a:rPr lang="en-GB" sz="2400"/>
              <a:t> and a Judicial Appointments and Conduct Ombudsman. This was with the intended aim to introduce objectivity and transparency into the procedure for appointing judges.</a:t>
            </a:r>
          </a:p>
          <a:p>
            <a:r>
              <a:rPr lang="en-GB" sz="2400" b="1"/>
              <a:t>CRA (2005):  </a:t>
            </a:r>
            <a:r>
              <a:rPr lang="en-GB" sz="2400"/>
              <a:t>provides that the commission should select a </a:t>
            </a:r>
            <a:r>
              <a:rPr lang="en-GB" sz="2400" b="1"/>
              <a:t>suitable candidate</a:t>
            </a:r>
            <a:r>
              <a:rPr lang="en-GB" sz="2400"/>
              <a:t>, the powers of the Lord Chancellor being </a:t>
            </a:r>
            <a:r>
              <a:rPr lang="en-GB" sz="2400" b="1"/>
              <a:t>limited</a:t>
            </a:r>
            <a:r>
              <a:rPr lang="en-GB" sz="2400"/>
              <a:t> accepting the selection, rejecting the selection or requiring the selection panel to reconsider the selection.</a:t>
            </a:r>
          </a:p>
          <a:p>
            <a:endParaRPr lang="en-GB"/>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017677106"/>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57447"/>
    </mc:Choice>
    <mc:Fallback xmlns="">
      <p:transition spd="slow" advTm="15744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xmlns="" id="{0D9B8FD4-CDEB-4EB4-B4DE-C89E1193895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0" name="Freeform 36">
            <a:extLst>
              <a:ext uri="{FF2B5EF4-FFF2-40B4-BE49-F238E27FC236}">
                <a16:creationId xmlns:a16="http://schemas.microsoft.com/office/drawing/2014/main" xmlns="" id="{5A2E3D1D-9E9F-4739-BA14-D4D7FA9FBDD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4644637" y="0"/>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sp>
        <p:nvSpPr>
          <p:cNvPr id="12" name="Freeform: Shape 11">
            <a:extLst>
              <a:ext uri="{FF2B5EF4-FFF2-40B4-BE49-F238E27FC236}">
                <a16:creationId xmlns:a16="http://schemas.microsoft.com/office/drawing/2014/main" xmlns="" id="{1FFB365B-E9DC-4859-B8AB-CB83EEBE4E2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1"/>
            <a:ext cx="4990911" cy="6858001"/>
          </a:xfrm>
          <a:custGeom>
            <a:avLst/>
            <a:gdLst>
              <a:gd name="connsiteX0" fmla="*/ 3646196 w 4990911"/>
              <a:gd name="connsiteY0" fmla="*/ 0 h 6858001"/>
              <a:gd name="connsiteX1" fmla="*/ 4989734 w 4990911"/>
              <a:gd name="connsiteY1" fmla="*/ 0 h 6858001"/>
              <a:gd name="connsiteX2" fmla="*/ 4964689 w 4990911"/>
              <a:gd name="connsiteY2" fmla="*/ 155677 h 6858001"/>
              <a:gd name="connsiteX3" fmla="*/ 4940820 w 4990911"/>
              <a:gd name="connsiteY3" fmla="*/ 310668 h 6858001"/>
              <a:gd name="connsiteX4" fmla="*/ 4917456 w 4990911"/>
              <a:gd name="connsiteY4" fmla="*/ 466344 h 6858001"/>
              <a:gd name="connsiteX5" fmla="*/ 4897453 w 4990911"/>
              <a:gd name="connsiteY5" fmla="*/ 622707 h 6858001"/>
              <a:gd name="connsiteX6" fmla="*/ 4877282 w 4990911"/>
              <a:gd name="connsiteY6" fmla="*/ 778383 h 6858001"/>
              <a:gd name="connsiteX7" fmla="*/ 4858456 w 4990911"/>
              <a:gd name="connsiteY7" fmla="*/ 934746 h 6858001"/>
              <a:gd name="connsiteX8" fmla="*/ 4842320 w 4990911"/>
              <a:gd name="connsiteY8" fmla="*/ 1089051 h 6858001"/>
              <a:gd name="connsiteX9" fmla="*/ 4827024 w 4990911"/>
              <a:gd name="connsiteY9" fmla="*/ 1245413 h 6858001"/>
              <a:gd name="connsiteX10" fmla="*/ 4813072 w 4990911"/>
              <a:gd name="connsiteY10" fmla="*/ 1401090 h 6858001"/>
              <a:gd name="connsiteX11" fmla="*/ 4800970 w 4990911"/>
              <a:gd name="connsiteY11" fmla="*/ 1554023 h 6858001"/>
              <a:gd name="connsiteX12" fmla="*/ 4788867 w 4990911"/>
              <a:gd name="connsiteY12" fmla="*/ 1709014 h 6858001"/>
              <a:gd name="connsiteX13" fmla="*/ 4778782 w 4990911"/>
              <a:gd name="connsiteY13" fmla="*/ 1861947 h 6858001"/>
              <a:gd name="connsiteX14" fmla="*/ 4770882 w 4990911"/>
              <a:gd name="connsiteY14" fmla="*/ 2014881 h 6858001"/>
              <a:gd name="connsiteX15" fmla="*/ 4762645 w 4990911"/>
              <a:gd name="connsiteY15" fmla="*/ 2167128 h 6858001"/>
              <a:gd name="connsiteX16" fmla="*/ 4755754 w 4990911"/>
              <a:gd name="connsiteY16" fmla="*/ 2318004 h 6858001"/>
              <a:gd name="connsiteX17" fmla="*/ 4750879 w 4990911"/>
              <a:gd name="connsiteY17" fmla="*/ 2467509 h 6858001"/>
              <a:gd name="connsiteX18" fmla="*/ 4746677 w 4990911"/>
              <a:gd name="connsiteY18" fmla="*/ 2617013 h 6858001"/>
              <a:gd name="connsiteX19" fmla="*/ 4742643 w 4990911"/>
              <a:gd name="connsiteY19" fmla="*/ 2765146 h 6858001"/>
              <a:gd name="connsiteX20" fmla="*/ 4740794 w 4990911"/>
              <a:gd name="connsiteY20" fmla="*/ 2911221 h 6858001"/>
              <a:gd name="connsiteX21" fmla="*/ 4738777 w 4990911"/>
              <a:gd name="connsiteY21" fmla="*/ 3057297 h 6858001"/>
              <a:gd name="connsiteX22" fmla="*/ 4737768 w 4990911"/>
              <a:gd name="connsiteY22" fmla="*/ 3201315 h 6858001"/>
              <a:gd name="connsiteX23" fmla="*/ 4738777 w 4990911"/>
              <a:gd name="connsiteY23" fmla="*/ 3343961 h 6858001"/>
              <a:gd name="connsiteX24" fmla="*/ 4738777 w 4990911"/>
              <a:gd name="connsiteY24" fmla="*/ 3485236 h 6858001"/>
              <a:gd name="connsiteX25" fmla="*/ 4740794 w 4990911"/>
              <a:gd name="connsiteY25" fmla="*/ 3625139 h 6858001"/>
              <a:gd name="connsiteX26" fmla="*/ 4743819 w 4990911"/>
              <a:gd name="connsiteY26" fmla="*/ 3762299 h 6858001"/>
              <a:gd name="connsiteX27" fmla="*/ 4746677 w 4990911"/>
              <a:gd name="connsiteY27" fmla="*/ 3898087 h 6858001"/>
              <a:gd name="connsiteX28" fmla="*/ 4749871 w 4990911"/>
              <a:gd name="connsiteY28" fmla="*/ 4031133 h 6858001"/>
              <a:gd name="connsiteX29" fmla="*/ 4754745 w 4990911"/>
              <a:gd name="connsiteY29" fmla="*/ 4163492 h 6858001"/>
              <a:gd name="connsiteX30" fmla="*/ 4759956 w 4990911"/>
              <a:gd name="connsiteY30" fmla="*/ 4293793 h 6858001"/>
              <a:gd name="connsiteX31" fmla="*/ 4764662 w 4990911"/>
              <a:gd name="connsiteY31" fmla="*/ 4421352 h 6858001"/>
              <a:gd name="connsiteX32" fmla="*/ 4777942 w 4990911"/>
              <a:gd name="connsiteY32" fmla="*/ 4670298 h 6858001"/>
              <a:gd name="connsiteX33" fmla="*/ 4792061 w 4990911"/>
              <a:gd name="connsiteY33" fmla="*/ 4908956 h 6858001"/>
              <a:gd name="connsiteX34" fmla="*/ 4806853 w 4990911"/>
              <a:gd name="connsiteY34" fmla="*/ 5138013 h 6858001"/>
              <a:gd name="connsiteX35" fmla="*/ 4823158 w 4990911"/>
              <a:gd name="connsiteY35" fmla="*/ 5354726 h 6858001"/>
              <a:gd name="connsiteX36" fmla="*/ 4840135 w 4990911"/>
              <a:gd name="connsiteY36" fmla="*/ 5561838 h 6858001"/>
              <a:gd name="connsiteX37" fmla="*/ 4858456 w 4990911"/>
              <a:gd name="connsiteY37" fmla="*/ 5753862 h 6858001"/>
              <a:gd name="connsiteX38" fmla="*/ 4876442 w 4990911"/>
              <a:gd name="connsiteY38" fmla="*/ 5934227 h 6858001"/>
              <a:gd name="connsiteX39" fmla="*/ 4894427 w 4990911"/>
              <a:gd name="connsiteY39" fmla="*/ 6100191 h 6858001"/>
              <a:gd name="connsiteX40" fmla="*/ 4911404 w 4990911"/>
              <a:gd name="connsiteY40" fmla="*/ 6252438 h 6858001"/>
              <a:gd name="connsiteX41" fmla="*/ 4927541 w 4990911"/>
              <a:gd name="connsiteY41" fmla="*/ 6387541 h 6858001"/>
              <a:gd name="connsiteX42" fmla="*/ 4942837 w 4990911"/>
              <a:gd name="connsiteY42" fmla="*/ 6509613 h 6858001"/>
              <a:gd name="connsiteX43" fmla="*/ 4955612 w 4990911"/>
              <a:gd name="connsiteY43" fmla="*/ 6612483 h 6858001"/>
              <a:gd name="connsiteX44" fmla="*/ 4967714 w 4990911"/>
              <a:gd name="connsiteY44" fmla="*/ 6698894 h 6858001"/>
              <a:gd name="connsiteX45" fmla="*/ 4985028 w 4990911"/>
              <a:gd name="connsiteY45" fmla="*/ 6817538 h 6858001"/>
              <a:gd name="connsiteX46" fmla="*/ 4990911 w 4990911"/>
              <a:gd name="connsiteY46" fmla="*/ 6858000 h 6858001"/>
              <a:gd name="connsiteX47" fmla="*/ 4085557 w 4990911"/>
              <a:gd name="connsiteY47" fmla="*/ 6858000 h 6858001"/>
              <a:gd name="connsiteX48" fmla="*/ 4085557 w 4990911"/>
              <a:gd name="connsiteY48" fmla="*/ 6858001 h 6858001"/>
              <a:gd name="connsiteX49" fmla="*/ 0 w 4990911"/>
              <a:gd name="connsiteY49" fmla="*/ 6858001 h 6858001"/>
              <a:gd name="connsiteX50" fmla="*/ 0 w 4990911"/>
              <a:gd name="connsiteY50" fmla="*/ 1 h 6858001"/>
              <a:gd name="connsiteX51" fmla="*/ 3646196 w 4990911"/>
              <a:gd name="connsiteY51" fmla="*/ 1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4990911" h="6858001">
                <a:moveTo>
                  <a:pt x="3646196" y="0"/>
                </a:moveTo>
                <a:lnTo>
                  <a:pt x="4989734" y="0"/>
                </a:lnTo>
                <a:lnTo>
                  <a:pt x="4964689" y="155677"/>
                </a:lnTo>
                <a:lnTo>
                  <a:pt x="4940820" y="310668"/>
                </a:lnTo>
                <a:lnTo>
                  <a:pt x="4917456" y="466344"/>
                </a:lnTo>
                <a:lnTo>
                  <a:pt x="4897453" y="622707"/>
                </a:lnTo>
                <a:lnTo>
                  <a:pt x="4877282" y="778383"/>
                </a:lnTo>
                <a:lnTo>
                  <a:pt x="4858456" y="934746"/>
                </a:lnTo>
                <a:lnTo>
                  <a:pt x="4842320" y="1089051"/>
                </a:lnTo>
                <a:lnTo>
                  <a:pt x="4827024" y="1245413"/>
                </a:lnTo>
                <a:lnTo>
                  <a:pt x="4813072" y="1401090"/>
                </a:lnTo>
                <a:lnTo>
                  <a:pt x="4800970" y="1554023"/>
                </a:lnTo>
                <a:lnTo>
                  <a:pt x="4788867" y="1709014"/>
                </a:lnTo>
                <a:lnTo>
                  <a:pt x="4778782" y="1861947"/>
                </a:lnTo>
                <a:lnTo>
                  <a:pt x="4770882" y="2014881"/>
                </a:lnTo>
                <a:lnTo>
                  <a:pt x="4762645" y="2167128"/>
                </a:lnTo>
                <a:lnTo>
                  <a:pt x="4755754" y="2318004"/>
                </a:lnTo>
                <a:lnTo>
                  <a:pt x="4750879" y="2467509"/>
                </a:lnTo>
                <a:lnTo>
                  <a:pt x="4746677" y="2617013"/>
                </a:lnTo>
                <a:lnTo>
                  <a:pt x="4742643" y="2765146"/>
                </a:lnTo>
                <a:lnTo>
                  <a:pt x="4740794" y="2911221"/>
                </a:lnTo>
                <a:lnTo>
                  <a:pt x="4738777" y="3057297"/>
                </a:lnTo>
                <a:lnTo>
                  <a:pt x="4737768" y="3201315"/>
                </a:lnTo>
                <a:lnTo>
                  <a:pt x="4738777" y="3343961"/>
                </a:lnTo>
                <a:lnTo>
                  <a:pt x="4738777" y="3485236"/>
                </a:lnTo>
                <a:lnTo>
                  <a:pt x="4740794" y="3625139"/>
                </a:lnTo>
                <a:lnTo>
                  <a:pt x="4743819" y="3762299"/>
                </a:lnTo>
                <a:lnTo>
                  <a:pt x="4746677" y="3898087"/>
                </a:lnTo>
                <a:lnTo>
                  <a:pt x="4749871" y="4031133"/>
                </a:lnTo>
                <a:lnTo>
                  <a:pt x="4754745" y="4163492"/>
                </a:lnTo>
                <a:lnTo>
                  <a:pt x="4759956" y="4293793"/>
                </a:lnTo>
                <a:lnTo>
                  <a:pt x="4764662" y="4421352"/>
                </a:lnTo>
                <a:lnTo>
                  <a:pt x="4777942" y="4670298"/>
                </a:lnTo>
                <a:lnTo>
                  <a:pt x="4792061" y="4908956"/>
                </a:lnTo>
                <a:lnTo>
                  <a:pt x="4806853" y="5138013"/>
                </a:lnTo>
                <a:lnTo>
                  <a:pt x="4823158" y="5354726"/>
                </a:lnTo>
                <a:lnTo>
                  <a:pt x="4840135" y="5561838"/>
                </a:lnTo>
                <a:lnTo>
                  <a:pt x="4858456" y="5753862"/>
                </a:lnTo>
                <a:lnTo>
                  <a:pt x="4876442" y="5934227"/>
                </a:lnTo>
                <a:lnTo>
                  <a:pt x="4894427" y="6100191"/>
                </a:lnTo>
                <a:lnTo>
                  <a:pt x="4911404" y="6252438"/>
                </a:lnTo>
                <a:lnTo>
                  <a:pt x="4927541" y="6387541"/>
                </a:lnTo>
                <a:lnTo>
                  <a:pt x="4942837" y="6509613"/>
                </a:lnTo>
                <a:lnTo>
                  <a:pt x="4955612" y="6612483"/>
                </a:lnTo>
                <a:lnTo>
                  <a:pt x="4967714" y="6698894"/>
                </a:lnTo>
                <a:lnTo>
                  <a:pt x="4985028" y="6817538"/>
                </a:lnTo>
                <a:lnTo>
                  <a:pt x="4990911" y="6858000"/>
                </a:lnTo>
                <a:lnTo>
                  <a:pt x="4085557" y="6858000"/>
                </a:lnTo>
                <a:lnTo>
                  <a:pt x="4085557" y="6858001"/>
                </a:lnTo>
                <a:lnTo>
                  <a:pt x="0" y="6858001"/>
                </a:lnTo>
                <a:lnTo>
                  <a:pt x="0" y="1"/>
                </a:lnTo>
                <a:lnTo>
                  <a:pt x="3646196" y="1"/>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xmlns="" id="{8ADAB9C8-EB37-4914-A699-C716FC8FE4F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653143" y="1645920"/>
            <a:ext cx="3522879" cy="4470821"/>
          </a:xfrm>
        </p:spPr>
        <p:txBody>
          <a:bodyPr>
            <a:normAutofit/>
          </a:bodyPr>
          <a:lstStyle/>
          <a:p>
            <a:pPr marL="502920" indent="-457200" algn="r">
              <a:lnSpc>
                <a:spcPct val="90000"/>
              </a:lnSpc>
            </a:pPr>
            <a:r>
              <a:rPr lang="en-GB" sz="3300" b="1">
                <a:solidFill>
                  <a:schemeClr val="bg2"/>
                </a:solidFill>
              </a:rPr>
              <a:t/>
            </a:r>
            <a:br>
              <a:rPr lang="en-GB" sz="3300" b="1">
                <a:solidFill>
                  <a:schemeClr val="bg2"/>
                </a:solidFill>
              </a:rPr>
            </a:br>
            <a:r>
              <a:rPr lang="en-GB" sz="3300" b="1">
                <a:solidFill>
                  <a:schemeClr val="bg2"/>
                </a:solidFill>
              </a:rPr>
              <a:t>Security of tenure: Act of Settlement 1701</a:t>
            </a:r>
            <a:br>
              <a:rPr lang="en-GB" sz="3300" b="1">
                <a:solidFill>
                  <a:schemeClr val="bg2"/>
                </a:solidFill>
              </a:rPr>
            </a:br>
            <a:r>
              <a:rPr lang="en-GB" sz="3300" b="1">
                <a:solidFill>
                  <a:schemeClr val="bg2"/>
                </a:solidFill>
              </a:rPr>
              <a:t>			Senior Courts Act 1981</a:t>
            </a:r>
            <a:br>
              <a:rPr lang="en-GB" sz="3300" b="1">
                <a:solidFill>
                  <a:schemeClr val="bg2"/>
                </a:solidFill>
              </a:rPr>
            </a:br>
            <a:endParaRPr lang="en-GB" sz="3300">
              <a:solidFill>
                <a:schemeClr val="bg2"/>
              </a:solidFill>
            </a:endParaRPr>
          </a:p>
        </p:txBody>
      </p:sp>
      <p:sp>
        <p:nvSpPr>
          <p:cNvPr id="3" name="Content Placeholder 2"/>
          <p:cNvSpPr>
            <a:spLocks noGrp="1"/>
          </p:cNvSpPr>
          <p:nvPr>
            <p:ph idx="1"/>
          </p:nvPr>
        </p:nvSpPr>
        <p:spPr>
          <a:xfrm>
            <a:off x="5117846" y="1157090"/>
            <a:ext cx="6542603" cy="5175311"/>
          </a:xfrm>
        </p:spPr>
        <p:txBody>
          <a:bodyPr vert="horz" lIns="91440" tIns="45720" rIns="91440" bIns="45720" rtlCol="0" anchor="t">
            <a:normAutofit lnSpcReduction="10000"/>
          </a:bodyPr>
          <a:lstStyle/>
          <a:p>
            <a:r>
              <a:rPr lang="en-GB" sz="2200"/>
              <a:t>Security of tenure (job security) was first given to judges by the </a:t>
            </a:r>
            <a:r>
              <a:rPr lang="en-GB" sz="2200" b="1"/>
              <a:t>Act of Settlement 1701.</a:t>
            </a:r>
          </a:p>
          <a:p>
            <a:r>
              <a:rPr lang="en-GB" sz="2200"/>
              <a:t>The modern basis for it is found in the</a:t>
            </a:r>
            <a:r>
              <a:rPr lang="en-GB" sz="2200" b="1"/>
              <a:t> Senior Courts Act 1981 and CRA 2005. </a:t>
            </a:r>
          </a:p>
          <a:p>
            <a:pPr marL="45720" indent="0">
              <a:buNone/>
            </a:pPr>
            <a:r>
              <a:rPr lang="en-GB" sz="2200"/>
              <a:t>-Senior judges hold office “during good behaviour” </a:t>
            </a:r>
          </a:p>
          <a:p>
            <a:pPr>
              <a:buFontTx/>
              <a:buChar char="-"/>
            </a:pPr>
            <a:r>
              <a:rPr lang="en-GB" sz="2200"/>
              <a:t>May be dismissed by the monarch only following a vote of both Houses of Parliament.</a:t>
            </a:r>
          </a:p>
          <a:p>
            <a:r>
              <a:rPr lang="en-GB" sz="2200" b="1"/>
              <a:t>This preserves the separation of powers by ensuring that judges cannot be dismissed because they give a judgement wit</a:t>
            </a:r>
            <a:r>
              <a:rPr lang="en-GB" b="1"/>
              <a:t>h which the government of the day disagrees. </a:t>
            </a: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816629227"/>
      </p:ext>
    </p:extLst>
  </p:cSld>
  <p:clrMapOvr>
    <a:masterClrMapping/>
  </p:clrMapOvr>
  <mc:AlternateContent xmlns:mc="http://schemas.openxmlformats.org/markup-compatibility/2006" xmlns:p14="http://schemas.microsoft.com/office/powerpoint/2010/main">
    <mc:Choice Requires="p14">
      <p:transition spd="slow" p14:dur="2000" advTm="59875"/>
    </mc:Choice>
    <mc:Fallback xmlns="">
      <p:transition spd="slow" advTm="5987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xmlns="" id="{C8A3C342-1D03-412F-8DD3-BF519E8E0AE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411931" y="452718"/>
            <a:ext cx="4638903" cy="1400530"/>
          </a:xfrm>
        </p:spPr>
        <p:txBody>
          <a:bodyPr>
            <a:normAutofit/>
          </a:bodyPr>
          <a:lstStyle/>
          <a:p>
            <a:pPr>
              <a:lnSpc>
                <a:spcPct val="90000"/>
              </a:lnSpc>
            </a:pPr>
            <a:r>
              <a:rPr lang="en-GB" sz="2900" b="1"/>
              <a:t>The Crime and Courts Act 2013</a:t>
            </a:r>
            <a:br>
              <a:rPr lang="en-GB" sz="2900" b="1"/>
            </a:br>
            <a:endParaRPr lang="en-GB" sz="2900"/>
          </a:p>
        </p:txBody>
      </p:sp>
      <p:sp>
        <p:nvSpPr>
          <p:cNvPr id="22" name="Freeform 31">
            <a:extLst>
              <a:ext uri="{FF2B5EF4-FFF2-40B4-BE49-F238E27FC236}">
                <a16:creationId xmlns:a16="http://schemas.microsoft.com/office/drawing/2014/main" xmlns="" id="{81CC9B02-E087-4350-AEBD-2C3CF001AF0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flipH="1">
            <a:off x="4628375" y="-1573"/>
            <a:ext cx="559472" cy="3709642"/>
          </a:xfrm>
          <a:custGeom>
            <a:avLst/>
            <a:gdLst>
              <a:gd name="connsiteX0" fmla="*/ 0 w 559472"/>
              <a:gd name="connsiteY0" fmla="*/ 0 h 3709642"/>
              <a:gd name="connsiteX1" fmla="*/ 473952 w 559472"/>
              <a:gd name="connsiteY1" fmla="*/ 0 h 3709642"/>
              <a:gd name="connsiteX2" fmla="*/ 485840 w 559472"/>
              <a:gd name="connsiteY2" fmla="*/ 161194 h 3709642"/>
              <a:gd name="connsiteX3" fmla="*/ 523949 w 559472"/>
              <a:gd name="connsiteY3" fmla="*/ 3672197 h 3709642"/>
              <a:gd name="connsiteX4" fmla="*/ 454748 w 559472"/>
              <a:gd name="connsiteY4" fmla="*/ 3709642 h 3709642"/>
              <a:gd name="connsiteX5" fmla="*/ 448224 w 559472"/>
              <a:gd name="connsiteY5" fmla="*/ 3510471 h 3709642"/>
              <a:gd name="connsiteX6" fmla="*/ 443564 w 559472"/>
              <a:gd name="connsiteY6" fmla="*/ 3408563 h 3709642"/>
              <a:gd name="connsiteX7" fmla="*/ 438902 w 559472"/>
              <a:gd name="connsiteY7" fmla="*/ 3304407 h 3709642"/>
              <a:gd name="connsiteX8" fmla="*/ 433941 w 559472"/>
              <a:gd name="connsiteY8" fmla="*/ 3198777 h 3709642"/>
              <a:gd name="connsiteX9" fmla="*/ 427584 w 559472"/>
              <a:gd name="connsiteY9" fmla="*/ 3092510 h 3709642"/>
              <a:gd name="connsiteX10" fmla="*/ 420988 w 559472"/>
              <a:gd name="connsiteY10" fmla="*/ 2984390 h 3709642"/>
              <a:gd name="connsiteX11" fmla="*/ 414330 w 559472"/>
              <a:gd name="connsiteY11" fmla="*/ 2874401 h 3709642"/>
              <a:gd name="connsiteX12" fmla="*/ 406840 w 559472"/>
              <a:gd name="connsiteY12" fmla="*/ 2762980 h 3709642"/>
              <a:gd name="connsiteX13" fmla="*/ 397745 w 559472"/>
              <a:gd name="connsiteY13" fmla="*/ 2650566 h 3709642"/>
              <a:gd name="connsiteX14" fmla="*/ 389154 w 559472"/>
              <a:gd name="connsiteY14" fmla="*/ 2536612 h 3709642"/>
              <a:gd name="connsiteX15" fmla="*/ 379225 w 559472"/>
              <a:gd name="connsiteY15" fmla="*/ 2421642 h 3709642"/>
              <a:gd name="connsiteX16" fmla="*/ 368316 w 559472"/>
              <a:gd name="connsiteY16" fmla="*/ 2305627 h 3709642"/>
              <a:gd name="connsiteX17" fmla="*/ 357466 w 559472"/>
              <a:gd name="connsiteY17" fmla="*/ 2189233 h 3709642"/>
              <a:gd name="connsiteX18" fmla="*/ 344982 w 559472"/>
              <a:gd name="connsiteY18" fmla="*/ 2071473 h 3709642"/>
              <a:gd name="connsiteX19" fmla="*/ 332466 w 559472"/>
              <a:gd name="connsiteY19" fmla="*/ 1952216 h 3709642"/>
              <a:gd name="connsiteX20" fmla="*/ 319121 w 559472"/>
              <a:gd name="connsiteY20" fmla="*/ 1833776 h 3709642"/>
              <a:gd name="connsiteX21" fmla="*/ 304408 w 559472"/>
              <a:gd name="connsiteY21" fmla="*/ 1713948 h 3709642"/>
              <a:gd name="connsiteX22" fmla="*/ 288685 w 559472"/>
              <a:gd name="connsiteY22" fmla="*/ 1592703 h 3709642"/>
              <a:gd name="connsiteX23" fmla="*/ 273050 w 559472"/>
              <a:gd name="connsiteY23" fmla="*/ 1471451 h 3709642"/>
              <a:gd name="connsiteX24" fmla="*/ 255813 w 559472"/>
              <a:gd name="connsiteY24" fmla="*/ 1350328 h 3709642"/>
              <a:gd name="connsiteX25" fmla="*/ 237060 w 559472"/>
              <a:gd name="connsiteY25" fmla="*/ 1227080 h 3709642"/>
              <a:gd name="connsiteX26" fmla="*/ 218488 w 559472"/>
              <a:gd name="connsiteY26" fmla="*/ 1106065 h 3709642"/>
              <a:gd name="connsiteX27" fmla="*/ 198221 w 559472"/>
              <a:gd name="connsiteY27" fmla="*/ 982940 h 3709642"/>
              <a:gd name="connsiteX28" fmla="*/ 177152 w 559472"/>
              <a:gd name="connsiteY28" fmla="*/ 858755 h 3709642"/>
              <a:gd name="connsiteX29" fmla="*/ 155551 w 559472"/>
              <a:gd name="connsiteY29" fmla="*/ 736861 h 3709642"/>
              <a:gd name="connsiteX30" fmla="*/ 131782 w 559472"/>
              <a:gd name="connsiteY30" fmla="*/ 613645 h 3709642"/>
              <a:gd name="connsiteX31" fmla="*/ 107123 w 559472"/>
              <a:gd name="connsiteY31" fmla="*/ 490500 h 3709642"/>
              <a:gd name="connsiteX32" fmla="*/ 82552 w 559472"/>
              <a:gd name="connsiteY32" fmla="*/ 367348 h 3709642"/>
              <a:gd name="connsiteX33" fmla="*/ 55608 w 559472"/>
              <a:gd name="connsiteY33" fmla="*/ 244762 h 3709642"/>
              <a:gd name="connsiteX34" fmla="*/ 28130 w 559472"/>
              <a:gd name="connsiteY34" fmla="*/ 122220 h 3709642"/>
              <a:gd name="connsiteX35" fmla="*/ 0 w 559472"/>
              <a:gd name="connsiteY35" fmla="*/ 0 h 37096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559472" h="3709642">
                <a:moveTo>
                  <a:pt x="0" y="0"/>
                </a:moveTo>
                <a:lnTo>
                  <a:pt x="473952" y="0"/>
                </a:lnTo>
                <a:lnTo>
                  <a:pt x="485840" y="161194"/>
                </a:lnTo>
                <a:cubicBezTo>
                  <a:pt x="552063" y="1147770"/>
                  <a:pt x="592441" y="3086737"/>
                  <a:pt x="523949" y="3672197"/>
                </a:cubicBezTo>
                <a:cubicBezTo>
                  <a:pt x="500842" y="3684557"/>
                  <a:pt x="477855" y="3697282"/>
                  <a:pt x="454748" y="3709642"/>
                </a:cubicBezTo>
                <a:lnTo>
                  <a:pt x="448224" y="3510471"/>
                </a:lnTo>
                <a:lnTo>
                  <a:pt x="443564" y="3408563"/>
                </a:lnTo>
                <a:lnTo>
                  <a:pt x="438902" y="3304407"/>
                </a:lnTo>
                <a:lnTo>
                  <a:pt x="433941" y="3198777"/>
                </a:lnTo>
                <a:lnTo>
                  <a:pt x="427584" y="3092510"/>
                </a:lnTo>
                <a:lnTo>
                  <a:pt x="420988" y="2984390"/>
                </a:lnTo>
                <a:lnTo>
                  <a:pt x="414330" y="2874401"/>
                </a:lnTo>
                <a:lnTo>
                  <a:pt x="406840" y="2762980"/>
                </a:lnTo>
                <a:lnTo>
                  <a:pt x="397745" y="2650566"/>
                </a:lnTo>
                <a:lnTo>
                  <a:pt x="389154" y="2536612"/>
                </a:lnTo>
                <a:lnTo>
                  <a:pt x="379225" y="2421642"/>
                </a:lnTo>
                <a:lnTo>
                  <a:pt x="368316" y="2305627"/>
                </a:lnTo>
                <a:lnTo>
                  <a:pt x="357466" y="2189233"/>
                </a:lnTo>
                <a:lnTo>
                  <a:pt x="344982" y="2071473"/>
                </a:lnTo>
                <a:lnTo>
                  <a:pt x="332466" y="1952216"/>
                </a:lnTo>
                <a:lnTo>
                  <a:pt x="319121" y="1833776"/>
                </a:lnTo>
                <a:lnTo>
                  <a:pt x="304408" y="1713948"/>
                </a:lnTo>
                <a:lnTo>
                  <a:pt x="288685" y="1592703"/>
                </a:lnTo>
                <a:lnTo>
                  <a:pt x="273050" y="1471451"/>
                </a:lnTo>
                <a:lnTo>
                  <a:pt x="255813" y="1350328"/>
                </a:lnTo>
                <a:lnTo>
                  <a:pt x="237060" y="1227080"/>
                </a:lnTo>
                <a:lnTo>
                  <a:pt x="218488" y="1106065"/>
                </a:lnTo>
                <a:lnTo>
                  <a:pt x="198221" y="982940"/>
                </a:lnTo>
                <a:lnTo>
                  <a:pt x="177152" y="858755"/>
                </a:lnTo>
                <a:lnTo>
                  <a:pt x="155551" y="736861"/>
                </a:lnTo>
                <a:lnTo>
                  <a:pt x="131782" y="613645"/>
                </a:lnTo>
                <a:lnTo>
                  <a:pt x="107123" y="490500"/>
                </a:lnTo>
                <a:lnTo>
                  <a:pt x="82552" y="367348"/>
                </a:lnTo>
                <a:lnTo>
                  <a:pt x="55608" y="244762"/>
                </a:lnTo>
                <a:lnTo>
                  <a:pt x="28130" y="122220"/>
                </a:lnTo>
                <a:lnTo>
                  <a:pt x="0" y="0"/>
                </a:lnTo>
                <a:close/>
              </a:path>
            </a:pathLst>
          </a:custGeom>
          <a:solidFill>
            <a:schemeClr val="tx1">
              <a:alpha val="20000"/>
            </a:schemeClr>
          </a:solidFill>
          <a:ln>
            <a:noFill/>
          </a:ln>
        </p:spPr>
        <p:txBody>
          <a:bodyPr rtlCol="0" anchor="ctr"/>
          <a:lstStyle/>
          <a:p>
            <a:pPr algn="ctr"/>
            <a:endParaRPr lang="en-US"/>
          </a:p>
        </p:txBody>
      </p:sp>
      <p:pic>
        <p:nvPicPr>
          <p:cNvPr id="4" name="Picture 3"/>
          <p:cNvPicPr>
            <a:picLocks noChangeAspect="1"/>
          </p:cNvPicPr>
          <p:nvPr/>
        </p:nvPicPr>
        <p:blipFill rotWithShape="1">
          <a:blip r:embed="rId6"/>
          <a:srcRect l="14915" r="25261" b="1"/>
          <a:stretch/>
        </p:blipFill>
        <p:spPr>
          <a:xfrm>
            <a:off x="3" y="10"/>
            <a:ext cx="4973099" cy="6857991"/>
          </a:xfrm>
          <a:custGeom>
            <a:avLst/>
            <a:gdLst/>
            <a:ahLst/>
            <a:cxnLst/>
            <a:rect l="l" t="t" r="r" b="b"/>
            <a:pathLst>
              <a:path w="4973099" h="6858001">
                <a:moveTo>
                  <a:pt x="3628384" y="0"/>
                </a:moveTo>
                <a:lnTo>
                  <a:pt x="4971922" y="0"/>
                </a:lnTo>
                <a:lnTo>
                  <a:pt x="4946877" y="155677"/>
                </a:lnTo>
                <a:lnTo>
                  <a:pt x="4923008" y="310668"/>
                </a:lnTo>
                <a:lnTo>
                  <a:pt x="4899644" y="466344"/>
                </a:lnTo>
                <a:lnTo>
                  <a:pt x="4879641" y="622707"/>
                </a:lnTo>
                <a:lnTo>
                  <a:pt x="4859470" y="778383"/>
                </a:lnTo>
                <a:lnTo>
                  <a:pt x="4840644" y="934746"/>
                </a:lnTo>
                <a:lnTo>
                  <a:pt x="4824508" y="1089051"/>
                </a:lnTo>
                <a:lnTo>
                  <a:pt x="4809212" y="1245413"/>
                </a:lnTo>
                <a:lnTo>
                  <a:pt x="4795260" y="1401090"/>
                </a:lnTo>
                <a:lnTo>
                  <a:pt x="4783158" y="1554023"/>
                </a:lnTo>
                <a:lnTo>
                  <a:pt x="4771055" y="1709014"/>
                </a:lnTo>
                <a:lnTo>
                  <a:pt x="4760970" y="1861947"/>
                </a:lnTo>
                <a:lnTo>
                  <a:pt x="4753070" y="2014881"/>
                </a:lnTo>
                <a:lnTo>
                  <a:pt x="4744833" y="2167128"/>
                </a:lnTo>
                <a:lnTo>
                  <a:pt x="4737942" y="2318004"/>
                </a:lnTo>
                <a:lnTo>
                  <a:pt x="4733067" y="2467509"/>
                </a:lnTo>
                <a:lnTo>
                  <a:pt x="4728865" y="2617013"/>
                </a:lnTo>
                <a:lnTo>
                  <a:pt x="4724831" y="2765146"/>
                </a:lnTo>
                <a:lnTo>
                  <a:pt x="4722982" y="2911221"/>
                </a:lnTo>
                <a:lnTo>
                  <a:pt x="4720965" y="3057297"/>
                </a:lnTo>
                <a:lnTo>
                  <a:pt x="4719956" y="3201315"/>
                </a:lnTo>
                <a:lnTo>
                  <a:pt x="4720965" y="3343961"/>
                </a:lnTo>
                <a:lnTo>
                  <a:pt x="4720965" y="3485236"/>
                </a:lnTo>
                <a:lnTo>
                  <a:pt x="4722982" y="3625139"/>
                </a:lnTo>
                <a:lnTo>
                  <a:pt x="4726007" y="3762299"/>
                </a:lnTo>
                <a:lnTo>
                  <a:pt x="4728865" y="3898087"/>
                </a:lnTo>
                <a:lnTo>
                  <a:pt x="4732059" y="4031133"/>
                </a:lnTo>
                <a:lnTo>
                  <a:pt x="4736933" y="4163492"/>
                </a:lnTo>
                <a:lnTo>
                  <a:pt x="4742144" y="4293793"/>
                </a:lnTo>
                <a:lnTo>
                  <a:pt x="4746850" y="4421352"/>
                </a:lnTo>
                <a:lnTo>
                  <a:pt x="4760130" y="4670298"/>
                </a:lnTo>
                <a:lnTo>
                  <a:pt x="4774249" y="4908956"/>
                </a:lnTo>
                <a:lnTo>
                  <a:pt x="4789041" y="5138013"/>
                </a:lnTo>
                <a:lnTo>
                  <a:pt x="4805346" y="5354726"/>
                </a:lnTo>
                <a:lnTo>
                  <a:pt x="4822323" y="5561838"/>
                </a:lnTo>
                <a:lnTo>
                  <a:pt x="4840644" y="5753862"/>
                </a:lnTo>
                <a:lnTo>
                  <a:pt x="4858630" y="5934227"/>
                </a:lnTo>
                <a:lnTo>
                  <a:pt x="4876615" y="6100191"/>
                </a:lnTo>
                <a:lnTo>
                  <a:pt x="4893592" y="6252438"/>
                </a:lnTo>
                <a:lnTo>
                  <a:pt x="4909729" y="6387541"/>
                </a:lnTo>
                <a:lnTo>
                  <a:pt x="4925025" y="6509613"/>
                </a:lnTo>
                <a:lnTo>
                  <a:pt x="4937800" y="6612483"/>
                </a:lnTo>
                <a:lnTo>
                  <a:pt x="4949902" y="6698894"/>
                </a:lnTo>
                <a:lnTo>
                  <a:pt x="4967216" y="6817538"/>
                </a:lnTo>
                <a:lnTo>
                  <a:pt x="4973099" y="6858000"/>
                </a:lnTo>
                <a:lnTo>
                  <a:pt x="4075210" y="6858000"/>
                </a:lnTo>
                <a:lnTo>
                  <a:pt x="4075210" y="6858001"/>
                </a:lnTo>
                <a:lnTo>
                  <a:pt x="0" y="6858001"/>
                </a:lnTo>
                <a:lnTo>
                  <a:pt x="0" y="1"/>
                </a:lnTo>
                <a:lnTo>
                  <a:pt x="3628384" y="1"/>
                </a:lnTo>
                <a:close/>
              </a:path>
            </a:pathLst>
          </a:custGeom>
        </p:spPr>
      </p:pic>
      <p:sp>
        <p:nvSpPr>
          <p:cNvPr id="24" name="Rectangle 23">
            <a:extLst>
              <a:ext uri="{FF2B5EF4-FFF2-40B4-BE49-F238E27FC236}">
                <a16:creationId xmlns:a16="http://schemas.microsoft.com/office/drawing/2014/main" xmlns="" id="{D6F18ACE-6E82-4ADC-8A2F-A1771B309B1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p:cNvSpPr>
            <a:spLocks noGrp="1"/>
          </p:cNvSpPr>
          <p:nvPr>
            <p:ph idx="1"/>
          </p:nvPr>
        </p:nvSpPr>
        <p:spPr>
          <a:xfrm>
            <a:off x="5410950" y="2052918"/>
            <a:ext cx="4638903" cy="4195481"/>
          </a:xfrm>
        </p:spPr>
        <p:txBody>
          <a:bodyPr vert="horz" lIns="91440" tIns="45720" rIns="91440" bIns="45720" rtlCol="0" anchor="t">
            <a:normAutofit/>
          </a:bodyPr>
          <a:lstStyle/>
          <a:p>
            <a:pPr marL="45720" indent="0">
              <a:lnSpc>
                <a:spcPct val="90000"/>
              </a:lnSpc>
              <a:buNone/>
            </a:pPr>
            <a:r>
              <a:rPr lang="en-GB" sz="1700"/>
              <a:t>- At Bill stage it proposed that the Lord Chancellor would be a member of the selection Panel for the President of the Supreme Court.</a:t>
            </a:r>
          </a:p>
          <a:p>
            <a:pPr marL="45720" indent="0">
              <a:lnSpc>
                <a:spcPct val="90000"/>
              </a:lnSpc>
              <a:buNone/>
            </a:pPr>
            <a:r>
              <a:rPr lang="en-GB" sz="1700"/>
              <a:t>- However, this proposition was rejected and the Act created a single County Court and a new Family Court.</a:t>
            </a:r>
          </a:p>
          <a:p>
            <a:pPr marL="45720" indent="0">
              <a:lnSpc>
                <a:spcPct val="90000"/>
              </a:lnSpc>
              <a:buNone/>
            </a:pPr>
            <a:r>
              <a:rPr lang="en-GB" sz="1700" b="1" err="1">
                <a:solidFill>
                  <a:srgbClr val="FF0000"/>
                </a:solidFill>
              </a:rPr>
              <a:t>Liversidge</a:t>
            </a:r>
            <a:r>
              <a:rPr lang="en-GB" sz="1700" b="1">
                <a:solidFill>
                  <a:srgbClr val="FF0000"/>
                </a:solidFill>
              </a:rPr>
              <a:t> v Anderson [1942]</a:t>
            </a:r>
            <a:r>
              <a:rPr lang="en-GB" sz="1700" b="1" dirty="0"/>
              <a:t> </a:t>
            </a:r>
            <a:r>
              <a:rPr lang="en-GB" sz="1700"/>
              <a:t>The Home Secretary detained </a:t>
            </a:r>
            <a:r>
              <a:rPr lang="en-GB" sz="1700" err="1"/>
              <a:t>Liversidge</a:t>
            </a:r>
            <a:r>
              <a:rPr lang="en-GB" sz="1700"/>
              <a:t> under wartime regulations on the grounds that he had reasonable cause to believe that he had hostile associations. The House of Lords declined to intervene, despite the fact this was imprisonment without trial. It was felt that this was clearly a matter for the Home Secretary.</a:t>
            </a:r>
          </a:p>
          <a:p>
            <a:pPr marL="45720" indent="0">
              <a:lnSpc>
                <a:spcPct val="90000"/>
              </a:lnSpc>
              <a:buNone/>
            </a:pPr>
            <a:endParaRPr lang="en-GB" sz="1700"/>
          </a:p>
        </p:txBody>
      </p:sp>
      <p:pic>
        <p:nvPicPr>
          <p:cNvPr id="5" name="Audio 4">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4246189592"/>
      </p:ext>
    </p:extLst>
  </p:cSld>
  <p:clrMapOvr>
    <a:masterClrMapping/>
  </p:clrMapOvr>
  <mc:AlternateContent xmlns:mc="http://schemas.openxmlformats.org/markup-compatibility/2006" xmlns:p14="http://schemas.microsoft.com/office/powerpoint/2010/main">
    <mc:Choice Requires="p14">
      <p:transition spd="slow" p14:dur="2000" advTm="98271"/>
    </mc:Choice>
    <mc:Fallback xmlns="">
      <p:transition spd="slow" advTm="9827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5">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923E8915-D2AA-4327-A45A-972C3CA9574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xmlns="" id="{8302FC3C-9804-4950-B721-5FD704BA606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ltGray">
          <a:xfrm>
            <a:off x="0" y="0"/>
            <a:ext cx="12188952" cy="6858000"/>
          </a:xfrm>
          <a:prstGeom prst="rect">
            <a:avLst/>
          </a:prstGeom>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xmlns="" id="{6B9695BD-ECF6-49CA-8877-8C493193C65D}"/>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a:off x="4654295" y="1828800"/>
            <a:ext cx="0" cy="3200400"/>
          </a:xfrm>
          <a:prstGeom prst="line">
            <a:avLst/>
          </a:prstGeom>
          <a:ln w="19050">
            <a:solidFill>
              <a:schemeClr val="bg2">
                <a:lumMod val="60000"/>
                <a:lumOff val="40000"/>
              </a:schemeClr>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xmlns="" id="{3BC6EBB2-9BDC-4075-BA6B-43A9FBF9C86C}"/>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xmlns="" val="1"/>
              </p:ext>
            </p:extLst>
          </p:nvPr>
        </p:nvPicPr>
        <p:blipFill rotWithShape="1">
          <a:blip r:embed="rId6">
            <a:extLst>
              <a:ext uri="{28A0092B-C50C-407E-A947-70E740481C1C}">
                <a14:useLocalDpi xmlns:a14="http://schemas.microsoft.com/office/drawing/2010/main" val="0"/>
              </a:ext>
            </a:extLst>
          </a:blip>
          <a:srcRect b="23320"/>
          <a:stretch/>
        </p:blipFill>
        <p:spPr>
          <a:xfrm>
            <a:off x="8605878" y="6228080"/>
            <a:ext cx="993734" cy="762000"/>
          </a:xfrm>
          <a:prstGeom prst="rect">
            <a:avLst/>
          </a:prstGeom>
        </p:spPr>
      </p:pic>
      <p:sp>
        <p:nvSpPr>
          <p:cNvPr id="16" name="Freeform 5">
            <a:extLst>
              <a:ext uri="{FF2B5EF4-FFF2-40B4-BE49-F238E27FC236}">
                <a16:creationId xmlns:a16="http://schemas.microsoft.com/office/drawing/2014/main" xmlns="" id="{F3798573-F27B-47EB-8EA4-7EE34954C2D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gray">
          <a:xfrm>
            <a:off x="-1588" y="0"/>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tx1"/>
          </a:solidFill>
          <a:ln>
            <a:noFill/>
          </a:ln>
        </p:spPr>
      </p:sp>
      <p:sp>
        <p:nvSpPr>
          <p:cNvPr id="2" name="Title 1">
            <a:extLst>
              <a:ext uri="{FF2B5EF4-FFF2-40B4-BE49-F238E27FC236}">
                <a16:creationId xmlns:a16="http://schemas.microsoft.com/office/drawing/2014/main" xmlns="" id="{D5E77CC7-5713-45EA-942C-7C5F3FA7179A}"/>
              </a:ext>
            </a:extLst>
          </p:cNvPr>
          <p:cNvSpPr>
            <a:spLocks noGrp="1"/>
          </p:cNvSpPr>
          <p:nvPr>
            <p:ph type="title"/>
          </p:nvPr>
        </p:nvSpPr>
        <p:spPr>
          <a:xfrm>
            <a:off x="806195" y="804672"/>
            <a:ext cx="3521359" cy="5248656"/>
          </a:xfrm>
        </p:spPr>
        <p:txBody>
          <a:bodyPr anchor="ctr">
            <a:normAutofit/>
          </a:bodyPr>
          <a:lstStyle/>
          <a:p>
            <a:pPr algn="ctr"/>
            <a:r>
              <a:rPr lang="en-GB" sz="3300"/>
              <a:t>Why have judicial independence?</a:t>
            </a:r>
          </a:p>
        </p:txBody>
      </p:sp>
      <p:sp>
        <p:nvSpPr>
          <p:cNvPr id="3" name="Content Placeholder 2">
            <a:extLst>
              <a:ext uri="{FF2B5EF4-FFF2-40B4-BE49-F238E27FC236}">
                <a16:creationId xmlns:a16="http://schemas.microsoft.com/office/drawing/2014/main" xmlns="" id="{03A67C88-EB1D-4E86-8AE9-373ADBB32949}"/>
              </a:ext>
            </a:extLst>
          </p:cNvPr>
          <p:cNvSpPr>
            <a:spLocks noGrp="1"/>
          </p:cNvSpPr>
          <p:nvPr>
            <p:ph idx="1"/>
          </p:nvPr>
        </p:nvSpPr>
        <p:spPr>
          <a:xfrm>
            <a:off x="4975861" y="804671"/>
            <a:ext cx="6399930" cy="5248657"/>
          </a:xfrm>
        </p:spPr>
        <p:txBody>
          <a:bodyPr vert="horz" lIns="91440" tIns="45720" rIns="91440" bIns="45720" rtlCol="0" anchor="ctr">
            <a:normAutofit/>
          </a:bodyPr>
          <a:lstStyle/>
          <a:p>
            <a:pPr marL="0" indent="0">
              <a:buNone/>
            </a:pPr>
            <a:r>
              <a:rPr lang="en-GB" sz="3200" b="1">
                <a:solidFill>
                  <a:srgbClr val="92D050"/>
                </a:solidFill>
              </a:rPr>
              <a:t>Barendt (1998)</a:t>
            </a:r>
          </a:p>
          <a:p>
            <a:pPr marL="0" indent="0">
              <a:buNone/>
            </a:pPr>
            <a:r>
              <a:rPr lang="en-GB" dirty="0"/>
              <a:t>- Describes the judiciary as the 'least dangerous' branch of government </a:t>
            </a:r>
            <a:r>
              <a:rPr lang="en-GB"/>
              <a:t>(It cannot significantly damage the rights of citizens).</a:t>
            </a:r>
          </a:p>
          <a:p>
            <a:pPr marL="0" indent="0">
              <a:buNone/>
            </a:pPr>
            <a:r>
              <a:rPr lang="en-GB" dirty="0"/>
              <a:t>- Judges may not be able to enforce their judgements without </a:t>
            </a:r>
            <a:r>
              <a:rPr lang="en-GB"/>
              <a:t>government support e.g. baliffs</a:t>
            </a:r>
          </a:p>
          <a:p>
            <a:pPr marL="0" indent="0">
              <a:buNone/>
            </a:pPr>
            <a:r>
              <a:rPr lang="en-GB" dirty="0"/>
              <a:t>-  'There is no liberty, if the judicial power be not </a:t>
            </a:r>
            <a:r>
              <a:rPr lang="en-GB"/>
              <a:t>separated from the legislative and executive'.</a:t>
            </a:r>
          </a:p>
          <a:p>
            <a:pPr marL="0" indent="0">
              <a:buNone/>
            </a:pPr>
            <a:r>
              <a:rPr lang="en-GB"/>
              <a:t>- Parliament/government would be able to determine when its laws had been broken</a:t>
            </a:r>
            <a:endParaRPr lang="en-GB" dirty="0"/>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574055302"/>
      </p:ext>
    </p:extLst>
  </p:cSld>
  <p:clrMapOvr>
    <a:masterClrMapping/>
  </p:clrMapOvr>
  <mc:AlternateContent xmlns:mc="http://schemas.openxmlformats.org/markup-compatibility/2006" xmlns:p14="http://schemas.microsoft.com/office/powerpoint/2010/main">
    <mc:Choice Requires="p14">
      <p:transition spd="slow" p14:dur="2000" advTm="61128"/>
    </mc:Choice>
    <mc:Fallback xmlns="">
      <p:transition spd="slow" advTm="6112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74CD14DB-BB81-479F-A1FC-1C75640E9F8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entury Gothic" panose="020B0502020202020204"/>
              <a:ea typeface="+mn-ea"/>
              <a:cs typeface="+mn-cs"/>
            </a:endParaRPr>
          </a:p>
        </p:txBody>
      </p:sp>
      <p:sp>
        <p:nvSpPr>
          <p:cNvPr id="10" name="Rectangle 9">
            <a:extLst>
              <a:ext uri="{FF2B5EF4-FFF2-40B4-BE49-F238E27FC236}">
                <a16:creationId xmlns:a16="http://schemas.microsoft.com/office/drawing/2014/main" xmlns="" id="{C943A91B-7CA7-4592-A975-73B1BF8C4C7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Freeform 7">
            <a:extLst>
              <a:ext uri="{FF2B5EF4-FFF2-40B4-BE49-F238E27FC236}">
                <a16:creationId xmlns:a16="http://schemas.microsoft.com/office/drawing/2014/main" xmlns="" id="{EC471314-E46A-414B-8D91-74880E84F18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entury Gothic" panose="020B0502020202020204"/>
              <a:ea typeface="+mn-ea"/>
              <a:cs typeface="+mn-cs"/>
            </a:endParaRPr>
          </a:p>
        </p:txBody>
      </p:sp>
      <p:sp useBgFill="1">
        <p:nvSpPr>
          <p:cNvPr id="14" name="Freeform: Shape 13">
            <a:extLst>
              <a:ext uri="{FF2B5EF4-FFF2-40B4-BE49-F238E27FC236}">
                <a16:creationId xmlns:a16="http://schemas.microsoft.com/office/drawing/2014/main" xmlns="" id="{6A681326-1C9D-44A3-A627-3871BDAE412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sp>
      <p:sp>
        <p:nvSpPr>
          <p:cNvPr id="2" name="Title 1">
            <a:extLst>
              <a:ext uri="{FF2B5EF4-FFF2-40B4-BE49-F238E27FC236}">
                <a16:creationId xmlns:a16="http://schemas.microsoft.com/office/drawing/2014/main" xmlns="" id="{B8E488E5-B615-4B8B-A8FD-30CC8DF6F584}"/>
              </a:ext>
            </a:extLst>
          </p:cNvPr>
          <p:cNvSpPr>
            <a:spLocks noGrp="1"/>
          </p:cNvSpPr>
          <p:nvPr>
            <p:ph type="title"/>
          </p:nvPr>
        </p:nvSpPr>
        <p:spPr>
          <a:xfrm>
            <a:off x="1103312" y="452718"/>
            <a:ext cx="8947522" cy="1400530"/>
          </a:xfrm>
        </p:spPr>
        <p:txBody>
          <a:bodyPr anchor="ctr">
            <a:normAutofit/>
          </a:bodyPr>
          <a:lstStyle/>
          <a:p>
            <a:r>
              <a:rPr lang="en-GB" dirty="0">
                <a:solidFill>
                  <a:srgbClr val="FFFFFF"/>
                </a:solidFill>
              </a:rPr>
              <a:t>What is the relevance of </a:t>
            </a:r>
            <a:r>
              <a:rPr lang="en-GB">
                <a:solidFill>
                  <a:srgbClr val="FFFFFF"/>
                </a:solidFill>
              </a:rPr>
              <a:t>the separation of powers today?</a:t>
            </a:r>
          </a:p>
        </p:txBody>
      </p:sp>
      <p:sp>
        <p:nvSpPr>
          <p:cNvPr id="3" name="Content Placeholder 2">
            <a:extLst>
              <a:ext uri="{FF2B5EF4-FFF2-40B4-BE49-F238E27FC236}">
                <a16:creationId xmlns:a16="http://schemas.microsoft.com/office/drawing/2014/main" xmlns="" id="{3392BED1-1CE7-4B63-A9C6-19C5F9CEAAA3}"/>
              </a:ext>
            </a:extLst>
          </p:cNvPr>
          <p:cNvSpPr>
            <a:spLocks noGrp="1"/>
          </p:cNvSpPr>
          <p:nvPr>
            <p:ph idx="1"/>
          </p:nvPr>
        </p:nvSpPr>
        <p:spPr>
          <a:xfrm>
            <a:off x="1103312" y="2763520"/>
            <a:ext cx="8946541" cy="3484879"/>
          </a:xfrm>
        </p:spPr>
        <p:txBody>
          <a:bodyPr vert="horz" lIns="91440" tIns="45720" rIns="91440" bIns="45720" rtlCol="0" anchor="t">
            <a:normAutofit/>
          </a:bodyPr>
          <a:lstStyle/>
          <a:p>
            <a:r>
              <a:rPr lang="en-GB" sz="2400" dirty="0"/>
              <a:t>Anti-terrorism legislation: </a:t>
            </a:r>
            <a:r>
              <a:rPr lang="en-GB" sz="2400" dirty="0">
                <a:solidFill>
                  <a:srgbClr val="FF0000"/>
                </a:solidFill>
              </a:rPr>
              <a:t>Prevention of Terrorism Act 2005</a:t>
            </a:r>
          </a:p>
          <a:p>
            <a:endParaRPr lang="en-GB" sz="2400" dirty="0">
              <a:solidFill>
                <a:srgbClr val="FF0000"/>
              </a:solidFill>
            </a:endParaRPr>
          </a:p>
          <a:p>
            <a:r>
              <a:rPr lang="en-GB" sz="2400" dirty="0"/>
              <a:t>Criminal trials behind doors</a:t>
            </a:r>
            <a:endParaRPr lang="en-GB" sz="2400" dirty="0">
              <a:solidFill>
                <a:srgbClr val="FF0000"/>
              </a:solidFill>
            </a:endParaRPr>
          </a:p>
          <a:p>
            <a:endParaRPr lang="en-GB" sz="2400" dirty="0">
              <a:solidFill>
                <a:srgbClr val="000000"/>
              </a:solidFill>
            </a:endParaRPr>
          </a:p>
          <a:p>
            <a:r>
              <a:rPr lang="en-GB" sz="2400" dirty="0">
                <a:solidFill>
                  <a:srgbClr val="000000"/>
                </a:solidFill>
              </a:rPr>
              <a:t>Super injunctions</a:t>
            </a:r>
          </a:p>
          <a:p>
            <a:endParaRPr lang="en-GB" dirty="0">
              <a:solidFill>
                <a:srgbClr val="FF0000"/>
              </a:solidFill>
            </a:endParaRPr>
          </a:p>
        </p:txBody>
      </p:sp>
      <p:pic>
        <p:nvPicPr>
          <p:cNvPr id="4" name="Audio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1357653539"/>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247284"/>
    </mc:Choice>
    <mc:Fallback xmlns="">
      <p:transition spd="slow" advTm="2472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TM03457444[[fn=Basis]]</Template>
  <TotalTime>671</TotalTime>
  <Words>912</Words>
  <Application>Microsoft Office PowerPoint</Application>
  <PresentationFormat>Widescreen</PresentationFormat>
  <Paragraphs>104</Paragraphs>
  <Slides>15</Slides>
  <Notes>15</Notes>
  <HiddenSlides>0</HiddenSlides>
  <MMClips>15</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Century Gothic</vt:lpstr>
      <vt:lpstr>Wingdings 3</vt:lpstr>
      <vt:lpstr>Ion</vt:lpstr>
      <vt:lpstr>SEPARATION OF POWERS </vt:lpstr>
      <vt:lpstr>Learning Objectives</vt:lpstr>
      <vt:lpstr>John Locke (1690)</vt:lpstr>
      <vt:lpstr>3 sorts of power relevant to this theory:</vt:lpstr>
      <vt:lpstr>PowerPoint Presentation</vt:lpstr>
      <vt:lpstr>1. The legislature and the executive</vt:lpstr>
      <vt:lpstr>2. The legislature and the judiciary</vt:lpstr>
      <vt:lpstr>The executive and the judiciary</vt:lpstr>
      <vt:lpstr>PowerPoint Presentation</vt:lpstr>
      <vt:lpstr>Executive and the judiciary:  CHECKS AND BALANCES</vt:lpstr>
      <vt:lpstr>1. Constitutional Reform Act (2005): Part 4: The way in which judges are appointed.  </vt:lpstr>
      <vt:lpstr> Security of tenure: Act of Settlement 1701    Senior Courts Act 1981 </vt:lpstr>
      <vt:lpstr>The Crime and Courts Act 2013 </vt:lpstr>
      <vt:lpstr>Why have judicial independence?</vt:lpstr>
      <vt:lpstr>What is the relevance of the separation of powers today?</vt:lpstr>
    </vt:vector>
  </TitlesOfParts>
  <Company>University of Wales Trinity Saint David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SEPARATION OF POWERS</dc:title>
  <dc:creator>Laura Knight</dc:creator>
  <cp:lastModifiedBy>Laura Knight</cp:lastModifiedBy>
  <cp:revision>461</cp:revision>
  <cp:lastPrinted>2018-02-01T11:16:56Z</cp:lastPrinted>
  <dcterms:created xsi:type="dcterms:W3CDTF">2017-02-07T13:58:30Z</dcterms:created>
  <dcterms:modified xsi:type="dcterms:W3CDTF">2021-05-31T07:10:48Z</dcterms:modified>
</cp:coreProperties>
</file>