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8" d="100"/>
          <a:sy n="88"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E70301-E794-4E5E-B1CF-77CFD5B800E8}" type="doc">
      <dgm:prSet loTypeId="urn:microsoft.com/office/officeart/2005/8/layout/bProcess2" loCatId="process" qsTypeId="urn:microsoft.com/office/officeart/2005/8/quickstyle/simple1" qsCatId="simple" csTypeId="urn:microsoft.com/office/officeart/2005/8/colors/colorful1" csCatId="colorful"/>
      <dgm:spPr/>
      <dgm:t>
        <a:bodyPr/>
        <a:lstStyle/>
        <a:p>
          <a:endParaRPr lang="en-US"/>
        </a:p>
      </dgm:t>
    </dgm:pt>
    <dgm:pt modelId="{CD7F7623-F864-4DB1-8C3A-293DEA3B0456}">
      <dgm:prSet/>
      <dgm:spPr/>
      <dgm:t>
        <a:bodyPr/>
        <a:lstStyle/>
        <a:p>
          <a:r>
            <a:rPr lang="en-GB"/>
            <a:t>Social exclusion, despite being a relatively recent term, is now firmly entrenched in both British and European government policy, with increasing currency on a broader international stage (Levitas 2006).</a:t>
          </a:r>
          <a:endParaRPr lang="en-US"/>
        </a:p>
      </dgm:t>
    </dgm:pt>
    <dgm:pt modelId="{069CAB3D-3148-425B-BDB7-0E524A664094}" type="parTrans" cxnId="{7ECFE5AD-6949-4E0F-82D7-809C9D676B71}">
      <dgm:prSet/>
      <dgm:spPr/>
      <dgm:t>
        <a:bodyPr/>
        <a:lstStyle/>
        <a:p>
          <a:endParaRPr lang="en-US"/>
        </a:p>
      </dgm:t>
    </dgm:pt>
    <dgm:pt modelId="{A6F97F93-F8A3-4D3E-9F30-99021C8A4396}" type="sibTrans" cxnId="{7ECFE5AD-6949-4E0F-82D7-809C9D676B71}">
      <dgm:prSet/>
      <dgm:spPr/>
      <dgm:t>
        <a:bodyPr/>
        <a:lstStyle/>
        <a:p>
          <a:endParaRPr lang="en-US"/>
        </a:p>
      </dgm:t>
    </dgm:pt>
    <dgm:pt modelId="{68884650-6E83-4F55-8A22-2290017C22F3}">
      <dgm:prSet/>
      <dgm:spPr/>
      <dgm:t>
        <a:bodyPr/>
        <a:lstStyle/>
        <a:p>
          <a:r>
            <a:rPr lang="en-GB" dirty="0"/>
            <a:t>In the UK, it has come to prominence over the past decade as a result of government attention to reframing social policy around tackling interconnected (or, as is often heard, ‘joined up’) social problems. </a:t>
          </a:r>
          <a:endParaRPr lang="en-US" dirty="0"/>
        </a:p>
      </dgm:t>
    </dgm:pt>
    <dgm:pt modelId="{B85BD1C8-9E36-4F91-99DF-201C3A6DA37B}" type="parTrans" cxnId="{DCA7C02F-0AAC-46DC-9FDD-F9330D5A0A94}">
      <dgm:prSet/>
      <dgm:spPr/>
      <dgm:t>
        <a:bodyPr/>
        <a:lstStyle/>
        <a:p>
          <a:endParaRPr lang="en-US"/>
        </a:p>
      </dgm:t>
    </dgm:pt>
    <dgm:pt modelId="{CD38117A-EAE1-4064-9ABA-43791549C5DF}" type="sibTrans" cxnId="{DCA7C02F-0AAC-46DC-9FDD-F9330D5A0A94}">
      <dgm:prSet/>
      <dgm:spPr/>
      <dgm:t>
        <a:bodyPr/>
        <a:lstStyle/>
        <a:p>
          <a:endParaRPr lang="en-US"/>
        </a:p>
      </dgm:t>
    </dgm:pt>
    <dgm:pt modelId="{7C3F3A95-0412-40BB-98F6-61CBBD3C0B29}" type="pres">
      <dgm:prSet presAssocID="{89E70301-E794-4E5E-B1CF-77CFD5B800E8}" presName="diagram" presStyleCnt="0">
        <dgm:presLayoutVars>
          <dgm:dir/>
          <dgm:resizeHandles/>
        </dgm:presLayoutVars>
      </dgm:prSet>
      <dgm:spPr/>
    </dgm:pt>
    <dgm:pt modelId="{71D4F552-C4E1-4255-A692-62423ACCAFA3}" type="pres">
      <dgm:prSet presAssocID="{CD7F7623-F864-4DB1-8C3A-293DEA3B0456}" presName="firstNode" presStyleLbl="node1" presStyleIdx="0" presStyleCnt="2">
        <dgm:presLayoutVars>
          <dgm:bulletEnabled val="1"/>
        </dgm:presLayoutVars>
      </dgm:prSet>
      <dgm:spPr/>
    </dgm:pt>
    <dgm:pt modelId="{A6CC5FD1-DED0-4630-9DF3-110361F3D871}" type="pres">
      <dgm:prSet presAssocID="{A6F97F93-F8A3-4D3E-9F30-99021C8A4396}" presName="sibTrans" presStyleLbl="sibTrans2D1" presStyleIdx="0" presStyleCnt="1"/>
      <dgm:spPr/>
    </dgm:pt>
    <dgm:pt modelId="{285277D0-B946-495A-A554-39BDCD652348}" type="pres">
      <dgm:prSet presAssocID="{68884650-6E83-4F55-8A22-2290017C22F3}" presName="lastNode" presStyleLbl="node1" presStyleIdx="1" presStyleCnt="2">
        <dgm:presLayoutVars>
          <dgm:bulletEnabled val="1"/>
        </dgm:presLayoutVars>
      </dgm:prSet>
      <dgm:spPr/>
    </dgm:pt>
  </dgm:ptLst>
  <dgm:cxnLst>
    <dgm:cxn modelId="{DCA7C02F-0AAC-46DC-9FDD-F9330D5A0A94}" srcId="{89E70301-E794-4E5E-B1CF-77CFD5B800E8}" destId="{68884650-6E83-4F55-8A22-2290017C22F3}" srcOrd="1" destOrd="0" parTransId="{B85BD1C8-9E36-4F91-99DF-201C3A6DA37B}" sibTransId="{CD38117A-EAE1-4064-9ABA-43791549C5DF}"/>
    <dgm:cxn modelId="{3E29344D-B9B6-4FFE-9349-D9AA06AC7388}" type="presOf" srcId="{CD7F7623-F864-4DB1-8C3A-293DEA3B0456}" destId="{71D4F552-C4E1-4255-A692-62423ACCAFA3}" srcOrd="0" destOrd="0" presId="urn:microsoft.com/office/officeart/2005/8/layout/bProcess2"/>
    <dgm:cxn modelId="{7ECFE5AD-6949-4E0F-82D7-809C9D676B71}" srcId="{89E70301-E794-4E5E-B1CF-77CFD5B800E8}" destId="{CD7F7623-F864-4DB1-8C3A-293DEA3B0456}" srcOrd="0" destOrd="0" parTransId="{069CAB3D-3148-425B-BDB7-0E524A664094}" sibTransId="{A6F97F93-F8A3-4D3E-9F30-99021C8A4396}"/>
    <dgm:cxn modelId="{BAB79BE1-84B0-4EF5-BA0E-93A9C4EF26B0}" type="presOf" srcId="{89E70301-E794-4E5E-B1CF-77CFD5B800E8}" destId="{7C3F3A95-0412-40BB-98F6-61CBBD3C0B29}" srcOrd="0" destOrd="0" presId="urn:microsoft.com/office/officeart/2005/8/layout/bProcess2"/>
    <dgm:cxn modelId="{149B36E8-3988-447C-854F-A38A6ED3E694}" type="presOf" srcId="{68884650-6E83-4F55-8A22-2290017C22F3}" destId="{285277D0-B946-495A-A554-39BDCD652348}" srcOrd="0" destOrd="0" presId="urn:microsoft.com/office/officeart/2005/8/layout/bProcess2"/>
    <dgm:cxn modelId="{66A511E9-E5E1-49F8-9EE8-655CACBBCE2E}" type="presOf" srcId="{A6F97F93-F8A3-4D3E-9F30-99021C8A4396}" destId="{A6CC5FD1-DED0-4630-9DF3-110361F3D871}" srcOrd="0" destOrd="0" presId="urn:microsoft.com/office/officeart/2005/8/layout/bProcess2"/>
    <dgm:cxn modelId="{F96381FD-5B27-4EE5-B400-6605EA17CEC5}" type="presParOf" srcId="{7C3F3A95-0412-40BB-98F6-61CBBD3C0B29}" destId="{71D4F552-C4E1-4255-A692-62423ACCAFA3}" srcOrd="0" destOrd="0" presId="urn:microsoft.com/office/officeart/2005/8/layout/bProcess2"/>
    <dgm:cxn modelId="{EDE8E1B4-F3A2-4DF1-8221-341BD20630A8}" type="presParOf" srcId="{7C3F3A95-0412-40BB-98F6-61CBBD3C0B29}" destId="{A6CC5FD1-DED0-4630-9DF3-110361F3D871}" srcOrd="1" destOrd="0" presId="urn:microsoft.com/office/officeart/2005/8/layout/bProcess2"/>
    <dgm:cxn modelId="{66CAD2D5-819C-4B54-8CC6-CB6F92DA943F}" type="presParOf" srcId="{7C3F3A95-0412-40BB-98F6-61CBBD3C0B29}" destId="{285277D0-B946-495A-A554-39BDCD652348}"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4F552-C4E1-4255-A692-62423ACCAFA3}">
      <dsp:nvSpPr>
        <dsp:cNvPr id="0" name=""/>
        <dsp:cNvSpPr/>
      </dsp:nvSpPr>
      <dsp:spPr>
        <a:xfrm>
          <a:off x="228107" y="2079"/>
          <a:ext cx="4188645" cy="418864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a:t>Social exclusion, despite being a relatively recent term, is now firmly entrenched in both British and European government policy, with increasing currency on a broader international stage (Levitas 2006).</a:t>
          </a:r>
          <a:endParaRPr lang="en-US" sz="2200" kern="1200"/>
        </a:p>
      </dsp:txBody>
      <dsp:txXfrm>
        <a:off x="841520" y="615492"/>
        <a:ext cx="2961819" cy="2961819"/>
      </dsp:txXfrm>
    </dsp:sp>
    <dsp:sp modelId="{A6CC5FD1-DED0-4630-9DF3-110361F3D871}">
      <dsp:nvSpPr>
        <dsp:cNvPr id="0" name=""/>
        <dsp:cNvSpPr/>
      </dsp:nvSpPr>
      <dsp:spPr>
        <a:xfrm rot="5400000">
          <a:off x="4762316" y="1541406"/>
          <a:ext cx="1466025" cy="11099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85277D0-B946-495A-A554-39BDCD652348}">
      <dsp:nvSpPr>
        <dsp:cNvPr id="0" name=""/>
        <dsp:cNvSpPr/>
      </dsp:nvSpPr>
      <dsp:spPr>
        <a:xfrm>
          <a:off x="6511075" y="2079"/>
          <a:ext cx="4188645" cy="418864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In the UK, it has come to prominence over the past decade as a result of government attention to reframing social policy around tackling interconnected (or, as is often heard, ‘joined up’) social problems. </a:t>
          </a:r>
          <a:endParaRPr lang="en-US" sz="2200" kern="1200" dirty="0"/>
        </a:p>
      </dsp:txBody>
      <dsp:txXfrm>
        <a:off x="7124488" y="615492"/>
        <a:ext cx="2961819" cy="2961819"/>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E2962-8EA8-043F-BEC2-D54208F428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C2E566-2A7D-1324-8920-B1601B2D2E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F8471F-80D2-E328-83A1-B27AFFC756D8}"/>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5" name="Footer Placeholder 4">
            <a:extLst>
              <a:ext uri="{FF2B5EF4-FFF2-40B4-BE49-F238E27FC236}">
                <a16:creationId xmlns:a16="http://schemas.microsoft.com/office/drawing/2014/main" id="{95C80B29-DAD9-46F0-5A84-A72DED95E2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6FB3D8-3668-24FB-6DFA-491282FCE1A9}"/>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2678584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C0D90-FBB0-8A37-DE4C-FF1E138BAA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D007DD-3DF8-F8FF-7FB9-F768E5C383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135B0-3BD5-93F1-2F2E-F3AE2E18663D}"/>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5" name="Footer Placeholder 4">
            <a:extLst>
              <a:ext uri="{FF2B5EF4-FFF2-40B4-BE49-F238E27FC236}">
                <a16:creationId xmlns:a16="http://schemas.microsoft.com/office/drawing/2014/main" id="{2CE09545-D935-1AB1-7E24-AD8D8E04EB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B19DB3-2415-DE9B-628A-47977D46DA98}"/>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2425889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FF2F7-2F61-CEB0-ABB1-3E9859C6BC7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B4AA27-3609-391B-CEAC-610546A560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3DD0EE-DBF8-58E3-8702-7E9AE7FB4A1E}"/>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5" name="Footer Placeholder 4">
            <a:extLst>
              <a:ext uri="{FF2B5EF4-FFF2-40B4-BE49-F238E27FC236}">
                <a16:creationId xmlns:a16="http://schemas.microsoft.com/office/drawing/2014/main" id="{D7FDE374-EDD2-7185-E300-B557165F2A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07FD13-5FC7-B744-36A1-27CD637F621D}"/>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2997847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6AFBE-4CBC-CB8A-B4A9-51CA26CF29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D4FDDA-673D-6F8D-76E5-7741DF1898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4065B5-ACB6-CD64-99D8-6DE801C237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9E5016-414A-D2EB-7B0F-6058804ADFD2}"/>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6" name="Footer Placeholder 5">
            <a:extLst>
              <a:ext uri="{FF2B5EF4-FFF2-40B4-BE49-F238E27FC236}">
                <a16:creationId xmlns:a16="http://schemas.microsoft.com/office/drawing/2014/main" id="{C4B11CE7-E58B-67E9-E8E9-35238E87D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9E32B8-6C73-9CF6-CDDA-03D7E174E5F3}"/>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2331328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B49EA-B915-A3F0-EA71-8A213EA5B8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5DC34A-C188-6A35-546C-D41164C81E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032037-9B61-528C-AF12-868628673D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D6BD2C-BD6A-2518-3377-2B20367550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E7AD9A-0AB4-6F1C-0BE0-34CAD30EE6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04D573-3D39-2F9D-2555-1FF47837D620}"/>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8" name="Footer Placeholder 7">
            <a:extLst>
              <a:ext uri="{FF2B5EF4-FFF2-40B4-BE49-F238E27FC236}">
                <a16:creationId xmlns:a16="http://schemas.microsoft.com/office/drawing/2014/main" id="{A153D195-01D7-E529-B84E-F116E1B3D4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FF69B6-0D85-11DC-2FD2-608476E8815F}"/>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1800761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1D932-E0D0-6573-A919-F5924A4549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EA72AF-84B2-358D-70F1-A8A2F3B5C12E}"/>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4" name="Footer Placeholder 3">
            <a:extLst>
              <a:ext uri="{FF2B5EF4-FFF2-40B4-BE49-F238E27FC236}">
                <a16:creationId xmlns:a16="http://schemas.microsoft.com/office/drawing/2014/main" id="{9A14C8F2-95C8-F986-C3CA-8D8DF15E45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6B5945-0EC9-C727-9D8B-0E19EFEC878A}"/>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1809058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ADB0F1-5E26-CACF-EEC2-10E6BADA4B7B}"/>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3" name="Footer Placeholder 2">
            <a:extLst>
              <a:ext uri="{FF2B5EF4-FFF2-40B4-BE49-F238E27FC236}">
                <a16:creationId xmlns:a16="http://schemas.microsoft.com/office/drawing/2014/main" id="{5D125E8A-B0A3-1D0B-C386-7D30FD0BFE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AC003F-9475-0DE3-A6C1-1112B7C3826E}"/>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716779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8E6C1-D778-5B92-DCEA-4768867ADB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BF8C19B-36B4-1340-7BD9-41B7BBF697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58D3D3-4686-740A-5D3B-EF52875BF9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409061-C488-1AF9-6F9F-7B7BA9594B63}"/>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6" name="Footer Placeholder 5">
            <a:extLst>
              <a:ext uri="{FF2B5EF4-FFF2-40B4-BE49-F238E27FC236}">
                <a16:creationId xmlns:a16="http://schemas.microsoft.com/office/drawing/2014/main" id="{A101BB80-D841-88A6-F297-1B74BE50B3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310772-F04A-9FEA-943A-6C6B62839CA8}"/>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202363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74A85-4134-228F-E609-8665C183CF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5A16B3-35BE-3D82-286E-D0888ECAA3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7B4809-8EBB-F52F-24B0-C44AD97795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A19A88-F18B-B73C-664E-EDF4C1C6F69E}"/>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6" name="Footer Placeholder 5">
            <a:extLst>
              <a:ext uri="{FF2B5EF4-FFF2-40B4-BE49-F238E27FC236}">
                <a16:creationId xmlns:a16="http://schemas.microsoft.com/office/drawing/2014/main" id="{9E133D9E-53C2-653D-CBFC-6B85BA352D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76478C-C6D6-22A4-7605-190FED69ECDF}"/>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23246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D7A7C-6D83-4FAA-70D7-36A6DB63E2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C02EE4-6FEC-6268-203F-C2FAC3C4FD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E83316-9E7C-BDEF-9C26-8199DD275914}"/>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5" name="Footer Placeholder 4">
            <a:extLst>
              <a:ext uri="{FF2B5EF4-FFF2-40B4-BE49-F238E27FC236}">
                <a16:creationId xmlns:a16="http://schemas.microsoft.com/office/drawing/2014/main" id="{627DA0B9-4549-B778-F881-56991EC84E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EE715-CEE9-70E0-DDB2-472E1861D432}"/>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1527763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88689A-F3DE-3837-6A12-C29BB12ABB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745DEB-4A0A-4E58-AC73-CEC508F39E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9AB63-1AD2-35A7-6E5E-CB30EB7EB152}"/>
              </a:ext>
            </a:extLst>
          </p:cNvPr>
          <p:cNvSpPr>
            <a:spLocks noGrp="1"/>
          </p:cNvSpPr>
          <p:nvPr>
            <p:ph type="dt" sz="half" idx="10"/>
          </p:nvPr>
        </p:nvSpPr>
        <p:spPr/>
        <p:txBody>
          <a:bodyPr/>
          <a:lstStyle/>
          <a:p>
            <a:fld id="{6765F4F5-EBB1-4A78-8A79-CF429F8A5AB0}" type="datetimeFigureOut">
              <a:rPr lang="en-GB" smtClean="0"/>
              <a:t>10/12/2023</a:t>
            </a:fld>
            <a:endParaRPr lang="en-GB"/>
          </a:p>
        </p:txBody>
      </p:sp>
      <p:sp>
        <p:nvSpPr>
          <p:cNvPr id="5" name="Footer Placeholder 4">
            <a:extLst>
              <a:ext uri="{FF2B5EF4-FFF2-40B4-BE49-F238E27FC236}">
                <a16:creationId xmlns:a16="http://schemas.microsoft.com/office/drawing/2014/main" id="{424CFBC4-F36A-82F0-83BF-51A2098381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322B8A-7376-B909-617D-2355EE46BE11}"/>
              </a:ext>
            </a:extLst>
          </p:cNvPr>
          <p:cNvSpPr>
            <a:spLocks noGrp="1"/>
          </p:cNvSpPr>
          <p:nvPr>
            <p:ph type="sldNum" sz="quarter" idx="12"/>
          </p:nvPr>
        </p:nvSpPr>
        <p:spPr/>
        <p:txBody>
          <a:bodyPr/>
          <a:lstStyle/>
          <a:p>
            <a:fld id="{414B6EF0-8D77-4CA6-BA99-69E6783FC49E}" type="slidenum">
              <a:rPr lang="en-GB" smtClean="0"/>
              <a:t>‹#›</a:t>
            </a:fld>
            <a:endParaRPr lang="en-GB"/>
          </a:p>
        </p:txBody>
      </p:sp>
    </p:spTree>
    <p:extLst>
      <p:ext uri="{BB962C8B-B14F-4D97-AF65-F5344CB8AC3E}">
        <p14:creationId xmlns:p14="http://schemas.microsoft.com/office/powerpoint/2010/main" val="2433407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039AF7-47B9-2977-05DD-809B4CE82F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79B7E6-74FA-839C-6264-A5EE9E96A7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963B50-5DEA-ED66-3CB5-74A574C1AF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65F4F5-EBB1-4A78-8A79-CF429F8A5AB0}" type="datetimeFigureOut">
              <a:rPr lang="en-GB" smtClean="0"/>
              <a:t>10/12/2023</a:t>
            </a:fld>
            <a:endParaRPr lang="en-GB"/>
          </a:p>
        </p:txBody>
      </p:sp>
      <p:sp>
        <p:nvSpPr>
          <p:cNvPr id="5" name="Footer Placeholder 4">
            <a:extLst>
              <a:ext uri="{FF2B5EF4-FFF2-40B4-BE49-F238E27FC236}">
                <a16:creationId xmlns:a16="http://schemas.microsoft.com/office/drawing/2014/main" id="{4170B6C5-9800-60BB-1251-90AAB6C989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31DE497-0908-CE21-AA49-EE786E617B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4B6EF0-8D77-4CA6-BA99-69E6783FC49E}" type="slidenum">
              <a:rPr lang="en-GB" smtClean="0"/>
              <a:t>‹#›</a:t>
            </a:fld>
            <a:endParaRPr lang="en-GB"/>
          </a:p>
        </p:txBody>
      </p:sp>
    </p:spTree>
    <p:extLst>
      <p:ext uri="{BB962C8B-B14F-4D97-AF65-F5344CB8AC3E}">
        <p14:creationId xmlns:p14="http://schemas.microsoft.com/office/powerpoint/2010/main" val="15437930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D88999-8093-5F65-4ACA-318A8E5B217B}"/>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Youth work and Social Exclusion</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0CEA020-C65A-2CC3-6F99-79351D8F9473}"/>
              </a:ext>
            </a:extLst>
          </p:cNvPr>
          <p:cNvSpPr>
            <a:spLocks noGrp="1"/>
          </p:cNvSpPr>
          <p:nvPr>
            <p:ph type="subTitle" idx="1"/>
          </p:nvPr>
        </p:nvSpPr>
        <p:spPr>
          <a:xfrm>
            <a:off x="4285397" y="4960961"/>
            <a:ext cx="7055893" cy="1078054"/>
          </a:xfrm>
        </p:spPr>
        <p:txBody>
          <a:bodyPr>
            <a:normAutofit/>
          </a:bodyPr>
          <a:lstStyle/>
          <a:p>
            <a:pPr algn="l"/>
            <a:endParaRPr lang="en-GB">
              <a:solidFill>
                <a:srgbClr val="FFFFFF"/>
              </a:solidFill>
            </a:endParaRPr>
          </a:p>
        </p:txBody>
      </p:sp>
    </p:spTree>
    <p:extLst>
      <p:ext uri="{BB962C8B-B14F-4D97-AF65-F5344CB8AC3E}">
        <p14:creationId xmlns:p14="http://schemas.microsoft.com/office/powerpoint/2010/main" val="1281727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DE9D9C8-7BCF-F69F-142D-BFE3722BAD20}"/>
              </a:ext>
            </a:extLst>
          </p:cNvPr>
          <p:cNvSpPr>
            <a:spLocks noGrp="1"/>
          </p:cNvSpPr>
          <p:nvPr>
            <p:ph idx="4294967295"/>
          </p:nvPr>
        </p:nvSpPr>
        <p:spPr>
          <a:xfrm>
            <a:off x="6503158" y="649480"/>
            <a:ext cx="4862447" cy="5546047"/>
          </a:xfrm>
        </p:spPr>
        <p:txBody>
          <a:bodyPr vert="horz" lIns="91440" tIns="45720" rIns="91440" bIns="45720" rtlCol="0" anchor="ctr">
            <a:normAutofit/>
          </a:bodyPr>
          <a:lstStyle/>
          <a:p>
            <a:pPr marL="0"/>
            <a:r>
              <a:rPr lang="en-US" sz="2000"/>
              <a:t>■ Social exclusion – sources and evolution.</a:t>
            </a:r>
          </a:p>
          <a:p>
            <a:pPr marL="0"/>
            <a:r>
              <a:rPr lang="en-US" sz="2000"/>
              <a:t>■ Agency and structure </a:t>
            </a:r>
          </a:p>
          <a:p>
            <a:pPr marL="0"/>
            <a:r>
              <a:rPr lang="en-US" sz="2000"/>
              <a:t>■ Critical discourses on social exclusion </a:t>
            </a:r>
          </a:p>
          <a:p>
            <a:pPr marL="0"/>
            <a:r>
              <a:rPr lang="en-US" sz="2000"/>
              <a:t>■ Young people and the ‘underclass’ </a:t>
            </a:r>
          </a:p>
          <a:p>
            <a:pPr marL="0"/>
            <a:r>
              <a:rPr lang="en-US" sz="2000"/>
              <a:t>■ Youth policy approaches</a:t>
            </a:r>
          </a:p>
        </p:txBody>
      </p:sp>
    </p:spTree>
    <p:extLst>
      <p:ext uri="{BB962C8B-B14F-4D97-AF65-F5344CB8AC3E}">
        <p14:creationId xmlns:p14="http://schemas.microsoft.com/office/powerpoint/2010/main" val="219280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1E94CAEB-4782-1E09-7BD2-6417B74B9D6A}"/>
              </a:ext>
            </a:extLst>
          </p:cNvPr>
          <p:cNvGraphicFramePr>
            <a:graphicFrameLocks noGrp="1"/>
          </p:cNvGraphicFramePr>
          <p:nvPr>
            <p:ph idx="4294967295"/>
            <p:extLst>
              <p:ext uri="{D42A27DB-BD31-4B8C-83A1-F6EECF244321}">
                <p14:modId xmlns:p14="http://schemas.microsoft.com/office/powerpoint/2010/main" val="135437319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614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95FB83-3F71-27EB-E61F-0A5B2DC2A2E4}"/>
              </a:ext>
            </a:extLst>
          </p:cNvPr>
          <p:cNvSpPr>
            <a:spLocks noGrp="1"/>
          </p:cNvSpPr>
          <p:nvPr>
            <p:ph idx="4294967295"/>
          </p:nvPr>
        </p:nvSpPr>
        <p:spPr>
          <a:xfrm>
            <a:off x="4810259" y="649480"/>
            <a:ext cx="6555347" cy="5546047"/>
          </a:xfrm>
        </p:spPr>
        <p:txBody>
          <a:bodyPr vert="horz" lIns="91440" tIns="45720" rIns="91440" bIns="45720" rtlCol="0" anchor="ctr">
            <a:normAutofit/>
          </a:bodyPr>
          <a:lstStyle/>
          <a:p>
            <a:r>
              <a:rPr lang="en-US" sz="1900" dirty="0"/>
              <a:t>Social Exclusion Unit was one of </a:t>
            </a:r>
            <a:r>
              <a:rPr lang="en-US" sz="1900" dirty="0" err="1"/>
              <a:t>Labour’s</a:t>
            </a:r>
            <a:r>
              <a:rPr lang="en-US" sz="1900" dirty="0"/>
              <a:t> first initiatives in 1997, with a remit to tackle what was framed as a massive social crisis, notably the millions of people who lack the means to participate in economic, social, political, and cultural life. The social exclusion agenda identified certain groups of young people as being in particular need of help. These include: </a:t>
            </a:r>
          </a:p>
          <a:p>
            <a:pPr marL="0"/>
            <a:r>
              <a:rPr lang="en-US" sz="1900" dirty="0"/>
              <a:t>Young people from ethnic minority backgrounds.</a:t>
            </a:r>
          </a:p>
          <a:p>
            <a:pPr marL="0"/>
            <a:r>
              <a:rPr lang="en-US" sz="1900" dirty="0"/>
              <a:t> Young </a:t>
            </a:r>
            <a:r>
              <a:rPr lang="en-US" sz="1900" dirty="0" err="1"/>
              <a:t>carers</a:t>
            </a:r>
            <a:r>
              <a:rPr lang="en-US" sz="1900" dirty="0"/>
              <a:t>. </a:t>
            </a:r>
          </a:p>
          <a:p>
            <a:pPr marL="0"/>
            <a:r>
              <a:rPr lang="en-US" sz="1900" dirty="0"/>
              <a:t>Teenage parents. </a:t>
            </a:r>
          </a:p>
          <a:p>
            <a:pPr marL="0"/>
            <a:r>
              <a:rPr lang="en-US" sz="1900" dirty="0"/>
              <a:t>Those living away from home. </a:t>
            </a:r>
          </a:p>
          <a:p>
            <a:pPr marL="0"/>
            <a:r>
              <a:rPr lang="en-US" sz="1900" dirty="0"/>
              <a:t>Those in care. </a:t>
            </a:r>
          </a:p>
          <a:p>
            <a:pPr marL="0"/>
            <a:r>
              <a:rPr lang="en-US" sz="1900" dirty="0"/>
              <a:t>Those with learning difficulties or disabilities. </a:t>
            </a:r>
          </a:p>
          <a:p>
            <a:pPr marL="0"/>
            <a:r>
              <a:rPr lang="en-US" sz="1900" dirty="0"/>
              <a:t>Those with emotional and </a:t>
            </a:r>
            <a:r>
              <a:rPr lang="en-US" sz="1900" dirty="0" err="1"/>
              <a:t>behavioural</a:t>
            </a:r>
            <a:r>
              <a:rPr lang="en-US" sz="1900" dirty="0"/>
              <a:t> problems.</a:t>
            </a:r>
          </a:p>
          <a:p>
            <a:pPr marL="0"/>
            <a:r>
              <a:rPr lang="en-US" sz="1900" dirty="0"/>
              <a:t>Those misusing drugs and alcohol. </a:t>
            </a:r>
          </a:p>
          <a:p>
            <a:pPr marL="0"/>
            <a:r>
              <a:rPr lang="en-US" sz="1900" dirty="0"/>
              <a:t>Young offenders</a:t>
            </a:r>
          </a:p>
        </p:txBody>
      </p:sp>
    </p:spTree>
    <p:extLst>
      <p:ext uri="{BB962C8B-B14F-4D97-AF65-F5344CB8AC3E}">
        <p14:creationId xmlns:p14="http://schemas.microsoft.com/office/powerpoint/2010/main" val="3094693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9DFD006-61CC-98CB-8C31-9057A95208D1}"/>
              </a:ext>
            </a:extLst>
          </p:cNvPr>
          <p:cNvSpPr txBox="1"/>
          <p:nvPr/>
        </p:nvSpPr>
        <p:spPr>
          <a:xfrm>
            <a:off x="6503158" y="649480"/>
            <a:ext cx="4862447" cy="5546047"/>
          </a:xfrm>
          <a:prstGeom prst="rect">
            <a:avLst/>
          </a:prstGeom>
        </p:spPr>
        <p:txBody>
          <a:bodyPr vert="horz" lIns="91440" tIns="45720" rIns="91440" bIns="45720" rtlCol="0" anchor="ctr">
            <a:normAutofit lnSpcReduction="10000"/>
          </a:bodyPr>
          <a:lstStyle/>
          <a:p>
            <a:pPr>
              <a:lnSpc>
                <a:spcPct val="90000"/>
              </a:lnSpc>
              <a:spcAft>
                <a:spcPts val="600"/>
              </a:spcAft>
            </a:pPr>
            <a:r>
              <a:rPr lang="en-US" dirty="0"/>
              <a:t>Whilst there are dangers of </a:t>
            </a:r>
            <a:r>
              <a:rPr lang="en-US" dirty="0" err="1"/>
              <a:t>generalising</a:t>
            </a:r>
            <a:r>
              <a:rPr lang="en-US" dirty="0"/>
              <a:t> and </a:t>
            </a:r>
            <a:r>
              <a:rPr lang="en-US" dirty="0" err="1"/>
              <a:t>pathologising</a:t>
            </a:r>
            <a:r>
              <a:rPr lang="en-US" dirty="0"/>
              <a:t> young people, it is important to </a:t>
            </a:r>
            <a:r>
              <a:rPr lang="en-US" dirty="0" err="1"/>
              <a:t>recognise</a:t>
            </a:r>
            <a:r>
              <a:rPr lang="en-US" dirty="0"/>
              <a:t> that those in the target group (i.e. disaffected and socially excluded) seem to share some of the following characteristics: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Many do not just have a problem with education, training and employment; there is frequently a whole series of roadblocks in their way - family problems which can lead to homelessness, health worries as they get into drugs to distract them, and crime to sustain their habit.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They move spasmodically in and out of further education and training, finding it difficult to sustain their motivation to learn and develop, and become trapped in patterns of non-completion. This further feeds their low-self-esteem and their view of education and training as being of little value. </a:t>
            </a:r>
          </a:p>
          <a:p>
            <a:pPr indent="-228600">
              <a:lnSpc>
                <a:spcPct val="90000"/>
              </a:lnSpc>
              <a:spcAft>
                <a:spcPts val="600"/>
              </a:spcAft>
              <a:buFont typeface="Arial" panose="020B0604020202020204" pitchFamily="34" charset="0"/>
              <a:buChar char="•"/>
            </a:pPr>
            <a:endParaRPr lang="en-US" sz="1300" dirty="0"/>
          </a:p>
        </p:txBody>
      </p:sp>
    </p:spTree>
    <p:extLst>
      <p:ext uri="{BB962C8B-B14F-4D97-AF65-F5344CB8AC3E}">
        <p14:creationId xmlns:p14="http://schemas.microsoft.com/office/powerpoint/2010/main" val="1124086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5E50E76-ED16-5C71-225C-6E467D2F6856}"/>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a:t>Those who live in communities characterised by generations of unemployment struggle to find meaning in the work ethic or value in the disciplines of work routines.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Many are involved in crime either as offenders or victims, actual and potential. They need to develop a sense of the boundaries of acceptable behaviour. When these are missing, things tend to fall apart. And at that point, when they need support we blame and punish them.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buFont typeface="Arial" panose="020B0604020202020204" pitchFamily="34" charset="0"/>
              <a:buChar char="•"/>
            </a:pPr>
            <a:r>
              <a:rPr lang="en-US" sz="1700"/>
              <a:t>These young people tend to have particularly low levels of self-esteem and motivation; and the longer they are out of the system the harder they find it to get back. Evidence about the actual and perceived barriers to their participation and achievement have been well documented in various reports, including Finding the Missing (Merton 1998).</a:t>
            </a:r>
          </a:p>
        </p:txBody>
      </p:sp>
    </p:spTree>
    <p:extLst>
      <p:ext uri="{BB962C8B-B14F-4D97-AF65-F5344CB8AC3E}">
        <p14:creationId xmlns:p14="http://schemas.microsoft.com/office/powerpoint/2010/main" val="631374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5C8C047-CA19-0A1C-8126-29E89B23B67E}"/>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dirty="0"/>
              <a:t>In a sense, the first question we need to ask ourselves is what we think we mean by social exclusion. Exclusion from what, precisely?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Social exclusion was first introduced in the EU to “avoid discussions about poverty” (Hammer 2003, p. 2). The term ‘poverty’ was deemed accusatory and one which EU member states were not comfortable in admitting to as a social problem in their respective countries (</a:t>
            </a:r>
            <a:r>
              <a:rPr lang="en-US" dirty="0" err="1"/>
              <a:t>Berghman</a:t>
            </a:r>
            <a:r>
              <a:rPr lang="en-US" dirty="0"/>
              <a:t> 1997).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 assertion for critics is that social exclusion is therefore just glossy, new language for older, established (and often structural) problems.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For others, it represents something distinct: it can mean not simply financial exclusion and poverty caused by unemployment, but a process of detachment from the ‘moral order’ or norms in society (</a:t>
            </a:r>
            <a:r>
              <a:rPr lang="en-US" dirty="0" err="1"/>
              <a:t>Berghman</a:t>
            </a:r>
            <a:r>
              <a:rPr lang="en-US" dirty="0"/>
              <a:t> 1997; Hammer 2003; Room 1995). Hammer (2003, p. 3)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1598083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78E8169-3423-34CB-6F31-453ABC74087C}"/>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Williams (1998) notes that the term ‘social exclusion’ has gradually replaced ‘poverty’ in political and academic discourses. As paradigms of social welfare, ‘poverty’ and ‘social exclusion’ can be seen to represent two distinct ideologies.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The concept of social exclusion has its roots in French Republican discourse which actually emphasised its ‘flip side’ - that is social solidarity and the responsibility of the State to ensure the subsistence of every citizen, their right to work and participate in public life. According to Williams (1998, p. 14), it was the social and economic crisis of the 1980s which gave the term its new lease of life:</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3704358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A0CBB47-B815-7E74-4D83-94F58396EB05}"/>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“The identification of different marginalised social groups falling through the social protection net - disabled people, minority ethnic groups, single parents, older people, the long term unemployed - along with the heightened awareness of ‘new’ social problems - crime unemployment, violence against women, children and racialised groups, hard drug addiction, homelessness - represented a threat to the stability of society. The term ‘exclusion’ captured, at one and the same time, the problem of marginalisation which these groups shared, and the problems for society of social and economic changes which were seen to be fragmenting society and undermining the very institutions - work, family, class, community and national solidarities - which had held it together since industrialisation In these terms, in so far as exclusion is seen as the problem, then insertion or integration into society is seen as the solution.”</a:t>
            </a:r>
          </a:p>
        </p:txBody>
      </p:sp>
    </p:spTree>
    <p:extLst>
      <p:ext uri="{BB962C8B-B14F-4D97-AF65-F5344CB8AC3E}">
        <p14:creationId xmlns:p14="http://schemas.microsoft.com/office/powerpoint/2010/main" val="478088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7147586-A951-97A2-7EB4-F35733C4AE87}"/>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Williams’ point is that ‘social exclusion’ is seen as a by-product of social, cultural and economic changes, and consequently, its ‘remedy’ is seen to rest on the integration of ‘the excluded’ into the ‘social, economic and normative structure of society’ namely through paid work, ‘family’, ‘community’ or national life, or cultural, moral or political citizenship (p. 15).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This represents a conceptual shift whereby instead of focusing on poverty as a relative condition underpinned by a lack of access to material resources, the concept of ‘social exclusion’ provides a broader analytical framework capable of understanding both the relative condition and the relational dynamic.</a:t>
            </a:r>
          </a:p>
        </p:txBody>
      </p:sp>
    </p:spTree>
    <p:extLst>
      <p:ext uri="{BB962C8B-B14F-4D97-AF65-F5344CB8AC3E}">
        <p14:creationId xmlns:p14="http://schemas.microsoft.com/office/powerpoint/2010/main" val="2931593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661158D-C5FC-FB54-37C1-643B728744E2}"/>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 . . . the social relations of power and control, the processes of marginalisation and exclusion, and the complex and multi-faceted ways in which these operate. In other words, whereas poverty studies emphasised class and distributional issues, social exclusion allows us to look at issues to do with social and cultural injustices generated by inequalities of gender, ethnicity, sexuality, age and disability, and the ways these may intersect and be compounded by issues of distribution.” (Williams 1998, p. 15) </a:t>
            </a:r>
          </a:p>
        </p:txBody>
      </p:sp>
    </p:spTree>
    <p:extLst>
      <p:ext uri="{BB962C8B-B14F-4D97-AF65-F5344CB8AC3E}">
        <p14:creationId xmlns:p14="http://schemas.microsoft.com/office/powerpoint/2010/main" val="1611908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01B8009-3900-03B7-A851-0923F45FF3A3}"/>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a:t>However, whilst the concept of ‘social exclusion’ provides for the possibility of moving beyond purely economic considerations to civic, political and social rights, the political application of the concept has tended to focus on paid work as the central plank to both economic and moral integration. This approach, according to Williams (p. 16), acts to deny the value of unpaid work (usually carried out by women) and also detracts from the economic and social inequalities (based on ‘race’, gender, disability, age) that already exist in the labour market.</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Williams’ assertion is that to construct the social exclusion discourse in this way is to suggest two things. Firstly, that the absence of paid work inevitably leads to a life of crime, drugs, poverty and social exclusion. Secondly, that social security is a benefit earned by individuals through their personal responsibility and investment in paid work - as opposed to a collective social provision. </a:t>
            </a:r>
          </a:p>
        </p:txBody>
      </p:sp>
    </p:spTree>
    <p:extLst>
      <p:ext uri="{BB962C8B-B14F-4D97-AF65-F5344CB8AC3E}">
        <p14:creationId xmlns:p14="http://schemas.microsoft.com/office/powerpoint/2010/main" val="2524175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9A42770-4DC5-B298-70E4-26EE08E144C9}"/>
              </a:ext>
            </a:extLst>
          </p:cNvPr>
          <p:cNvSpPr txBox="1"/>
          <p:nvPr/>
        </p:nvSpPr>
        <p:spPr>
          <a:xfrm>
            <a:off x="4810259" y="649480"/>
            <a:ext cx="6555347" cy="5546047"/>
          </a:xfrm>
          <a:prstGeom prst="rect">
            <a:avLst/>
          </a:prstGeom>
        </p:spPr>
        <p:txBody>
          <a:bodyPr vert="horz" lIns="91440" tIns="45720" rIns="91440" bIns="45720" rtlCol="0" anchor="ctr">
            <a:normAutofit fontScale="92500"/>
          </a:bodyPr>
          <a:lstStyle/>
          <a:p>
            <a:pPr>
              <a:lnSpc>
                <a:spcPct val="90000"/>
              </a:lnSpc>
              <a:spcAft>
                <a:spcPts val="600"/>
              </a:spcAft>
            </a:pPr>
            <a:r>
              <a:rPr lang="en-US" sz="1900" dirty="0"/>
              <a:t>Williams’ central point is threefold:</a:t>
            </a:r>
          </a:p>
          <a:p>
            <a:pPr indent="-228600">
              <a:lnSpc>
                <a:spcPct val="90000"/>
              </a:lnSpc>
              <a:spcAft>
                <a:spcPts val="600"/>
              </a:spcAft>
              <a:buFont typeface="Arial" panose="020B0604020202020204" pitchFamily="34" charset="0"/>
              <a:buChar char="•"/>
            </a:pPr>
            <a:r>
              <a:rPr lang="en-US" sz="1900" dirty="0"/>
              <a:t>We need to be suspicious of a false universalism which signifies inclusion for all but which, in practice, spells exclusion for some.</a:t>
            </a:r>
          </a:p>
          <a:p>
            <a:pPr indent="-228600">
              <a:lnSpc>
                <a:spcPct val="90000"/>
              </a:lnSpc>
              <a:spcAft>
                <a:spcPts val="600"/>
              </a:spcAft>
              <a:buFont typeface="Arial" panose="020B0604020202020204" pitchFamily="34" charset="0"/>
              <a:buChar char="•"/>
            </a:pPr>
            <a:r>
              <a:rPr lang="en-US" sz="1900" dirty="0"/>
              <a:t>Therefore, we need to “bring together a commitment to universal values and universal access to rights, with a respect for the particularities of difference” (p. 17). Page 20 Section 1 - Social Exclusion</a:t>
            </a:r>
          </a:p>
          <a:p>
            <a:pPr indent="-228600">
              <a:lnSpc>
                <a:spcPct val="90000"/>
              </a:lnSpc>
              <a:spcAft>
                <a:spcPts val="600"/>
              </a:spcAft>
              <a:buFont typeface="Arial" panose="020B0604020202020204" pitchFamily="34" charset="0"/>
              <a:buChar char="•"/>
            </a:pPr>
            <a:r>
              <a:rPr lang="en-US" sz="1900" dirty="0"/>
              <a:t> In so doing, we must pay attention to “how people and groups can articulate their claims or have a voice in the </a:t>
            </a:r>
            <a:r>
              <a:rPr lang="en-US" sz="1900" dirty="0" err="1"/>
              <a:t>organisation</a:t>
            </a:r>
            <a:r>
              <a:rPr lang="en-US" sz="1900" dirty="0"/>
              <a:t> and delivery of services to meet their needs” (p. 18). </a:t>
            </a:r>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r>
              <a:rPr lang="en-US" sz="1900" dirty="0"/>
              <a:t>Social exclusion can also be seen as a ‘structural concept’ that identifies structures in society that promote individual </a:t>
            </a:r>
            <a:r>
              <a:rPr lang="en-US" sz="1900" dirty="0" err="1"/>
              <a:t>marginalisation</a:t>
            </a:r>
            <a:r>
              <a:rPr lang="en-US" sz="1900" dirty="0"/>
              <a:t> (Room 1995). Here, social exclusion can be defined as a failure of one or more of these four systems: 1. The demographic and legal system, which promotes civic integration. 2. The </a:t>
            </a:r>
            <a:r>
              <a:rPr lang="en-US" sz="1900" dirty="0" err="1"/>
              <a:t>labour</a:t>
            </a:r>
            <a:r>
              <a:rPr lang="en-US" sz="1900" dirty="0"/>
              <a:t> market, which promotes economic integration. 3. The welfare system, promoting social integration. 4. The family and community system, which promotes interpersonal integration. (Hammer 2003, p. 3) </a:t>
            </a:r>
          </a:p>
        </p:txBody>
      </p:sp>
    </p:spTree>
    <p:extLst>
      <p:ext uri="{BB962C8B-B14F-4D97-AF65-F5344CB8AC3E}">
        <p14:creationId xmlns:p14="http://schemas.microsoft.com/office/powerpoint/2010/main" val="3844175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BFA2DBE-5F76-5232-5E8F-B18277F2EDBF}"/>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dirty="0"/>
              <a:t>Young people and the ‘underclass’</a:t>
            </a:r>
          </a:p>
          <a:p>
            <a:pPr>
              <a:lnSpc>
                <a:spcPct val="90000"/>
              </a:lnSpc>
              <a:spcAft>
                <a:spcPts val="600"/>
              </a:spcAft>
            </a:pPr>
            <a:endParaRPr lang="en-US" sz="1700" dirty="0"/>
          </a:p>
          <a:p>
            <a:pPr>
              <a:lnSpc>
                <a:spcPct val="90000"/>
              </a:lnSpc>
              <a:spcAft>
                <a:spcPts val="600"/>
              </a:spcAft>
            </a:pPr>
            <a:r>
              <a:rPr lang="en-US" sz="1700" dirty="0"/>
              <a:t> In 1997 Williamson examined the position of supposedly ‘</a:t>
            </a:r>
            <a:r>
              <a:rPr lang="en-US" sz="1700" dirty="0" err="1"/>
              <a:t>marginalised</a:t>
            </a:r>
            <a:r>
              <a:rPr lang="en-US" sz="1700" dirty="0"/>
              <a:t>’ young people within the context of the wider debate on an emergent ‘underclass’. His discussion focuses therefore on two groups: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 Young people (aged 16 and 17) who are not engaged in education, training or employment - which he terms ‘Status Zer0 youth’.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The ‘underclass’ - a term which was ‘first coined as a descriptive tool’</a:t>
            </a:r>
          </a:p>
          <a:p>
            <a:pPr indent="-228600">
              <a:lnSpc>
                <a:spcPct val="90000"/>
              </a:lnSpc>
              <a:spcAft>
                <a:spcPts val="600"/>
              </a:spcAft>
              <a:buFont typeface="Arial" panose="020B0604020202020204" pitchFamily="34" charset="0"/>
              <a:buChar char="•"/>
            </a:pPr>
            <a:endParaRPr lang="en-US" sz="1700" dirty="0"/>
          </a:p>
          <a:p>
            <a:pPr>
              <a:lnSpc>
                <a:spcPct val="90000"/>
              </a:lnSpc>
              <a:spcAft>
                <a:spcPts val="600"/>
              </a:spcAft>
            </a:pPr>
            <a:endParaRPr lang="en-US" sz="1700" dirty="0"/>
          </a:p>
          <a:p>
            <a:pPr indent="-228600">
              <a:lnSpc>
                <a:spcPct val="90000"/>
              </a:lnSpc>
              <a:spcAft>
                <a:spcPts val="600"/>
              </a:spcAft>
              <a:buFont typeface="Arial" panose="020B0604020202020204" pitchFamily="34" charset="0"/>
              <a:buChar char="•"/>
            </a:pPr>
            <a:r>
              <a:rPr lang="en-US" sz="1700" dirty="0"/>
              <a:t>“to depict those who had become economically </a:t>
            </a:r>
            <a:r>
              <a:rPr lang="en-US" sz="1700" dirty="0" err="1"/>
              <a:t>marginalised</a:t>
            </a:r>
            <a:r>
              <a:rPr lang="en-US" sz="1700" dirty="0"/>
              <a:t> by the growth of post-industrialism [but which] has subsequently become co-opted . . . as a moral category to inform policy analysis, to influence the political direction of state activity in relation to the poor and, in particular, to withdraw what are argued to be the counter-productive measures of the welfare ‘nanny’ state.” (p. 71) </a:t>
            </a:r>
          </a:p>
        </p:txBody>
      </p:sp>
    </p:spTree>
    <p:extLst>
      <p:ext uri="{BB962C8B-B14F-4D97-AF65-F5344CB8AC3E}">
        <p14:creationId xmlns:p14="http://schemas.microsoft.com/office/powerpoint/2010/main" val="3077729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ED8A1D1-B3F3-C490-6340-1FAE8152D2AA}"/>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Based on a study of one cohort of school-leavers over two years, Williamson observes that two common threads characterise the behaviour of Status Zer0 young people: short-termism and opportunism.</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In other words, these young people tend to live their lives from day to day with little financial stability, uncertain housing arrangements and tenuous relationships with family and friends. They survive through a mixture of casual employment (sometimes in the informal or illegal economies), opportunistic petty crime, benefit fraud (if possible), and ‘more calculated and organised criminality’. They sleep until late, hang about during the day and stay up late into the night ‘possibly using drugs and drinking’ (p. 75). </a:t>
            </a:r>
          </a:p>
        </p:txBody>
      </p:sp>
    </p:spTree>
    <p:extLst>
      <p:ext uri="{BB962C8B-B14F-4D97-AF65-F5344CB8AC3E}">
        <p14:creationId xmlns:p14="http://schemas.microsoft.com/office/powerpoint/2010/main" val="247226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D08E7F9-5C54-5C10-5447-0E52FA2713BB}"/>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Many young people’s own explanation was that they had been propelled, by circumstances beyond their control, into an unexpected situation and experience. As Williamson ( p. 77) recounts: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“What had happened varied from individual to individual. Parental friction and separation, physical assault, an apparent lack of interest or follow-up by purportedly ‘concerned’ professionals, unexpected homelessness, an ‘unfulfilled’ meeting with a careers official, even a miserable first day on a YT scheme - any one of these independently, or in some combination, had disrupted even the very tentative ‘plan’ they had made.”</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517280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27246C0-5A14-60F2-1A76-2A33C202DF18}"/>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a:t>Williamson’s point is that given their past experiences (fractured childhoods, poor school attendance, temporary homelessness, brushes with the law, sexual and/ or physical abuse, drug misuse) compounded by limited access to state income support and (alleged) lack of interest from professionals, young people are reduced to “using whatever means possible” (p. 77).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 . . . while ‘Status Zer0’ serves as a powerful metaphor for young people who currently count for nothing and appear to be going nowhere, there is little indication that they display firmly-grounded values and expectations which may be equated with a culture of poverty and the underclass . . . Certainly, they currently exhibit disdain for dominant values and structures of opportunity (or lack of it). Certainly, their current lives are governed by ad hoc expediency and short-term self interest, but this is hardly illustrative of some alternative ‘way of life’. Most still subscribe to dominant goals, but either don’t know how to get there, thinks it is impossible to get there, or are exploring different ways of getting there.” (p. 78) </a:t>
            </a:r>
          </a:p>
        </p:txBody>
      </p:sp>
    </p:spTree>
    <p:extLst>
      <p:ext uri="{BB962C8B-B14F-4D97-AF65-F5344CB8AC3E}">
        <p14:creationId xmlns:p14="http://schemas.microsoft.com/office/powerpoint/2010/main" val="2485119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B6B80D7-FE7A-0C99-3378-2208C813ED1F}"/>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“The ‘underclass’ is a convenient ideological tool for either abandoning any commitment to the poor and disadvantaged, or cultivating popular support for more coercive measures… Only by developing policy approaches based on debate and broad consensus, which maintain the ‘permeable boundaries’ between the labour market and those outside it (and indeed between the training market and those in Status Zer0), will some sense of social integration be sustained and dangerous forms of social exclusion - whether termed an underclass or something else - forestalled.” (p. 81) </a:t>
            </a:r>
          </a:p>
        </p:txBody>
      </p:sp>
    </p:spTree>
    <p:extLst>
      <p:ext uri="{BB962C8B-B14F-4D97-AF65-F5344CB8AC3E}">
        <p14:creationId xmlns:p14="http://schemas.microsoft.com/office/powerpoint/2010/main" val="929798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F48F0F3-EDD7-A3C8-7D77-D14644E86EEF}"/>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Youth policy approaches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In 2006 Williamson considered that ‘youth policy’ since new </a:t>
            </a:r>
            <a:r>
              <a:rPr lang="en-US" sz="2000" dirty="0" err="1"/>
              <a:t>Labour</a:t>
            </a:r>
            <a:r>
              <a:rPr lang="en-US" sz="2000" dirty="0"/>
              <a:t> came to power in 1997 could be distilled into four themes.</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Active citizenship (‘rights and responsibilities’). </a:t>
            </a:r>
          </a:p>
          <a:p>
            <a:pPr indent="-228600">
              <a:lnSpc>
                <a:spcPct val="90000"/>
              </a:lnSpc>
              <a:spcAft>
                <a:spcPts val="600"/>
              </a:spcAft>
              <a:buFont typeface="Arial" panose="020B0604020202020204" pitchFamily="34" charset="0"/>
              <a:buChar char="•"/>
            </a:pPr>
            <a:r>
              <a:rPr lang="en-US" sz="2000" dirty="0"/>
              <a:t>Lifelong learning (‘education, education, education’). </a:t>
            </a:r>
          </a:p>
          <a:p>
            <a:pPr indent="-228600">
              <a:lnSpc>
                <a:spcPct val="90000"/>
              </a:lnSpc>
              <a:spcAft>
                <a:spcPts val="600"/>
              </a:spcAft>
              <a:buFont typeface="Arial" panose="020B0604020202020204" pitchFamily="34" charset="0"/>
              <a:buChar char="•"/>
            </a:pPr>
            <a:r>
              <a:rPr lang="en-US" sz="2000" dirty="0"/>
              <a:t>Social inclusion (a hand up, not a hand out’). </a:t>
            </a:r>
          </a:p>
          <a:p>
            <a:pPr indent="-228600">
              <a:lnSpc>
                <a:spcPct val="90000"/>
              </a:lnSpc>
              <a:spcAft>
                <a:spcPts val="600"/>
              </a:spcAft>
              <a:buFont typeface="Arial" panose="020B0604020202020204" pitchFamily="34" charset="0"/>
              <a:buChar char="•"/>
            </a:pPr>
            <a:r>
              <a:rPr lang="en-US" sz="2000" dirty="0"/>
              <a:t>Community safety (‘tough on crime, tough on the causes of crime’). </a:t>
            </a:r>
          </a:p>
        </p:txBody>
      </p:sp>
    </p:spTree>
    <p:extLst>
      <p:ext uri="{BB962C8B-B14F-4D97-AF65-F5344CB8AC3E}">
        <p14:creationId xmlns:p14="http://schemas.microsoft.com/office/powerpoint/2010/main" val="24671074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BC5581E-94B4-5B6C-FA29-9F0D411A85B4}"/>
              </a:ext>
            </a:extLst>
          </p:cNvPr>
          <p:cNvSpPr txBox="1"/>
          <p:nvPr/>
        </p:nvSpPr>
        <p:spPr>
          <a:xfrm>
            <a:off x="4810259" y="649480"/>
            <a:ext cx="6555347" cy="5546047"/>
          </a:xfrm>
          <a:prstGeom prst="rect">
            <a:avLst/>
          </a:prstGeom>
        </p:spPr>
        <p:txBody>
          <a:bodyPr vert="horz" lIns="91440" tIns="45720" rIns="91440" bIns="45720" rtlCol="0" anchor="ctr">
            <a:noAutofit/>
          </a:bodyPr>
          <a:lstStyle/>
          <a:p>
            <a:pPr>
              <a:lnSpc>
                <a:spcPct val="90000"/>
              </a:lnSpc>
              <a:spcAft>
                <a:spcPts val="600"/>
              </a:spcAft>
            </a:pPr>
            <a:r>
              <a:rPr lang="en-US" dirty="0"/>
              <a:t>Williamson’s contention is that while the contribution of youth work was rarely made explicit, the range of initiatives established depended on youth work practitioners applying various versions of youth work approaches to building relationships, working with small groups and so on. Such initiatives are listed by Williamson as including:</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 Youth Gateway. </a:t>
            </a:r>
          </a:p>
          <a:p>
            <a:pPr indent="-228600">
              <a:lnSpc>
                <a:spcPct val="90000"/>
              </a:lnSpc>
              <a:spcAft>
                <a:spcPts val="600"/>
              </a:spcAft>
              <a:buFont typeface="Arial" panose="020B0604020202020204" pitchFamily="34" charset="0"/>
              <a:buChar char="•"/>
            </a:pPr>
            <a:r>
              <a:rPr lang="en-US" dirty="0"/>
              <a:t>■ E2e (Entry to Employment). </a:t>
            </a:r>
          </a:p>
          <a:p>
            <a:pPr indent="-228600">
              <a:lnSpc>
                <a:spcPct val="90000"/>
              </a:lnSpc>
              <a:spcAft>
                <a:spcPts val="600"/>
              </a:spcAft>
              <a:buFont typeface="Arial" panose="020B0604020202020204" pitchFamily="34" charset="0"/>
              <a:buChar char="•"/>
            </a:pPr>
            <a:r>
              <a:rPr lang="en-US" dirty="0"/>
              <a:t>■ New Start/Relaunch. </a:t>
            </a:r>
          </a:p>
          <a:p>
            <a:pPr indent="-228600">
              <a:lnSpc>
                <a:spcPct val="90000"/>
              </a:lnSpc>
              <a:spcAft>
                <a:spcPts val="600"/>
              </a:spcAft>
              <a:buFont typeface="Arial" panose="020B0604020202020204" pitchFamily="34" charset="0"/>
              <a:buChar char="•"/>
            </a:pPr>
            <a:r>
              <a:rPr lang="en-US" dirty="0"/>
              <a:t>■ </a:t>
            </a:r>
            <a:r>
              <a:rPr lang="en-US" dirty="0" err="1"/>
              <a:t>Connexions</a:t>
            </a:r>
            <a:r>
              <a:rPr lang="en-US" dirty="0"/>
              <a:t>. </a:t>
            </a:r>
          </a:p>
          <a:p>
            <a:pPr indent="-228600">
              <a:lnSpc>
                <a:spcPct val="90000"/>
              </a:lnSpc>
              <a:spcAft>
                <a:spcPts val="600"/>
              </a:spcAft>
              <a:buFont typeface="Arial" panose="020B0604020202020204" pitchFamily="34" charset="0"/>
              <a:buChar char="•"/>
            </a:pPr>
            <a:r>
              <a:rPr lang="en-US" dirty="0"/>
              <a:t>■ New Deal for Young People. </a:t>
            </a:r>
          </a:p>
          <a:p>
            <a:pPr indent="-228600">
              <a:lnSpc>
                <a:spcPct val="90000"/>
              </a:lnSpc>
              <a:spcAft>
                <a:spcPts val="600"/>
              </a:spcAft>
              <a:buFont typeface="Arial" panose="020B0604020202020204" pitchFamily="34" charset="0"/>
              <a:buChar char="•"/>
            </a:pPr>
            <a:r>
              <a:rPr lang="en-US" dirty="0"/>
              <a:t>■ Alternative curriculum and school inclusion.</a:t>
            </a:r>
          </a:p>
          <a:p>
            <a:pPr indent="-228600">
              <a:lnSpc>
                <a:spcPct val="90000"/>
              </a:lnSpc>
              <a:spcAft>
                <a:spcPts val="600"/>
              </a:spcAft>
              <a:buFont typeface="Arial" panose="020B0604020202020204" pitchFamily="34" charset="0"/>
              <a:buChar char="•"/>
            </a:pPr>
            <a:r>
              <a:rPr lang="en-US" dirty="0"/>
              <a:t>■ Health promotion. </a:t>
            </a:r>
          </a:p>
          <a:p>
            <a:pPr indent="-228600">
              <a:lnSpc>
                <a:spcPct val="90000"/>
              </a:lnSpc>
              <a:spcAft>
                <a:spcPts val="600"/>
              </a:spcAft>
              <a:buFont typeface="Arial" panose="020B0604020202020204" pitchFamily="34" charset="0"/>
              <a:buChar char="•"/>
            </a:pPr>
            <a:r>
              <a:rPr lang="en-US" dirty="0"/>
              <a:t>■ Drugs education and prevention. </a:t>
            </a:r>
          </a:p>
          <a:p>
            <a:pPr indent="-228600">
              <a:lnSpc>
                <a:spcPct val="90000"/>
              </a:lnSpc>
              <a:spcAft>
                <a:spcPts val="600"/>
              </a:spcAft>
              <a:buFont typeface="Arial" panose="020B0604020202020204" pitchFamily="34" charset="0"/>
              <a:buChar char="•"/>
            </a:pPr>
            <a:r>
              <a:rPr lang="en-US" dirty="0"/>
              <a:t>■ Sexual health awareness. </a:t>
            </a:r>
          </a:p>
          <a:p>
            <a:pPr indent="-228600">
              <a:lnSpc>
                <a:spcPct val="90000"/>
              </a:lnSpc>
              <a:spcAft>
                <a:spcPts val="600"/>
              </a:spcAft>
              <a:buFont typeface="Arial" panose="020B0604020202020204" pitchFamily="34" charset="0"/>
              <a:buChar char="•"/>
            </a:pPr>
            <a:r>
              <a:rPr lang="en-US" dirty="0"/>
              <a:t>■ Youth justice and youth inclusion through positive activities. </a:t>
            </a:r>
          </a:p>
          <a:p>
            <a:pPr indent="-228600">
              <a:lnSpc>
                <a:spcPct val="90000"/>
              </a:lnSpc>
              <a:spcAft>
                <a:spcPts val="600"/>
              </a:spcAft>
              <a:buFont typeface="Arial" panose="020B0604020202020204" pitchFamily="34" charset="0"/>
              <a:buChar char="•"/>
            </a:pPr>
            <a:r>
              <a:rPr lang="en-US" dirty="0"/>
              <a:t>■ Housing support. </a:t>
            </a:r>
          </a:p>
          <a:p>
            <a:pPr indent="-228600">
              <a:lnSpc>
                <a:spcPct val="90000"/>
              </a:lnSpc>
              <a:spcAft>
                <a:spcPts val="600"/>
              </a:spcAft>
              <a:buFont typeface="Arial" panose="020B0604020202020204" pitchFamily="34" charset="0"/>
              <a:buChar char="•"/>
            </a:pPr>
            <a:r>
              <a:rPr lang="en-US" dirty="0"/>
              <a:t>■ Millennium Volunteers. </a:t>
            </a:r>
          </a:p>
          <a:p>
            <a:pPr indent="-228600">
              <a:lnSpc>
                <a:spcPct val="90000"/>
              </a:lnSpc>
              <a:spcAft>
                <a:spcPts val="600"/>
              </a:spcAft>
              <a:buFont typeface="Arial" panose="020B0604020202020204" pitchFamily="34" charset="0"/>
              <a:buChar char="•"/>
            </a:pPr>
            <a:r>
              <a:rPr lang="en-US" dirty="0"/>
              <a:t>■ Anti-Social </a:t>
            </a:r>
            <a:r>
              <a:rPr lang="en-US" dirty="0" err="1"/>
              <a:t>Behaviour</a:t>
            </a:r>
            <a:r>
              <a:rPr lang="en-US" dirty="0"/>
              <a:t> Orders. </a:t>
            </a:r>
          </a:p>
        </p:txBody>
      </p:sp>
    </p:spTree>
    <p:extLst>
      <p:ext uri="{BB962C8B-B14F-4D97-AF65-F5344CB8AC3E}">
        <p14:creationId xmlns:p14="http://schemas.microsoft.com/office/powerpoint/2010/main" val="186946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19FFE74-42B2-1DB3-A084-A32D7B70435E}"/>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Williamson’s (p. 5) view is that:</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“The overall effect of these early initiatives was an apparent ‘displacement’ of youth work into more focused practice in a variety of policy areas with arguably, a diminution of youth work as an independent, autonomous service and practice.”</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Williamson’s (p. 9) contention is that:</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 . . in the rush to produce guidelines, expectations and targets, it will be important not to lose a sense of person-centredness, a holistic philosophy that acknowledges the connectedness of need, a time-line that can accommodate professional discretion and patience, and an assessment process that allows significantly for ‘distance travelled’ rather than just destination reached”</a:t>
            </a:r>
          </a:p>
        </p:txBody>
      </p:sp>
    </p:spTree>
    <p:extLst>
      <p:ext uri="{BB962C8B-B14F-4D97-AF65-F5344CB8AC3E}">
        <p14:creationId xmlns:p14="http://schemas.microsoft.com/office/powerpoint/2010/main" val="514624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279A856-FBB8-39E5-5681-244371E038D9}"/>
              </a:ext>
            </a:extLst>
          </p:cNvPr>
          <p:cNvSpPr txBox="1"/>
          <p:nvPr/>
        </p:nvSpPr>
        <p:spPr>
          <a:xfrm>
            <a:off x="4810259" y="649480"/>
            <a:ext cx="6555347" cy="5546047"/>
          </a:xfrm>
          <a:prstGeom prst="rect">
            <a:avLst/>
          </a:prstGeom>
        </p:spPr>
        <p:txBody>
          <a:bodyPr vert="horz" lIns="91440" tIns="45720" rIns="91440" bIns="45720" rtlCol="0" anchor="ctr">
            <a:normAutofit lnSpcReduction="10000"/>
          </a:bodyPr>
          <a:lstStyle/>
          <a:p>
            <a:pPr>
              <a:lnSpc>
                <a:spcPct val="90000"/>
              </a:lnSpc>
              <a:spcAft>
                <a:spcPts val="600"/>
              </a:spcAft>
            </a:pPr>
            <a:r>
              <a:rPr lang="en-US" dirty="0"/>
              <a:t>Young people not in education, employment or training</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Maguire and Thompson (2007) examine policy developments relating to young people not in education, employment or training with particular reference to financial incentives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 significance of such initiatives for Maguire and Thompson, is that non-participation in education, employment and training can be linked to consequences such as long-term unemployment, poor health, drug and alcohol misuse, parenting at a young age and criminal activity – all of which have a detrimental effect not only on the young person but also on society as a whole.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Yet while such issues are seen as consequences of non-participation, Maguire and Thompson also acknowledge that “the reasons behind a young person’s disengagement can be wide ranging and include social, economic, cultural and motivational factors” Additionally, they refer to other research that suggests young people who have been continually NEET for the most prolonged periods are likely to be the most disadvantaged and have complex needs. </a:t>
            </a:r>
          </a:p>
          <a:p>
            <a:pPr indent="-2286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3494717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2DB1D7-949C-E263-B85D-5BD0EF922E60}"/>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Not surprisingly, those overrepresented in the NEET group include young people in care, young carers, young people with disabilities or who have health problems, young people with special education needs or mental illness, teenage parents, young people involved in crime and young people who have a history of truanting or have been excluded from school (p. 7). </a:t>
            </a:r>
          </a:p>
        </p:txBody>
      </p:sp>
    </p:spTree>
    <p:extLst>
      <p:ext uri="{BB962C8B-B14F-4D97-AF65-F5344CB8AC3E}">
        <p14:creationId xmlns:p14="http://schemas.microsoft.com/office/powerpoint/2010/main" val="1345628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C4D3A0B-A4AA-A776-514C-28107262B70E}"/>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1900" dirty="0" err="1"/>
              <a:t>Riskfactorology</a:t>
            </a:r>
            <a:r>
              <a:rPr lang="en-US" sz="1900" dirty="0"/>
              <a:t> and the Prevention of Social Exclusion</a:t>
            </a:r>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r>
              <a:rPr lang="en-US" sz="1900" dirty="0"/>
              <a:t>As </a:t>
            </a:r>
            <a:r>
              <a:rPr lang="en-US" sz="1900" dirty="0" err="1"/>
              <a:t>Levitas</a:t>
            </a:r>
            <a:r>
              <a:rPr lang="en-US" sz="1900" dirty="0"/>
              <a:t> (2006, p. 124) noted, one of the key action points for EU member states is to “prevent the risk of social exclusion”. Herein lies a key term that can be found at the heart of much social policy strategy: the idea of ‘risk’ (</a:t>
            </a:r>
            <a:r>
              <a:rPr lang="en-US" sz="1900" dirty="0" err="1"/>
              <a:t>Kemshall</a:t>
            </a:r>
            <a:r>
              <a:rPr lang="en-US" sz="1900" dirty="0"/>
              <a:t> 2002).</a:t>
            </a:r>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r>
              <a:rPr lang="en-US" sz="1900" dirty="0"/>
              <a:t>While traditional models of post-war welfare were concerned with addressing social problems, what has emerged in more recent times is a focus on ‘reducing risks’ and ultimately, attempting to tackle social problems before they become entrenched and more difficult to manage. This is often known as a ‘risk prevention paradigm’ (Farrington 2000).</a:t>
            </a:r>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r>
              <a:rPr lang="en-US" sz="1900" dirty="0"/>
              <a:t>In using an approach that France (2007) called ‘</a:t>
            </a:r>
            <a:r>
              <a:rPr lang="en-US" sz="1900" dirty="0" err="1"/>
              <a:t>riskfactorology</a:t>
            </a:r>
            <a:r>
              <a:rPr lang="en-US" sz="1900" dirty="0"/>
              <a:t>’, wherein a number of risk factors are identified in order to map out a possible trajectory of problems. </a:t>
            </a:r>
          </a:p>
          <a:p>
            <a:pPr>
              <a:lnSpc>
                <a:spcPct val="90000"/>
              </a:lnSpc>
              <a:spcAft>
                <a:spcPts val="600"/>
              </a:spcAft>
            </a:pPr>
            <a:endParaRPr lang="en-US" sz="1900" dirty="0"/>
          </a:p>
        </p:txBody>
      </p:sp>
    </p:spTree>
    <p:extLst>
      <p:ext uri="{BB962C8B-B14F-4D97-AF65-F5344CB8AC3E}">
        <p14:creationId xmlns:p14="http://schemas.microsoft.com/office/powerpoint/2010/main" val="22516282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B21F38-DE41-6BEA-5AFB-40CF15FE839B}"/>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Commissioned by the Carnegie Young People Initiative, the report Young People, Offending and Local Action (Lloyd et al. 2000) provided an overview of young people and crime, and presented an analysis of ‘risk factors’ (the reduction of which) and ‘protective factors’ (the enhancement of which) were likely to reduce the number of young people who commit offences:</a:t>
            </a:r>
          </a:p>
        </p:txBody>
      </p:sp>
    </p:spTree>
    <p:extLst>
      <p:ext uri="{BB962C8B-B14F-4D97-AF65-F5344CB8AC3E}">
        <p14:creationId xmlns:p14="http://schemas.microsoft.com/office/powerpoint/2010/main" val="3619656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1EBE77A-D4F1-3E95-4483-43D5A26B6A2D}"/>
              </a:ext>
            </a:extLst>
          </p:cNvPr>
          <p:cNvGraphicFramePr>
            <a:graphicFrameLocks noGrp="1"/>
          </p:cNvGraphicFramePr>
          <p:nvPr>
            <p:extLst>
              <p:ext uri="{D42A27DB-BD31-4B8C-83A1-F6EECF244321}">
                <p14:modId xmlns:p14="http://schemas.microsoft.com/office/powerpoint/2010/main" val="1294910820"/>
              </p:ext>
            </p:extLst>
          </p:nvPr>
        </p:nvGraphicFramePr>
        <p:xfrm>
          <a:off x="372140" y="92345"/>
          <a:ext cx="11440632" cy="6588760"/>
        </p:xfrm>
        <a:graphic>
          <a:graphicData uri="http://schemas.openxmlformats.org/drawingml/2006/table">
            <a:tbl>
              <a:tblPr firstRow="1" bandRow="1">
                <a:tableStyleId>{5C22544A-7EE6-4342-B048-85BDC9FD1C3A}</a:tableStyleId>
              </a:tblPr>
              <a:tblGrid>
                <a:gridCol w="5720316">
                  <a:extLst>
                    <a:ext uri="{9D8B030D-6E8A-4147-A177-3AD203B41FA5}">
                      <a16:colId xmlns:a16="http://schemas.microsoft.com/office/drawing/2014/main" val="1421183045"/>
                    </a:ext>
                  </a:extLst>
                </a:gridCol>
                <a:gridCol w="5720316">
                  <a:extLst>
                    <a:ext uri="{9D8B030D-6E8A-4147-A177-3AD203B41FA5}">
                      <a16:colId xmlns:a16="http://schemas.microsoft.com/office/drawing/2014/main" val="210036419"/>
                    </a:ext>
                  </a:extLst>
                </a:gridCol>
              </a:tblGrid>
              <a:tr h="370840">
                <a:tc>
                  <a:txBody>
                    <a:bodyPr/>
                    <a:lstStyle/>
                    <a:p>
                      <a:r>
                        <a:rPr lang="en-GB" sz="1600"/>
                        <a:t>Risk Factors</a:t>
                      </a:r>
                      <a:endParaRPr lang="en-GB" sz="1600" dirty="0"/>
                    </a:p>
                  </a:txBody>
                  <a:tcPr/>
                </a:tc>
                <a:tc>
                  <a:txBody>
                    <a:bodyPr/>
                    <a:lstStyle/>
                    <a:p>
                      <a:r>
                        <a:rPr lang="en-GB" sz="1600"/>
                        <a:t>Protective Factors</a:t>
                      </a:r>
                      <a:endParaRPr lang="en-GB" sz="1600" dirty="0"/>
                    </a:p>
                  </a:txBody>
                  <a:tcPr/>
                </a:tc>
                <a:extLst>
                  <a:ext uri="{0D108BD9-81ED-4DB2-BD59-A6C34878D82A}">
                    <a16:rowId xmlns:a16="http://schemas.microsoft.com/office/drawing/2014/main" val="882508487"/>
                  </a:ext>
                </a:extLst>
              </a:tr>
              <a:tr h="370840">
                <a:tc>
                  <a:txBody>
                    <a:bodyPr/>
                    <a:lstStyle/>
                    <a:p>
                      <a:r>
                        <a:rPr lang="en-GB" sz="1600"/>
                        <a:t>Personal </a:t>
                      </a:r>
                    </a:p>
                    <a:p>
                      <a:r>
                        <a:rPr lang="en-GB" sz="1600"/>
                        <a:t>■ Hyperactivity; aggressive and bullying behaviour </a:t>
                      </a:r>
                    </a:p>
                    <a:p>
                      <a:r>
                        <a:rPr lang="en-GB" sz="1600"/>
                        <a:t>■ Mental health problems </a:t>
                      </a:r>
                    </a:p>
                    <a:p>
                      <a:r>
                        <a:rPr lang="en-GB" sz="1600"/>
                        <a:t>■ Drug and alcohol misuse </a:t>
                      </a:r>
                    </a:p>
                    <a:p>
                      <a:r>
                        <a:rPr lang="en-GB" sz="1600"/>
                        <a:t>■ Experience of violence and/or abuse </a:t>
                      </a:r>
                    </a:p>
                    <a:p>
                      <a:r>
                        <a:rPr lang="en-GB" sz="1600"/>
                        <a:t>■ The influence of the peer group</a:t>
                      </a:r>
                      <a:endParaRPr lang="en-GB" sz="1600" dirty="0"/>
                    </a:p>
                  </a:txBody>
                  <a:tcPr/>
                </a:tc>
                <a:tc>
                  <a:txBody>
                    <a:bodyPr/>
                    <a:lstStyle/>
                    <a:p>
                      <a:r>
                        <a:rPr lang="en-GB" sz="1600"/>
                        <a:t>Individual </a:t>
                      </a:r>
                    </a:p>
                    <a:p>
                      <a:r>
                        <a:rPr lang="en-GB" sz="1600"/>
                        <a:t>■ Support at home </a:t>
                      </a:r>
                    </a:p>
                    <a:p>
                      <a:r>
                        <a:rPr lang="en-GB" sz="1600"/>
                        <a:t>■ Supporting the transition to adulthood and providing role models </a:t>
                      </a:r>
                    </a:p>
                    <a:p>
                      <a:r>
                        <a:rPr lang="en-GB" sz="1600"/>
                        <a:t>■ Offering new opportunities </a:t>
                      </a:r>
                    </a:p>
                    <a:p>
                      <a:r>
                        <a:rPr lang="en-GB" sz="1600"/>
                        <a:t>■ Supporting young people involved with drugs and alcohol </a:t>
                      </a:r>
                      <a:endParaRPr lang="en-GB" sz="1600" dirty="0"/>
                    </a:p>
                  </a:txBody>
                  <a:tcPr/>
                </a:tc>
                <a:extLst>
                  <a:ext uri="{0D108BD9-81ED-4DB2-BD59-A6C34878D82A}">
                    <a16:rowId xmlns:a16="http://schemas.microsoft.com/office/drawing/2014/main" val="1805459632"/>
                  </a:ext>
                </a:extLst>
              </a:tr>
              <a:tr h="370840">
                <a:tc>
                  <a:txBody>
                    <a:bodyPr/>
                    <a:lstStyle/>
                    <a:p>
                      <a:r>
                        <a:rPr lang="en-GB" sz="1600"/>
                        <a:t>Educational </a:t>
                      </a:r>
                    </a:p>
                    <a:p>
                      <a:r>
                        <a:rPr lang="en-GB" sz="1600"/>
                        <a:t>■ Low attainment at school </a:t>
                      </a:r>
                    </a:p>
                    <a:p>
                      <a:r>
                        <a:rPr lang="en-GB" sz="1600"/>
                        <a:t>■ Special educational needs </a:t>
                      </a:r>
                    </a:p>
                    <a:p>
                      <a:r>
                        <a:rPr lang="en-GB" sz="1600"/>
                        <a:t>■ Truancy and exclusion </a:t>
                      </a:r>
                    </a:p>
                    <a:p>
                      <a:r>
                        <a:rPr lang="en-GB" sz="1600"/>
                        <a:t>■ Non-participation in education, training and employment </a:t>
                      </a:r>
                      <a:endParaRPr lang="en-GB" sz="1600" dirty="0"/>
                    </a:p>
                  </a:txBody>
                  <a:tcPr/>
                </a:tc>
                <a:tc>
                  <a:txBody>
                    <a:bodyPr/>
                    <a:lstStyle/>
                    <a:p>
                      <a:r>
                        <a:rPr lang="en-GB" sz="1600"/>
                        <a:t>Education/training/employment </a:t>
                      </a:r>
                    </a:p>
                    <a:p>
                      <a:r>
                        <a:rPr lang="en-GB" sz="1600"/>
                        <a:t>■ Strengthening attachment to school </a:t>
                      </a:r>
                    </a:p>
                    <a:p>
                      <a:r>
                        <a:rPr lang="en-GB" sz="1600"/>
                        <a:t>■ Reducing school exclusions </a:t>
                      </a:r>
                    </a:p>
                    <a:p>
                      <a:r>
                        <a:rPr lang="en-GB" sz="1600"/>
                        <a:t>■ Increasing participation by young people in education, training and employment </a:t>
                      </a:r>
                    </a:p>
                    <a:p>
                      <a:r>
                        <a:rPr lang="en-GB" sz="1600"/>
                        <a:t>■ Building partnerships with parents </a:t>
                      </a:r>
                      <a:endParaRPr lang="en-GB" sz="1600" dirty="0"/>
                    </a:p>
                  </a:txBody>
                  <a:tcPr/>
                </a:tc>
                <a:extLst>
                  <a:ext uri="{0D108BD9-81ED-4DB2-BD59-A6C34878D82A}">
                    <a16:rowId xmlns:a16="http://schemas.microsoft.com/office/drawing/2014/main" val="428193771"/>
                  </a:ext>
                </a:extLst>
              </a:tr>
              <a:tr h="370840">
                <a:tc>
                  <a:txBody>
                    <a:bodyPr/>
                    <a:lstStyle/>
                    <a:p>
                      <a:r>
                        <a:rPr lang="en-GB" sz="1600"/>
                        <a:t>Family </a:t>
                      </a:r>
                    </a:p>
                    <a:p>
                      <a:r>
                        <a:rPr lang="en-GB" sz="1600"/>
                        <a:t>■ Poor parental supervision </a:t>
                      </a:r>
                    </a:p>
                    <a:p>
                      <a:r>
                        <a:rPr lang="en-GB" sz="1600"/>
                        <a:t>■ Harsh or erratic parental discipline </a:t>
                      </a:r>
                    </a:p>
                    <a:p>
                      <a:r>
                        <a:rPr lang="en-GB" sz="1600"/>
                        <a:t>■ Insecure family relations</a:t>
                      </a:r>
                      <a:endParaRPr lang="en-GB" sz="1600" dirty="0"/>
                    </a:p>
                  </a:txBody>
                  <a:tcPr/>
                </a:tc>
                <a:tc>
                  <a:txBody>
                    <a:bodyPr/>
                    <a:lstStyle/>
                    <a:p>
                      <a:r>
                        <a:rPr lang="en-GB" sz="1600"/>
                        <a:t>Family </a:t>
                      </a:r>
                    </a:p>
                    <a:p>
                      <a:r>
                        <a:rPr lang="en-GB" sz="1600"/>
                        <a:t>■ Support for families including: measures to tackle family poverty; preparation for family life and parenthood in schools; good quality affordable childcare; open-access family centres; support for families under stress ■ Parent training programmes </a:t>
                      </a:r>
                    </a:p>
                    <a:p>
                      <a:r>
                        <a:rPr lang="en-GB" sz="1600"/>
                        <a:t>■ Family group conferences and youth offending</a:t>
                      </a:r>
                      <a:endParaRPr lang="en-GB" sz="1600" dirty="0"/>
                    </a:p>
                  </a:txBody>
                  <a:tcPr/>
                </a:tc>
                <a:extLst>
                  <a:ext uri="{0D108BD9-81ED-4DB2-BD59-A6C34878D82A}">
                    <a16:rowId xmlns:a16="http://schemas.microsoft.com/office/drawing/2014/main" val="1766905828"/>
                  </a:ext>
                </a:extLst>
              </a:tr>
              <a:tr h="370840">
                <a:tc>
                  <a:txBody>
                    <a:bodyPr/>
                    <a:lstStyle/>
                    <a:p>
                      <a:r>
                        <a:rPr lang="en-GB" sz="1600"/>
                        <a:t>Socio-economic </a:t>
                      </a:r>
                    </a:p>
                    <a:p>
                      <a:r>
                        <a:rPr lang="en-GB" sz="1600"/>
                        <a:t>■ Poverty </a:t>
                      </a:r>
                    </a:p>
                    <a:p>
                      <a:r>
                        <a:rPr lang="en-GB" sz="1600"/>
                        <a:t>■ Disadvantage </a:t>
                      </a:r>
                    </a:p>
                    <a:p>
                      <a:r>
                        <a:rPr lang="en-GB" sz="1600"/>
                        <a:t>■ Unemployment and welfare dependency </a:t>
                      </a:r>
                    </a:p>
                    <a:p>
                      <a:r>
                        <a:rPr lang="en-GB" sz="1600"/>
                        <a:t>■ Economic pressures and related family stress</a:t>
                      </a:r>
                      <a:endParaRPr lang="en-GB" sz="1600" dirty="0"/>
                    </a:p>
                  </a:txBody>
                  <a:tcPr/>
                </a:tc>
                <a:tc>
                  <a:txBody>
                    <a:bodyPr/>
                    <a:lstStyle/>
                    <a:p>
                      <a:r>
                        <a:rPr lang="en-GB" sz="1600"/>
                        <a:t>Community/neighbourhood </a:t>
                      </a:r>
                    </a:p>
                    <a:p>
                      <a:r>
                        <a:rPr lang="en-GB" sz="1600"/>
                        <a:t>■ Improving conditions and local services </a:t>
                      </a:r>
                    </a:p>
                    <a:p>
                      <a:r>
                        <a:rPr lang="en-GB" sz="1600"/>
                        <a:t>■ Increasing opportunities and developing local participation and organisation ■</a:t>
                      </a:r>
                    </a:p>
                    <a:p>
                      <a:r>
                        <a:rPr lang="en-GB" sz="1600"/>
                        <a:t> Community-based initiatives such as Sure Start and Communities That Care</a:t>
                      </a:r>
                      <a:endParaRPr lang="en-GB" sz="1600" dirty="0"/>
                    </a:p>
                  </a:txBody>
                  <a:tcPr/>
                </a:tc>
                <a:extLst>
                  <a:ext uri="{0D108BD9-81ED-4DB2-BD59-A6C34878D82A}">
                    <a16:rowId xmlns:a16="http://schemas.microsoft.com/office/drawing/2014/main" val="304394318"/>
                  </a:ext>
                </a:extLst>
              </a:tr>
            </a:tbl>
          </a:graphicData>
        </a:graphic>
      </p:graphicFrame>
    </p:spTree>
    <p:extLst>
      <p:ext uri="{BB962C8B-B14F-4D97-AF65-F5344CB8AC3E}">
        <p14:creationId xmlns:p14="http://schemas.microsoft.com/office/powerpoint/2010/main" val="9216899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BF12408-CD08-6484-B811-4EFD307ACBCD}"/>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a:t>Lloyd et al. (2000) underlined the need to develop initiatives in line with the protective factors at individual, family and community levels, and stressed the importance of ensuring that young people are involved in the decisions that affect them; understand how these decisions are taken; know how they can make their voice heard; and how they can play a more active part in their community.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In addition, Orrock and Burke (2003), whilst acknowledging the significance of ‘risk factors’, are also careful to note that there is no straight-forward causal link between the risk factors associated with youth crime and actual offending. Neither is there a “simple causal relationship between social deprivation and youth offending”</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“Many poor and unemployed people, young or older, do not offend but live honest and blameless lives. Nevertheless, there is a strong correlation between young people living in deprived circumstances and being at greater risk of becoming serious and persistent offenders.” (Orrock and Burke 2003, p. 6)</a:t>
            </a:r>
          </a:p>
        </p:txBody>
      </p:sp>
    </p:spTree>
    <p:extLst>
      <p:ext uri="{BB962C8B-B14F-4D97-AF65-F5344CB8AC3E}">
        <p14:creationId xmlns:p14="http://schemas.microsoft.com/office/powerpoint/2010/main" val="37080865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448C171-E01D-15AD-1BCE-FFCAE25CC699}"/>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As a result of the increasing attention to prevention Kemshall (2002; 2003; 2009) has argued that risk-based welfare policy tends to ‘individualise’ problems. In this respect, social risks (of unemployment, poor education, involvement in crime) are reconstituted as individual ones suggesting individual deficit, very much in line with Levitas’ analysis of the Moral Underclass Discourse. Risks are therefore perceived as the product of individual decisions, and individuals are therefore perceived as responsible for their avoidance and for the exercise of ‘prudential choice’ (Kemshall, 2009).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3293011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2A798A2-F768-84EE-9BE3-3AA9D9F19892}"/>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1700" dirty="0"/>
              <a:t>Youth Work Responses to Social Exclusion</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Based on their findings from three research studies, </a:t>
            </a:r>
            <a:r>
              <a:rPr lang="en-US" sz="1700" dirty="0" err="1"/>
              <a:t>Shildrick</a:t>
            </a:r>
            <a:r>
              <a:rPr lang="en-US" sz="1700" dirty="0"/>
              <a:t> and MacDonald (2008) challenge the approach to understanding social exclusion that focuses on young people’s lack of qualities or suitably levels of aspiration or employability.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Instead, they </a:t>
            </a:r>
            <a:r>
              <a:rPr lang="en-US" sz="1700" dirty="0" err="1"/>
              <a:t>emphasise</a:t>
            </a:r>
            <a:r>
              <a:rPr lang="en-US" sz="1700" dirty="0"/>
              <a:t> the significance of the changing social and economic conditions that impact on young people lives</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In considering ‘individual biography’ and individual agency, </a:t>
            </a:r>
            <a:r>
              <a:rPr lang="en-US" sz="1700" dirty="0" err="1"/>
              <a:t>Shildrick</a:t>
            </a:r>
            <a:r>
              <a:rPr lang="en-US" sz="1700" dirty="0"/>
              <a:t> and MacDonald (2008) found that ‘critical moment’s have an important effect on the course of young people’s later lives. Such ‘critical moments’ typically included instances of ill-health of self, friends or family members; the death of a loved one; parental separation; housing moves; family revelations; and the intervention of professionals. Interweaving with such incidents of individual biography, young people are also influenced by the informal support that comes from social networks and social capital,  (</a:t>
            </a:r>
            <a:r>
              <a:rPr lang="en-US" sz="1700" dirty="0" err="1"/>
              <a:t>Shildrick</a:t>
            </a:r>
            <a:r>
              <a:rPr lang="en-US" sz="1700" dirty="0"/>
              <a:t> and MacDonald 2008, p. 48)   </a:t>
            </a:r>
          </a:p>
        </p:txBody>
      </p:sp>
    </p:spTree>
    <p:extLst>
      <p:ext uri="{BB962C8B-B14F-4D97-AF65-F5344CB8AC3E}">
        <p14:creationId xmlns:p14="http://schemas.microsoft.com/office/powerpoint/2010/main" val="26038644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9AB393F-3ACD-50BB-777B-66F77FD2BA87}"/>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a:t>In reflecting on ‘good news stories’ about policy and practice, Shildrick and MacDonald identify the positive contribution that can be made by services (e.g. drug treatment) and youth work projects that enable young people to participate in “organised leisure activities, excursions and vocationally orientated short courses [that help to] fill their time, divert their energies into more positive activities and broaden social and geographical horizons” (51).</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Shildrick and MacDonald also make reference to the potential of street based youth work in helping young people described as socially excluded or those at risk of becoming so (Crimmens et al, 2004). They conclude however that,</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“even the proliferation of this sort of best practice with young people – of mentoring, drug treatment, youth work or whatever – would be unable to reverse the longer-term, deeper set processes of collective downward social mobility and economic marginalisation experienced by our informants.” (Shildrick and MacDonald 2008, p. 52)</a:t>
            </a:r>
          </a:p>
        </p:txBody>
      </p:sp>
    </p:spTree>
    <p:extLst>
      <p:ext uri="{BB962C8B-B14F-4D97-AF65-F5344CB8AC3E}">
        <p14:creationId xmlns:p14="http://schemas.microsoft.com/office/powerpoint/2010/main" val="38622246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3D99CC-D475-90F3-21B5-70B80C2BD70D}"/>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dirty="0"/>
              <a:t>Working with the Contradictions in Social Exclusion Policies</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Fitzsimons’ (2007) exploration of how youth and community workers exercise autonomy and creativity in relation to government policies argues that the Government’s lack of attention to the structural constraints experienced by young people results in contradictory and conflicting strategies for ‘non-participating’ youth. These limitations in youth policy arise, according to Fitzsimons (2007, p. 51), from an analysis of social exclusion that focuses on agency over structure. This emphasis of ‘agency over structure’ places the responsibility on the individual – e.g. for young people to engage in education, employment or training while shifting attention away from, according to Fitzsimons: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“the inequalities of wealth in society and the lack of stable employment prospects. In addition, there appears to be a lack of awareness of gender inequalities, homophobia, </a:t>
            </a:r>
            <a:r>
              <a:rPr lang="en-US" sz="1700" dirty="0" err="1"/>
              <a:t>institutionalised</a:t>
            </a:r>
            <a:r>
              <a:rPr lang="en-US" sz="1700" dirty="0"/>
              <a:t> racism, and discrimination towards people with disabilities, all of which produce distortions in the </a:t>
            </a:r>
            <a:r>
              <a:rPr lang="en-US" sz="1700" dirty="0" err="1"/>
              <a:t>labour</a:t>
            </a:r>
            <a:r>
              <a:rPr lang="en-US" sz="1700" dirty="0"/>
              <a:t> market.” (p. 54) </a:t>
            </a:r>
          </a:p>
        </p:txBody>
      </p:sp>
    </p:spTree>
    <p:extLst>
      <p:ext uri="{BB962C8B-B14F-4D97-AF65-F5344CB8AC3E}">
        <p14:creationId xmlns:p14="http://schemas.microsoft.com/office/powerpoint/2010/main" val="24655485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32C22AB-3DF9-2734-540A-CB9EF42175E5}"/>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 Young’s (2005) evaluation was </a:t>
            </a:r>
            <a:r>
              <a:rPr lang="en-US" sz="2000" dirty="0" err="1"/>
              <a:t>conceptualised</a:t>
            </a:r>
            <a:r>
              <a:rPr lang="en-US" sz="2000" dirty="0"/>
              <a:t> not as an assessment of achievement against objectives but as an exploration of how and why different approaches to provision and practice best support the reengagement and longer-term sustainability of young people in education, employment and training, she concluded that  youth workers need to stay true to their own conception of youth work so as to ensure that they are not overwhelmed by the expectations, conflicts and contradictions of the social exclusion (and other) policy agenda.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Indeed, failing to do so may find them simply becoming the ‘agents’ of other agencies and </a:t>
            </a:r>
            <a:r>
              <a:rPr lang="en-US" sz="2000" dirty="0" err="1"/>
              <a:t>organisations</a:t>
            </a:r>
            <a:r>
              <a:rPr lang="en-US" sz="2000" dirty="0"/>
              <a:t>, carrying their messages to young people and supporting the achievement of their objectives and desired outcomes - dancing to their tune as opposed to developing a distinctive youth work practice based on relationships of honesty, trust, respect and reciprocity; and within which they: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2205222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CAE6DDF-B5FB-BB12-40EC-D4996081B089}"/>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“..engage with young people in the process of moral </a:t>
            </a:r>
            <a:r>
              <a:rPr lang="en-US" sz="2000" dirty="0" err="1"/>
              <a:t>philosophising</a:t>
            </a:r>
            <a:r>
              <a:rPr lang="en-US" sz="2000" dirty="0"/>
              <a:t> through which they make sense of themselves and the world. As such youth work is a process of reflection and self examination through which young people increasingly integrate their values, actions and identity; and take charge of themselves as empowered human beings. Youth work therefore enables and supports young people to:</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Examine their values.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Deliberate over the principles of their own moral judgements.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Make reasoned choices and informed decisions that can be sustained through committed action.”</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(Young 2006, p. 57) </a:t>
            </a:r>
          </a:p>
        </p:txBody>
      </p:sp>
    </p:spTree>
    <p:extLst>
      <p:ext uri="{BB962C8B-B14F-4D97-AF65-F5344CB8AC3E}">
        <p14:creationId xmlns:p14="http://schemas.microsoft.com/office/powerpoint/2010/main" val="39524131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AC28E-AD61-76DE-FB6A-D8C26AED7F6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65BE3D34-3D21-B2D3-4D1F-B82CEC121011}"/>
              </a:ext>
            </a:extLst>
          </p:cNvPr>
          <p:cNvSpPr>
            <a:spLocks noGrp="1"/>
          </p:cNvSpPr>
          <p:nvPr>
            <p:ph idx="1"/>
          </p:nvPr>
        </p:nvSpPr>
        <p:spPr>
          <a:xfrm>
            <a:off x="4810259" y="649480"/>
            <a:ext cx="6555347" cy="5546047"/>
          </a:xfrm>
        </p:spPr>
        <p:txBody>
          <a:bodyPr anchor="ctr">
            <a:normAutofit/>
          </a:bodyPr>
          <a:lstStyle/>
          <a:p>
            <a:r>
              <a:rPr lang="en-GB" sz="1600" dirty="0"/>
              <a:t>BERGHMAN, J. (1997). ‘The resurgence of poverty and the struggle against exclusion: a new challenge for social security in Europe?’ International Social Security Review, 50(1), pp. 3-21. </a:t>
            </a:r>
          </a:p>
          <a:p>
            <a:r>
              <a:rPr lang="en-GB" sz="1600" dirty="0"/>
              <a:t>CRIMMENS, D., et al. (2004). Reaching Socially Excluded Young People. Leicester: National Youth Agency.</a:t>
            </a:r>
          </a:p>
          <a:p>
            <a:r>
              <a:rPr lang="en-GB" sz="1600" dirty="0"/>
              <a:t>FARRINGTON, D.P. (2000). ‘Explaining and Preventing Crime: The Globalization of Knowledge - The American Society of Criminology 1999 Presidential Address.’ Criminology, 38(1), pp. 1-24. </a:t>
            </a:r>
          </a:p>
          <a:p>
            <a:r>
              <a:rPr lang="en-GB" sz="1600" dirty="0"/>
              <a:t>FITZSIMONS, A. (2007). ‘Working with the Contradictions – New labour’s Social Exclusion Policies.’ Youth &amp; Policy, 94(Winter), pp. 51-60. </a:t>
            </a:r>
          </a:p>
          <a:p>
            <a:r>
              <a:rPr lang="en-GB" sz="1600" dirty="0"/>
              <a:t>FRANCE, A. (2007). Understanding Youth in Late Modernity. Basingstoke: Open University press.</a:t>
            </a:r>
          </a:p>
          <a:p>
            <a:r>
              <a:rPr lang="en-GB" sz="1600" dirty="0"/>
              <a:t>KEMSHALL, H. (2002). Risk, social policy and welfare. Buckingham: Open University Press. </a:t>
            </a:r>
          </a:p>
          <a:p>
            <a:r>
              <a:rPr lang="en-GB" sz="1600" dirty="0"/>
              <a:t>KEMSHALL, H. (2003). Understanding Risk in Criminal Justice. Buckingham: Open University Press.</a:t>
            </a:r>
          </a:p>
          <a:p>
            <a:r>
              <a:rPr lang="en-GB" sz="1600" dirty="0"/>
              <a:t>KEMSHALL, H. (2009). ‘Risk, Social Policy and Young People’ in WOOD, J. &amp; HINE, J. (eds.) Work with Young People: developments in theory, policy and practice. London: Sage. </a:t>
            </a:r>
          </a:p>
          <a:p>
            <a:endParaRPr lang="en-GB" sz="1600"/>
          </a:p>
        </p:txBody>
      </p:sp>
    </p:spTree>
    <p:extLst>
      <p:ext uri="{BB962C8B-B14F-4D97-AF65-F5344CB8AC3E}">
        <p14:creationId xmlns:p14="http://schemas.microsoft.com/office/powerpoint/2010/main" val="19264276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043E8-D1B4-65F3-020B-0EC51C6BBFD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DFDDF1DA-4D0D-6F1F-2382-0098BF383589}"/>
              </a:ext>
            </a:extLst>
          </p:cNvPr>
          <p:cNvSpPr>
            <a:spLocks noGrp="1"/>
          </p:cNvSpPr>
          <p:nvPr>
            <p:ph idx="1"/>
          </p:nvPr>
        </p:nvSpPr>
        <p:spPr>
          <a:xfrm>
            <a:off x="4810259" y="649480"/>
            <a:ext cx="6555347" cy="5546047"/>
          </a:xfrm>
        </p:spPr>
        <p:txBody>
          <a:bodyPr anchor="ctr">
            <a:normAutofit/>
          </a:bodyPr>
          <a:lstStyle/>
          <a:p>
            <a:r>
              <a:rPr lang="en-GB" sz="1300"/>
              <a:t>LEVITAS, R. (2006). ‘The concept and measurement of social exclusion.’ IN LEVITAS, R., PANTAZIS, C. and GORDON, D. (eds.) Poverty and Social Exclusion in Britain: The Millennium Survey. Bristol: The Policy Press, pp. 123-162. </a:t>
            </a:r>
          </a:p>
          <a:p>
            <a:r>
              <a:rPr lang="en-GB" sz="1300"/>
              <a:t>MAGUIRE, S. and THOMPSON, J. (2007). ‘Young people not in education, employment or training (NEET) – where is government policy taking us now?’ Youth &amp; Policy, 96(Summer), pp. 5-17. </a:t>
            </a:r>
          </a:p>
          <a:p>
            <a:r>
              <a:rPr lang="en-GB" sz="1300"/>
              <a:t>MERTON, B. (1998). Finding the Missing: Action Research into Disaffection and the Non-Participation of Young Adults in Education, Training and Employment in Three Areas of England and Wales. Leicester: National Youth Agency. </a:t>
            </a:r>
          </a:p>
          <a:p>
            <a:r>
              <a:rPr lang="en-GB" sz="1300"/>
              <a:t>SHILDRICK, T. and MACDONALD, R. (2008). ‘Understanding youth exclusion: critical moments, social networks and social capital.’ Youth &amp; Policy, 99(Spring), pp. 43-54. </a:t>
            </a:r>
          </a:p>
          <a:p>
            <a:r>
              <a:rPr lang="en-GB" sz="1300"/>
              <a:t>WILLIAMS, F. (1998). 'Agency and Structure Revisited: Rethinking Poverty and Social Exclusion.' IN BARRY, M. and HALLETT, C. (eds.) Social Exclusion and Social Work: Issues of Theory, Policy and Practice. Lyme Regis: Russell House Publishing, pp. 13-25. </a:t>
            </a:r>
          </a:p>
          <a:p>
            <a:r>
              <a:rPr lang="en-GB" sz="1300"/>
              <a:t>WILLIAMSON, H. (1997). 'Status Zer0 Youth and the “underclass”; some considerations.' IN MACDONALD R. (ed.) Youth, the ‘Underclass’ and Social Exclusion. London: Routledge, pp. 70-82. </a:t>
            </a:r>
          </a:p>
          <a:p>
            <a:r>
              <a:rPr lang="en-GB" sz="1300"/>
              <a:t>WILLIAMSON, H. (2006). Spending Wisely: Youth Work and the Changing Policy Environment for Young People. Leicester: National Youth Agency.</a:t>
            </a:r>
          </a:p>
          <a:p>
            <a:r>
              <a:rPr lang="en-GB" sz="1300"/>
              <a:t>YOUNG, K. (2005). People with potential, not people with problems: an evaluation of voluntary sector projects working with disengaged young people. Leicester: National Youth Agency. YOUNG, K. (2006). The Art of Youth Work. 2nd Edition. Lyme Regis: Russell House Publishing. </a:t>
            </a:r>
          </a:p>
        </p:txBody>
      </p:sp>
    </p:spTree>
    <p:extLst>
      <p:ext uri="{BB962C8B-B14F-4D97-AF65-F5344CB8AC3E}">
        <p14:creationId xmlns:p14="http://schemas.microsoft.com/office/powerpoint/2010/main" val="3097949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4998</Words>
  <Application>Microsoft Office PowerPoint</Application>
  <PresentationFormat>Widescreen</PresentationFormat>
  <Paragraphs>237</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Calibri Light</vt:lpstr>
      <vt:lpstr>Office Theme</vt:lpstr>
      <vt:lpstr>Youth work and Social Exclusion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Darren O'Connor</dc:creator>
  <cp:lastModifiedBy>Darren O'Connor</cp:lastModifiedBy>
  <cp:revision>33</cp:revision>
  <dcterms:created xsi:type="dcterms:W3CDTF">2022-12-05T09:29:19Z</dcterms:created>
  <dcterms:modified xsi:type="dcterms:W3CDTF">2023-12-10T16:15:36Z</dcterms:modified>
</cp:coreProperties>
</file>