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4"/>
  </p:sldMasterIdLst>
  <p:notesMasterIdLst>
    <p:notesMasterId r:id="rId172"/>
  </p:notesMasterIdLst>
  <p:handoutMasterIdLst>
    <p:handoutMasterId r:id="rId173"/>
  </p:handoutMasterIdLst>
  <p:sldIdLst>
    <p:sldId id="414" r:id="rId5"/>
    <p:sldId id="268" r:id="rId6"/>
    <p:sldId id="397" r:id="rId7"/>
    <p:sldId id="396" r:id="rId8"/>
    <p:sldId id="395" r:id="rId9"/>
    <p:sldId id="417" r:id="rId10"/>
    <p:sldId id="394" r:id="rId11"/>
    <p:sldId id="393" r:id="rId12"/>
    <p:sldId id="418" r:id="rId13"/>
    <p:sldId id="392" r:id="rId14"/>
    <p:sldId id="456" r:id="rId15"/>
    <p:sldId id="445" r:id="rId16"/>
    <p:sldId id="449" r:id="rId17"/>
    <p:sldId id="450" r:id="rId18"/>
    <p:sldId id="452" r:id="rId19"/>
    <p:sldId id="451" r:id="rId20"/>
    <p:sldId id="405" r:id="rId21"/>
    <p:sldId id="453" r:id="rId22"/>
    <p:sldId id="454" r:id="rId23"/>
    <p:sldId id="457" r:id="rId24"/>
    <p:sldId id="398" r:id="rId25"/>
    <p:sldId id="406" r:id="rId26"/>
    <p:sldId id="404" r:id="rId27"/>
    <p:sldId id="420" r:id="rId28"/>
    <p:sldId id="444" r:id="rId29"/>
    <p:sldId id="469" r:id="rId30"/>
    <p:sldId id="472" r:id="rId31"/>
    <p:sldId id="473" r:id="rId32"/>
    <p:sldId id="470" r:id="rId33"/>
    <p:sldId id="468" r:id="rId34"/>
    <p:sldId id="471" r:id="rId35"/>
    <p:sldId id="458" r:id="rId36"/>
    <p:sldId id="459" r:id="rId37"/>
    <p:sldId id="465" r:id="rId38"/>
    <p:sldId id="466" r:id="rId39"/>
    <p:sldId id="467" r:id="rId40"/>
    <p:sldId id="448" r:id="rId41"/>
    <p:sldId id="463" r:id="rId42"/>
    <p:sldId id="464" r:id="rId43"/>
    <p:sldId id="421" r:id="rId44"/>
    <p:sldId id="423" r:id="rId45"/>
    <p:sldId id="432" r:id="rId46"/>
    <p:sldId id="401" r:id="rId47"/>
    <p:sldId id="474" r:id="rId48"/>
    <p:sldId id="478" r:id="rId49"/>
    <p:sldId id="443" r:id="rId50"/>
    <p:sldId id="435" r:id="rId51"/>
    <p:sldId id="438" r:id="rId52"/>
    <p:sldId id="437" r:id="rId53"/>
    <p:sldId id="488" r:id="rId54"/>
    <p:sldId id="479" r:id="rId55"/>
    <p:sldId id="481" r:id="rId56"/>
    <p:sldId id="482" r:id="rId57"/>
    <p:sldId id="477" r:id="rId58"/>
    <p:sldId id="480" r:id="rId59"/>
    <p:sldId id="500" r:id="rId60"/>
    <p:sldId id="499" r:id="rId61"/>
    <p:sldId id="430" r:id="rId62"/>
    <p:sldId id="439" r:id="rId63"/>
    <p:sldId id="501" r:id="rId64"/>
    <p:sldId id="484" r:id="rId65"/>
    <p:sldId id="485" r:id="rId66"/>
    <p:sldId id="486" r:id="rId67"/>
    <p:sldId id="487" r:id="rId68"/>
    <p:sldId id="475" r:id="rId69"/>
    <p:sldId id="489" r:id="rId70"/>
    <p:sldId id="498" r:id="rId71"/>
    <p:sldId id="490" r:id="rId72"/>
    <p:sldId id="495" r:id="rId73"/>
    <p:sldId id="497" r:id="rId74"/>
    <p:sldId id="493" r:id="rId75"/>
    <p:sldId id="494" r:id="rId76"/>
    <p:sldId id="491" r:id="rId77"/>
    <p:sldId id="492" r:id="rId78"/>
    <p:sldId id="507" r:id="rId79"/>
    <p:sldId id="508" r:id="rId80"/>
    <p:sldId id="505" r:id="rId81"/>
    <p:sldId id="436" r:id="rId82"/>
    <p:sldId id="441" r:id="rId83"/>
    <p:sldId id="442" r:id="rId84"/>
    <p:sldId id="415" r:id="rId85"/>
    <p:sldId id="483" r:id="rId86"/>
    <p:sldId id="416" r:id="rId87"/>
    <p:sldId id="425" r:id="rId88"/>
    <p:sldId id="427" r:id="rId89"/>
    <p:sldId id="506" r:id="rId90"/>
    <p:sldId id="503" r:id="rId91"/>
    <p:sldId id="411" r:id="rId92"/>
    <p:sldId id="434" r:id="rId93"/>
    <p:sldId id="426" r:id="rId94"/>
    <p:sldId id="400" r:id="rId95"/>
    <p:sldId id="446" r:id="rId96"/>
    <p:sldId id="447" r:id="rId97"/>
    <p:sldId id="502" r:id="rId98"/>
    <p:sldId id="281" r:id="rId99"/>
    <p:sldId id="410" r:id="rId100"/>
    <p:sldId id="286" r:id="rId101"/>
    <p:sldId id="299" r:id="rId102"/>
    <p:sldId id="303" r:id="rId103"/>
    <p:sldId id="455" r:id="rId104"/>
    <p:sldId id="266" r:id="rId105"/>
    <p:sldId id="409" r:id="rId106"/>
    <p:sldId id="267" r:id="rId107"/>
    <p:sldId id="260" r:id="rId108"/>
    <p:sldId id="275" r:id="rId109"/>
    <p:sldId id="277" r:id="rId110"/>
    <p:sldId id="276" r:id="rId111"/>
    <p:sldId id="282" r:id="rId112"/>
    <p:sldId id="278" r:id="rId113"/>
    <p:sldId id="272" r:id="rId114"/>
    <p:sldId id="288" r:id="rId115"/>
    <p:sldId id="285" r:id="rId116"/>
    <p:sldId id="280" r:id="rId117"/>
    <p:sldId id="283" r:id="rId118"/>
    <p:sldId id="284" r:id="rId119"/>
    <p:sldId id="375" r:id="rId120"/>
    <p:sldId id="376" r:id="rId121"/>
    <p:sldId id="377" r:id="rId122"/>
    <p:sldId id="378" r:id="rId123"/>
    <p:sldId id="380" r:id="rId124"/>
    <p:sldId id="379" r:id="rId125"/>
    <p:sldId id="289" r:id="rId126"/>
    <p:sldId id="313" r:id="rId127"/>
    <p:sldId id="314" r:id="rId128"/>
    <p:sldId id="292" r:id="rId129"/>
    <p:sldId id="300" r:id="rId130"/>
    <p:sldId id="301" r:id="rId131"/>
    <p:sldId id="302" r:id="rId132"/>
    <p:sldId id="304" r:id="rId133"/>
    <p:sldId id="305" r:id="rId134"/>
    <p:sldId id="306" r:id="rId135"/>
    <p:sldId id="307" r:id="rId136"/>
    <p:sldId id="308" r:id="rId137"/>
    <p:sldId id="309" r:id="rId138"/>
    <p:sldId id="370" r:id="rId139"/>
    <p:sldId id="371" r:id="rId140"/>
    <p:sldId id="372" r:id="rId141"/>
    <p:sldId id="373" r:id="rId142"/>
    <p:sldId id="341" r:id="rId143"/>
    <p:sldId id="340" r:id="rId144"/>
    <p:sldId id="339" r:id="rId145"/>
    <p:sldId id="343" r:id="rId146"/>
    <p:sldId id="345" r:id="rId147"/>
    <p:sldId id="363" r:id="rId148"/>
    <p:sldId id="347" r:id="rId149"/>
    <p:sldId id="358" r:id="rId150"/>
    <p:sldId id="355" r:id="rId151"/>
    <p:sldId id="364" r:id="rId152"/>
    <p:sldId id="350" r:id="rId153"/>
    <p:sldId id="352" r:id="rId154"/>
    <p:sldId id="353" r:id="rId155"/>
    <p:sldId id="354" r:id="rId156"/>
    <p:sldId id="366" r:id="rId157"/>
    <p:sldId id="367" r:id="rId158"/>
    <p:sldId id="362" r:id="rId159"/>
    <p:sldId id="357" r:id="rId160"/>
    <p:sldId id="349" r:id="rId161"/>
    <p:sldId id="412" r:id="rId162"/>
    <p:sldId id="360" r:id="rId163"/>
    <p:sldId id="361" r:id="rId164"/>
    <p:sldId id="365" r:id="rId165"/>
    <p:sldId id="348" r:id="rId166"/>
    <p:sldId id="368" r:id="rId167"/>
    <p:sldId id="385" r:id="rId168"/>
    <p:sldId id="386" r:id="rId169"/>
    <p:sldId id="387" r:id="rId170"/>
    <p:sldId id="388" r:id="rId171"/>
  </p:sldIdLst>
  <p:sldSz cx="9144000" cy="6858000" type="screen4x3"/>
  <p:notesSz cx="6888163" cy="96234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777739-16AB-4D9A-99B5-8C21C9800F11}" v="93" dt="2019-10-04T07:50:35.6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3" autoAdjust="0"/>
    <p:restoredTop sz="92093" autoAdjust="0"/>
  </p:normalViewPr>
  <p:slideViewPr>
    <p:cSldViewPr snapToGrid="0">
      <p:cViewPr>
        <p:scale>
          <a:sx n="120" d="100"/>
          <a:sy n="120" d="100"/>
        </p:scale>
        <p:origin x="420" y="-708"/>
      </p:cViewPr>
      <p:guideLst>
        <p:guide orient="horz" pos="2160"/>
        <p:guide pos="2880"/>
      </p:guideLst>
    </p:cSldViewPr>
  </p:slideViewPr>
  <p:notesTextViewPr>
    <p:cViewPr>
      <p:scale>
        <a:sx n="3" d="2"/>
        <a:sy n="3" d="2"/>
      </p:scale>
      <p:origin x="0" y="0"/>
    </p:cViewPr>
  </p:notesTextViewPr>
  <p:sorterViewPr>
    <p:cViewPr>
      <p:scale>
        <a:sx n="80" d="100"/>
        <a:sy n="80" d="100"/>
      </p:scale>
      <p:origin x="0" y="-1082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38" Type="http://schemas.openxmlformats.org/officeDocument/2006/relationships/slide" Target="slides/slide134.xml"/><Relationship Id="rId154" Type="http://schemas.openxmlformats.org/officeDocument/2006/relationships/slide" Target="slides/slide150.xml"/><Relationship Id="rId159" Type="http://schemas.openxmlformats.org/officeDocument/2006/relationships/slide" Target="slides/slide155.xml"/><Relationship Id="rId175" Type="http://schemas.openxmlformats.org/officeDocument/2006/relationships/viewProps" Target="viewProps.xml"/><Relationship Id="rId170" Type="http://schemas.openxmlformats.org/officeDocument/2006/relationships/slide" Target="slides/slide166.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144" Type="http://schemas.openxmlformats.org/officeDocument/2006/relationships/slide" Target="slides/slide140.xml"/><Relationship Id="rId149" Type="http://schemas.openxmlformats.org/officeDocument/2006/relationships/slide" Target="slides/slide14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160" Type="http://schemas.openxmlformats.org/officeDocument/2006/relationships/slide" Target="slides/slide156.xml"/><Relationship Id="rId165" Type="http://schemas.openxmlformats.org/officeDocument/2006/relationships/slide" Target="slides/slide16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slide" Target="slides/slide130.xml"/><Relationship Id="rId139" Type="http://schemas.openxmlformats.org/officeDocument/2006/relationships/slide" Target="slides/slide135.xml"/><Relationship Id="rId80" Type="http://schemas.openxmlformats.org/officeDocument/2006/relationships/slide" Target="slides/slide76.xml"/><Relationship Id="rId85" Type="http://schemas.openxmlformats.org/officeDocument/2006/relationships/slide" Target="slides/slide81.xml"/><Relationship Id="rId150" Type="http://schemas.openxmlformats.org/officeDocument/2006/relationships/slide" Target="slides/slide146.xml"/><Relationship Id="rId155" Type="http://schemas.openxmlformats.org/officeDocument/2006/relationships/slide" Target="slides/slide151.xml"/><Relationship Id="rId171" Type="http://schemas.openxmlformats.org/officeDocument/2006/relationships/slide" Target="slides/slide167.xml"/><Relationship Id="rId176" Type="http://schemas.openxmlformats.org/officeDocument/2006/relationships/theme" Target="theme/theme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slide" Target="slides/slide136.xml"/><Relationship Id="rId145" Type="http://schemas.openxmlformats.org/officeDocument/2006/relationships/slide" Target="slides/slide141.xml"/><Relationship Id="rId161" Type="http://schemas.openxmlformats.org/officeDocument/2006/relationships/slide" Target="slides/slide157.xml"/><Relationship Id="rId166" Type="http://schemas.openxmlformats.org/officeDocument/2006/relationships/slide" Target="slides/slide16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30" Type="http://schemas.openxmlformats.org/officeDocument/2006/relationships/slide" Target="slides/slide126.xml"/><Relationship Id="rId135" Type="http://schemas.openxmlformats.org/officeDocument/2006/relationships/slide" Target="slides/slide131.xml"/><Relationship Id="rId143" Type="http://schemas.openxmlformats.org/officeDocument/2006/relationships/slide" Target="slides/slide139.xml"/><Relationship Id="rId148" Type="http://schemas.openxmlformats.org/officeDocument/2006/relationships/slide" Target="slides/slide144.xml"/><Relationship Id="rId151" Type="http://schemas.openxmlformats.org/officeDocument/2006/relationships/slide" Target="slides/slide147.xml"/><Relationship Id="rId156" Type="http://schemas.openxmlformats.org/officeDocument/2006/relationships/slide" Target="slides/slide152.xml"/><Relationship Id="rId164" Type="http://schemas.openxmlformats.org/officeDocument/2006/relationships/slide" Target="slides/slide160.xml"/><Relationship Id="rId169" Type="http://schemas.openxmlformats.org/officeDocument/2006/relationships/slide" Target="slides/slide165.xml"/><Relationship Id="rId177"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72" Type="http://schemas.openxmlformats.org/officeDocument/2006/relationships/notesMaster" Target="notesMasters/notesMaster1.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167" Type="http://schemas.openxmlformats.org/officeDocument/2006/relationships/slide" Target="slides/slide163.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162" Type="http://schemas.openxmlformats.org/officeDocument/2006/relationships/slide" Target="slides/slide15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slide" Target="slides/slide153.xml"/><Relationship Id="rId178" Type="http://schemas.microsoft.com/office/2016/11/relationships/changesInfo" Target="changesInfos/changesInfo1.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73"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74" Type="http://schemas.openxmlformats.org/officeDocument/2006/relationships/presProps" Target="presProps.xml"/><Relationship Id="rId179" Type="http://schemas.microsoft.com/office/2015/10/relationships/revisionInfo" Target="revisionInfo.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S::chris.house@uwtsd.ac.uk::5059c1ca-85b5-4287-8a2b-cb2ea54da421" providerId="AD" clId="Web-{49B1C6D9-2B12-4169-A1A7-1646165E3057}"/>
    <pc:docChg chg="modSld">
      <pc:chgData name="Chris House" userId="S::chris.house@uwtsd.ac.uk::5059c1ca-85b5-4287-8a2b-cb2ea54da421" providerId="AD" clId="Web-{49B1C6D9-2B12-4169-A1A7-1646165E3057}" dt="2018-11-09T11:24:37.322" v="9" actId="20577"/>
      <pc:docMkLst>
        <pc:docMk/>
      </pc:docMkLst>
      <pc:sldChg chg="modSp">
        <pc:chgData name="Chris House" userId="S::chris.house@uwtsd.ac.uk::5059c1ca-85b5-4287-8a2b-cb2ea54da421" providerId="AD" clId="Web-{49B1C6D9-2B12-4169-A1A7-1646165E3057}" dt="2018-11-09T11:24:37.322" v="8" actId="20577"/>
        <pc:sldMkLst>
          <pc:docMk/>
          <pc:sldMk cId="1140447604" sldId="439"/>
        </pc:sldMkLst>
        <pc:spChg chg="mod">
          <ac:chgData name="Chris House" userId="S::chris.house@uwtsd.ac.uk::5059c1ca-85b5-4287-8a2b-cb2ea54da421" providerId="AD" clId="Web-{49B1C6D9-2B12-4169-A1A7-1646165E3057}" dt="2018-11-09T11:24:37.322" v="8" actId="20577"/>
          <ac:spMkLst>
            <pc:docMk/>
            <pc:sldMk cId="1140447604" sldId="439"/>
            <ac:spMk id="2" creationId="{00000000-0000-0000-0000-000000000000}"/>
          </ac:spMkLst>
        </pc:spChg>
      </pc:sldChg>
    </pc:docChg>
  </pc:docChgLst>
  <pc:docChgLst>
    <pc:chgData name="Chris House" userId="S::chris.house@uwtsd.ac.uk::5059c1ca-85b5-4287-8a2b-cb2ea54da421" providerId="AD" clId="Web-{71777739-16AB-4D9A-99B5-8C21C9800F11}"/>
    <pc:docChg chg="modSld">
      <pc:chgData name="Chris House" userId="S::chris.house@uwtsd.ac.uk::5059c1ca-85b5-4287-8a2b-cb2ea54da421" providerId="AD" clId="Web-{71777739-16AB-4D9A-99B5-8C21C9800F11}" dt="2019-10-04T07:50:35.666" v="90" actId="20577"/>
      <pc:docMkLst>
        <pc:docMk/>
      </pc:docMkLst>
      <pc:sldChg chg="modSp">
        <pc:chgData name="Chris House" userId="S::chris.house@uwtsd.ac.uk::5059c1ca-85b5-4287-8a2b-cb2ea54da421" providerId="AD" clId="Web-{71777739-16AB-4D9A-99B5-8C21C9800F11}" dt="2019-10-04T07:50:33.026" v="89" actId="20577"/>
        <pc:sldMkLst>
          <pc:docMk/>
          <pc:sldMk cId="0" sldId="392"/>
        </pc:sldMkLst>
        <pc:spChg chg="mod">
          <ac:chgData name="Chris House" userId="S::chris.house@uwtsd.ac.uk::5059c1ca-85b5-4287-8a2b-cb2ea54da421" providerId="AD" clId="Web-{71777739-16AB-4D9A-99B5-8C21C9800F11}" dt="2019-10-04T07:50:33.026" v="89" actId="20577"/>
          <ac:spMkLst>
            <pc:docMk/>
            <pc:sldMk cId="0" sldId="392"/>
            <ac:spMk id="7" creationId="{00000000-0000-0000-0000-000000000000}"/>
          </ac:spMkLst>
        </pc:spChg>
      </pc:sldChg>
      <pc:sldChg chg="modSp">
        <pc:chgData name="Chris House" userId="S::chris.house@uwtsd.ac.uk::5059c1ca-85b5-4287-8a2b-cb2ea54da421" providerId="AD" clId="Web-{71777739-16AB-4D9A-99B5-8C21C9800F11}" dt="2019-10-04T07:45:50.198" v="62" actId="14100"/>
        <pc:sldMkLst>
          <pc:docMk/>
          <pc:sldMk cId="0" sldId="396"/>
        </pc:sldMkLst>
        <pc:spChg chg="mod">
          <ac:chgData name="Chris House" userId="S::chris.house@uwtsd.ac.uk::5059c1ca-85b5-4287-8a2b-cb2ea54da421" providerId="AD" clId="Web-{71777739-16AB-4D9A-99B5-8C21C9800F11}" dt="2019-10-04T07:45:50.198" v="62" actId="14100"/>
          <ac:spMkLst>
            <pc:docMk/>
            <pc:sldMk cId="0" sldId="396"/>
            <ac:spMk id="7" creationId="{00000000-0000-0000-0000-000000000000}"/>
          </ac:spMkLst>
        </pc:sp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18.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621" cy="48171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900934" y="0"/>
            <a:ext cx="2985621" cy="481710"/>
          </a:xfrm>
          <a:prstGeom prst="rect">
            <a:avLst/>
          </a:prstGeom>
        </p:spPr>
        <p:txBody>
          <a:bodyPr vert="horz" lIns="91440" tIns="45720" rIns="91440" bIns="45720" rtlCol="0"/>
          <a:lstStyle>
            <a:lvl1pPr algn="r">
              <a:defRPr sz="1200"/>
            </a:lvl1pPr>
          </a:lstStyle>
          <a:p>
            <a:fld id="{77FCA609-7C40-4AAD-9EA7-953DFA418ABF}" type="datetimeFigureOut">
              <a:rPr lang="en-GB" smtClean="0"/>
              <a:pPr/>
              <a:t>06/11/2020</a:t>
            </a:fld>
            <a:endParaRPr lang="en-GB"/>
          </a:p>
        </p:txBody>
      </p:sp>
      <p:sp>
        <p:nvSpPr>
          <p:cNvPr id="4" name="Footer Placeholder 3"/>
          <p:cNvSpPr>
            <a:spLocks noGrp="1"/>
          </p:cNvSpPr>
          <p:nvPr>
            <p:ph type="ftr" sz="quarter" idx="2"/>
          </p:nvPr>
        </p:nvSpPr>
        <p:spPr>
          <a:xfrm>
            <a:off x="0" y="9140177"/>
            <a:ext cx="2985621" cy="481709"/>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900934" y="9140177"/>
            <a:ext cx="2985621" cy="481709"/>
          </a:xfrm>
          <a:prstGeom prst="rect">
            <a:avLst/>
          </a:prstGeom>
        </p:spPr>
        <p:txBody>
          <a:bodyPr vert="horz" lIns="91440" tIns="45720" rIns="91440" bIns="45720" rtlCol="0" anchor="b"/>
          <a:lstStyle>
            <a:lvl1pPr algn="r">
              <a:defRPr sz="1200"/>
            </a:lvl1pPr>
          </a:lstStyle>
          <a:p>
            <a:fld id="{A147ECDB-2E99-417F-9E0B-244A7C0CED85}" type="slidenum">
              <a:rPr lang="en-GB" smtClean="0"/>
              <a:pPr/>
              <a:t>‹#›</a:t>
            </a:fld>
            <a:endParaRPr lang="en-GB"/>
          </a:p>
        </p:txBody>
      </p:sp>
    </p:spTree>
    <p:extLst>
      <p:ext uri="{BB962C8B-B14F-4D97-AF65-F5344CB8AC3E}">
        <p14:creationId xmlns:p14="http://schemas.microsoft.com/office/powerpoint/2010/main" val="3379630825"/>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84870" cy="48117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1699" y="0"/>
            <a:ext cx="2984870" cy="481171"/>
          </a:xfrm>
          <a:prstGeom prst="rect">
            <a:avLst/>
          </a:prstGeom>
        </p:spPr>
        <p:txBody>
          <a:bodyPr vert="horz" lIns="91440" tIns="45720" rIns="91440" bIns="45720" rtlCol="0"/>
          <a:lstStyle>
            <a:lvl1pPr algn="r">
              <a:defRPr sz="1200"/>
            </a:lvl1pPr>
          </a:lstStyle>
          <a:p>
            <a:fld id="{7413DB5D-CA2D-460B-BCCA-E014F77974A8}" type="datetimeFigureOut">
              <a:rPr lang="en-GB" smtClean="0"/>
              <a:pPr/>
              <a:t>06/11/2020</a:t>
            </a:fld>
            <a:endParaRPr lang="en-GB"/>
          </a:p>
        </p:txBody>
      </p:sp>
      <p:sp>
        <p:nvSpPr>
          <p:cNvPr id="4" name="Slide Image Placeholder 3"/>
          <p:cNvSpPr>
            <a:spLocks noGrp="1" noRot="1" noChangeAspect="1"/>
          </p:cNvSpPr>
          <p:nvPr>
            <p:ph type="sldImg" idx="2"/>
          </p:nvPr>
        </p:nvSpPr>
        <p:spPr>
          <a:xfrm>
            <a:off x="1038225" y="722313"/>
            <a:ext cx="4811713" cy="36083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817" y="4571127"/>
            <a:ext cx="5510530" cy="433054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140583"/>
            <a:ext cx="2984870" cy="48117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1699" y="9140583"/>
            <a:ext cx="2984870" cy="481171"/>
          </a:xfrm>
          <a:prstGeom prst="rect">
            <a:avLst/>
          </a:prstGeom>
        </p:spPr>
        <p:txBody>
          <a:bodyPr vert="horz" lIns="91440" tIns="45720" rIns="91440" bIns="45720" rtlCol="0" anchor="b"/>
          <a:lstStyle>
            <a:lvl1pPr algn="r">
              <a:defRPr sz="1200"/>
            </a:lvl1pPr>
          </a:lstStyle>
          <a:p>
            <a:fld id="{452921FB-5FD1-4FC4-B4FE-19C845AF6B3C}" type="slidenum">
              <a:rPr lang="en-GB" smtClean="0"/>
              <a:pPr/>
              <a:t>‹#›</a:t>
            </a:fld>
            <a:endParaRPr lang="en-GB"/>
          </a:p>
        </p:txBody>
      </p:sp>
    </p:spTree>
    <p:extLst>
      <p:ext uri="{BB962C8B-B14F-4D97-AF65-F5344CB8AC3E}">
        <p14:creationId xmlns:p14="http://schemas.microsoft.com/office/powerpoint/2010/main" val="521047591"/>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www.decc.gov.uk/en/content/cms/what_we_do/change_energy/european/ghg_effort/%20/en/content/cms/what_we_do/change_energy/european/european.aspx" TargetMode="External"/><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Broad overview</a:t>
            </a:r>
            <a:r>
              <a:rPr lang="en-GB" baseline="0" dirty="0"/>
              <a:t> of climate change policy and strategy within Wales – appreciation of why policy and strategy is important</a:t>
            </a:r>
          </a:p>
          <a:p>
            <a:pPr eaLnBrk="1" hangingPunct="1">
              <a:spcBef>
                <a:spcPct val="0"/>
              </a:spcBef>
            </a:pPr>
            <a:endParaRPr lang="en-GB" baseline="0" dirty="0"/>
          </a:p>
          <a:p>
            <a:pPr eaLnBrk="1" hangingPunct="1">
              <a:spcBef>
                <a:spcPct val="0"/>
              </a:spcBef>
            </a:pPr>
            <a:r>
              <a:rPr lang="en-GB" baseline="0" dirty="0"/>
              <a:t>I won’t be going through he climate change strategy page by page as you can all read it yourselves, instead I will be going through some of the important issues that were addressed in the development of the strategy, this will hopefully give you a deeper insight into the challenges facing policy makers in the climate change arena.</a:t>
            </a:r>
          </a:p>
          <a:p>
            <a:pPr eaLnBrk="1" hangingPunct="1">
              <a:spcBef>
                <a:spcPct val="0"/>
              </a:spcBef>
            </a:pPr>
            <a:endParaRPr lang="en-GB" baseline="0" dirty="0"/>
          </a:p>
          <a:p>
            <a:pPr eaLnBrk="1" hangingPunct="1">
              <a:spcBef>
                <a:spcPct val="0"/>
              </a:spcBef>
            </a:pPr>
            <a:r>
              <a:rPr lang="en-GB" baseline="0" dirty="0"/>
              <a:t>Hopefully this will start to give you an insight into what careers within the Civil Service, public service and government facing organisations involves. </a:t>
            </a:r>
            <a:endParaRPr lang="en-GB" dirty="0"/>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F9345782-72F9-4460-92DB-B7AF17F05FA0}" type="slidenum">
              <a:rPr lang="en-GB" smtClean="0">
                <a:solidFill>
                  <a:prstClr val="black"/>
                </a:solidFill>
              </a:rPr>
              <a:pPr defTabSz="911150" fontAlgn="base">
                <a:spcBef>
                  <a:spcPct val="0"/>
                </a:spcBef>
                <a:spcAft>
                  <a:spcPct val="0"/>
                </a:spcAft>
                <a:defRPr/>
              </a:pPr>
              <a:t>1</a:t>
            </a:fld>
            <a:endParaRPr lang="en-GB" dirty="0">
              <a:solidFill>
                <a:prstClr val="black"/>
              </a:solidFill>
            </a:endParaRPr>
          </a:p>
        </p:txBody>
      </p:sp>
      <p:sp>
        <p:nvSpPr>
          <p:cNvPr id="5" name="Footer Placeholder 4"/>
          <p:cNvSpPr>
            <a:spLocks noGrp="1"/>
          </p:cNvSpPr>
          <p:nvPr>
            <p:ph type="ftr" sz="quarter" idx="10"/>
          </p:nvPr>
        </p:nvSpPr>
        <p:spPr/>
        <p:txBody>
          <a:bodyPr/>
          <a:lstStyle/>
          <a:p>
            <a:endParaRPr lang="en-GB">
              <a:solidFill>
                <a:prstClr val="black"/>
              </a:solidFill>
            </a:endParaRPr>
          </a:p>
        </p:txBody>
      </p:sp>
    </p:spTree>
    <p:extLst>
      <p:ext uri="{BB962C8B-B14F-4D97-AF65-F5344CB8AC3E}">
        <p14:creationId xmlns:p14="http://schemas.microsoft.com/office/powerpoint/2010/main" val="227887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Broad overview</a:t>
            </a:r>
            <a:r>
              <a:rPr lang="en-GB" baseline="0" dirty="0"/>
              <a:t> of climate change policy and strategy within Wales – appreciation of why policy and strategy is </a:t>
            </a:r>
            <a:r>
              <a:rPr lang="en-GB" baseline="0" dirty="0" err="1"/>
              <a:t>imporant</a:t>
            </a:r>
            <a:endParaRPr lang="en-GB" baseline="0" dirty="0"/>
          </a:p>
          <a:p>
            <a:pPr eaLnBrk="1" hangingPunct="1">
              <a:spcBef>
                <a:spcPct val="0"/>
              </a:spcBef>
            </a:pPr>
            <a:endParaRPr lang="en-GB" baseline="0" dirty="0"/>
          </a:p>
          <a:p>
            <a:pPr eaLnBrk="1" hangingPunct="1">
              <a:spcBef>
                <a:spcPct val="0"/>
              </a:spcBef>
            </a:pPr>
            <a:r>
              <a:rPr lang="en-GB" baseline="0" dirty="0"/>
              <a:t>I won’t be going through he climate change strategy page by page as you can all read it yourselves, instead I will be going through some of the important issues that were addressed in the development of the strategy, this will hopefully give you a deeper insight into the challenges facing policy makers in the climate change arena.</a:t>
            </a:r>
          </a:p>
          <a:p>
            <a:pPr eaLnBrk="1" hangingPunct="1">
              <a:spcBef>
                <a:spcPct val="0"/>
              </a:spcBef>
            </a:pPr>
            <a:endParaRPr lang="en-GB" baseline="0" dirty="0"/>
          </a:p>
          <a:p>
            <a:pPr eaLnBrk="1" hangingPunct="1">
              <a:spcBef>
                <a:spcPct val="0"/>
              </a:spcBef>
            </a:pPr>
            <a:r>
              <a:rPr lang="en-GB" baseline="0" dirty="0"/>
              <a:t>Hopefully this will start to give you an insight into what careers within the Civil Service, public service and government facing organisations involves. </a:t>
            </a:r>
            <a:endParaRPr lang="en-GB" dirty="0"/>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F9345782-72F9-4460-92DB-B7AF17F05FA0}" type="slidenum">
              <a:rPr lang="en-GB" smtClean="0"/>
              <a:pPr defTabSz="911150" fontAlgn="base">
                <a:spcBef>
                  <a:spcPct val="0"/>
                </a:spcBef>
                <a:spcAft>
                  <a:spcPct val="0"/>
                </a:spcAft>
                <a:defRPr/>
              </a:pPr>
              <a:t>2</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670303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3</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289334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4</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744030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326704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7</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176523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8</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5865004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10</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103587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11</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409592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endParaRPr lang="en-GB"/>
          </a:p>
        </p:txBody>
      </p:sp>
      <p:sp>
        <p:nvSpPr>
          <p:cNvPr id="5" name="Slide Number Placeholder 4"/>
          <p:cNvSpPr>
            <a:spLocks noGrp="1"/>
          </p:cNvSpPr>
          <p:nvPr>
            <p:ph type="sldNum" sz="quarter" idx="11"/>
          </p:nvPr>
        </p:nvSpPr>
        <p:spPr/>
        <p:txBody>
          <a:bodyPr/>
          <a:lstStyle/>
          <a:p>
            <a:fld id="{452921FB-5FD1-4FC4-B4FE-19C845AF6B3C}" type="slidenum">
              <a:rPr lang="en-GB" smtClean="0"/>
              <a:pPr/>
              <a:t>12</a:t>
            </a:fld>
            <a:endParaRPr lang="en-GB"/>
          </a:p>
        </p:txBody>
      </p:sp>
    </p:spTree>
    <p:extLst>
      <p:ext uri="{BB962C8B-B14F-4D97-AF65-F5344CB8AC3E}">
        <p14:creationId xmlns:p14="http://schemas.microsoft.com/office/powerpoint/2010/main" val="19364605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endParaRPr lang="en-GB"/>
          </a:p>
        </p:txBody>
      </p:sp>
      <p:sp>
        <p:nvSpPr>
          <p:cNvPr id="5" name="Slide Number Placeholder 4"/>
          <p:cNvSpPr>
            <a:spLocks noGrp="1"/>
          </p:cNvSpPr>
          <p:nvPr>
            <p:ph type="sldNum" sz="quarter" idx="11"/>
          </p:nvPr>
        </p:nvSpPr>
        <p:spPr/>
        <p:txBody>
          <a:bodyPr/>
          <a:lstStyle/>
          <a:p>
            <a:fld id="{452921FB-5FD1-4FC4-B4FE-19C845AF6B3C}" type="slidenum">
              <a:rPr lang="en-GB" smtClean="0"/>
              <a:pPr/>
              <a:t>13</a:t>
            </a:fld>
            <a:endParaRPr lang="en-GB"/>
          </a:p>
        </p:txBody>
      </p:sp>
    </p:spTree>
    <p:extLst>
      <p:ext uri="{BB962C8B-B14F-4D97-AF65-F5344CB8AC3E}">
        <p14:creationId xmlns:p14="http://schemas.microsoft.com/office/powerpoint/2010/main" val="28289008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17</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3004141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18</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396971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19</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5409511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20</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5415294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21</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6468254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22</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8238246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err="1"/>
              <a:t>hPolicy</a:t>
            </a:r>
            <a:r>
              <a:rPr lang="en-GB" dirty="0"/>
              <a:t> – 3% per year </a:t>
            </a:r>
          </a:p>
          <a:p>
            <a:pPr eaLnBrk="1" hangingPunct="1">
              <a:spcBef>
                <a:spcPct val="0"/>
              </a:spcBef>
            </a:pPr>
            <a:r>
              <a:rPr lang="en-GB" dirty="0"/>
              <a:t>h</a:t>
            </a:r>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23</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5027397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https://www.soas.ac.uk/cedep-demos/000_P508_EAEMS_K3736-Demo/unit1/page_14.htm</a:t>
            </a:r>
          </a:p>
          <a:p>
            <a:endParaRPr lang="en-GB" dirty="0"/>
          </a:p>
        </p:txBody>
      </p:sp>
      <p:sp>
        <p:nvSpPr>
          <p:cNvPr id="4" name="Footer Placeholder 3"/>
          <p:cNvSpPr>
            <a:spLocks noGrp="1"/>
          </p:cNvSpPr>
          <p:nvPr>
            <p:ph type="ftr" sz="quarter" idx="10"/>
          </p:nvPr>
        </p:nvSpPr>
        <p:spPr/>
        <p:txBody>
          <a:bodyPr/>
          <a:lstStyle/>
          <a:p>
            <a:endParaRPr lang="en-GB"/>
          </a:p>
        </p:txBody>
      </p:sp>
      <p:sp>
        <p:nvSpPr>
          <p:cNvPr id="5" name="Slide Number Placeholder 4"/>
          <p:cNvSpPr>
            <a:spLocks noGrp="1"/>
          </p:cNvSpPr>
          <p:nvPr>
            <p:ph type="sldNum" sz="quarter" idx="11"/>
          </p:nvPr>
        </p:nvSpPr>
        <p:spPr/>
        <p:txBody>
          <a:bodyPr/>
          <a:lstStyle/>
          <a:p>
            <a:fld id="{452921FB-5FD1-4FC4-B4FE-19C845AF6B3C}" type="slidenum">
              <a:rPr lang="en-GB" smtClean="0"/>
              <a:pPr/>
              <a:t>26</a:t>
            </a:fld>
            <a:endParaRPr lang="en-GB"/>
          </a:p>
        </p:txBody>
      </p:sp>
    </p:spTree>
    <p:extLst>
      <p:ext uri="{BB962C8B-B14F-4D97-AF65-F5344CB8AC3E}">
        <p14:creationId xmlns:p14="http://schemas.microsoft.com/office/powerpoint/2010/main" val="36453104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solidFill>
                  <a:prstClr val="black"/>
                </a:solidFill>
              </a:rPr>
              <a:pPr fontAlgn="base">
                <a:spcBef>
                  <a:spcPct val="0"/>
                </a:spcBef>
                <a:spcAft>
                  <a:spcPct val="0"/>
                </a:spcAft>
                <a:defRPr/>
              </a:pPr>
              <a:t>40</a:t>
            </a:fld>
            <a:endParaRPr lang="en-GB">
              <a:solidFill>
                <a:prstClr val="black"/>
              </a:solidFill>
            </a:endParaRPr>
          </a:p>
        </p:txBody>
      </p:sp>
      <p:sp>
        <p:nvSpPr>
          <p:cNvPr id="5" name="Footer Placeholder 4"/>
          <p:cNvSpPr>
            <a:spLocks noGrp="1"/>
          </p:cNvSpPr>
          <p:nvPr>
            <p:ph type="ftr" sz="quarter" idx="10"/>
          </p:nvPr>
        </p:nvSpPr>
        <p:spPr/>
        <p:txBody>
          <a:bodyPr/>
          <a:lstStyle/>
          <a:p>
            <a:endParaRPr lang="en-GB">
              <a:solidFill>
                <a:prstClr val="black"/>
              </a:solidFill>
            </a:endParaRPr>
          </a:p>
        </p:txBody>
      </p:sp>
    </p:spTree>
    <p:extLst>
      <p:ext uri="{BB962C8B-B14F-4D97-AF65-F5344CB8AC3E}">
        <p14:creationId xmlns:p14="http://schemas.microsoft.com/office/powerpoint/2010/main" val="22037252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solidFill>
                  <a:prstClr val="black"/>
                </a:solidFill>
              </a:rPr>
              <a:pPr fontAlgn="base">
                <a:spcBef>
                  <a:spcPct val="0"/>
                </a:spcBef>
                <a:spcAft>
                  <a:spcPct val="0"/>
                </a:spcAft>
                <a:defRPr/>
              </a:pPr>
              <a:t>41</a:t>
            </a:fld>
            <a:endParaRPr lang="en-GB">
              <a:solidFill>
                <a:prstClr val="black"/>
              </a:solidFill>
            </a:endParaRPr>
          </a:p>
        </p:txBody>
      </p:sp>
      <p:sp>
        <p:nvSpPr>
          <p:cNvPr id="5" name="Footer Placeholder 4"/>
          <p:cNvSpPr>
            <a:spLocks noGrp="1"/>
          </p:cNvSpPr>
          <p:nvPr>
            <p:ph type="ftr" sz="quarter" idx="10"/>
          </p:nvPr>
        </p:nvSpPr>
        <p:spPr/>
        <p:txBody>
          <a:bodyPr/>
          <a:lstStyle/>
          <a:p>
            <a:endParaRPr lang="en-GB">
              <a:solidFill>
                <a:prstClr val="black"/>
              </a:solidFill>
            </a:endParaRPr>
          </a:p>
        </p:txBody>
      </p:sp>
    </p:spTree>
    <p:extLst>
      <p:ext uri="{BB962C8B-B14F-4D97-AF65-F5344CB8AC3E}">
        <p14:creationId xmlns:p14="http://schemas.microsoft.com/office/powerpoint/2010/main" val="19697294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Broad overview</a:t>
            </a:r>
            <a:r>
              <a:rPr lang="en-GB" baseline="0" dirty="0"/>
              <a:t> of climate change policy and strategy within Wales – appreciation of why policy and strategy is </a:t>
            </a:r>
            <a:r>
              <a:rPr lang="en-GB" baseline="0" dirty="0" err="1"/>
              <a:t>imporant</a:t>
            </a:r>
            <a:endParaRPr lang="en-GB" baseline="0" dirty="0"/>
          </a:p>
          <a:p>
            <a:pPr eaLnBrk="1" hangingPunct="1">
              <a:spcBef>
                <a:spcPct val="0"/>
              </a:spcBef>
            </a:pPr>
            <a:endParaRPr lang="en-GB" baseline="0" dirty="0"/>
          </a:p>
          <a:p>
            <a:pPr eaLnBrk="1" hangingPunct="1">
              <a:spcBef>
                <a:spcPct val="0"/>
              </a:spcBef>
            </a:pPr>
            <a:r>
              <a:rPr lang="en-GB" baseline="0" dirty="0"/>
              <a:t>I won’t be going through he climate change strategy page by page as you can all read it yourselves, instead I will be going through some of the important issues that were addressed in the development of the strategy, this will hopefully give you a deeper insight into the challenges facing policy makers in the climate change arena.</a:t>
            </a:r>
          </a:p>
          <a:p>
            <a:pPr eaLnBrk="1" hangingPunct="1">
              <a:spcBef>
                <a:spcPct val="0"/>
              </a:spcBef>
            </a:pPr>
            <a:endParaRPr lang="en-GB" baseline="0" dirty="0"/>
          </a:p>
          <a:p>
            <a:pPr eaLnBrk="1" hangingPunct="1">
              <a:spcBef>
                <a:spcPct val="0"/>
              </a:spcBef>
            </a:pPr>
            <a:r>
              <a:rPr lang="en-GB" baseline="0" dirty="0"/>
              <a:t>Hopefully this will start to give you an insight into what careers within the Civil Service, public service and government facing organisations involves. </a:t>
            </a:r>
            <a:endParaRPr lang="en-GB" dirty="0"/>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F9345782-72F9-4460-92DB-B7AF17F05FA0}" type="slidenum">
              <a:rPr lang="en-GB" smtClean="0">
                <a:solidFill>
                  <a:prstClr val="black"/>
                </a:solidFill>
              </a:rPr>
              <a:pPr defTabSz="911150" fontAlgn="base">
                <a:spcBef>
                  <a:spcPct val="0"/>
                </a:spcBef>
                <a:spcAft>
                  <a:spcPct val="0"/>
                </a:spcAft>
                <a:defRPr/>
              </a:pPr>
              <a:t>42</a:t>
            </a:fld>
            <a:endParaRPr lang="en-GB" dirty="0">
              <a:solidFill>
                <a:prstClr val="black"/>
              </a:solidFill>
            </a:endParaRPr>
          </a:p>
        </p:txBody>
      </p:sp>
      <p:sp>
        <p:nvSpPr>
          <p:cNvPr id="5" name="Footer Placeholder 4"/>
          <p:cNvSpPr>
            <a:spLocks noGrp="1"/>
          </p:cNvSpPr>
          <p:nvPr>
            <p:ph type="ftr" sz="quarter" idx="10"/>
          </p:nvPr>
        </p:nvSpPr>
        <p:spPr/>
        <p:txBody>
          <a:bodyPr/>
          <a:lstStyle/>
          <a:p>
            <a:endParaRPr lang="en-GB">
              <a:solidFill>
                <a:prstClr val="black"/>
              </a:solidFill>
            </a:endParaRPr>
          </a:p>
        </p:txBody>
      </p:sp>
    </p:spTree>
    <p:extLst>
      <p:ext uri="{BB962C8B-B14F-4D97-AF65-F5344CB8AC3E}">
        <p14:creationId xmlns:p14="http://schemas.microsoft.com/office/powerpoint/2010/main" val="9667451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43</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8927727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47</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3945323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48</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610396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57</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0730500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58</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6819680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59</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88886015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78</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7846866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81</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0275643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83</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9730465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84</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5877198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85</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76730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86</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2624138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88</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25838369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89</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00536919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90</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9456558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91</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437292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95</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75406247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96</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6710199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Climate Change</a:t>
            </a:r>
            <a:r>
              <a:rPr lang="en-GB" baseline="0" dirty="0"/>
              <a:t> Strategy: will report on consumption emissions, recognise the importance of encouraging citizens to lead low carbon lives.</a:t>
            </a:r>
          </a:p>
          <a:p>
            <a:pPr eaLnBrk="1" hangingPunct="1">
              <a:spcBef>
                <a:spcPct val="0"/>
              </a:spcBef>
            </a:pPr>
            <a:endParaRPr lang="en-GB" baseline="0" dirty="0"/>
          </a:p>
          <a:p>
            <a:r>
              <a:rPr lang="en-GB" sz="1200" kern="1200" dirty="0">
                <a:solidFill>
                  <a:schemeClr val="tx1"/>
                </a:solidFill>
                <a:latin typeface="+mn-lt"/>
                <a:ea typeface="+mn-ea"/>
                <a:cs typeface="+mn-cs"/>
              </a:rPr>
              <a:t>Doing </a:t>
            </a:r>
            <a:r>
              <a:rPr lang="en-GB" sz="1200" kern="1200" baseline="0" dirty="0">
                <a:solidFill>
                  <a:schemeClr val="tx1"/>
                </a:solidFill>
                <a:latin typeface="+mn-lt"/>
                <a:ea typeface="+mn-ea"/>
                <a:cs typeface="+mn-cs"/>
              </a:rPr>
              <a:t> production and consumption</a:t>
            </a:r>
            <a:r>
              <a:rPr lang="en-GB" sz="1200" kern="1200" dirty="0">
                <a:solidFill>
                  <a:schemeClr val="tx1"/>
                </a:solidFill>
                <a:latin typeface="+mn-lt"/>
                <a:ea typeface="+mn-ea"/>
                <a:cs typeface="+mn-cs"/>
              </a:rPr>
              <a:t> creates a carbon surplus – deficit model and will demonstrate a carbon balance of trade (so might show that source emissions high, but that this is due to consumption of electricity generated in Wales in England (Scotland has the same issue but I suspect to a lesser extent).</a:t>
            </a:r>
          </a:p>
          <a:p>
            <a:r>
              <a:rPr lang="en-GB" sz="1200" kern="1200" dirty="0">
                <a:solidFill>
                  <a:schemeClr val="tx1"/>
                </a:solidFill>
                <a:latin typeface="+mn-lt"/>
                <a:ea typeface="+mn-ea"/>
                <a:cs typeface="+mn-cs"/>
              </a:rPr>
              <a:t> </a:t>
            </a:r>
          </a:p>
          <a:p>
            <a:r>
              <a:rPr lang="en-GB" sz="1200" b="1" kern="1200" dirty="0">
                <a:solidFill>
                  <a:schemeClr val="tx1"/>
                </a:solidFill>
                <a:latin typeface="+mn-lt"/>
                <a:ea typeface="+mn-ea"/>
                <a:cs typeface="+mn-cs"/>
              </a:rPr>
              <a:t>Source emissions also help focus political action on things that politicians have (at least part) control of. </a:t>
            </a:r>
            <a:r>
              <a:rPr lang="en-GB" sz="1200" kern="1200" dirty="0">
                <a:solidFill>
                  <a:schemeClr val="tx1"/>
                </a:solidFill>
                <a:latin typeface="+mn-lt"/>
                <a:ea typeface="+mn-ea"/>
                <a:cs typeface="+mn-cs"/>
              </a:rPr>
              <a:t>Wales politicians can’t do much about electricity consumption in England (or indeed about the pollution in China because of Welsh consumption) but they can do a lot on source emissions within Wales (the extent may depend on powers in the </a:t>
            </a:r>
            <a:r>
              <a:rPr lang="en-GB" sz="1200" kern="1200" dirty="0" err="1">
                <a:solidFill>
                  <a:schemeClr val="tx1"/>
                </a:solidFill>
                <a:latin typeface="+mn-lt"/>
                <a:ea typeface="+mn-ea"/>
                <a:cs typeface="+mn-cs"/>
              </a:rPr>
              <a:t>wales</a:t>
            </a:r>
            <a:r>
              <a:rPr lang="en-GB" sz="1200" kern="1200" dirty="0">
                <a:solidFill>
                  <a:schemeClr val="tx1"/>
                </a:solidFill>
                <a:latin typeface="+mn-lt"/>
                <a:ea typeface="+mn-ea"/>
                <a:cs typeface="+mn-cs"/>
              </a:rPr>
              <a:t> devolution settlement). </a:t>
            </a:r>
          </a:p>
          <a:p>
            <a:pPr eaLnBrk="1" hangingPunct="1">
              <a:spcBef>
                <a:spcPct val="0"/>
              </a:spcBef>
            </a:pPr>
            <a:endParaRPr lang="en-GB" baseline="0" dirty="0"/>
          </a:p>
          <a:p>
            <a:pPr eaLnBrk="1" hangingPunct="1">
              <a:spcBef>
                <a:spcPct val="0"/>
              </a:spcBef>
            </a:pPr>
            <a:r>
              <a:rPr lang="en-GB" dirty="0"/>
              <a:t>UNDP work: if use consumption based approach,</a:t>
            </a:r>
            <a:r>
              <a:rPr lang="en-GB" baseline="0" dirty="0"/>
              <a:t> developed countries are often responsible for developing countries emissions. This gives a driver for developed countries to help developing countries</a:t>
            </a:r>
          </a:p>
          <a:p>
            <a:pPr eaLnBrk="1" hangingPunct="1">
              <a:spcBef>
                <a:spcPct val="0"/>
              </a:spcBef>
            </a:pPr>
            <a:endParaRPr lang="en-GB" baseline="0" dirty="0"/>
          </a:p>
          <a:p>
            <a:pPr eaLnBrk="1" hangingPunct="1">
              <a:spcBef>
                <a:spcPct val="0"/>
              </a:spcBef>
            </a:pPr>
            <a:r>
              <a:rPr lang="en-GB" baseline="0" dirty="0"/>
              <a:t>Business are increasingly looking to decarbonise their supply chain: could filter down to manufacturing in developing countries – reducing carbon intensity leads to future proofing</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97</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05487886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a:buClr>
                <a:srgbClr val="C00000"/>
              </a:buClr>
              <a:buFont typeface="Wingdings" pitchFamily="2" charset="2"/>
              <a:buChar char="Ø"/>
            </a:pPr>
            <a:r>
              <a:rPr lang="en-GB" i="1" dirty="0"/>
              <a:t> Wales Spatial Plan – People, Places, Futures</a:t>
            </a:r>
            <a:r>
              <a:rPr lang="en-GB" dirty="0"/>
              <a:t> in was adopted in November 2004 as one of </a:t>
            </a:r>
            <a:r>
              <a:rPr lang="en-GB" dirty="0" err="1"/>
              <a:t>NAfW’s</a:t>
            </a:r>
            <a:r>
              <a:rPr lang="en-GB" dirty="0"/>
              <a:t> </a:t>
            </a:r>
            <a:r>
              <a:rPr lang="en-GB" b="1" dirty="0"/>
              <a:t>‘high-level strategic building blocks’</a:t>
            </a:r>
            <a:endParaRPr lang="en-GB" dirty="0"/>
          </a:p>
          <a:p>
            <a:pPr>
              <a:buClr>
                <a:srgbClr val="C00000"/>
              </a:buClr>
            </a:pPr>
            <a:endParaRPr lang="en-GB" dirty="0"/>
          </a:p>
          <a:p>
            <a:pPr>
              <a:buClr>
                <a:srgbClr val="C00000"/>
              </a:buClr>
              <a:buFont typeface="Wingdings" pitchFamily="2" charset="2"/>
              <a:buChar char="Ø"/>
            </a:pPr>
            <a:r>
              <a:rPr lang="en-GB" dirty="0"/>
              <a:t>The Wales Spatial Plan remains one of the </a:t>
            </a:r>
            <a:r>
              <a:rPr lang="en-GB" b="1" dirty="0"/>
              <a:t>key delivery mechanisms </a:t>
            </a:r>
            <a:r>
              <a:rPr lang="en-GB" dirty="0"/>
              <a:t>for the Welsh Assembly Government’s statutory duty to </a:t>
            </a:r>
            <a:r>
              <a:rPr lang="en-GB" b="1" dirty="0"/>
              <a:t>promote sustainable development.</a:t>
            </a:r>
            <a:endParaRPr lang="en-GB" b="1" dirty="0">
              <a:latin typeface="Calibri" pitchFamily="34" charset="0"/>
            </a:endParaRPr>
          </a:p>
          <a:p>
            <a:pPr eaLnBrk="1" hangingPunct="1">
              <a:spcBef>
                <a:spcPct val="0"/>
              </a:spcBef>
            </a:pPr>
            <a:endParaRPr lang="en-GB" dirty="0"/>
          </a:p>
          <a:p>
            <a:pPr eaLnBrk="1" hangingPunct="1">
              <a:spcBef>
                <a:spcPct val="0"/>
              </a:spcBef>
            </a:pPr>
            <a:r>
              <a:rPr lang="en-GB" dirty="0"/>
              <a:t>6 spatial</a:t>
            </a:r>
            <a:r>
              <a:rPr lang="en-GB" baseline="0" dirty="0"/>
              <a:t> plan areas</a:t>
            </a:r>
          </a:p>
          <a:p>
            <a:pPr eaLnBrk="1" hangingPunct="1">
              <a:spcBef>
                <a:spcPct val="0"/>
              </a:spcBef>
            </a:pPr>
            <a:r>
              <a:rPr lang="en-GB" dirty="0"/>
              <a:t>Shared attributes</a:t>
            </a:r>
          </a:p>
          <a:p>
            <a:pPr eaLnBrk="1" hangingPunct="1">
              <a:spcBef>
                <a:spcPct val="0"/>
              </a:spcBef>
            </a:pPr>
            <a:r>
              <a:rPr lang="en-GB" dirty="0"/>
              <a:t>Common issues</a:t>
            </a:r>
          </a:p>
          <a:p>
            <a:pPr eaLnBrk="1" hangingPunct="1">
              <a:spcBef>
                <a:spcPct val="0"/>
              </a:spcBef>
            </a:pPr>
            <a:r>
              <a:rPr lang="en-GB" dirty="0"/>
              <a:t>Fuzzy boundaries enable partners</a:t>
            </a:r>
            <a:r>
              <a:rPr lang="en-GB" baseline="0" dirty="0"/>
              <a:t> to work together in a flexible  way</a:t>
            </a:r>
          </a:p>
          <a:p>
            <a:pPr eaLnBrk="1" hangingPunct="1">
              <a:spcBef>
                <a:spcPct val="0"/>
              </a:spcBef>
            </a:pPr>
            <a:r>
              <a:rPr lang="en-GB" baseline="0" dirty="0"/>
              <a:t>Some partners may involved in more than one Area Group.</a:t>
            </a:r>
          </a:p>
          <a:p>
            <a:pPr eaLnBrk="1" hangingPunct="1">
              <a:spcBef>
                <a:spcPct val="0"/>
              </a:spcBef>
            </a:pPr>
            <a:endParaRPr lang="en-GB" baseline="0" dirty="0"/>
          </a:p>
          <a:p>
            <a:pPr eaLnBrk="1" hangingPunct="1">
              <a:spcBef>
                <a:spcPct val="0"/>
              </a:spcBef>
              <a:buFont typeface="Wingdings" pitchFamily="2" charset="2"/>
              <a:buChar char="Ø"/>
            </a:pPr>
            <a:r>
              <a:rPr lang="en-GB" baseline="0" dirty="0"/>
              <a:t>Make sure decisions are taken beyond the immediate administrative and </a:t>
            </a:r>
            <a:r>
              <a:rPr lang="en-GB" baseline="0" dirty="0" err="1"/>
              <a:t>sectoral</a:t>
            </a:r>
            <a:r>
              <a:rPr lang="en-GB" baseline="0" dirty="0"/>
              <a:t> boundaries</a:t>
            </a:r>
          </a:p>
          <a:p>
            <a:pPr eaLnBrk="1" hangingPunct="1">
              <a:spcBef>
                <a:spcPct val="0"/>
              </a:spcBef>
              <a:buFont typeface="Wingdings" pitchFamily="2" charset="2"/>
              <a:buChar char="Ø"/>
            </a:pPr>
            <a:r>
              <a:rPr lang="en-GB" baseline="0" dirty="0"/>
              <a:t>Sets the context for local and community planning</a:t>
            </a:r>
          </a:p>
          <a:p>
            <a:pPr eaLnBrk="1" hangingPunct="1">
              <a:spcBef>
                <a:spcPct val="0"/>
              </a:spcBef>
              <a:buFont typeface="Wingdings" pitchFamily="2" charset="2"/>
              <a:buChar char="Ø"/>
            </a:pPr>
            <a:r>
              <a:rPr lang="en-GB" baseline="0" dirty="0"/>
              <a:t>Influences WAG investment</a:t>
            </a:r>
          </a:p>
          <a:p>
            <a:pPr eaLnBrk="1" hangingPunct="1">
              <a:spcBef>
                <a:spcPct val="0"/>
              </a:spcBef>
              <a:buFont typeface="Wingdings" pitchFamily="2" charset="2"/>
              <a:buChar char="Ø"/>
            </a:pPr>
            <a:r>
              <a:rPr lang="en-GB" baseline="0" dirty="0"/>
              <a:t>Provides evidence base to develop policy and action</a:t>
            </a:r>
            <a:endParaRPr lang="en-GB" dirty="0"/>
          </a:p>
          <a:p>
            <a:pPr eaLnBrk="1" hangingPunct="1">
              <a:spcBef>
                <a:spcPct val="0"/>
              </a:spcBef>
            </a:pPr>
            <a:endParaRPr lang="en-GB" dirty="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884607" fontAlgn="base">
              <a:spcBef>
                <a:spcPct val="0"/>
              </a:spcBef>
              <a:spcAft>
                <a:spcPct val="0"/>
              </a:spcAft>
              <a:defRPr/>
            </a:pPr>
            <a:fld id="{9194C6B9-4934-4DBE-BFCE-0ADBECE878C5}" type="slidenum">
              <a:rPr lang="en-GB" smtClean="0"/>
              <a:pPr defTabSz="884607" fontAlgn="base">
                <a:spcBef>
                  <a:spcPct val="0"/>
                </a:spcBef>
                <a:spcAft>
                  <a:spcPct val="0"/>
                </a:spcAft>
                <a:defRPr/>
              </a:pPr>
              <a:t>98</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3694879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2662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62187C78-B693-477F-B729-363FA6558494}" type="slidenum">
              <a:rPr lang="en-GB" smtClean="0"/>
              <a:pPr defTabSz="911150" fontAlgn="base">
                <a:spcBef>
                  <a:spcPct val="0"/>
                </a:spcBef>
                <a:spcAft>
                  <a:spcPct val="0"/>
                </a:spcAft>
                <a:defRPr/>
              </a:pPr>
              <a:t>99</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26533660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101</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518942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Policy – 3% per year </a:t>
            </a:r>
          </a:p>
          <a:p>
            <a:pPr eaLnBrk="1" hangingPunct="1">
              <a:spcBef>
                <a:spcPct val="0"/>
              </a:spcBef>
            </a:pPr>
            <a:endParaRPr lang="en-GB" dirty="0"/>
          </a:p>
          <a:p>
            <a:pPr eaLnBrk="1" hangingPunct="1">
              <a:spcBef>
                <a:spcPct val="0"/>
              </a:spcBef>
            </a:pPr>
            <a:r>
              <a:rPr lang="en-GB" dirty="0"/>
              <a:t>Strategy</a:t>
            </a:r>
            <a:r>
              <a:rPr lang="en-GB" baseline="0" dirty="0"/>
              <a:t> – Climate Change Strategy for Wales</a:t>
            </a:r>
          </a:p>
          <a:p>
            <a:pPr eaLnBrk="1" hangingPunct="1">
              <a:spcBef>
                <a:spcPct val="0"/>
              </a:spcBef>
            </a:pPr>
            <a:endParaRPr lang="en-GB" baseline="0" dirty="0"/>
          </a:p>
          <a:p>
            <a:pPr eaLnBrk="1" hangingPunct="1">
              <a:spcBef>
                <a:spcPct val="0"/>
              </a:spcBef>
            </a:pPr>
            <a:r>
              <a:rPr lang="en-GB" baseline="0" dirty="0"/>
              <a:t>Now lets go </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102</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11148624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103</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60234077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sz="1200" dirty="0">
                <a:hlinkClick r:id="rId3"/>
              </a:rPr>
              <a:t>EU 2020 Climate and Energy package of measures</a:t>
            </a:r>
            <a:r>
              <a:rPr lang="en-US" sz="1200" dirty="0"/>
              <a:t>,</a:t>
            </a:r>
            <a:r>
              <a:rPr lang="en-US" sz="1200" baseline="0" dirty="0"/>
              <a:t> </a:t>
            </a:r>
            <a:r>
              <a:rPr lang="en-US" sz="1200" dirty="0"/>
              <a:t>December 2008</a:t>
            </a:r>
          </a:p>
          <a:p>
            <a:pPr eaLnBrk="1" hangingPunct="1">
              <a:spcBef>
                <a:spcPct val="0"/>
              </a:spcBef>
            </a:pPr>
            <a:endParaRPr lang="en-GB" dirty="0"/>
          </a:p>
          <a:p>
            <a:pPr eaLnBrk="1" hangingPunct="1">
              <a:spcBef>
                <a:spcPct val="0"/>
              </a:spcBef>
            </a:pPr>
            <a:r>
              <a:rPr lang="en-GB" dirty="0"/>
              <a:t>Because of the long</a:t>
            </a:r>
            <a:r>
              <a:rPr lang="en-GB" baseline="0" dirty="0"/>
              <a:t> lead in times in making transport low carbon. Electricity will make up a larger proportion of this.</a:t>
            </a:r>
          </a:p>
          <a:p>
            <a:pPr eaLnBrk="1" hangingPunct="1">
              <a:spcBef>
                <a:spcPct val="0"/>
              </a:spcBef>
            </a:pPr>
            <a:r>
              <a:rPr lang="en-GB" baseline="0" dirty="0"/>
              <a:t>Transport – least 10% must be renewable by 2020</a:t>
            </a:r>
          </a:p>
          <a:p>
            <a:pPr eaLnBrk="1" hangingPunct="1">
              <a:spcBef>
                <a:spcPct val="0"/>
              </a:spcBef>
            </a:pPr>
            <a:endParaRPr lang="en-GB" dirty="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884607" fontAlgn="base">
              <a:spcBef>
                <a:spcPct val="0"/>
              </a:spcBef>
              <a:spcAft>
                <a:spcPct val="0"/>
              </a:spcAft>
              <a:defRPr/>
            </a:pPr>
            <a:fld id="{D6DAA98B-9389-4DD1-91E9-23EC001CB84C}" type="slidenum">
              <a:rPr lang="en-GB" smtClean="0"/>
              <a:pPr defTabSz="884607" fontAlgn="base">
                <a:spcBef>
                  <a:spcPct val="0"/>
                </a:spcBef>
                <a:spcAft>
                  <a:spcPct val="0"/>
                </a:spcAft>
                <a:defRPr/>
              </a:pPr>
              <a:t>104</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04565445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Similar targets have also been adopted for renewable energy</a:t>
            </a:r>
            <a:r>
              <a:rPr lang="en-GB" baseline="0" dirty="0"/>
              <a:t> – UK 15%</a:t>
            </a:r>
          </a:p>
          <a:p>
            <a:pPr eaLnBrk="1" hangingPunct="1">
              <a:spcBef>
                <a:spcPct val="0"/>
              </a:spcBef>
            </a:pPr>
            <a:endParaRPr lang="en-GB" baseline="0" dirty="0"/>
          </a:p>
          <a:p>
            <a:pPr marL="0" marR="0" indent="0" algn="l" defTabSz="914400" rtl="0" eaLnBrk="1" fontAlgn="auto" latinLnBrk="0" hangingPunct="1">
              <a:lnSpc>
                <a:spcPct val="100000"/>
              </a:lnSpc>
              <a:spcBef>
                <a:spcPct val="0"/>
              </a:spcBef>
              <a:spcAft>
                <a:spcPts val="0"/>
              </a:spcAft>
              <a:buClrTx/>
              <a:buSzTx/>
              <a:buFontTx/>
              <a:buNone/>
              <a:tabLst/>
              <a:defRPr/>
            </a:pPr>
            <a:r>
              <a:rPr lang="en-GB" dirty="0"/>
              <a:t>2009  - Currently at 3%</a:t>
            </a:r>
          </a:p>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105</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30804852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UK Government</a:t>
            </a:r>
            <a:r>
              <a:rPr lang="en-GB" baseline="0" dirty="0"/>
              <a:t> developed a RE Strategy which I went to the launch of in July 2009 which outlines how it will meet the EU targets.</a:t>
            </a:r>
          </a:p>
          <a:p>
            <a:pPr eaLnBrk="1" hangingPunct="1">
              <a:spcBef>
                <a:spcPct val="0"/>
              </a:spcBef>
            </a:pPr>
            <a:endParaRPr lang="en-GB" baseline="0" dirty="0"/>
          </a:p>
          <a:p>
            <a:pPr eaLnBrk="1" hangingPunct="1">
              <a:spcBef>
                <a:spcPct val="0"/>
              </a:spcBef>
            </a:pPr>
            <a:r>
              <a:rPr lang="en-GB" baseline="0" dirty="0"/>
              <a:t> </a:t>
            </a:r>
            <a:r>
              <a:rPr lang="en-GB" dirty="0"/>
              <a:t>Anyone know what %</a:t>
            </a:r>
            <a:r>
              <a:rPr lang="en-GB" baseline="0" dirty="0"/>
              <a:t> </a:t>
            </a:r>
            <a:r>
              <a:rPr lang="en-GB" dirty="0"/>
              <a:t>we currently generate</a:t>
            </a:r>
            <a:r>
              <a:rPr lang="en-GB" baseline="0" dirty="0"/>
              <a:t> form </a:t>
            </a:r>
            <a:r>
              <a:rPr lang="en-GB" baseline="0" dirty="0" err="1"/>
              <a:t>renewables</a:t>
            </a:r>
            <a:r>
              <a:rPr lang="en-GB" baseline="0" dirty="0"/>
              <a:t>?</a:t>
            </a:r>
            <a:endParaRPr lang="en-GB" dirty="0"/>
          </a:p>
          <a:p>
            <a:pPr eaLnBrk="1" hangingPunct="1">
              <a:spcBef>
                <a:spcPct val="0"/>
              </a:spcBef>
            </a:pPr>
            <a:endParaRPr lang="en-GB" dirty="0"/>
          </a:p>
          <a:p>
            <a:pPr eaLnBrk="1" hangingPunct="1">
              <a:spcBef>
                <a:spcPct val="0"/>
              </a:spcBef>
            </a:pPr>
            <a:r>
              <a:rPr lang="en-GB" dirty="0"/>
              <a:t>UK Government</a:t>
            </a:r>
            <a:r>
              <a:rPr lang="en-GB" baseline="0" dirty="0"/>
              <a:t> developed a RE Strategy which I went to the launch of in July 2009 which outlines how it will meet the EU targets. </a:t>
            </a:r>
          </a:p>
          <a:p>
            <a:endParaRPr lang="en-GB"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Electricity generated from renewable sources in the UK in 2009 represented </a:t>
            </a:r>
            <a:r>
              <a:rPr lang="en-US" sz="1200" b="1" kern="1200" baseline="0" dirty="0">
                <a:solidFill>
                  <a:schemeClr val="tx1"/>
                </a:solidFill>
                <a:latin typeface="+mn-lt"/>
                <a:ea typeface="+mn-ea"/>
                <a:cs typeface="+mn-cs"/>
              </a:rPr>
              <a:t>6.7 per cent of total UK electricity generation</a:t>
            </a:r>
            <a:r>
              <a:rPr lang="en-US" sz="1200" kern="1200" baseline="0" dirty="0">
                <a:solidFill>
                  <a:schemeClr val="tx1"/>
                </a:solidFill>
                <a:latin typeface="+mn-lt"/>
                <a:ea typeface="+mn-ea"/>
                <a:cs typeface="+mn-cs"/>
              </a:rPr>
              <a:t>, up from 5.6 per cent in 2008. On a renewable obligation basis, 6.7 per cent of electricity sales came from eligible renewable sources, up from 5.3 per cent in 2008 </a:t>
            </a:r>
          </a:p>
          <a:p>
            <a:pPr eaLnBrk="1" hangingPunct="1">
              <a:spcBef>
                <a:spcPct val="0"/>
              </a:spcBef>
            </a:pPr>
            <a:endParaRPr lang="en-GB" dirty="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884607" fontAlgn="base">
              <a:spcBef>
                <a:spcPct val="0"/>
              </a:spcBef>
              <a:spcAft>
                <a:spcPct val="0"/>
              </a:spcAft>
              <a:defRPr/>
            </a:pPr>
            <a:fld id="{DBE669BB-C1FD-4706-9107-ACDF38DB66BA}" type="slidenum">
              <a:rPr lang="en-GB" smtClean="0"/>
              <a:pPr defTabSz="884607" fontAlgn="base">
                <a:spcBef>
                  <a:spcPct val="0"/>
                </a:spcBef>
                <a:spcAft>
                  <a:spcPct val="0"/>
                </a:spcAft>
                <a:defRPr/>
              </a:pPr>
              <a:t>106</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8835136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42%  by 2020 once a global cc deal has been reached</a:t>
            </a:r>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884607" fontAlgn="base">
              <a:spcBef>
                <a:spcPct val="0"/>
              </a:spcBef>
              <a:spcAft>
                <a:spcPct val="0"/>
              </a:spcAft>
              <a:defRPr/>
            </a:pPr>
            <a:fld id="{DBE669BB-C1FD-4706-9107-ACDF38DB66BA}" type="slidenum">
              <a:rPr lang="en-GB" smtClean="0"/>
              <a:pPr defTabSz="884607" fontAlgn="base">
                <a:spcBef>
                  <a:spcPct val="0"/>
                </a:spcBef>
                <a:spcAft>
                  <a:spcPct val="0"/>
                </a:spcAft>
                <a:defRPr/>
              </a:pPr>
              <a:t>107</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14428195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buFont typeface="Wingdings" pitchFamily="2" charset="2"/>
              <a:buChar char="Ø"/>
            </a:pPr>
            <a:r>
              <a:rPr lang="en-GB" dirty="0"/>
              <a:t> We consulted with our SD Panel and Cynnal Cymru members on the definition of a Low Carbon Region.</a:t>
            </a:r>
          </a:p>
          <a:p>
            <a:pPr eaLnBrk="1" hangingPunct="1">
              <a:spcBef>
                <a:spcPct val="0"/>
              </a:spcBef>
              <a:buFont typeface="Wingdings" pitchFamily="2" charset="2"/>
              <a:buChar char="Ø"/>
            </a:pPr>
            <a:endParaRPr lang="en-GB" dirty="0"/>
          </a:p>
          <a:p>
            <a:pPr eaLnBrk="1" hangingPunct="1">
              <a:spcBef>
                <a:spcPct val="0"/>
              </a:spcBef>
              <a:buFont typeface="Wingdings" pitchFamily="2" charset="2"/>
              <a:buChar char="Ø"/>
            </a:pPr>
            <a:r>
              <a:rPr lang="en-GB" dirty="0"/>
              <a:t> The 80% target ties in with the UK target, as set out in the Climate Change Act, to reduce emissions by 805 by 2050.</a:t>
            </a:r>
          </a:p>
          <a:p>
            <a:pPr eaLnBrk="1" hangingPunct="1">
              <a:spcBef>
                <a:spcPct val="0"/>
              </a:spcBef>
              <a:buFont typeface="Wingdings" pitchFamily="2" charset="2"/>
              <a:buChar char="Ø"/>
            </a:pPr>
            <a:endParaRPr lang="en-GB" dirty="0"/>
          </a:p>
          <a:p>
            <a:pPr eaLnBrk="1" hangingPunct="1">
              <a:spcBef>
                <a:spcPct val="0"/>
              </a:spcBef>
              <a:buFont typeface="Wingdings" pitchFamily="2" charset="2"/>
              <a:buChar char="Ø"/>
            </a:pPr>
            <a:r>
              <a:rPr lang="en-GB" dirty="0"/>
              <a:t> We have not put in a timescale, because if a Region reduces its emissions by 80% before 2050 that is great and it can call itself Low Carbon.</a:t>
            </a:r>
          </a:p>
          <a:p>
            <a:pPr eaLnBrk="1" hangingPunct="1">
              <a:spcBef>
                <a:spcPct val="0"/>
              </a:spcBef>
              <a:buFont typeface="Wingdings" pitchFamily="2" charset="2"/>
              <a:buChar char="Ø"/>
            </a:pPr>
            <a:endParaRPr lang="en-GB" dirty="0"/>
          </a:p>
          <a:p>
            <a:pPr eaLnBrk="1" hangingPunct="1">
              <a:spcBef>
                <a:spcPct val="0"/>
              </a:spcBef>
              <a:buFont typeface="Wingdings" pitchFamily="2" charset="2"/>
              <a:buChar char="Ø"/>
            </a:pPr>
            <a:r>
              <a:rPr lang="en-GB" dirty="0"/>
              <a:t> This chart from the UK Climate Change Committee highlights the scale of the task, the urgency of acting now and not locking ourselves into a high carbon future.</a:t>
            </a:r>
          </a:p>
          <a:p>
            <a:pPr eaLnBrk="1" hangingPunct="1">
              <a:spcBef>
                <a:spcPct val="0"/>
              </a:spcBef>
              <a:buFont typeface="Wingdings" pitchFamily="2" charset="2"/>
              <a:buChar char="Ø"/>
            </a:pPr>
            <a:endParaRPr lang="en-GB" dirty="0"/>
          </a:p>
          <a:p>
            <a:pPr eaLnBrk="1" hangingPunct="1">
              <a:spcBef>
                <a:spcPct val="0"/>
              </a:spcBef>
              <a:buFont typeface="Wingdings" pitchFamily="2" charset="2"/>
              <a:buChar char="Ø"/>
            </a:pPr>
            <a:r>
              <a:rPr lang="en-GB" dirty="0"/>
              <a:t> Interestingly the UK Climate Change Committee recently announced that aviation emissions should be capped at 2005 levels – this would mean we would need a 90% cut in all other sectors.</a:t>
            </a:r>
          </a:p>
        </p:txBody>
      </p:sp>
      <p:sp>
        <p:nvSpPr>
          <p:cNvPr id="3379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EC5C05D4-1D46-4858-A2E5-27C349354908}" type="slidenum">
              <a:rPr lang="en-GB" smtClean="0"/>
              <a:pPr defTabSz="911150" fontAlgn="base">
                <a:spcBef>
                  <a:spcPct val="0"/>
                </a:spcBef>
                <a:spcAft>
                  <a:spcPct val="0"/>
                </a:spcAft>
                <a:defRPr/>
              </a:pPr>
              <a:t>108</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39614178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096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23556" name="Slide Number Placeholder 3"/>
          <p:cNvSpPr txBox="1">
            <a:spLocks noGrp="1"/>
          </p:cNvSpPr>
          <p:nvPr/>
        </p:nvSpPr>
        <p:spPr bwMode="auto">
          <a:xfrm>
            <a:off x="3902076" y="9140826"/>
            <a:ext cx="2984500" cy="481013"/>
          </a:xfrm>
          <a:prstGeom prst="rect">
            <a:avLst/>
          </a:prstGeom>
          <a:noFill/>
          <a:ln>
            <a:miter lim="800000"/>
            <a:headEnd/>
            <a:tailEnd/>
          </a:ln>
        </p:spPr>
        <p:txBody>
          <a:bodyPr lIns="91433" tIns="45716" rIns="91433" bIns="45716" anchor="b"/>
          <a:lstStyle/>
          <a:p>
            <a:pPr algn="r">
              <a:defRPr/>
            </a:pPr>
            <a:fld id="{279CDC35-7FCE-450E-ABE3-CADC699BC45F}" type="slidenum">
              <a:rPr lang="en-GB" sz="1200"/>
              <a:pPr algn="r">
                <a:defRPr/>
              </a:pPr>
              <a:t>109</a:t>
            </a:fld>
            <a:endParaRPr lang="en-GB" sz="1200"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5261142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110</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69054985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a:p>
            <a:pPr eaLnBrk="1" hangingPunct="1">
              <a:spcBef>
                <a:spcPct val="0"/>
              </a:spcBef>
            </a:pPr>
            <a:r>
              <a:rPr lang="en-GB" dirty="0"/>
              <a:t>EPRM</a:t>
            </a:r>
          </a:p>
          <a:p>
            <a:pPr eaLnBrk="1" hangingPunct="1">
              <a:spcBef>
                <a:spcPct val="0"/>
              </a:spcBef>
            </a:pPr>
            <a:endParaRPr lang="en-GB" dirty="0"/>
          </a:p>
          <a:p>
            <a:r>
              <a:rPr lang="en-US" sz="1200" kern="1200" baseline="0" dirty="0">
                <a:solidFill>
                  <a:schemeClr val="tx1"/>
                </a:solidFill>
                <a:latin typeface="+mn-lt"/>
                <a:ea typeface="+mn-ea"/>
                <a:cs typeface="+mn-cs"/>
              </a:rPr>
              <a:t>The Panel’s vision is to push resource efficiency higher on the political agenda, providing common objectives across</a:t>
            </a:r>
          </a:p>
          <a:p>
            <a:r>
              <a:rPr lang="en-US" sz="1200" kern="1200" baseline="0" dirty="0">
                <a:solidFill>
                  <a:schemeClr val="tx1"/>
                </a:solidFill>
                <a:latin typeface="+mn-lt"/>
                <a:ea typeface="+mn-ea"/>
                <a:cs typeface="+mn-cs"/>
              </a:rPr>
              <a:t>portfolios and departments, and </a:t>
            </a:r>
            <a:r>
              <a:rPr lang="en-US" sz="1200" kern="1200" baseline="0" dirty="0" err="1">
                <a:solidFill>
                  <a:schemeClr val="tx1"/>
                </a:solidFill>
                <a:latin typeface="+mn-lt"/>
                <a:ea typeface="+mn-ea"/>
                <a:cs typeface="+mn-cs"/>
              </a:rPr>
              <a:t>utilising</a:t>
            </a:r>
            <a:r>
              <a:rPr lang="en-US" sz="1200" kern="1200" baseline="0" dirty="0">
                <a:solidFill>
                  <a:schemeClr val="tx1"/>
                </a:solidFill>
                <a:latin typeface="+mn-lt"/>
                <a:ea typeface="+mn-ea"/>
                <a:cs typeface="+mn-cs"/>
              </a:rPr>
              <a:t> a common capital resource for delivery. Such a vision requires strong</a:t>
            </a:r>
          </a:p>
          <a:p>
            <a:r>
              <a:rPr lang="en-US" sz="1200" kern="1200" baseline="0" dirty="0">
                <a:solidFill>
                  <a:schemeClr val="tx1"/>
                </a:solidFill>
                <a:latin typeface="+mn-lt"/>
                <a:ea typeface="+mn-ea"/>
                <a:cs typeface="+mn-cs"/>
              </a:rPr>
              <a:t>leadership and for this reason the Panel is suggesting that the First Minister should take responsibility for the group</a:t>
            </a:r>
          </a:p>
          <a:p>
            <a:r>
              <a:rPr lang="en-US" sz="1200" kern="1200" baseline="0" dirty="0">
                <a:solidFill>
                  <a:schemeClr val="tx1"/>
                </a:solidFill>
                <a:latin typeface="+mn-lt"/>
                <a:ea typeface="+mn-ea"/>
                <a:cs typeface="+mn-cs"/>
              </a:rPr>
              <a:t>and for integrating resource efficiency across the Welsh Assembly Government.</a:t>
            </a:r>
          </a:p>
          <a:p>
            <a:endParaRPr lang="en-US" sz="1200" kern="1200" baseline="0" dirty="0">
              <a:solidFill>
                <a:schemeClr val="tx1"/>
              </a:solidFill>
              <a:latin typeface="+mn-lt"/>
              <a:ea typeface="+mn-ea"/>
              <a:cs typeface="+mn-cs"/>
            </a:endParaRPr>
          </a:p>
          <a:p>
            <a:r>
              <a:rPr lang="en-US" sz="1200" kern="1200" baseline="0" dirty="0">
                <a:solidFill>
                  <a:schemeClr val="tx1"/>
                </a:solidFill>
                <a:latin typeface="+mn-lt"/>
                <a:ea typeface="+mn-ea"/>
                <a:cs typeface="+mn-cs"/>
              </a:rPr>
              <a:t>A significant outcome of Objective A is to</a:t>
            </a:r>
            <a:r>
              <a:rPr lang="en-US" sz="1200" b="1" kern="1200" baseline="0" dirty="0">
                <a:solidFill>
                  <a:schemeClr val="tx1"/>
                </a:solidFill>
                <a:latin typeface="+mn-lt"/>
                <a:ea typeface="+mn-ea"/>
                <a:cs typeface="+mn-cs"/>
              </a:rPr>
              <a:t> embed resource efficiency into the Welsh Assembly Government’s policies</a:t>
            </a:r>
          </a:p>
          <a:p>
            <a:r>
              <a:rPr lang="en-US" sz="1200" b="1" kern="1200" baseline="0" dirty="0">
                <a:solidFill>
                  <a:schemeClr val="tx1"/>
                </a:solidFill>
                <a:latin typeface="+mn-lt"/>
                <a:ea typeface="+mn-ea"/>
                <a:cs typeface="+mn-cs"/>
              </a:rPr>
              <a:t>and practices</a:t>
            </a:r>
            <a:r>
              <a:rPr lang="en-US" sz="1200" kern="1200" baseline="0" dirty="0">
                <a:solidFill>
                  <a:schemeClr val="tx1"/>
                </a:solidFill>
                <a:latin typeface="+mn-lt"/>
                <a:ea typeface="+mn-ea"/>
                <a:cs typeface="+mn-cs"/>
              </a:rPr>
              <a:t>. Therefore, the Panel hopes that recommendations within this document will provide a stepping stone</a:t>
            </a:r>
          </a:p>
          <a:p>
            <a:r>
              <a:rPr lang="en-US" sz="1200" kern="1200" baseline="0" dirty="0">
                <a:solidFill>
                  <a:schemeClr val="tx1"/>
                </a:solidFill>
                <a:latin typeface="+mn-lt"/>
                <a:ea typeface="+mn-ea"/>
                <a:cs typeface="+mn-cs"/>
              </a:rPr>
              <a:t>to enable this, with Low Carbon Wales providing a mechanism to facilitate delivery of further ideas.</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111</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14851487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EPRM</a:t>
            </a:r>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112</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1368067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113</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76012259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114</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9205333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115</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84315007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116</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17395139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Produce twice</a:t>
            </a:r>
            <a:r>
              <a:rPr lang="en-GB" baseline="0" dirty="0"/>
              <a:t> as much renewable </a:t>
            </a:r>
            <a:r>
              <a:rPr lang="en-GB" baseline="0" dirty="0" err="1"/>
              <a:t>enrgy</a:t>
            </a:r>
            <a:r>
              <a:rPr lang="en-GB" baseline="0" dirty="0"/>
              <a:t> as we consume by 2025</a:t>
            </a: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117</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50826951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118</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74225859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119</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59810951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120</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68195582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121</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21478593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2813" fontAlgn="base">
              <a:spcBef>
                <a:spcPct val="0"/>
              </a:spcBef>
              <a:spcAft>
                <a:spcPct val="0"/>
              </a:spcAft>
              <a:defRPr/>
            </a:pPr>
            <a:fld id="{B0CEF9D5-6455-41D5-88CF-01A4D8726C76}" type="slidenum">
              <a:rPr lang="en-GB" smtClean="0"/>
              <a:pPr defTabSz="912813" fontAlgn="base">
                <a:spcBef>
                  <a:spcPct val="0"/>
                </a:spcBef>
                <a:spcAft>
                  <a:spcPct val="0"/>
                </a:spcAft>
                <a:defRPr/>
              </a:pPr>
              <a:t>122</a:t>
            </a:fld>
            <a:endParaRPr lang="en-GB"/>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2756583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Review</a:t>
            </a:r>
            <a:r>
              <a:rPr lang="en-GB" baseline="0" dirty="0"/>
              <a:t> – of the CCCW</a:t>
            </a:r>
            <a:endParaRPr lang="en-GB" dirty="0"/>
          </a:p>
        </p:txBody>
      </p:sp>
      <p:sp>
        <p:nvSpPr>
          <p:cNvPr id="24580" name="Slide Number Placeholder 3"/>
          <p:cNvSpPr txBox="1">
            <a:spLocks noGrp="1"/>
          </p:cNvSpPr>
          <p:nvPr/>
        </p:nvSpPr>
        <p:spPr bwMode="auto">
          <a:xfrm>
            <a:off x="3901343" y="9140895"/>
            <a:ext cx="2985282" cy="480832"/>
          </a:xfrm>
          <a:prstGeom prst="rect">
            <a:avLst/>
          </a:prstGeom>
          <a:noFill/>
          <a:ln>
            <a:miter lim="800000"/>
            <a:headEnd/>
            <a:tailEnd/>
          </a:ln>
        </p:spPr>
        <p:txBody>
          <a:bodyPr lIns="94348" tIns="47174" rIns="94348" bIns="47174" anchor="b"/>
          <a:lstStyle/>
          <a:p>
            <a:pPr algn="r">
              <a:defRPr/>
            </a:pPr>
            <a:fld id="{B9F14340-B514-4B1D-950B-E20A8490710D}" type="slidenum">
              <a:rPr lang="en-GB" sz="1200">
                <a:latin typeface="+mn-lt"/>
                <a:cs typeface="+mn-cs"/>
              </a:rPr>
              <a:pPr algn="r">
                <a:defRPr/>
              </a:pPr>
              <a:t>123</a:t>
            </a:fld>
            <a:endParaRPr lang="en-GB" sz="1200">
              <a:latin typeface="+mn-lt"/>
              <a:cs typeface="+mn-cs"/>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67103786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24580" name="Slide Number Placeholder 3"/>
          <p:cNvSpPr txBox="1">
            <a:spLocks noGrp="1"/>
          </p:cNvSpPr>
          <p:nvPr/>
        </p:nvSpPr>
        <p:spPr bwMode="auto">
          <a:xfrm>
            <a:off x="3901343" y="9140895"/>
            <a:ext cx="2985282" cy="480832"/>
          </a:xfrm>
          <a:prstGeom prst="rect">
            <a:avLst/>
          </a:prstGeom>
          <a:noFill/>
          <a:ln>
            <a:miter lim="800000"/>
            <a:headEnd/>
            <a:tailEnd/>
          </a:ln>
        </p:spPr>
        <p:txBody>
          <a:bodyPr lIns="94348" tIns="47174" rIns="94348" bIns="47174" anchor="b"/>
          <a:lstStyle/>
          <a:p>
            <a:pPr algn="r">
              <a:defRPr/>
            </a:pPr>
            <a:fld id="{B9F14340-B514-4B1D-950B-E20A8490710D}" type="slidenum">
              <a:rPr lang="en-GB" sz="1200">
                <a:latin typeface="+mn-lt"/>
                <a:cs typeface="+mn-cs"/>
              </a:rPr>
              <a:pPr algn="r">
                <a:defRPr/>
              </a:pPr>
              <a:t>124</a:t>
            </a:fld>
            <a:endParaRPr lang="en-GB" sz="1200">
              <a:latin typeface="+mn-lt"/>
              <a:cs typeface="+mn-cs"/>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09047679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7108" name="Slide Number Placeholder 3"/>
          <p:cNvSpPr txBox="1">
            <a:spLocks noGrp="1"/>
          </p:cNvSpPr>
          <p:nvPr/>
        </p:nvSpPr>
        <p:spPr bwMode="auto">
          <a:xfrm>
            <a:off x="3902542" y="9140255"/>
            <a:ext cx="2984013" cy="481633"/>
          </a:xfrm>
          <a:prstGeom prst="rect">
            <a:avLst/>
          </a:prstGeom>
          <a:noFill/>
          <a:ln w="9525">
            <a:noFill/>
            <a:miter lim="800000"/>
            <a:headEnd/>
            <a:tailEnd/>
          </a:ln>
        </p:spPr>
        <p:txBody>
          <a:bodyPr lIns="91418" tIns="45709" rIns="91418" bIns="45709" anchor="b"/>
          <a:lstStyle/>
          <a:p>
            <a:pPr algn="r"/>
            <a:fld id="{8B29B700-2825-4BC7-98EC-C7A0B7F02831}" type="slidenum">
              <a:rPr lang="en-GB" sz="1200">
                <a:latin typeface="Calibri" pitchFamily="34" charset="0"/>
              </a:rPr>
              <a:pPr algn="r"/>
              <a:t>125</a:t>
            </a:fld>
            <a:endParaRPr lang="en-GB" sz="1200" dirty="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99623281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a:solidFill>
                  <a:schemeClr val="tx2"/>
                </a:solidFill>
              </a:rPr>
              <a:t>WAG Spatial Plan Team</a:t>
            </a:r>
          </a:p>
          <a:p>
            <a:pPr eaLnBrk="1" hangingPunct="1">
              <a:spcBef>
                <a:spcPct val="0"/>
              </a:spcBef>
            </a:pPr>
            <a:r>
              <a:rPr lang="en-GB" dirty="0">
                <a:solidFill>
                  <a:schemeClr val="tx2"/>
                </a:solidFill>
              </a:rPr>
              <a:t>Provides national coordination between all regions</a:t>
            </a:r>
          </a:p>
          <a:p>
            <a:pPr eaLnBrk="1" hangingPunct="1">
              <a:spcBef>
                <a:spcPct val="0"/>
              </a:spcBef>
            </a:pPr>
            <a:r>
              <a:rPr lang="en-GB" dirty="0"/>
              <a:t>Provides</a:t>
            </a:r>
            <a:r>
              <a:rPr lang="en-GB" baseline="0" dirty="0"/>
              <a:t> a direct access into National Government</a:t>
            </a:r>
          </a:p>
          <a:p>
            <a:pPr eaLnBrk="1" hangingPunct="1">
              <a:spcBef>
                <a:spcPct val="0"/>
              </a:spcBef>
            </a:pPr>
            <a:endParaRPr lang="en-GB" b="1" baseline="0" dirty="0"/>
          </a:p>
          <a:p>
            <a:pPr eaLnBrk="1" hangingPunct="1">
              <a:spcBef>
                <a:spcPct val="0"/>
              </a:spcBef>
            </a:pPr>
            <a:r>
              <a:rPr lang="en-GB" b="1" baseline="0" dirty="0"/>
              <a:t>Ministerial Area Groups</a:t>
            </a:r>
          </a:p>
          <a:p>
            <a:pPr eaLnBrk="1" hangingPunct="1">
              <a:spcBef>
                <a:spcPct val="0"/>
              </a:spcBef>
            </a:pPr>
            <a:r>
              <a:rPr lang="en-GB" baseline="0" dirty="0"/>
              <a:t>Convenes high level leaders form the various sectors, CEOs, Vice Chancellors, Heads of Colleges and business leaders</a:t>
            </a:r>
          </a:p>
          <a:p>
            <a:pPr eaLnBrk="1" hangingPunct="1">
              <a:spcBef>
                <a:spcPct val="0"/>
              </a:spcBef>
            </a:pPr>
            <a:r>
              <a:rPr lang="en-GB" baseline="0" dirty="0"/>
              <a:t>Address the strategic issues in the area</a:t>
            </a:r>
          </a:p>
          <a:p>
            <a:pPr eaLnBrk="1" hangingPunct="1">
              <a:spcBef>
                <a:spcPct val="0"/>
              </a:spcBef>
            </a:pPr>
            <a:r>
              <a:rPr lang="en-GB" baseline="0" dirty="0"/>
              <a:t>Personally I think this group is one of the key success factors for the WSP as the Minister has the power to draw together the key </a:t>
            </a:r>
            <a:r>
              <a:rPr lang="en-GB" baseline="0" dirty="0" err="1"/>
              <a:t>influencecers</a:t>
            </a:r>
            <a:r>
              <a:rPr lang="en-GB" baseline="0" dirty="0"/>
              <a:t> in the Region and provides a direct route back to Cabinet and Government – Minister gets to discuss some of the key issues in the region. Importantly the region is not their constituent region</a:t>
            </a:r>
          </a:p>
          <a:p>
            <a:pPr eaLnBrk="1" hangingPunct="1">
              <a:spcBef>
                <a:spcPct val="0"/>
              </a:spcBef>
            </a:pPr>
            <a:endParaRPr lang="en-GB" baseline="0" dirty="0"/>
          </a:p>
          <a:p>
            <a:pPr eaLnBrk="1" hangingPunct="1">
              <a:spcBef>
                <a:spcPct val="0"/>
              </a:spcBef>
            </a:pPr>
            <a:r>
              <a:rPr lang="en-GB" b="1" baseline="0" dirty="0"/>
              <a:t>Officials group</a:t>
            </a:r>
          </a:p>
          <a:p>
            <a:pPr eaLnBrk="1" hangingPunct="1">
              <a:spcBef>
                <a:spcPct val="0"/>
              </a:spcBef>
            </a:pPr>
            <a:r>
              <a:rPr lang="en-GB" baseline="0" dirty="0"/>
              <a:t>Delivers on the priorities from the MAG</a:t>
            </a:r>
          </a:p>
          <a:p>
            <a:pPr eaLnBrk="1" hangingPunct="1">
              <a:spcBef>
                <a:spcPct val="0"/>
              </a:spcBef>
            </a:pPr>
            <a:endParaRPr lang="en-GB" baseline="0" dirty="0"/>
          </a:p>
          <a:p>
            <a:pPr eaLnBrk="1" hangingPunct="1">
              <a:spcBef>
                <a:spcPct val="0"/>
              </a:spcBef>
            </a:pPr>
            <a:r>
              <a:rPr lang="en-GB" b="1" baseline="0" dirty="0"/>
              <a:t>T&amp;F Groups</a:t>
            </a:r>
          </a:p>
          <a:p>
            <a:pPr eaLnBrk="1" hangingPunct="1">
              <a:spcBef>
                <a:spcPct val="0"/>
              </a:spcBef>
            </a:pPr>
            <a:r>
              <a:rPr lang="en-GB" baseline="0" dirty="0"/>
              <a:t>Deliver specific projects, i.e. </a:t>
            </a:r>
            <a:r>
              <a:rPr lang="en-GB" baseline="0" dirty="0" err="1"/>
              <a:t>Pembs</a:t>
            </a:r>
            <a:r>
              <a:rPr lang="en-GB" baseline="0" dirty="0"/>
              <a:t> Marine Energy, Swansea and </a:t>
            </a:r>
            <a:r>
              <a:rPr lang="en-GB" baseline="0" dirty="0" err="1"/>
              <a:t>Pembs</a:t>
            </a:r>
            <a:r>
              <a:rPr lang="en-GB" baseline="0" dirty="0"/>
              <a:t> ICT, Knowledge Economy Strategy ......</a:t>
            </a:r>
          </a:p>
          <a:p>
            <a:pPr eaLnBrk="1" hangingPunct="1">
              <a:spcBef>
                <a:spcPct val="0"/>
              </a:spcBef>
            </a:pPr>
            <a:endParaRPr lang="en-GB" dirty="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884607" fontAlgn="base">
              <a:spcBef>
                <a:spcPct val="0"/>
              </a:spcBef>
              <a:spcAft>
                <a:spcPct val="0"/>
              </a:spcAft>
              <a:defRPr/>
            </a:pPr>
            <a:fld id="{1425BF8B-6F42-42EF-A370-272EDD1D86D5}" type="slidenum">
              <a:rPr lang="en-GB" smtClean="0"/>
              <a:pPr defTabSz="884607" fontAlgn="base">
                <a:spcBef>
                  <a:spcPct val="0"/>
                </a:spcBef>
                <a:spcAft>
                  <a:spcPct val="0"/>
                </a:spcAft>
                <a:defRPr/>
              </a:pPr>
              <a:t>126</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05817402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normAutofit fontScale="85000" lnSpcReduction="20000"/>
          </a:bodyPr>
          <a:lstStyle/>
          <a:p>
            <a:pPr lvl="0"/>
            <a:r>
              <a:rPr lang="en-GB" b="1" dirty="0"/>
              <a:t>Produces evidence:</a:t>
            </a:r>
            <a:r>
              <a:rPr lang="en-GB" dirty="0"/>
              <a:t> </a:t>
            </a:r>
            <a:r>
              <a:rPr lang="en-GB" b="1" dirty="0"/>
              <a:t>Uses a broad range of evidence to understand the different needs of different people and places, and to inform policy.</a:t>
            </a:r>
            <a:endParaRPr lang="en-GB" dirty="0"/>
          </a:p>
          <a:p>
            <a:r>
              <a:rPr lang="en-GB" dirty="0"/>
              <a:t>Statistical information on key aspects of social, environmental and economic characteristics of the area. Commissioning research to inform specific issues, e.g. the ICT research, research into maximising economic opportunities from ports for RE.</a:t>
            </a:r>
          </a:p>
          <a:p>
            <a:r>
              <a:rPr lang="en-GB" b="1" dirty="0"/>
              <a:t> </a:t>
            </a:r>
            <a:endParaRPr lang="en-GB" dirty="0"/>
          </a:p>
          <a:p>
            <a:pPr lvl="0"/>
            <a:r>
              <a:rPr lang="en-GB" b="1" dirty="0"/>
              <a:t>Shapes policy: Ensures government policies are sensitive to place, and responsive to the needs of citizens, communities and businesses in different parts of Wales.</a:t>
            </a:r>
            <a:endParaRPr lang="en-GB" dirty="0"/>
          </a:p>
          <a:p>
            <a:r>
              <a:rPr lang="en-GB" dirty="0"/>
              <a:t>The Wales Spatial Plan plays an important role as a conduit between the national and local level. It provides a mechanism to disseminate Welsh Assembly Government policy to the regions, helping coordinate action to deliver on policy objectives. It also provides a process to deliver feedback on actions and issues to the Welsh Assembly Government. </a:t>
            </a:r>
            <a:r>
              <a:rPr lang="en-GB" b="1" dirty="0"/>
              <a:t>WAG policies are assessed against the WSP principles and priorities.</a:t>
            </a:r>
          </a:p>
          <a:p>
            <a:r>
              <a:rPr lang="en-GB" b="1" dirty="0"/>
              <a:t> </a:t>
            </a:r>
            <a:endParaRPr lang="en-GB" dirty="0"/>
          </a:p>
          <a:p>
            <a:pPr lvl="0"/>
            <a:r>
              <a:rPr lang="en-GB" b="1" dirty="0"/>
              <a:t>Ensures better engagement and governance: Provides a framework within which public, private and third sector service providers can work together to prioritise action and design optimum solutions.</a:t>
            </a:r>
            <a:endParaRPr lang="en-GB" dirty="0"/>
          </a:p>
          <a:p>
            <a:r>
              <a:rPr lang="en-GB" dirty="0"/>
              <a:t>Enables partners to work together to a shared vision</a:t>
            </a:r>
          </a:p>
          <a:p>
            <a:r>
              <a:rPr lang="en-GB" dirty="0"/>
              <a:t>Shares good practice</a:t>
            </a:r>
          </a:p>
          <a:p>
            <a:r>
              <a:rPr lang="en-GB" dirty="0"/>
              <a:t>Ministers chair Area groups in each region – direct link to cabinet and the policy making process</a:t>
            </a:r>
          </a:p>
          <a:p>
            <a:r>
              <a:rPr lang="en-GB" dirty="0"/>
              <a:t>Tackles cross boundary issues</a:t>
            </a:r>
          </a:p>
          <a:p>
            <a:r>
              <a:rPr lang="en-GB" dirty="0"/>
              <a:t> </a:t>
            </a:r>
          </a:p>
          <a:p>
            <a:pPr lvl="0"/>
            <a:r>
              <a:rPr lang="en-GB" b="1" dirty="0"/>
              <a:t>Informs plans: Ensures that the plans through which solutions are delivered, have regard to regional and national spatial priorities.</a:t>
            </a:r>
            <a:endParaRPr lang="en-GB" dirty="0"/>
          </a:p>
          <a:p>
            <a:r>
              <a:rPr lang="en-GB" dirty="0"/>
              <a:t>LDPs must have regard to the WSP</a:t>
            </a:r>
          </a:p>
          <a:p>
            <a:r>
              <a:rPr lang="en-GB" dirty="0"/>
              <a:t>Guides national and local strategy – e.g. Transport plans.</a:t>
            </a:r>
          </a:p>
          <a:p>
            <a:r>
              <a:rPr lang="en-GB" dirty="0"/>
              <a:t>Ensures local plans take into account cross border priorities</a:t>
            </a:r>
          </a:p>
          <a:p>
            <a:endParaRPr lang="en-GB" dirty="0"/>
          </a:p>
          <a:p>
            <a:r>
              <a:rPr lang="en-GB" dirty="0"/>
              <a:t> </a:t>
            </a:r>
            <a:r>
              <a:rPr lang="en-GB" b="1" dirty="0"/>
              <a:t>Aligns investment: Ensures public investment is made in the places and services where it is most needed.</a:t>
            </a:r>
            <a:endParaRPr lang="en-GB" dirty="0"/>
          </a:p>
          <a:p>
            <a:r>
              <a:rPr lang="en-GB" dirty="0"/>
              <a:t>EU Structural funds uses the spatial plan area dimension to identify priorities</a:t>
            </a:r>
          </a:p>
          <a:p>
            <a:r>
              <a:rPr lang="en-GB" dirty="0"/>
              <a:t>Unique strategic overview helps them align national and local investment</a:t>
            </a:r>
          </a:p>
          <a:p>
            <a:pPr eaLnBrk="1" hangingPunct="1">
              <a:spcBef>
                <a:spcPct val="0"/>
              </a:spcBef>
            </a:pPr>
            <a:endParaRPr lang="en-GB" dirty="0"/>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2A51AE18-E6FB-4EFA-8B76-034CC440C087}" type="slidenum">
              <a:rPr lang="en-GB" smtClean="0"/>
              <a:pPr defTabSz="911150" fontAlgn="base">
                <a:spcBef>
                  <a:spcPct val="0"/>
                </a:spcBef>
                <a:spcAft>
                  <a:spcPct val="0"/>
                </a:spcAft>
                <a:defRPr/>
              </a:pPr>
              <a:t>127</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239649263"/>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Give an</a:t>
            </a:r>
            <a:r>
              <a:rPr lang="en-GB" baseline="0" dirty="0"/>
              <a:t> overview of the main messages from the report and how we are now working with the WSP to deliver them.</a:t>
            </a:r>
          </a:p>
          <a:p>
            <a:pPr eaLnBrk="1" hangingPunct="1">
              <a:spcBef>
                <a:spcPct val="0"/>
              </a:spcBef>
            </a:pPr>
            <a:endParaRPr lang="en-GB" dirty="0"/>
          </a:p>
        </p:txBody>
      </p:sp>
      <p:sp>
        <p:nvSpPr>
          <p:cNvPr id="47108" name="Slide Number Placeholder 3"/>
          <p:cNvSpPr txBox="1">
            <a:spLocks noGrp="1"/>
          </p:cNvSpPr>
          <p:nvPr/>
        </p:nvSpPr>
        <p:spPr bwMode="auto">
          <a:xfrm>
            <a:off x="3902542" y="9140255"/>
            <a:ext cx="2984013" cy="481633"/>
          </a:xfrm>
          <a:prstGeom prst="rect">
            <a:avLst/>
          </a:prstGeom>
          <a:noFill/>
          <a:ln w="9525">
            <a:noFill/>
            <a:miter lim="800000"/>
            <a:headEnd/>
            <a:tailEnd/>
          </a:ln>
        </p:spPr>
        <p:txBody>
          <a:bodyPr lIns="91418" tIns="45709" rIns="91418" bIns="45709" anchor="b"/>
          <a:lstStyle/>
          <a:p>
            <a:pPr algn="r"/>
            <a:fld id="{8B29B700-2825-4BC7-98EC-C7A0B7F02831}" type="slidenum">
              <a:rPr lang="en-GB" sz="1200">
                <a:latin typeface="Calibri" pitchFamily="34" charset="0"/>
              </a:rPr>
              <a:pPr algn="r"/>
              <a:t>128</a:t>
            </a:fld>
            <a:endParaRPr lang="en-GB" sz="1200" dirty="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61707791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75,000 people commute every day into Cardiff city from surrounding local authorities.</a:t>
            </a:r>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2A51AE18-E6FB-4EFA-8B76-034CC440C087}" type="slidenum">
              <a:rPr lang="en-GB" smtClean="0"/>
              <a:pPr defTabSz="911150" fontAlgn="base">
                <a:spcBef>
                  <a:spcPct val="0"/>
                </a:spcBef>
                <a:spcAft>
                  <a:spcPct val="0"/>
                </a:spcAft>
                <a:defRPr/>
              </a:pPr>
              <a:t>129</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74250174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The existing WSP Framework and delivery structure present significant opportunities for action on emissions reduction. </a:t>
            </a:r>
          </a:p>
          <a:p>
            <a:pPr eaLnBrk="1" hangingPunct="1">
              <a:spcBef>
                <a:spcPct val="0"/>
              </a:spcBef>
            </a:pPr>
            <a:endParaRPr lang="en-GB" dirty="0"/>
          </a:p>
          <a:p>
            <a:pPr eaLnBrk="1" hangingPunct="1">
              <a:spcBef>
                <a:spcPct val="0"/>
              </a:spcBef>
            </a:pPr>
            <a:r>
              <a:rPr lang="en-GB" dirty="0"/>
              <a:t>The proposals we have set out in the report tie in with the 5 operation functions of the Framework.</a:t>
            </a:r>
          </a:p>
          <a:p>
            <a:pPr eaLnBrk="1" hangingPunct="1">
              <a:spcBef>
                <a:spcPct val="0"/>
              </a:spcBef>
            </a:pPr>
            <a:endParaRPr lang="en-GB" dirty="0"/>
          </a:p>
          <a:p>
            <a:pPr eaLnBrk="1" hangingPunct="1">
              <a:spcBef>
                <a:spcPct val="0"/>
              </a:spcBef>
            </a:pPr>
            <a:r>
              <a:rPr lang="en-GB" b="1" dirty="0"/>
              <a:t>Resource Bank</a:t>
            </a:r>
            <a:r>
              <a:rPr lang="en-GB" b="1" baseline="0" dirty="0"/>
              <a:t> </a:t>
            </a:r>
            <a:r>
              <a:rPr lang="en-GB" baseline="0" dirty="0"/>
              <a:t>– reference document on best practice, case studies, tips for replication etc.</a:t>
            </a:r>
            <a:endParaRPr lang="en-GB" dirty="0"/>
          </a:p>
          <a:p>
            <a:pPr marL="913837" lvl="1" indent="-456919">
              <a:spcBef>
                <a:spcPct val="0"/>
              </a:spcBef>
              <a:spcAft>
                <a:spcPts val="606"/>
              </a:spcAft>
              <a:buClr>
                <a:schemeClr val="tx2"/>
              </a:buClr>
            </a:pPr>
            <a:endParaRPr lang="en-GB" sz="2000" dirty="0"/>
          </a:p>
          <a:p>
            <a:r>
              <a:rPr lang="en-GB" dirty="0">
                <a:latin typeface="Arial"/>
                <a:ea typeface="Times New Roman"/>
              </a:rPr>
              <a:t>The aims of this project were to:</a:t>
            </a:r>
            <a:endParaRPr lang="en-GB" dirty="0">
              <a:latin typeface="Times New Roman"/>
              <a:ea typeface="Times New Roman"/>
            </a:endParaRPr>
          </a:p>
          <a:p>
            <a:pPr marL="332304" indent="-332304">
              <a:buFont typeface="+mj-lt"/>
              <a:buAutoNum type="arabicPeriod"/>
            </a:pPr>
            <a:r>
              <a:rPr lang="en-GB" dirty="0">
                <a:latin typeface="Arial"/>
                <a:ea typeface="Times New Roman"/>
              </a:rPr>
              <a:t>Help stakeholders </a:t>
            </a:r>
            <a:r>
              <a:rPr lang="en-GB" b="1" dirty="0">
                <a:latin typeface="Arial"/>
                <a:ea typeface="Times New Roman"/>
              </a:rPr>
              <a:t>understand</a:t>
            </a:r>
            <a:r>
              <a:rPr lang="en-GB" dirty="0">
                <a:latin typeface="Arial"/>
                <a:ea typeface="Times New Roman"/>
              </a:rPr>
              <a:t> what a low carbon region could look and develop practical plans to achieve it.</a:t>
            </a:r>
            <a:endParaRPr lang="en-GB" dirty="0">
              <a:latin typeface="Times New Roman"/>
              <a:ea typeface="Times New Roman"/>
            </a:endParaRPr>
          </a:p>
          <a:p>
            <a:pPr marL="332304" indent="-332304">
              <a:buFont typeface="+mj-lt"/>
              <a:buAutoNum type="arabicPeriod"/>
            </a:pPr>
            <a:r>
              <a:rPr lang="en-GB" dirty="0">
                <a:latin typeface="Arial"/>
                <a:ea typeface="Times New Roman"/>
              </a:rPr>
              <a:t>Develop a </a:t>
            </a:r>
            <a:r>
              <a:rPr lang="en-GB" b="1" dirty="0">
                <a:latin typeface="Arial"/>
                <a:ea typeface="Times New Roman"/>
              </a:rPr>
              <a:t>definition</a:t>
            </a:r>
            <a:r>
              <a:rPr lang="en-GB" dirty="0">
                <a:latin typeface="Arial"/>
                <a:ea typeface="Times New Roman"/>
              </a:rPr>
              <a:t> for a ‘low carbon region’.</a:t>
            </a:r>
            <a:endParaRPr lang="en-GB" dirty="0">
              <a:latin typeface="Times New Roman"/>
              <a:ea typeface="Times New Roman"/>
            </a:endParaRPr>
          </a:p>
          <a:p>
            <a:pPr marL="332304" indent="-332304">
              <a:buFont typeface="+mj-lt"/>
              <a:buAutoNum type="arabicPeriod"/>
            </a:pPr>
            <a:r>
              <a:rPr lang="en-GB" dirty="0">
                <a:latin typeface="Arial"/>
                <a:ea typeface="Times New Roman"/>
              </a:rPr>
              <a:t>Develop a </a:t>
            </a:r>
            <a:r>
              <a:rPr lang="en-GB" b="1" dirty="0">
                <a:latin typeface="Arial"/>
                <a:ea typeface="Times New Roman"/>
              </a:rPr>
              <a:t>framework</a:t>
            </a:r>
            <a:r>
              <a:rPr lang="en-GB" dirty="0">
                <a:latin typeface="Arial"/>
                <a:ea typeface="Times New Roman"/>
              </a:rPr>
              <a:t> for stakeholders to </a:t>
            </a:r>
            <a:r>
              <a:rPr lang="en-GB" b="1" dirty="0">
                <a:latin typeface="Arial"/>
                <a:ea typeface="Times New Roman"/>
              </a:rPr>
              <a:t>collaborate</a:t>
            </a:r>
            <a:r>
              <a:rPr lang="en-GB" dirty="0">
                <a:latin typeface="Arial"/>
                <a:ea typeface="Times New Roman"/>
              </a:rPr>
              <a:t> on emissions reduction projects regionally. </a:t>
            </a:r>
            <a:endParaRPr lang="en-GB" dirty="0">
              <a:latin typeface="Times New Roman"/>
              <a:ea typeface="Times New Roman"/>
            </a:endParaRPr>
          </a:p>
          <a:p>
            <a:pPr marL="332304" indent="-332304">
              <a:buFont typeface="+mj-lt"/>
              <a:buAutoNum type="arabicPeriod"/>
            </a:pPr>
            <a:r>
              <a:rPr lang="en-GB" b="1" dirty="0">
                <a:latin typeface="Arial"/>
                <a:ea typeface="Times New Roman"/>
              </a:rPr>
              <a:t>Engage</a:t>
            </a:r>
            <a:r>
              <a:rPr lang="en-GB" dirty="0">
                <a:latin typeface="Arial"/>
                <a:ea typeface="Times New Roman"/>
              </a:rPr>
              <a:t> widely with stakeholders throughout Wales to identify the </a:t>
            </a:r>
            <a:r>
              <a:rPr lang="en-GB" b="1" dirty="0">
                <a:latin typeface="Arial"/>
                <a:ea typeface="Times New Roman"/>
              </a:rPr>
              <a:t>emissions reduction priorities </a:t>
            </a:r>
            <a:r>
              <a:rPr lang="en-GB" dirty="0">
                <a:latin typeface="Arial"/>
                <a:ea typeface="Times New Roman"/>
              </a:rPr>
              <a:t>most suited to the characteristics of each of the six Spatial Plan regions of Wales.</a:t>
            </a:r>
            <a:endParaRPr lang="en-GB" dirty="0">
              <a:latin typeface="Times New Roman"/>
              <a:ea typeface="Times New Roman"/>
            </a:endParaRPr>
          </a:p>
          <a:p>
            <a:pPr marL="332304" indent="-332304">
              <a:buFont typeface="+mj-lt"/>
              <a:buAutoNum type="arabicPeriod"/>
            </a:pPr>
            <a:r>
              <a:rPr lang="en-GB" dirty="0">
                <a:latin typeface="Arial"/>
                <a:ea typeface="Times New Roman"/>
              </a:rPr>
              <a:t>Develop a </a:t>
            </a:r>
            <a:r>
              <a:rPr lang="en-GB" b="1" dirty="0">
                <a:latin typeface="Arial"/>
                <a:ea typeface="Times New Roman"/>
              </a:rPr>
              <a:t>“Resource Bank” </a:t>
            </a:r>
            <a:r>
              <a:rPr lang="en-GB" dirty="0">
                <a:latin typeface="Arial"/>
                <a:ea typeface="Times New Roman"/>
              </a:rPr>
              <a:t>of low carbon solutions, case studies and tips for replicating low carbon projects at a regional level.</a:t>
            </a:r>
            <a:endParaRPr lang="en-GB" dirty="0">
              <a:latin typeface="Times New Roman"/>
              <a:ea typeface="Times New Roman"/>
            </a:endParaRPr>
          </a:p>
        </p:txBody>
      </p:sp>
      <p:sp>
        <p:nvSpPr>
          <p:cNvPr id="3072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95080CA1-E678-455D-B4C9-D44A6AE31F5D}" type="slidenum">
              <a:rPr lang="en-GB" smtClean="0"/>
              <a:pPr defTabSz="911150" fontAlgn="base">
                <a:spcBef>
                  <a:spcPct val="0"/>
                </a:spcBef>
                <a:spcAft>
                  <a:spcPct val="0"/>
                </a:spcAft>
                <a:defRPr/>
              </a:pPr>
              <a:t>130</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05735048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7108" name="Slide Number Placeholder 3"/>
          <p:cNvSpPr txBox="1">
            <a:spLocks noGrp="1"/>
          </p:cNvSpPr>
          <p:nvPr/>
        </p:nvSpPr>
        <p:spPr bwMode="auto">
          <a:xfrm>
            <a:off x="3902542" y="9140255"/>
            <a:ext cx="2984013" cy="481633"/>
          </a:xfrm>
          <a:prstGeom prst="rect">
            <a:avLst/>
          </a:prstGeom>
          <a:noFill/>
          <a:ln w="9525">
            <a:noFill/>
            <a:miter lim="800000"/>
            <a:headEnd/>
            <a:tailEnd/>
          </a:ln>
        </p:spPr>
        <p:txBody>
          <a:bodyPr lIns="91418" tIns="45709" rIns="91418" bIns="45709" anchor="b"/>
          <a:lstStyle/>
          <a:p>
            <a:pPr algn="r"/>
            <a:fld id="{8B29B700-2825-4BC7-98EC-C7A0B7F02831}" type="slidenum">
              <a:rPr lang="en-GB" sz="1200">
                <a:latin typeface="Calibri" pitchFamily="34" charset="0"/>
              </a:rPr>
              <a:pPr algn="r"/>
              <a:t>131</a:t>
            </a:fld>
            <a:endParaRPr lang="en-GB" sz="1200" dirty="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24110873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buFont typeface="Wingdings" pitchFamily="2" charset="2"/>
              <a:buChar char="Ø"/>
            </a:pPr>
            <a:r>
              <a:rPr lang="en-GB" dirty="0"/>
              <a:t> We consulted with our SD Panel and Cynnal Cymru members on he definition of a Low Carbon Region.</a:t>
            </a:r>
          </a:p>
          <a:p>
            <a:pPr eaLnBrk="1" hangingPunct="1">
              <a:spcBef>
                <a:spcPct val="0"/>
              </a:spcBef>
              <a:buFont typeface="Wingdings" pitchFamily="2" charset="2"/>
              <a:buChar char="Ø"/>
            </a:pPr>
            <a:endParaRPr lang="en-GB" dirty="0"/>
          </a:p>
          <a:p>
            <a:pPr eaLnBrk="1" hangingPunct="1">
              <a:spcBef>
                <a:spcPct val="0"/>
              </a:spcBef>
              <a:buFont typeface="Wingdings" pitchFamily="2" charset="2"/>
              <a:buChar char="Ø"/>
            </a:pPr>
            <a:r>
              <a:rPr lang="en-GB" dirty="0"/>
              <a:t> The 80% target ties in with the UK target, as set out in the Climate Change Act, to reduce emissions by 805 by 2050.</a:t>
            </a:r>
          </a:p>
          <a:p>
            <a:pPr eaLnBrk="1" hangingPunct="1">
              <a:spcBef>
                <a:spcPct val="0"/>
              </a:spcBef>
              <a:buFont typeface="Wingdings" pitchFamily="2" charset="2"/>
              <a:buChar char="Ø"/>
            </a:pPr>
            <a:endParaRPr lang="en-GB" dirty="0"/>
          </a:p>
          <a:p>
            <a:pPr eaLnBrk="1" hangingPunct="1">
              <a:spcBef>
                <a:spcPct val="0"/>
              </a:spcBef>
              <a:buFont typeface="Wingdings" pitchFamily="2" charset="2"/>
              <a:buChar char="Ø"/>
            </a:pPr>
            <a:r>
              <a:rPr lang="en-GB" dirty="0"/>
              <a:t> We have not put in a timescale, because if a Region reduces its emissions by 80% before 2050 that is great and it can call itself Low Carbon.</a:t>
            </a:r>
          </a:p>
          <a:p>
            <a:pPr eaLnBrk="1" hangingPunct="1">
              <a:spcBef>
                <a:spcPct val="0"/>
              </a:spcBef>
              <a:buFont typeface="Wingdings" pitchFamily="2" charset="2"/>
              <a:buChar char="Ø"/>
            </a:pPr>
            <a:endParaRPr lang="en-GB" dirty="0"/>
          </a:p>
          <a:p>
            <a:pPr eaLnBrk="1" hangingPunct="1">
              <a:spcBef>
                <a:spcPct val="0"/>
              </a:spcBef>
              <a:buFont typeface="Wingdings" pitchFamily="2" charset="2"/>
              <a:buChar char="Ø"/>
            </a:pPr>
            <a:r>
              <a:rPr lang="en-GB" dirty="0"/>
              <a:t> This chart from the UK Climate Change Committee highlights the scale of the task, the urgency of acting now and not locking ourselves into a high carbon future.</a:t>
            </a:r>
          </a:p>
          <a:p>
            <a:pPr eaLnBrk="1" hangingPunct="1">
              <a:spcBef>
                <a:spcPct val="0"/>
              </a:spcBef>
              <a:buFont typeface="Wingdings" pitchFamily="2" charset="2"/>
              <a:buChar char="Ø"/>
            </a:pPr>
            <a:endParaRPr lang="en-GB" dirty="0"/>
          </a:p>
          <a:p>
            <a:pPr eaLnBrk="1" hangingPunct="1">
              <a:spcBef>
                <a:spcPct val="0"/>
              </a:spcBef>
              <a:buFont typeface="Wingdings" pitchFamily="2" charset="2"/>
              <a:buChar char="Ø"/>
            </a:pPr>
            <a:r>
              <a:rPr lang="en-GB" dirty="0"/>
              <a:t> Interestingly the UK Climate Change Committee recently announced that aviation emissions should be capped at 2005 levels – this would mean we would need a 90% cut in all other sectors.</a:t>
            </a:r>
          </a:p>
          <a:p>
            <a:pPr eaLnBrk="1" hangingPunct="1">
              <a:spcBef>
                <a:spcPct val="0"/>
              </a:spcBef>
              <a:buFont typeface="Wingdings" pitchFamily="2" charset="2"/>
              <a:buChar char="Ø"/>
            </a:pPr>
            <a:endParaRPr lang="en-GB" dirty="0"/>
          </a:p>
          <a:p>
            <a:pPr eaLnBrk="1" hangingPunct="1">
              <a:spcBef>
                <a:spcPct val="0"/>
              </a:spcBef>
              <a:buFont typeface="Wingdings" pitchFamily="2" charset="2"/>
              <a:buChar char="Ø"/>
            </a:pPr>
            <a:r>
              <a:rPr lang="en-GB" dirty="0"/>
              <a:t> Scotland</a:t>
            </a:r>
            <a:r>
              <a:rPr lang="en-GB" baseline="0" dirty="0"/>
              <a:t> 42% by 2020 including heavy industry, aviation and shipping</a:t>
            </a:r>
            <a:endParaRPr lang="en-GB" dirty="0"/>
          </a:p>
        </p:txBody>
      </p:sp>
      <p:sp>
        <p:nvSpPr>
          <p:cNvPr id="3379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EC5C05D4-1D46-4858-A2E5-27C349354908}" type="slidenum">
              <a:rPr lang="en-GB" smtClean="0"/>
              <a:pPr defTabSz="911150" fontAlgn="base">
                <a:spcBef>
                  <a:spcPct val="0"/>
                </a:spcBef>
                <a:spcAft>
                  <a:spcPct val="0"/>
                </a:spcAft>
                <a:defRPr/>
              </a:pPr>
              <a:t>132</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776586899"/>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9156" name="Slide Number Placeholder 3"/>
          <p:cNvSpPr txBox="1">
            <a:spLocks noGrp="1"/>
          </p:cNvSpPr>
          <p:nvPr/>
        </p:nvSpPr>
        <p:spPr bwMode="auto">
          <a:xfrm>
            <a:off x="3902542" y="9140255"/>
            <a:ext cx="2984013" cy="481633"/>
          </a:xfrm>
          <a:prstGeom prst="rect">
            <a:avLst/>
          </a:prstGeom>
          <a:noFill/>
          <a:ln w="9525">
            <a:noFill/>
            <a:miter lim="800000"/>
            <a:headEnd/>
            <a:tailEnd/>
          </a:ln>
        </p:spPr>
        <p:txBody>
          <a:bodyPr lIns="91418" tIns="45709" rIns="91418" bIns="45709" anchor="b"/>
          <a:lstStyle/>
          <a:p>
            <a:pPr algn="r"/>
            <a:fld id="{5BF9602C-A633-4A6F-9FCF-E599F4AA9E83}" type="slidenum">
              <a:rPr lang="en-GB" sz="1200">
                <a:latin typeface="Calibri" pitchFamily="34" charset="0"/>
              </a:rPr>
              <a:pPr algn="r"/>
              <a:t>133</a:t>
            </a:fld>
            <a:endParaRPr lang="en-GB" sz="1200" dirty="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6221642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p:txBody>
          <a:bodyPr wrap="square" numCol="1" anchor="t" anchorCtr="0" compatLnSpc="1">
            <a:prstTxWarp prst="textNoShape">
              <a:avLst/>
            </a:prstTxWarp>
            <a:normAutofit fontScale="92500" lnSpcReduction="20000"/>
          </a:bodyPr>
          <a:lstStyle/>
          <a:p>
            <a:pPr eaLnBrk="1" hangingPunct="1">
              <a:spcBef>
                <a:spcPct val="0"/>
              </a:spcBef>
              <a:defRPr/>
            </a:pPr>
            <a:r>
              <a:rPr lang="en-GB" dirty="0"/>
              <a:t>Key Actions:</a:t>
            </a:r>
          </a:p>
          <a:p>
            <a:pPr eaLnBrk="1" hangingPunct="1">
              <a:spcBef>
                <a:spcPct val="0"/>
              </a:spcBef>
              <a:defRPr/>
            </a:pPr>
            <a:endParaRPr lang="en-GB" dirty="0"/>
          </a:p>
          <a:p>
            <a:pPr eaLnBrk="1" hangingPunct="1">
              <a:spcBef>
                <a:spcPct val="0"/>
              </a:spcBef>
              <a:defRPr/>
            </a:pPr>
            <a:r>
              <a:rPr lang="en-GB" b="1" dirty="0"/>
              <a:t>Getting the right people together </a:t>
            </a:r>
            <a:r>
              <a:rPr lang="en-GB" dirty="0"/>
              <a:t>– key influencers and those can bring about change. </a:t>
            </a:r>
            <a:r>
              <a:rPr lang="en-GB" u="sng" dirty="0"/>
              <a:t>Business sector must be involved form the start</a:t>
            </a:r>
            <a:endParaRPr lang="en-GB" dirty="0"/>
          </a:p>
          <a:p>
            <a:pPr eaLnBrk="1" hangingPunct="1">
              <a:spcBef>
                <a:spcPct val="0"/>
              </a:spcBef>
              <a:defRPr/>
            </a:pPr>
            <a:endParaRPr lang="en-GB" dirty="0"/>
          </a:p>
          <a:p>
            <a:pPr eaLnBrk="1" hangingPunct="1">
              <a:spcBef>
                <a:spcPct val="0"/>
              </a:spcBef>
              <a:defRPr/>
            </a:pPr>
            <a:r>
              <a:rPr lang="en-GB" b="1" dirty="0"/>
              <a:t>Planning and visioning  </a:t>
            </a:r>
            <a:r>
              <a:rPr lang="en-GB" dirty="0"/>
              <a:t>- essential to know what we are aiming for and what we need to do when to get there. Link to what should be provided in each of the hubs, cross boundary settlements etc.</a:t>
            </a:r>
          </a:p>
          <a:p>
            <a:pPr eaLnBrk="1" hangingPunct="1">
              <a:spcBef>
                <a:spcPct val="0"/>
              </a:spcBef>
              <a:defRPr/>
            </a:pPr>
            <a:endParaRPr lang="en-GB" dirty="0"/>
          </a:p>
          <a:p>
            <a:pPr eaLnBrk="1" hangingPunct="1">
              <a:spcBef>
                <a:spcPct val="0"/>
              </a:spcBef>
              <a:defRPr/>
            </a:pPr>
            <a:r>
              <a:rPr lang="en-GB" b="1" dirty="0"/>
              <a:t>Aligning Area delivery frameworks with Low Carbon </a:t>
            </a:r>
            <a:r>
              <a:rPr lang="en-GB" dirty="0"/>
              <a:t>– essential to see what projects are locking us into a high or low carbon future</a:t>
            </a:r>
          </a:p>
          <a:p>
            <a:pPr eaLnBrk="1" hangingPunct="1">
              <a:spcBef>
                <a:spcPct val="0"/>
              </a:spcBef>
              <a:defRPr/>
            </a:pPr>
            <a:endParaRPr lang="en-GB" dirty="0"/>
          </a:p>
          <a:p>
            <a:pPr eaLnBrk="1" hangingPunct="1">
              <a:spcBef>
                <a:spcPct val="0"/>
              </a:spcBef>
              <a:defRPr/>
            </a:pPr>
            <a:r>
              <a:rPr lang="en-GB" b="1" dirty="0"/>
              <a:t>Mapping</a:t>
            </a:r>
            <a:r>
              <a:rPr lang="en-GB" dirty="0"/>
              <a:t> – lots of good projects underway in isolated pockets, needs mapping</a:t>
            </a:r>
          </a:p>
          <a:p>
            <a:pPr eaLnBrk="1" hangingPunct="1">
              <a:spcBef>
                <a:spcPct val="0"/>
              </a:spcBef>
              <a:defRPr/>
            </a:pPr>
            <a:r>
              <a:rPr lang="en-GB" dirty="0"/>
              <a:t>	Needs a process for these to be </a:t>
            </a:r>
            <a:r>
              <a:rPr lang="en-GB" b="1" dirty="0"/>
              <a:t>scaled up </a:t>
            </a:r>
            <a:r>
              <a:rPr lang="en-GB" dirty="0"/>
              <a:t>and replicate throughout Wales</a:t>
            </a:r>
          </a:p>
          <a:p>
            <a:pPr eaLnBrk="1" hangingPunct="1">
              <a:spcBef>
                <a:spcPct val="0"/>
              </a:spcBef>
              <a:defRPr/>
            </a:pPr>
            <a:r>
              <a:rPr lang="en-GB" dirty="0"/>
              <a:t>	Secondment of people involved to WAG to drive similar projects forward</a:t>
            </a:r>
          </a:p>
          <a:p>
            <a:pPr eaLnBrk="1" hangingPunct="1">
              <a:spcBef>
                <a:spcPct val="0"/>
              </a:spcBef>
              <a:defRPr/>
            </a:pPr>
            <a:r>
              <a:rPr lang="en-GB" dirty="0"/>
              <a:t>	Seminars  / workshops</a:t>
            </a:r>
          </a:p>
          <a:p>
            <a:pPr eaLnBrk="1" hangingPunct="1">
              <a:spcBef>
                <a:spcPct val="0"/>
              </a:spcBef>
              <a:defRPr/>
            </a:pPr>
            <a:r>
              <a:rPr lang="en-GB" dirty="0"/>
              <a:t>	database so people can easily contact people involved in projects they want to replicate.</a:t>
            </a:r>
          </a:p>
          <a:p>
            <a:pPr eaLnBrk="1" hangingPunct="1">
              <a:spcBef>
                <a:spcPct val="0"/>
              </a:spcBef>
              <a:defRPr/>
            </a:pPr>
            <a:endParaRPr lang="en-GB" dirty="0"/>
          </a:p>
          <a:p>
            <a:pPr eaLnBrk="1" hangingPunct="1">
              <a:spcBef>
                <a:spcPct val="0"/>
              </a:spcBef>
              <a:defRPr/>
            </a:pPr>
            <a:r>
              <a:rPr lang="en-GB" b="1" dirty="0"/>
              <a:t>Opportunity Mapping: </a:t>
            </a:r>
          </a:p>
          <a:p>
            <a:pPr eaLnBrk="1" hangingPunct="1">
              <a:spcBef>
                <a:spcPct val="0"/>
              </a:spcBef>
              <a:defRPr/>
            </a:pPr>
            <a:endParaRPr lang="en-GB" dirty="0"/>
          </a:p>
          <a:p>
            <a:pPr>
              <a:defRPr/>
            </a:pPr>
            <a:r>
              <a:rPr lang="en-GB" dirty="0"/>
              <a:t>Work with stakeholders in the regions to ascertain the evidence needed to guide and coordinate projects, for example: </a:t>
            </a:r>
          </a:p>
          <a:p>
            <a:pPr lvl="1">
              <a:buFont typeface="Arial" pitchFamily="34" charset="0"/>
              <a:buChar char="•"/>
              <a:defRPr/>
            </a:pPr>
            <a:r>
              <a:rPr lang="en-GB" dirty="0"/>
              <a:t>Energy efficiency of the existing housing stock</a:t>
            </a:r>
          </a:p>
          <a:p>
            <a:pPr lvl="1">
              <a:buFont typeface="Arial" pitchFamily="34" charset="0"/>
              <a:buChar char="•"/>
              <a:defRPr/>
            </a:pPr>
            <a:r>
              <a:rPr lang="en-GB" dirty="0"/>
              <a:t>Soil carbon stores</a:t>
            </a:r>
          </a:p>
          <a:p>
            <a:pPr lvl="1">
              <a:buFont typeface="Arial" pitchFamily="34" charset="0"/>
              <a:buChar char="•"/>
              <a:defRPr/>
            </a:pPr>
            <a:r>
              <a:rPr lang="en-GB" dirty="0"/>
              <a:t>Arable land</a:t>
            </a:r>
          </a:p>
          <a:p>
            <a:pPr lvl="1">
              <a:buFont typeface="Arial" pitchFamily="34" charset="0"/>
              <a:buChar char="•"/>
              <a:defRPr/>
            </a:pPr>
            <a:r>
              <a:rPr lang="en-GB" dirty="0"/>
              <a:t>Areas most suitable for renewable energy generation</a:t>
            </a:r>
          </a:p>
          <a:p>
            <a:pPr lvl="1">
              <a:buFont typeface="Arial" pitchFamily="34" charset="0"/>
              <a:buChar char="•"/>
              <a:defRPr/>
            </a:pPr>
            <a:r>
              <a:rPr lang="en-GB" dirty="0"/>
              <a:t>Land potential for food growing.</a:t>
            </a:r>
          </a:p>
          <a:p>
            <a:pPr lvl="1">
              <a:buFont typeface="Arial" pitchFamily="34" charset="0"/>
              <a:buChar char="•"/>
              <a:defRPr/>
            </a:pPr>
            <a:r>
              <a:rPr lang="en-GB" dirty="0"/>
              <a:t>Waste heat resources</a:t>
            </a:r>
          </a:p>
          <a:p>
            <a:pPr eaLnBrk="1" hangingPunct="1">
              <a:spcBef>
                <a:spcPct val="0"/>
              </a:spcBef>
              <a:defRPr/>
            </a:pPr>
            <a:endParaRPr lang="en-GB" dirty="0"/>
          </a:p>
          <a:p>
            <a:pPr eaLnBrk="1" hangingPunct="1">
              <a:spcBef>
                <a:spcPct val="0"/>
              </a:spcBef>
              <a:defRPr/>
            </a:pPr>
            <a:endParaRPr lang="en-GB" dirty="0"/>
          </a:p>
        </p:txBody>
      </p:sp>
      <p:sp>
        <p:nvSpPr>
          <p:cNvPr id="378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A78DE0A3-4E02-431A-A649-80D09068E938}" type="slidenum">
              <a:rPr lang="en-GB" smtClean="0"/>
              <a:pPr defTabSz="911150" fontAlgn="base">
                <a:spcBef>
                  <a:spcPct val="0"/>
                </a:spcBef>
                <a:spcAft>
                  <a:spcPct val="0"/>
                </a:spcAft>
                <a:defRPr/>
              </a:pPr>
              <a:t>134</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503886173"/>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p:txBody>
          <a:bodyPr wrap="square" numCol="1" anchor="t" anchorCtr="0" compatLnSpc="1">
            <a:prstTxWarp prst="textNoShape">
              <a:avLst/>
            </a:prstTxWarp>
            <a:normAutofit fontScale="92500" lnSpcReduction="20000"/>
          </a:bodyPr>
          <a:lstStyle/>
          <a:p>
            <a:pPr eaLnBrk="1" hangingPunct="1">
              <a:spcBef>
                <a:spcPct val="0"/>
              </a:spcBef>
              <a:defRPr/>
            </a:pPr>
            <a:r>
              <a:rPr lang="en-GB" dirty="0"/>
              <a:t>Key Actions:</a:t>
            </a:r>
          </a:p>
          <a:p>
            <a:pPr eaLnBrk="1" hangingPunct="1">
              <a:spcBef>
                <a:spcPct val="0"/>
              </a:spcBef>
              <a:defRPr/>
            </a:pPr>
            <a:endParaRPr lang="en-GB" dirty="0"/>
          </a:p>
          <a:p>
            <a:pPr eaLnBrk="1" hangingPunct="1">
              <a:spcBef>
                <a:spcPct val="0"/>
              </a:spcBef>
              <a:defRPr/>
            </a:pPr>
            <a:r>
              <a:rPr lang="en-GB" b="1" dirty="0"/>
              <a:t>Getting the right people together </a:t>
            </a:r>
            <a:r>
              <a:rPr lang="en-GB" dirty="0"/>
              <a:t>– key influencers and those can bring about change. </a:t>
            </a:r>
            <a:r>
              <a:rPr lang="en-GB" u="sng" dirty="0"/>
              <a:t>Business sector must be involved form the start</a:t>
            </a:r>
            <a:endParaRPr lang="en-GB" dirty="0"/>
          </a:p>
          <a:p>
            <a:pPr eaLnBrk="1" hangingPunct="1">
              <a:spcBef>
                <a:spcPct val="0"/>
              </a:spcBef>
              <a:defRPr/>
            </a:pPr>
            <a:endParaRPr lang="en-GB" dirty="0"/>
          </a:p>
          <a:p>
            <a:pPr eaLnBrk="1" hangingPunct="1">
              <a:spcBef>
                <a:spcPct val="0"/>
              </a:spcBef>
              <a:defRPr/>
            </a:pPr>
            <a:r>
              <a:rPr lang="en-GB" b="1" dirty="0"/>
              <a:t>Planning and visioning  </a:t>
            </a:r>
            <a:r>
              <a:rPr lang="en-GB" dirty="0"/>
              <a:t>- essential to know what we are aiming for and what we need to do when to get there. Link to what should be provided in each of the hubs, cross boundary settlements etc.</a:t>
            </a:r>
          </a:p>
          <a:p>
            <a:pPr eaLnBrk="1" hangingPunct="1">
              <a:spcBef>
                <a:spcPct val="0"/>
              </a:spcBef>
              <a:defRPr/>
            </a:pPr>
            <a:endParaRPr lang="en-GB" dirty="0"/>
          </a:p>
          <a:p>
            <a:pPr eaLnBrk="1" hangingPunct="1">
              <a:spcBef>
                <a:spcPct val="0"/>
              </a:spcBef>
              <a:defRPr/>
            </a:pPr>
            <a:r>
              <a:rPr lang="en-GB" b="1" dirty="0"/>
              <a:t>Aligning Area delivery frameworks with Low Carbon </a:t>
            </a:r>
            <a:r>
              <a:rPr lang="en-GB" dirty="0"/>
              <a:t>– essential to see what projects are locking us into a high or low carbon future</a:t>
            </a:r>
          </a:p>
          <a:p>
            <a:pPr eaLnBrk="1" hangingPunct="1">
              <a:spcBef>
                <a:spcPct val="0"/>
              </a:spcBef>
              <a:defRPr/>
            </a:pPr>
            <a:endParaRPr lang="en-GB" dirty="0"/>
          </a:p>
          <a:p>
            <a:pPr eaLnBrk="1" hangingPunct="1">
              <a:spcBef>
                <a:spcPct val="0"/>
              </a:spcBef>
              <a:defRPr/>
            </a:pPr>
            <a:r>
              <a:rPr lang="en-GB" b="1" dirty="0"/>
              <a:t>Mapping</a:t>
            </a:r>
            <a:r>
              <a:rPr lang="en-GB" dirty="0"/>
              <a:t> – lots of good projects underway in isolated pockets, needs mapping</a:t>
            </a:r>
          </a:p>
          <a:p>
            <a:pPr eaLnBrk="1" hangingPunct="1">
              <a:spcBef>
                <a:spcPct val="0"/>
              </a:spcBef>
              <a:defRPr/>
            </a:pPr>
            <a:r>
              <a:rPr lang="en-GB" dirty="0"/>
              <a:t>	Needs a process for these to be </a:t>
            </a:r>
            <a:r>
              <a:rPr lang="en-GB" b="1" dirty="0"/>
              <a:t>scaled up </a:t>
            </a:r>
            <a:r>
              <a:rPr lang="en-GB" dirty="0"/>
              <a:t>and replicate throughout Wales</a:t>
            </a:r>
          </a:p>
          <a:p>
            <a:pPr eaLnBrk="1" hangingPunct="1">
              <a:spcBef>
                <a:spcPct val="0"/>
              </a:spcBef>
              <a:defRPr/>
            </a:pPr>
            <a:r>
              <a:rPr lang="en-GB" dirty="0"/>
              <a:t>	Secondment of people involved to WAG to drive similar projects forward</a:t>
            </a:r>
          </a:p>
          <a:p>
            <a:pPr eaLnBrk="1" hangingPunct="1">
              <a:spcBef>
                <a:spcPct val="0"/>
              </a:spcBef>
              <a:defRPr/>
            </a:pPr>
            <a:r>
              <a:rPr lang="en-GB" dirty="0"/>
              <a:t>	Seminars  / workshops</a:t>
            </a:r>
          </a:p>
          <a:p>
            <a:pPr eaLnBrk="1" hangingPunct="1">
              <a:spcBef>
                <a:spcPct val="0"/>
              </a:spcBef>
              <a:defRPr/>
            </a:pPr>
            <a:r>
              <a:rPr lang="en-GB" dirty="0"/>
              <a:t>	database so people can easily contact people involved in projects they want to replicate.</a:t>
            </a:r>
          </a:p>
          <a:p>
            <a:pPr eaLnBrk="1" hangingPunct="1">
              <a:spcBef>
                <a:spcPct val="0"/>
              </a:spcBef>
              <a:defRPr/>
            </a:pPr>
            <a:r>
              <a:rPr lang="en-GB" dirty="0"/>
              <a:t>	</a:t>
            </a:r>
            <a:r>
              <a:rPr lang="en-GB" b="1" dirty="0"/>
              <a:t>Ties in with the Information Sharing paper</a:t>
            </a:r>
          </a:p>
          <a:p>
            <a:pPr eaLnBrk="1" hangingPunct="1">
              <a:spcBef>
                <a:spcPct val="0"/>
              </a:spcBef>
              <a:defRPr/>
            </a:pPr>
            <a:endParaRPr lang="en-GB" dirty="0"/>
          </a:p>
          <a:p>
            <a:pPr eaLnBrk="1" hangingPunct="1">
              <a:spcBef>
                <a:spcPct val="0"/>
              </a:spcBef>
              <a:defRPr/>
            </a:pPr>
            <a:r>
              <a:rPr lang="en-GB" b="1" dirty="0"/>
              <a:t>Opportunity Mapping: </a:t>
            </a:r>
          </a:p>
          <a:p>
            <a:pPr eaLnBrk="1" hangingPunct="1">
              <a:spcBef>
                <a:spcPct val="0"/>
              </a:spcBef>
              <a:defRPr/>
            </a:pPr>
            <a:endParaRPr lang="en-GB" dirty="0"/>
          </a:p>
          <a:p>
            <a:pPr>
              <a:defRPr/>
            </a:pPr>
            <a:r>
              <a:rPr lang="en-GB" dirty="0"/>
              <a:t>Work with stakeholders in the regions to ascertain the evidence needed to guide and coordinate projects, for example: </a:t>
            </a:r>
          </a:p>
          <a:p>
            <a:pPr lvl="1">
              <a:buFont typeface="Arial" pitchFamily="34" charset="0"/>
              <a:buChar char="•"/>
              <a:defRPr/>
            </a:pPr>
            <a:r>
              <a:rPr lang="en-GB" dirty="0"/>
              <a:t>Energy efficiency of the existing housing stock</a:t>
            </a:r>
          </a:p>
          <a:p>
            <a:pPr lvl="1">
              <a:buFont typeface="Arial" pitchFamily="34" charset="0"/>
              <a:buChar char="•"/>
              <a:defRPr/>
            </a:pPr>
            <a:r>
              <a:rPr lang="en-GB" dirty="0"/>
              <a:t>Soil carbon stores</a:t>
            </a:r>
          </a:p>
          <a:p>
            <a:pPr lvl="1">
              <a:buFont typeface="Arial" pitchFamily="34" charset="0"/>
              <a:buChar char="•"/>
              <a:defRPr/>
            </a:pPr>
            <a:r>
              <a:rPr lang="en-GB" dirty="0"/>
              <a:t>Arable land</a:t>
            </a:r>
          </a:p>
          <a:p>
            <a:pPr lvl="1">
              <a:buFont typeface="Arial" pitchFamily="34" charset="0"/>
              <a:buChar char="•"/>
              <a:defRPr/>
            </a:pPr>
            <a:r>
              <a:rPr lang="en-GB" dirty="0"/>
              <a:t>Areas most suitable for renewable energy generation</a:t>
            </a:r>
          </a:p>
          <a:p>
            <a:pPr lvl="1">
              <a:buFont typeface="Arial" pitchFamily="34" charset="0"/>
              <a:buChar char="•"/>
              <a:defRPr/>
            </a:pPr>
            <a:r>
              <a:rPr lang="en-GB" dirty="0"/>
              <a:t>Land potential for food growing.</a:t>
            </a:r>
          </a:p>
          <a:p>
            <a:pPr lvl="1">
              <a:buFont typeface="Arial" pitchFamily="34" charset="0"/>
              <a:buChar char="•"/>
              <a:defRPr/>
            </a:pPr>
            <a:r>
              <a:rPr lang="en-GB" dirty="0"/>
              <a:t>Waste heat resources</a:t>
            </a:r>
          </a:p>
          <a:p>
            <a:pPr eaLnBrk="1" hangingPunct="1">
              <a:spcBef>
                <a:spcPct val="0"/>
              </a:spcBef>
              <a:defRPr/>
            </a:pPr>
            <a:endParaRPr lang="en-GB" dirty="0"/>
          </a:p>
          <a:p>
            <a:pPr eaLnBrk="1" hangingPunct="1">
              <a:spcBef>
                <a:spcPct val="0"/>
              </a:spcBef>
              <a:defRPr/>
            </a:pPr>
            <a:endParaRPr lang="en-GB" dirty="0"/>
          </a:p>
        </p:txBody>
      </p:sp>
      <p:sp>
        <p:nvSpPr>
          <p:cNvPr id="378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2A3B15FE-DE36-414A-A833-9D5E721EAD4E}" type="slidenum">
              <a:rPr lang="en-GB" smtClean="0"/>
              <a:pPr defTabSz="940202" fontAlgn="base">
                <a:spcBef>
                  <a:spcPct val="0"/>
                </a:spcBef>
                <a:spcAft>
                  <a:spcPct val="0"/>
                </a:spcAft>
                <a:defRPr/>
              </a:pPr>
              <a:t>135</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68559333"/>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727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a:t>Mapping</a:t>
            </a:r>
            <a:r>
              <a:rPr lang="en-GB"/>
              <a:t> – lots of good projects underway in isolated pockets, needs mapping</a:t>
            </a:r>
          </a:p>
          <a:p>
            <a:pPr eaLnBrk="1" hangingPunct="1">
              <a:spcBef>
                <a:spcPct val="0"/>
              </a:spcBef>
            </a:pPr>
            <a:r>
              <a:rPr lang="en-GB"/>
              <a:t>	Needs a process for these to be </a:t>
            </a:r>
            <a:r>
              <a:rPr lang="en-GB" b="1"/>
              <a:t>scaled up </a:t>
            </a:r>
            <a:r>
              <a:rPr lang="en-GB"/>
              <a:t>and replicate throughout Wales</a:t>
            </a:r>
          </a:p>
          <a:p>
            <a:pPr eaLnBrk="1" hangingPunct="1">
              <a:spcBef>
                <a:spcPct val="0"/>
              </a:spcBef>
            </a:pPr>
            <a:r>
              <a:rPr lang="en-GB"/>
              <a:t>	Secondment of people involved to WAG to drive similar projects forward</a:t>
            </a:r>
          </a:p>
          <a:p>
            <a:pPr eaLnBrk="1" hangingPunct="1">
              <a:spcBef>
                <a:spcPct val="0"/>
              </a:spcBef>
            </a:pPr>
            <a:r>
              <a:rPr lang="en-GB"/>
              <a:t>	Seminars  / workshops</a:t>
            </a:r>
          </a:p>
          <a:p>
            <a:pPr eaLnBrk="1" hangingPunct="1">
              <a:spcBef>
                <a:spcPct val="0"/>
              </a:spcBef>
            </a:pPr>
            <a:r>
              <a:rPr lang="en-GB"/>
              <a:t>	database so people can easily contact people involved in projects they want to replicate.</a:t>
            </a:r>
          </a:p>
          <a:p>
            <a:pPr eaLnBrk="1" hangingPunct="1">
              <a:spcBef>
                <a:spcPct val="0"/>
              </a:spcBef>
            </a:pPr>
            <a:r>
              <a:rPr lang="en-GB"/>
              <a:t>	</a:t>
            </a:r>
            <a:r>
              <a:rPr lang="en-GB" b="1"/>
              <a:t>Ties in with the Information Sharing paper</a:t>
            </a:r>
          </a:p>
          <a:p>
            <a:pPr eaLnBrk="1" hangingPunct="1">
              <a:spcBef>
                <a:spcPct val="0"/>
              </a:spcBef>
            </a:pPr>
            <a:endParaRPr lang="en-GB"/>
          </a:p>
          <a:p>
            <a:pPr eaLnBrk="1" hangingPunct="1">
              <a:spcBef>
                <a:spcPct val="0"/>
              </a:spcBef>
            </a:pPr>
            <a:r>
              <a:rPr lang="en-GB" b="1"/>
              <a:t>Opportunity Mapping: </a:t>
            </a:r>
          </a:p>
          <a:p>
            <a:pPr eaLnBrk="1" hangingPunct="1">
              <a:spcBef>
                <a:spcPct val="0"/>
              </a:spcBef>
            </a:pPr>
            <a:endParaRPr lang="en-GB"/>
          </a:p>
          <a:p>
            <a:r>
              <a:rPr lang="en-GB"/>
              <a:t>Work with stakeholders in the regions to ascertain the evidence needed to guide and coordinate projects, for example: </a:t>
            </a:r>
          </a:p>
          <a:p>
            <a:pPr lvl="1">
              <a:buFontTx/>
              <a:buChar char="•"/>
            </a:pPr>
            <a:r>
              <a:rPr lang="en-GB"/>
              <a:t>Energy efficiency of the existing housing stock</a:t>
            </a:r>
          </a:p>
          <a:p>
            <a:pPr lvl="1">
              <a:buFontTx/>
              <a:buChar char="•"/>
            </a:pPr>
            <a:r>
              <a:rPr lang="en-GB"/>
              <a:t>Soil carbon stores</a:t>
            </a:r>
          </a:p>
          <a:p>
            <a:pPr lvl="1">
              <a:buFontTx/>
              <a:buChar char="•"/>
            </a:pPr>
            <a:r>
              <a:rPr lang="en-GB"/>
              <a:t>Arable land</a:t>
            </a:r>
          </a:p>
          <a:p>
            <a:pPr lvl="1">
              <a:buFontTx/>
              <a:buChar char="•"/>
            </a:pPr>
            <a:r>
              <a:rPr lang="en-GB"/>
              <a:t>Areas most suitable for renewable energy generation</a:t>
            </a:r>
          </a:p>
          <a:p>
            <a:pPr lvl="1">
              <a:buFontTx/>
              <a:buChar char="•"/>
            </a:pPr>
            <a:r>
              <a:rPr lang="en-GB"/>
              <a:t>Land potential for food growing.</a:t>
            </a:r>
          </a:p>
          <a:p>
            <a:pPr lvl="1">
              <a:buFontTx/>
              <a:buChar char="•"/>
            </a:pPr>
            <a:r>
              <a:rPr lang="en-GB"/>
              <a:t>Waste heat resources</a:t>
            </a:r>
          </a:p>
          <a:p>
            <a:pPr eaLnBrk="1" hangingPunct="1">
              <a:spcBef>
                <a:spcPct val="0"/>
              </a:spcBef>
            </a:pPr>
            <a:endParaRPr lang="en-GB"/>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96D2CBB-3EDC-4097-92A4-2AFFE3A72C73}" type="slidenum">
              <a:rPr lang="en-GB" smtClean="0"/>
              <a:pPr defTabSz="940202" fontAlgn="base">
                <a:spcBef>
                  <a:spcPct val="0"/>
                </a:spcBef>
                <a:spcAft>
                  <a:spcPct val="0"/>
                </a:spcAft>
                <a:defRPr/>
              </a:pPr>
              <a:t>136</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543351409"/>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737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a:t>RE Mapping needed in every region</a:t>
            </a:r>
          </a:p>
          <a:p>
            <a:pPr eaLnBrk="1" hangingPunct="1">
              <a:spcBef>
                <a:spcPct val="0"/>
              </a:spcBef>
            </a:pPr>
            <a:endParaRPr lang="en-GB" b="1"/>
          </a:p>
          <a:p>
            <a:pPr eaLnBrk="1" hangingPunct="1">
              <a:spcBef>
                <a:spcPct val="0"/>
              </a:spcBef>
            </a:pPr>
            <a:r>
              <a:rPr lang="en-GB" b="1"/>
              <a:t>Mapping</a:t>
            </a:r>
            <a:r>
              <a:rPr lang="en-GB"/>
              <a:t> – lots of good projects underway in isolated pockets, needs mapping</a:t>
            </a:r>
          </a:p>
          <a:p>
            <a:pPr eaLnBrk="1" hangingPunct="1">
              <a:spcBef>
                <a:spcPct val="0"/>
              </a:spcBef>
            </a:pPr>
            <a:r>
              <a:rPr lang="en-GB"/>
              <a:t>	Needs a process for these to be </a:t>
            </a:r>
            <a:r>
              <a:rPr lang="en-GB" b="1"/>
              <a:t>scaled up </a:t>
            </a:r>
            <a:r>
              <a:rPr lang="en-GB"/>
              <a:t>and replicate throughout Wales</a:t>
            </a:r>
          </a:p>
          <a:p>
            <a:pPr eaLnBrk="1" hangingPunct="1">
              <a:spcBef>
                <a:spcPct val="0"/>
              </a:spcBef>
            </a:pPr>
            <a:r>
              <a:rPr lang="en-GB"/>
              <a:t>	Secondment of people involved to WAG to drive similar projects forward</a:t>
            </a:r>
          </a:p>
          <a:p>
            <a:pPr eaLnBrk="1" hangingPunct="1">
              <a:spcBef>
                <a:spcPct val="0"/>
              </a:spcBef>
            </a:pPr>
            <a:r>
              <a:rPr lang="en-GB"/>
              <a:t>	Seminars  / workshops</a:t>
            </a:r>
          </a:p>
          <a:p>
            <a:pPr eaLnBrk="1" hangingPunct="1">
              <a:spcBef>
                <a:spcPct val="0"/>
              </a:spcBef>
            </a:pPr>
            <a:r>
              <a:rPr lang="en-GB"/>
              <a:t>	database so people can easily contact people involved in projects they want to replicate.</a:t>
            </a:r>
          </a:p>
          <a:p>
            <a:pPr eaLnBrk="1" hangingPunct="1">
              <a:spcBef>
                <a:spcPct val="0"/>
              </a:spcBef>
            </a:pPr>
            <a:r>
              <a:rPr lang="en-GB"/>
              <a:t>	</a:t>
            </a:r>
            <a:r>
              <a:rPr lang="en-GB" b="1"/>
              <a:t>Ties in with the Information Sharing paper</a:t>
            </a:r>
          </a:p>
          <a:p>
            <a:pPr eaLnBrk="1" hangingPunct="1">
              <a:spcBef>
                <a:spcPct val="0"/>
              </a:spcBef>
            </a:pPr>
            <a:endParaRPr lang="en-GB"/>
          </a:p>
          <a:p>
            <a:pPr eaLnBrk="1" hangingPunct="1">
              <a:spcBef>
                <a:spcPct val="0"/>
              </a:spcBef>
            </a:pPr>
            <a:r>
              <a:rPr lang="en-GB" b="1"/>
              <a:t>Opportunity Mapping: </a:t>
            </a:r>
          </a:p>
          <a:p>
            <a:pPr eaLnBrk="1" hangingPunct="1">
              <a:spcBef>
                <a:spcPct val="0"/>
              </a:spcBef>
            </a:pPr>
            <a:endParaRPr lang="en-GB"/>
          </a:p>
          <a:p>
            <a:r>
              <a:rPr lang="en-GB"/>
              <a:t>Work with stakeholders in the regions to ascertain the evidence needed to guide and coordinate projects, for example: </a:t>
            </a:r>
          </a:p>
          <a:p>
            <a:pPr lvl="1">
              <a:buFontTx/>
              <a:buChar char="•"/>
            </a:pPr>
            <a:r>
              <a:rPr lang="en-GB"/>
              <a:t>Energy efficiency of the existing housing stock</a:t>
            </a:r>
          </a:p>
          <a:p>
            <a:pPr lvl="1">
              <a:buFontTx/>
              <a:buChar char="•"/>
            </a:pPr>
            <a:r>
              <a:rPr lang="en-GB"/>
              <a:t>Soil carbon stores</a:t>
            </a:r>
          </a:p>
          <a:p>
            <a:pPr lvl="1">
              <a:buFontTx/>
              <a:buChar char="•"/>
            </a:pPr>
            <a:r>
              <a:rPr lang="en-GB"/>
              <a:t>Arable land</a:t>
            </a:r>
          </a:p>
          <a:p>
            <a:pPr lvl="1">
              <a:buFontTx/>
              <a:buChar char="•"/>
            </a:pPr>
            <a:r>
              <a:rPr lang="en-GB"/>
              <a:t>Areas most suitable for renewable energy generation</a:t>
            </a:r>
          </a:p>
          <a:p>
            <a:pPr lvl="1">
              <a:buFontTx/>
              <a:buChar char="•"/>
            </a:pPr>
            <a:r>
              <a:rPr lang="en-GB"/>
              <a:t>Land potential for food growing.</a:t>
            </a:r>
          </a:p>
          <a:p>
            <a:pPr lvl="1">
              <a:buFontTx/>
              <a:buChar char="•"/>
            </a:pPr>
            <a:r>
              <a:rPr lang="en-GB"/>
              <a:t>Waste heat resources</a:t>
            </a:r>
          </a:p>
          <a:p>
            <a:pPr eaLnBrk="1" hangingPunct="1">
              <a:spcBef>
                <a:spcPct val="0"/>
              </a:spcBef>
            </a:pPr>
            <a:endParaRPr lang="en-GB"/>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AB7308C8-608E-4206-A73B-C9B9339ACCB2}" type="slidenum">
              <a:rPr lang="en-GB" smtClean="0"/>
              <a:pPr defTabSz="940202" fontAlgn="base">
                <a:spcBef>
                  <a:spcPct val="0"/>
                </a:spcBef>
                <a:spcAft>
                  <a:spcPct val="0"/>
                </a:spcAft>
                <a:defRPr/>
              </a:pPr>
              <a:t>137</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387714437"/>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p:txBody>
          <a:bodyPr wrap="square" numCol="1" anchor="t" anchorCtr="0" compatLnSpc="1">
            <a:prstTxWarp prst="textNoShape">
              <a:avLst/>
            </a:prstTxWarp>
            <a:normAutofit fontScale="92500" lnSpcReduction="20000"/>
          </a:bodyPr>
          <a:lstStyle/>
          <a:p>
            <a:pPr eaLnBrk="1" hangingPunct="1">
              <a:spcBef>
                <a:spcPct val="0"/>
              </a:spcBef>
              <a:defRPr/>
            </a:pPr>
            <a:r>
              <a:rPr lang="en-GB" dirty="0"/>
              <a:t>Key Actions:</a:t>
            </a:r>
          </a:p>
          <a:p>
            <a:pPr eaLnBrk="1" hangingPunct="1">
              <a:spcBef>
                <a:spcPct val="0"/>
              </a:spcBef>
              <a:defRPr/>
            </a:pPr>
            <a:endParaRPr lang="en-GB" dirty="0"/>
          </a:p>
          <a:p>
            <a:pPr eaLnBrk="1" hangingPunct="1">
              <a:spcBef>
                <a:spcPct val="0"/>
              </a:spcBef>
              <a:defRPr/>
            </a:pPr>
            <a:r>
              <a:rPr lang="en-GB" b="1" dirty="0"/>
              <a:t>Getting the right people together </a:t>
            </a:r>
            <a:r>
              <a:rPr lang="en-GB" dirty="0"/>
              <a:t>– key influencers and those can bring about change. </a:t>
            </a:r>
            <a:r>
              <a:rPr lang="en-GB" u="sng" dirty="0"/>
              <a:t>Business sector must be involved form the start</a:t>
            </a:r>
            <a:endParaRPr lang="en-GB" dirty="0"/>
          </a:p>
          <a:p>
            <a:pPr eaLnBrk="1" hangingPunct="1">
              <a:spcBef>
                <a:spcPct val="0"/>
              </a:spcBef>
              <a:defRPr/>
            </a:pPr>
            <a:endParaRPr lang="en-GB" dirty="0"/>
          </a:p>
          <a:p>
            <a:pPr eaLnBrk="1" hangingPunct="1">
              <a:spcBef>
                <a:spcPct val="0"/>
              </a:spcBef>
              <a:defRPr/>
            </a:pPr>
            <a:r>
              <a:rPr lang="en-GB" b="1" dirty="0"/>
              <a:t>Planning and visioning  </a:t>
            </a:r>
            <a:r>
              <a:rPr lang="en-GB" dirty="0"/>
              <a:t>- essential to know what we are aiming for and what we need to do when to get there. Link to what should be provided in each of the hubs, cross boundary settlements etc.</a:t>
            </a:r>
          </a:p>
          <a:p>
            <a:pPr eaLnBrk="1" hangingPunct="1">
              <a:spcBef>
                <a:spcPct val="0"/>
              </a:spcBef>
              <a:defRPr/>
            </a:pPr>
            <a:endParaRPr lang="en-GB" dirty="0"/>
          </a:p>
          <a:p>
            <a:pPr eaLnBrk="1" hangingPunct="1">
              <a:spcBef>
                <a:spcPct val="0"/>
              </a:spcBef>
              <a:defRPr/>
            </a:pPr>
            <a:r>
              <a:rPr lang="en-GB" b="1" dirty="0"/>
              <a:t>Aligning Area delivery frameworks with Low Carbon </a:t>
            </a:r>
            <a:r>
              <a:rPr lang="en-GB" dirty="0"/>
              <a:t>– essential to see what projects are locking us into a high or low carbon future</a:t>
            </a:r>
          </a:p>
          <a:p>
            <a:pPr eaLnBrk="1" hangingPunct="1">
              <a:spcBef>
                <a:spcPct val="0"/>
              </a:spcBef>
              <a:defRPr/>
            </a:pPr>
            <a:endParaRPr lang="en-GB" dirty="0"/>
          </a:p>
          <a:p>
            <a:pPr eaLnBrk="1" hangingPunct="1">
              <a:spcBef>
                <a:spcPct val="0"/>
              </a:spcBef>
              <a:defRPr/>
            </a:pPr>
            <a:r>
              <a:rPr lang="en-GB" b="1" dirty="0"/>
              <a:t>Mapping</a:t>
            </a:r>
            <a:r>
              <a:rPr lang="en-GB" dirty="0"/>
              <a:t> – lots of good projects underway in isolated pockets, needs mapping</a:t>
            </a:r>
          </a:p>
          <a:p>
            <a:pPr eaLnBrk="1" hangingPunct="1">
              <a:spcBef>
                <a:spcPct val="0"/>
              </a:spcBef>
              <a:defRPr/>
            </a:pPr>
            <a:r>
              <a:rPr lang="en-GB" dirty="0"/>
              <a:t>	Needs a process for these to be </a:t>
            </a:r>
            <a:r>
              <a:rPr lang="en-GB" b="1" dirty="0"/>
              <a:t>scaled up </a:t>
            </a:r>
            <a:r>
              <a:rPr lang="en-GB" dirty="0"/>
              <a:t>and replicate throughout Wales</a:t>
            </a:r>
          </a:p>
          <a:p>
            <a:pPr eaLnBrk="1" hangingPunct="1">
              <a:spcBef>
                <a:spcPct val="0"/>
              </a:spcBef>
              <a:defRPr/>
            </a:pPr>
            <a:r>
              <a:rPr lang="en-GB" dirty="0"/>
              <a:t>	Secondment of people involved to WAG to drive similar projects forward</a:t>
            </a:r>
          </a:p>
          <a:p>
            <a:pPr eaLnBrk="1" hangingPunct="1">
              <a:spcBef>
                <a:spcPct val="0"/>
              </a:spcBef>
              <a:defRPr/>
            </a:pPr>
            <a:r>
              <a:rPr lang="en-GB" dirty="0"/>
              <a:t>	Seminars  / workshops</a:t>
            </a:r>
          </a:p>
          <a:p>
            <a:pPr eaLnBrk="1" hangingPunct="1">
              <a:spcBef>
                <a:spcPct val="0"/>
              </a:spcBef>
              <a:defRPr/>
            </a:pPr>
            <a:r>
              <a:rPr lang="en-GB" dirty="0"/>
              <a:t>	database so people can easily contact people involved in projects they want to replicate.</a:t>
            </a:r>
          </a:p>
          <a:p>
            <a:pPr eaLnBrk="1" hangingPunct="1">
              <a:spcBef>
                <a:spcPct val="0"/>
              </a:spcBef>
              <a:defRPr/>
            </a:pPr>
            <a:r>
              <a:rPr lang="en-GB" dirty="0"/>
              <a:t>	</a:t>
            </a:r>
            <a:r>
              <a:rPr lang="en-GB" b="1" dirty="0"/>
              <a:t>Ties in with the Information Sharing paper</a:t>
            </a:r>
          </a:p>
          <a:p>
            <a:pPr eaLnBrk="1" hangingPunct="1">
              <a:spcBef>
                <a:spcPct val="0"/>
              </a:spcBef>
              <a:defRPr/>
            </a:pPr>
            <a:endParaRPr lang="en-GB" dirty="0"/>
          </a:p>
          <a:p>
            <a:pPr eaLnBrk="1" hangingPunct="1">
              <a:spcBef>
                <a:spcPct val="0"/>
              </a:spcBef>
              <a:defRPr/>
            </a:pPr>
            <a:r>
              <a:rPr lang="en-GB" b="1" dirty="0"/>
              <a:t>Opportunity Mapping: </a:t>
            </a:r>
          </a:p>
          <a:p>
            <a:pPr eaLnBrk="1" hangingPunct="1">
              <a:spcBef>
                <a:spcPct val="0"/>
              </a:spcBef>
              <a:defRPr/>
            </a:pPr>
            <a:endParaRPr lang="en-GB" dirty="0"/>
          </a:p>
          <a:p>
            <a:pPr>
              <a:defRPr/>
            </a:pPr>
            <a:r>
              <a:rPr lang="en-GB" dirty="0"/>
              <a:t>Work with stakeholders in the regions to ascertain the evidence needed to guide and coordinate projects, for example: </a:t>
            </a:r>
          </a:p>
          <a:p>
            <a:pPr lvl="1">
              <a:buFont typeface="Arial" pitchFamily="34" charset="0"/>
              <a:buChar char="•"/>
              <a:defRPr/>
            </a:pPr>
            <a:r>
              <a:rPr lang="en-GB" dirty="0"/>
              <a:t>Energy efficiency of the existing housing stock</a:t>
            </a:r>
          </a:p>
          <a:p>
            <a:pPr lvl="1">
              <a:buFont typeface="Arial" pitchFamily="34" charset="0"/>
              <a:buChar char="•"/>
              <a:defRPr/>
            </a:pPr>
            <a:r>
              <a:rPr lang="en-GB" dirty="0"/>
              <a:t>Soil carbon stores</a:t>
            </a:r>
          </a:p>
          <a:p>
            <a:pPr lvl="1">
              <a:buFont typeface="Arial" pitchFamily="34" charset="0"/>
              <a:buChar char="•"/>
              <a:defRPr/>
            </a:pPr>
            <a:r>
              <a:rPr lang="en-GB" dirty="0"/>
              <a:t>Arable land</a:t>
            </a:r>
          </a:p>
          <a:p>
            <a:pPr lvl="1">
              <a:buFont typeface="Arial" pitchFamily="34" charset="0"/>
              <a:buChar char="•"/>
              <a:defRPr/>
            </a:pPr>
            <a:r>
              <a:rPr lang="en-GB" dirty="0"/>
              <a:t>Areas most suitable for renewable energy generation</a:t>
            </a:r>
          </a:p>
          <a:p>
            <a:pPr lvl="1">
              <a:buFont typeface="Arial" pitchFamily="34" charset="0"/>
              <a:buChar char="•"/>
              <a:defRPr/>
            </a:pPr>
            <a:r>
              <a:rPr lang="en-GB" dirty="0"/>
              <a:t>Land potential for food growing.</a:t>
            </a:r>
          </a:p>
          <a:p>
            <a:pPr lvl="1">
              <a:buFont typeface="Arial" pitchFamily="34" charset="0"/>
              <a:buChar char="•"/>
              <a:defRPr/>
            </a:pPr>
            <a:r>
              <a:rPr lang="en-GB" dirty="0"/>
              <a:t>Waste heat resources</a:t>
            </a:r>
          </a:p>
          <a:p>
            <a:pPr eaLnBrk="1" hangingPunct="1">
              <a:spcBef>
                <a:spcPct val="0"/>
              </a:spcBef>
              <a:defRPr/>
            </a:pPr>
            <a:endParaRPr lang="en-GB" dirty="0"/>
          </a:p>
          <a:p>
            <a:pPr eaLnBrk="1" hangingPunct="1">
              <a:spcBef>
                <a:spcPct val="0"/>
              </a:spcBef>
              <a:defRPr/>
            </a:pPr>
            <a:endParaRPr lang="en-GB" dirty="0"/>
          </a:p>
        </p:txBody>
      </p:sp>
      <p:sp>
        <p:nvSpPr>
          <p:cNvPr id="378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2A3B15FE-DE36-414A-A833-9D5E721EAD4E}" type="slidenum">
              <a:rPr lang="en-GB" smtClean="0"/>
              <a:pPr defTabSz="940202" fontAlgn="base">
                <a:spcBef>
                  <a:spcPct val="0"/>
                </a:spcBef>
                <a:spcAft>
                  <a:spcPct val="0"/>
                </a:spcAft>
                <a:defRPr/>
              </a:pPr>
              <a:t>138</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680177185"/>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7108" name="Slide Number Placeholder 3"/>
          <p:cNvSpPr txBox="1">
            <a:spLocks noGrp="1"/>
          </p:cNvSpPr>
          <p:nvPr/>
        </p:nvSpPr>
        <p:spPr bwMode="auto">
          <a:xfrm>
            <a:off x="3902076" y="9140826"/>
            <a:ext cx="2984500" cy="481013"/>
          </a:xfrm>
          <a:prstGeom prst="rect">
            <a:avLst/>
          </a:prstGeom>
          <a:noFill/>
          <a:ln w="9525">
            <a:noFill/>
            <a:miter lim="800000"/>
            <a:headEnd/>
            <a:tailEnd/>
          </a:ln>
        </p:spPr>
        <p:txBody>
          <a:bodyPr lIns="94333" tIns="47166" rIns="94333" bIns="47166" anchor="b"/>
          <a:lstStyle/>
          <a:p>
            <a:pPr algn="r"/>
            <a:fld id="{8EE2BCA3-22FE-4F06-80CF-1ED0B430EB65}" type="slidenum">
              <a:rPr lang="en-GB" sz="1200">
                <a:latin typeface="Calibri" pitchFamily="34" charset="0"/>
              </a:rPr>
              <a:pPr algn="r"/>
              <a:t>139</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272165947"/>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4819" name="Notes Placeholder 2"/>
          <p:cNvSpPr>
            <a:spLocks noGrp="1"/>
          </p:cNvSpPr>
          <p:nvPr>
            <p:ph type="body" idx="1"/>
          </p:nvPr>
        </p:nvSpPr>
        <p:spPr bwMode="auto"/>
        <p:txBody>
          <a:bodyPr wrap="square" numCol="1" anchor="t" anchorCtr="0" compatLnSpc="1">
            <a:prstTxWarp prst="textNoShape">
              <a:avLst/>
            </a:prstTxWarp>
            <a:normAutofit fontScale="85000" lnSpcReduction="20000"/>
          </a:bodyPr>
          <a:lstStyle/>
          <a:p>
            <a:pPr eaLnBrk="1" hangingPunct="1">
              <a:spcBef>
                <a:spcPct val="0"/>
              </a:spcBef>
              <a:defRPr/>
            </a:pPr>
            <a:r>
              <a:rPr lang="en-GB" b="1" u="sng" dirty="0"/>
              <a:t>Statistics</a:t>
            </a:r>
          </a:p>
          <a:p>
            <a:pPr eaLnBrk="1" hangingPunct="1">
              <a:spcBef>
                <a:spcPct val="0"/>
              </a:spcBef>
              <a:defRPr/>
            </a:pPr>
            <a:endParaRPr lang="en-GB" dirty="0"/>
          </a:p>
          <a:p>
            <a:pPr eaLnBrk="1" hangingPunct="1">
              <a:spcBef>
                <a:spcPct val="0"/>
              </a:spcBef>
              <a:defRPr/>
            </a:pPr>
            <a:r>
              <a:rPr lang="en-GB" b="1" dirty="0"/>
              <a:t>Built Environment: </a:t>
            </a:r>
          </a:p>
          <a:p>
            <a:pPr eaLnBrk="1" hangingPunct="1">
              <a:spcBef>
                <a:spcPct val="0"/>
              </a:spcBef>
              <a:defRPr/>
            </a:pPr>
            <a:r>
              <a:rPr lang="en-GB" dirty="0"/>
              <a:t>80% existing housing stock will still be with us in 2050</a:t>
            </a:r>
          </a:p>
          <a:p>
            <a:pPr eaLnBrk="1" hangingPunct="1">
              <a:spcBef>
                <a:spcPct val="0"/>
              </a:spcBef>
              <a:defRPr/>
            </a:pPr>
            <a:r>
              <a:rPr lang="en-GB" dirty="0"/>
              <a:t>Domestic energy consumption accounts for 27% of Wales’ CO2 emissions</a:t>
            </a:r>
          </a:p>
          <a:p>
            <a:pPr eaLnBrk="1" hangingPunct="1">
              <a:spcBef>
                <a:spcPct val="0"/>
              </a:spcBef>
              <a:defRPr/>
            </a:pPr>
            <a:endParaRPr lang="en-GB" dirty="0"/>
          </a:p>
          <a:p>
            <a:pPr eaLnBrk="1" hangingPunct="1">
              <a:spcBef>
                <a:spcPct val="0"/>
              </a:spcBef>
              <a:defRPr/>
            </a:pPr>
            <a:r>
              <a:rPr lang="en-GB" b="1" dirty="0"/>
              <a:t>Transport</a:t>
            </a:r>
          </a:p>
          <a:p>
            <a:pPr eaLnBrk="1" hangingPunct="1">
              <a:spcBef>
                <a:spcPct val="0"/>
              </a:spcBef>
              <a:defRPr/>
            </a:pPr>
            <a:r>
              <a:rPr lang="en-GB" dirty="0"/>
              <a:t>16.2% Wales’ CO2 emissions</a:t>
            </a:r>
          </a:p>
          <a:p>
            <a:pPr eaLnBrk="1" hangingPunct="1">
              <a:spcBef>
                <a:spcPct val="0"/>
              </a:spcBef>
              <a:defRPr/>
            </a:pPr>
            <a:r>
              <a:rPr lang="en-GB" dirty="0"/>
              <a:t>Personal travel by car makes up 63% of this</a:t>
            </a:r>
          </a:p>
          <a:p>
            <a:pPr eaLnBrk="1" hangingPunct="1">
              <a:spcBef>
                <a:spcPct val="0"/>
              </a:spcBef>
              <a:defRPr/>
            </a:pPr>
            <a:r>
              <a:rPr lang="en-GB" dirty="0"/>
              <a:t>Goods 33.4%</a:t>
            </a:r>
          </a:p>
          <a:p>
            <a:pPr eaLnBrk="1" hangingPunct="1">
              <a:spcBef>
                <a:spcPct val="0"/>
              </a:spcBef>
              <a:defRPr/>
            </a:pPr>
            <a:r>
              <a:rPr lang="en-GB" dirty="0"/>
              <a:t>Smarter choices actually provide a net benefit to the economy of £74/t CO2 saved</a:t>
            </a:r>
          </a:p>
          <a:p>
            <a:pPr eaLnBrk="1" hangingPunct="1">
              <a:spcBef>
                <a:spcPct val="0"/>
              </a:spcBef>
              <a:defRPr/>
            </a:pPr>
            <a:endParaRPr lang="en-GB" dirty="0"/>
          </a:p>
          <a:p>
            <a:pPr eaLnBrk="1" hangingPunct="1">
              <a:spcBef>
                <a:spcPct val="0"/>
              </a:spcBef>
              <a:defRPr/>
            </a:pPr>
            <a:r>
              <a:rPr lang="en-GB" b="1" dirty="0"/>
              <a:t>Agriculture</a:t>
            </a:r>
          </a:p>
          <a:p>
            <a:pPr eaLnBrk="1" hangingPunct="1">
              <a:spcBef>
                <a:spcPct val="0"/>
              </a:spcBef>
              <a:defRPr/>
            </a:pPr>
            <a:r>
              <a:rPr lang="en-GB" dirty="0"/>
              <a:t>Accounts for 11% Wales CO2</a:t>
            </a:r>
          </a:p>
          <a:p>
            <a:pPr eaLnBrk="1" hangingPunct="1">
              <a:spcBef>
                <a:spcPct val="0"/>
              </a:spcBef>
              <a:defRPr/>
            </a:pPr>
            <a:r>
              <a:rPr lang="en-GB" dirty="0"/>
              <a:t>Soil holds 547mtC – 80% of which is in upland soils and grassland</a:t>
            </a:r>
          </a:p>
          <a:p>
            <a:pPr eaLnBrk="1" hangingPunct="1">
              <a:spcBef>
                <a:spcPct val="0"/>
              </a:spcBef>
              <a:defRPr/>
            </a:pPr>
            <a:r>
              <a:rPr lang="en-GB" dirty="0"/>
              <a:t>Food supply chain accounts for 10% Wales C footprint</a:t>
            </a:r>
          </a:p>
          <a:p>
            <a:pPr eaLnBrk="1" hangingPunct="1">
              <a:spcBef>
                <a:spcPct val="0"/>
              </a:spcBef>
              <a:defRPr/>
            </a:pPr>
            <a:endParaRPr lang="en-GB" dirty="0"/>
          </a:p>
          <a:p>
            <a:pPr eaLnBrk="1" hangingPunct="1">
              <a:spcBef>
                <a:spcPct val="0"/>
              </a:spcBef>
              <a:defRPr/>
            </a:pPr>
            <a:r>
              <a:rPr lang="en-GB" b="1" dirty="0"/>
              <a:t>Waste</a:t>
            </a:r>
          </a:p>
          <a:p>
            <a:pPr eaLnBrk="1" hangingPunct="1">
              <a:spcBef>
                <a:spcPct val="0"/>
              </a:spcBef>
              <a:defRPr/>
            </a:pPr>
            <a:r>
              <a:rPr lang="en-GB" dirty="0"/>
              <a:t>AD can reduce emissions by 80%</a:t>
            </a:r>
          </a:p>
          <a:p>
            <a:pPr eaLnBrk="1" hangingPunct="1">
              <a:spcBef>
                <a:spcPct val="0"/>
              </a:spcBef>
              <a:defRPr/>
            </a:pPr>
            <a:r>
              <a:rPr lang="en-GB" dirty="0"/>
              <a:t>Average householder buys 2.5t of material each year</a:t>
            </a:r>
          </a:p>
          <a:p>
            <a:pPr eaLnBrk="1" hangingPunct="1">
              <a:spcBef>
                <a:spcPct val="0"/>
              </a:spcBef>
              <a:defRPr/>
            </a:pPr>
            <a:endParaRPr lang="en-GB" dirty="0"/>
          </a:p>
          <a:p>
            <a:pPr eaLnBrk="1" hangingPunct="1">
              <a:spcBef>
                <a:spcPct val="0"/>
              </a:spcBef>
              <a:defRPr/>
            </a:pPr>
            <a:r>
              <a:rPr lang="en-GB" b="1" u="sng" dirty="0"/>
              <a:t>Cross cutting themes:</a:t>
            </a:r>
          </a:p>
          <a:p>
            <a:pPr eaLnBrk="1" hangingPunct="1">
              <a:spcBef>
                <a:spcPct val="0"/>
              </a:spcBef>
              <a:buFont typeface="Arial" pitchFamily="34" charset="0"/>
              <a:buChar char="•"/>
              <a:defRPr/>
            </a:pPr>
            <a:r>
              <a:rPr lang="en-GB" b="1" dirty="0"/>
              <a:t>Procurement</a:t>
            </a:r>
            <a:r>
              <a:rPr lang="en-GB" dirty="0"/>
              <a:t> budget (public sector in Wales) £13bn / year – ability to expand and create markets</a:t>
            </a:r>
          </a:p>
          <a:p>
            <a:pPr eaLnBrk="1" hangingPunct="1">
              <a:spcBef>
                <a:spcPct val="0"/>
              </a:spcBef>
              <a:buFont typeface="Arial" pitchFamily="34" charset="0"/>
              <a:buChar char="•"/>
              <a:defRPr/>
            </a:pPr>
            <a:r>
              <a:rPr lang="en-GB" b="1" dirty="0"/>
              <a:t>Zoned approach </a:t>
            </a:r>
            <a:r>
              <a:rPr lang="en-GB" dirty="0"/>
              <a:t>– like </a:t>
            </a:r>
            <a:r>
              <a:rPr lang="en-GB" dirty="0" err="1"/>
              <a:t>HoV</a:t>
            </a:r>
            <a:r>
              <a:rPr lang="en-GB" dirty="0"/>
              <a:t> but needs to address all of the infrastructure and services holistically – Waste, food, transport, energy,</a:t>
            </a:r>
          </a:p>
          <a:p>
            <a:pPr eaLnBrk="1" hangingPunct="1">
              <a:spcBef>
                <a:spcPct val="0"/>
              </a:spcBef>
              <a:buFont typeface="Arial" pitchFamily="34" charset="0"/>
              <a:buChar char="•"/>
              <a:defRPr/>
            </a:pPr>
            <a:r>
              <a:rPr lang="en-GB" b="1" dirty="0"/>
              <a:t>Skills</a:t>
            </a:r>
            <a:r>
              <a:rPr lang="en-GB" dirty="0"/>
              <a:t> – we all know that new skills will be needed to implement the technology and services</a:t>
            </a:r>
          </a:p>
          <a:p>
            <a:pPr lvl="2" eaLnBrk="1" hangingPunct="1">
              <a:spcBef>
                <a:spcPct val="0"/>
              </a:spcBef>
              <a:buFont typeface="Arial" pitchFamily="34" charset="0"/>
              <a:buNone/>
              <a:defRPr/>
            </a:pPr>
            <a:r>
              <a:rPr lang="en-GB" b="1" dirty="0"/>
              <a:t>British Gas Training Centre</a:t>
            </a:r>
            <a:r>
              <a:rPr lang="en-GB" dirty="0"/>
              <a:t> is an Excellent example of providing the skills for the future</a:t>
            </a:r>
          </a:p>
          <a:p>
            <a:pPr eaLnBrk="1" hangingPunct="1">
              <a:spcBef>
                <a:spcPct val="0"/>
              </a:spcBef>
              <a:buFont typeface="Arial" pitchFamily="34" charset="0"/>
              <a:buNone/>
              <a:defRPr/>
            </a:pPr>
            <a:r>
              <a:rPr lang="en-GB" dirty="0"/>
              <a:t>	Royal Society Architects for Wales’s proposal for a </a:t>
            </a:r>
            <a:r>
              <a:rPr lang="en-GB" b="1" dirty="0"/>
              <a:t>register of sustainable architects </a:t>
            </a:r>
            <a:r>
              <a:rPr lang="en-GB" dirty="0"/>
              <a:t>– great way of embedding SD into 	professional training</a:t>
            </a:r>
          </a:p>
          <a:p>
            <a:pPr eaLnBrk="1" hangingPunct="1">
              <a:spcBef>
                <a:spcPct val="0"/>
              </a:spcBef>
              <a:buFont typeface="Arial" pitchFamily="34" charset="0"/>
              <a:buChar char="•"/>
              <a:defRPr/>
            </a:pPr>
            <a:r>
              <a:rPr lang="en-GB" b="1" dirty="0"/>
              <a:t>Planning</a:t>
            </a:r>
            <a:r>
              <a:rPr lang="en-GB" dirty="0"/>
              <a:t> – key tool for the regions in Wales to use to ensure the right </a:t>
            </a:r>
            <a:r>
              <a:rPr lang="en-GB" dirty="0" err="1"/>
              <a:t>infrastrucutrre</a:t>
            </a:r>
            <a:r>
              <a:rPr lang="en-GB" dirty="0"/>
              <a:t> and services are provided in the right places.</a:t>
            </a:r>
          </a:p>
          <a:p>
            <a:pPr eaLnBrk="1" hangingPunct="1">
              <a:spcBef>
                <a:spcPct val="0"/>
              </a:spcBef>
              <a:defRPr/>
            </a:pPr>
            <a:endParaRPr lang="en-GB" dirty="0"/>
          </a:p>
          <a:p>
            <a:pPr eaLnBrk="1" hangingPunct="1">
              <a:spcBef>
                <a:spcPct val="0"/>
              </a:spcBef>
              <a:defRPr/>
            </a:pPr>
            <a:endParaRPr lang="en-GB" dirty="0"/>
          </a:p>
        </p:txBody>
      </p:sp>
      <p:sp>
        <p:nvSpPr>
          <p:cNvPr id="3994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3D5A063F-2196-4272-99CA-0B4EF143C8F0}" type="slidenum">
              <a:rPr lang="en-GB" smtClean="0"/>
              <a:pPr defTabSz="940202" fontAlgn="base">
                <a:spcBef>
                  <a:spcPct val="0"/>
                </a:spcBef>
                <a:spcAft>
                  <a:spcPct val="0"/>
                </a:spcAft>
                <a:defRPr/>
              </a:pPr>
              <a:t>140</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025343362"/>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Your civil</a:t>
            </a:r>
            <a:r>
              <a:rPr lang="en-GB" baseline="0" dirty="0"/>
              <a:t> servants in the Welsh Assembly Government and the Minister for Environment, Sustainability and Housing has just rang you up, she is giving a speech at 11am where she will be outlining her thoughts on reducing emissions in your region of Wales. She has therefore told you to get back to her in 50 minutes time with 2-3 ideas for reducing emissions in your region of Wales and why/</a:t>
            </a:r>
            <a:endParaRPr lang="en-GB" dirty="0"/>
          </a:p>
          <a:p>
            <a:pPr eaLnBrk="1" hangingPunct="1">
              <a:spcBef>
                <a:spcPct val="0"/>
              </a:spcBef>
            </a:pPr>
            <a:endParaRPr lang="en-GB" dirty="0"/>
          </a:p>
        </p:txBody>
      </p:sp>
      <p:sp>
        <p:nvSpPr>
          <p:cNvPr id="24580" name="Slide Number Placeholder 3"/>
          <p:cNvSpPr txBox="1">
            <a:spLocks noGrp="1"/>
          </p:cNvSpPr>
          <p:nvPr/>
        </p:nvSpPr>
        <p:spPr bwMode="auto">
          <a:xfrm>
            <a:off x="3901343" y="9140895"/>
            <a:ext cx="2985282" cy="480832"/>
          </a:xfrm>
          <a:prstGeom prst="rect">
            <a:avLst/>
          </a:prstGeom>
          <a:noFill/>
          <a:ln>
            <a:miter lim="800000"/>
            <a:headEnd/>
            <a:tailEnd/>
          </a:ln>
        </p:spPr>
        <p:txBody>
          <a:bodyPr lIns="94348" tIns="47174" rIns="94348" bIns="47174" anchor="b"/>
          <a:lstStyle/>
          <a:p>
            <a:pPr algn="r">
              <a:defRPr/>
            </a:pPr>
            <a:fld id="{B9F14340-B514-4B1D-950B-E20A8490710D}" type="slidenum">
              <a:rPr lang="en-GB" sz="1200">
                <a:latin typeface="+mn-lt"/>
                <a:cs typeface="+mn-cs"/>
              </a:rPr>
              <a:pPr algn="r">
                <a:defRPr/>
              </a:pPr>
              <a:t>141</a:t>
            </a:fld>
            <a:endParaRPr lang="en-GB" sz="1200">
              <a:latin typeface="+mn-lt"/>
              <a:cs typeface="+mn-cs"/>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560827384"/>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a:buClr>
                <a:srgbClr val="C00000"/>
              </a:buClr>
              <a:buFont typeface="Wingdings" pitchFamily="2" charset="2"/>
              <a:buChar char="Ø"/>
            </a:pPr>
            <a:r>
              <a:rPr lang="en-GB" i="1" dirty="0"/>
              <a:t> Wales Spatial Plan – People, Places, Futures</a:t>
            </a:r>
            <a:r>
              <a:rPr lang="en-GB" dirty="0"/>
              <a:t> in was adopted in November 2004 as one of </a:t>
            </a:r>
            <a:r>
              <a:rPr lang="en-GB" dirty="0" err="1"/>
              <a:t>NAfW’s</a:t>
            </a:r>
            <a:r>
              <a:rPr lang="en-GB" dirty="0"/>
              <a:t> </a:t>
            </a:r>
            <a:r>
              <a:rPr lang="en-GB" b="1" dirty="0"/>
              <a:t>‘high-level strategic building blocks’</a:t>
            </a:r>
            <a:endParaRPr lang="en-GB" dirty="0"/>
          </a:p>
          <a:p>
            <a:pPr>
              <a:buClr>
                <a:srgbClr val="C00000"/>
              </a:buClr>
            </a:pPr>
            <a:endParaRPr lang="en-GB" dirty="0"/>
          </a:p>
          <a:p>
            <a:pPr>
              <a:buClr>
                <a:srgbClr val="C00000"/>
              </a:buClr>
              <a:buFont typeface="Wingdings" pitchFamily="2" charset="2"/>
              <a:buChar char="Ø"/>
            </a:pPr>
            <a:r>
              <a:rPr lang="en-GB" dirty="0"/>
              <a:t>The Wales Spatial Plan remains one of the </a:t>
            </a:r>
            <a:r>
              <a:rPr lang="en-GB" b="1" dirty="0"/>
              <a:t>key delivery mechanisms </a:t>
            </a:r>
            <a:r>
              <a:rPr lang="en-GB" dirty="0"/>
              <a:t>for the Welsh Assembly Government’s statutory duty to </a:t>
            </a:r>
            <a:r>
              <a:rPr lang="en-GB" b="1" dirty="0"/>
              <a:t>promote sustainable development.</a:t>
            </a:r>
            <a:endParaRPr lang="en-GB" b="1" dirty="0">
              <a:latin typeface="Calibri" pitchFamily="34" charset="0"/>
            </a:endParaRPr>
          </a:p>
          <a:p>
            <a:pPr eaLnBrk="1" hangingPunct="1">
              <a:spcBef>
                <a:spcPct val="0"/>
              </a:spcBef>
            </a:pPr>
            <a:endParaRPr lang="en-GB" dirty="0"/>
          </a:p>
          <a:p>
            <a:pPr eaLnBrk="1" hangingPunct="1">
              <a:spcBef>
                <a:spcPct val="0"/>
              </a:spcBef>
            </a:pPr>
            <a:r>
              <a:rPr lang="en-GB" dirty="0"/>
              <a:t>6 spatial</a:t>
            </a:r>
            <a:r>
              <a:rPr lang="en-GB" baseline="0" dirty="0"/>
              <a:t> plan areas</a:t>
            </a:r>
          </a:p>
          <a:p>
            <a:pPr eaLnBrk="1" hangingPunct="1">
              <a:spcBef>
                <a:spcPct val="0"/>
              </a:spcBef>
            </a:pPr>
            <a:r>
              <a:rPr lang="en-GB" dirty="0"/>
              <a:t>Shared attributes</a:t>
            </a:r>
          </a:p>
          <a:p>
            <a:pPr eaLnBrk="1" hangingPunct="1">
              <a:spcBef>
                <a:spcPct val="0"/>
              </a:spcBef>
            </a:pPr>
            <a:r>
              <a:rPr lang="en-GB" dirty="0"/>
              <a:t>Common issues</a:t>
            </a:r>
          </a:p>
          <a:p>
            <a:pPr eaLnBrk="1" hangingPunct="1">
              <a:spcBef>
                <a:spcPct val="0"/>
              </a:spcBef>
            </a:pPr>
            <a:r>
              <a:rPr lang="en-GB" dirty="0"/>
              <a:t>Fuzzy boundaries enable partners</a:t>
            </a:r>
            <a:r>
              <a:rPr lang="en-GB" baseline="0" dirty="0"/>
              <a:t> to work together in a flexible  way</a:t>
            </a:r>
          </a:p>
          <a:p>
            <a:pPr eaLnBrk="1" hangingPunct="1">
              <a:spcBef>
                <a:spcPct val="0"/>
              </a:spcBef>
            </a:pPr>
            <a:r>
              <a:rPr lang="en-GB" baseline="0" dirty="0"/>
              <a:t>Some partners may involved in more than one Area Group.</a:t>
            </a:r>
          </a:p>
          <a:p>
            <a:pPr eaLnBrk="1" hangingPunct="1">
              <a:spcBef>
                <a:spcPct val="0"/>
              </a:spcBef>
            </a:pPr>
            <a:endParaRPr lang="en-GB" baseline="0" dirty="0"/>
          </a:p>
          <a:p>
            <a:pPr eaLnBrk="1" hangingPunct="1">
              <a:spcBef>
                <a:spcPct val="0"/>
              </a:spcBef>
              <a:buFont typeface="Wingdings" pitchFamily="2" charset="2"/>
              <a:buChar char="Ø"/>
            </a:pPr>
            <a:r>
              <a:rPr lang="en-GB" baseline="0" dirty="0"/>
              <a:t>Make sure decisions are taken beyond the immediate administrative and </a:t>
            </a:r>
            <a:r>
              <a:rPr lang="en-GB" baseline="0" dirty="0" err="1"/>
              <a:t>sectoral</a:t>
            </a:r>
            <a:r>
              <a:rPr lang="en-GB" baseline="0" dirty="0"/>
              <a:t> boundaries</a:t>
            </a:r>
          </a:p>
          <a:p>
            <a:pPr eaLnBrk="1" hangingPunct="1">
              <a:spcBef>
                <a:spcPct val="0"/>
              </a:spcBef>
              <a:buFont typeface="Wingdings" pitchFamily="2" charset="2"/>
              <a:buChar char="Ø"/>
            </a:pPr>
            <a:r>
              <a:rPr lang="en-GB" baseline="0" dirty="0"/>
              <a:t>Sets the context for local and community planning</a:t>
            </a:r>
          </a:p>
          <a:p>
            <a:pPr eaLnBrk="1" hangingPunct="1">
              <a:spcBef>
                <a:spcPct val="0"/>
              </a:spcBef>
              <a:buFont typeface="Wingdings" pitchFamily="2" charset="2"/>
              <a:buChar char="Ø"/>
            </a:pPr>
            <a:r>
              <a:rPr lang="en-GB" baseline="0" dirty="0"/>
              <a:t>Influences WAG investment</a:t>
            </a:r>
          </a:p>
          <a:p>
            <a:pPr eaLnBrk="1" hangingPunct="1">
              <a:spcBef>
                <a:spcPct val="0"/>
              </a:spcBef>
              <a:buFont typeface="Wingdings" pitchFamily="2" charset="2"/>
              <a:buChar char="Ø"/>
            </a:pPr>
            <a:r>
              <a:rPr lang="en-GB" baseline="0" dirty="0"/>
              <a:t>Provides evidence base to develop policy and action</a:t>
            </a:r>
            <a:endParaRPr lang="en-GB" dirty="0"/>
          </a:p>
          <a:p>
            <a:pPr eaLnBrk="1" hangingPunct="1">
              <a:spcBef>
                <a:spcPct val="0"/>
              </a:spcBef>
            </a:pPr>
            <a:endParaRPr lang="en-GB" dirty="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884607" fontAlgn="base">
              <a:spcBef>
                <a:spcPct val="0"/>
              </a:spcBef>
              <a:spcAft>
                <a:spcPct val="0"/>
              </a:spcAft>
              <a:defRPr/>
            </a:pPr>
            <a:fld id="{9194C6B9-4934-4DBE-BFCE-0ADBECE878C5}" type="slidenum">
              <a:rPr lang="en-GB" smtClean="0"/>
              <a:pPr defTabSz="884607" fontAlgn="base">
                <a:spcBef>
                  <a:spcPct val="0"/>
                </a:spcBef>
                <a:spcAft>
                  <a:spcPct val="0"/>
                </a:spcAft>
                <a:defRPr/>
              </a:pPr>
              <a:t>142</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835269360"/>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23556" name="Slide Number Placeholder 3"/>
          <p:cNvSpPr txBox="1">
            <a:spLocks noGrp="1"/>
          </p:cNvSpPr>
          <p:nvPr/>
        </p:nvSpPr>
        <p:spPr bwMode="auto">
          <a:xfrm>
            <a:off x="3902076" y="9140826"/>
            <a:ext cx="2984500" cy="481013"/>
          </a:xfrm>
          <a:prstGeom prst="rect">
            <a:avLst/>
          </a:prstGeom>
          <a:noFill/>
          <a:ln>
            <a:miter lim="800000"/>
            <a:headEnd/>
            <a:tailEnd/>
          </a:ln>
        </p:spPr>
        <p:txBody>
          <a:bodyPr lIns="94341" tIns="47170" rIns="94341" bIns="47170" anchor="b"/>
          <a:lstStyle/>
          <a:p>
            <a:pPr algn="r">
              <a:defRPr/>
            </a:pPr>
            <a:fld id="{95A6DBD3-ED48-45FC-8F2E-5568670C62ED}" type="slidenum">
              <a:rPr lang="en-GB" sz="1200">
                <a:latin typeface="+mn-lt"/>
                <a:cs typeface="+mn-cs"/>
              </a:rPr>
              <a:pPr algn="r">
                <a:defRPr/>
              </a:pPr>
              <a:t>143</a:t>
            </a:fld>
            <a:endParaRPr lang="en-GB" sz="1200" dirty="0">
              <a:latin typeface="+mn-lt"/>
              <a:cs typeface="+mn-cs"/>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88022836"/>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9156" name="Slide Number Placeholder 3"/>
          <p:cNvSpPr txBox="1">
            <a:spLocks noGrp="1"/>
          </p:cNvSpPr>
          <p:nvPr/>
        </p:nvSpPr>
        <p:spPr bwMode="auto">
          <a:xfrm>
            <a:off x="3902076" y="9140826"/>
            <a:ext cx="2984500" cy="481013"/>
          </a:xfrm>
          <a:prstGeom prst="rect">
            <a:avLst/>
          </a:prstGeom>
          <a:noFill/>
          <a:ln w="9525">
            <a:noFill/>
            <a:miter lim="800000"/>
            <a:headEnd/>
            <a:tailEnd/>
          </a:ln>
        </p:spPr>
        <p:txBody>
          <a:bodyPr lIns="94333" tIns="47166" rIns="94333" bIns="47166" anchor="b"/>
          <a:lstStyle/>
          <a:p>
            <a:pPr algn="r"/>
            <a:fld id="{76850F56-FED2-44E8-8288-81C47B20EBF6}" type="slidenum">
              <a:rPr lang="en-GB" sz="1200">
                <a:latin typeface="Calibri" pitchFamily="34" charset="0"/>
              </a:rPr>
              <a:pPr algn="r"/>
              <a:t>144</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938626881"/>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baseline="0" dirty="0"/>
          </a:p>
          <a:p>
            <a:pPr eaLnBrk="1" hangingPunct="1">
              <a:spcBef>
                <a:spcPct val="0"/>
              </a:spcBef>
            </a:pPr>
            <a:r>
              <a:rPr lang="en-GB" baseline="0" dirty="0"/>
              <a:t>Central Wales – Quite a desire to be as self sufficient as possible – food, energy. Transport is a problem and the car is still going to be a major form of transport into the future. However the use of IT can minimise the need to travel – enable home working leading to the revitalisation of the rural communities. </a:t>
            </a:r>
            <a:endParaRPr lang="en-GB" dirty="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145</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720689117"/>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baseline="0" dirty="0"/>
          </a:p>
          <a:p>
            <a:pPr eaLnBrk="1" hangingPunct="1">
              <a:spcBef>
                <a:spcPct val="0"/>
              </a:spcBef>
            </a:pPr>
            <a:r>
              <a:rPr lang="en-GB" baseline="0" dirty="0"/>
              <a:t>Central Wales – Quite a desire to be as self sufficient as possible – food, energy. Transport is a problem and the car is still going to be a major form of transport into the future. However the use of IT can minimise the need to travel – enable home working leading to the revitalisation of the rural communities. </a:t>
            </a:r>
            <a:endParaRPr lang="en-GB" dirty="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146</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272120239"/>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baseline="0" dirty="0"/>
          </a:p>
          <a:p>
            <a:pPr eaLnBrk="1" hangingPunct="1">
              <a:spcBef>
                <a:spcPct val="0"/>
              </a:spcBef>
            </a:pPr>
            <a:r>
              <a:rPr lang="en-GB" baseline="0" dirty="0"/>
              <a:t>Central Wales – Quite a desire to be as self sufficient as possible – food, energy. Transport is a problem and the car is still going to be a major form of transport into the future. However the use of IT can minimise the need to travel – enable home working leading to the revitalisation of the rural communities. </a:t>
            </a:r>
            <a:endParaRPr lang="en-GB" dirty="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147</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05415646"/>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9156" name="Slide Number Placeholder 3"/>
          <p:cNvSpPr txBox="1">
            <a:spLocks noGrp="1"/>
          </p:cNvSpPr>
          <p:nvPr/>
        </p:nvSpPr>
        <p:spPr bwMode="auto">
          <a:xfrm>
            <a:off x="3902076" y="9140826"/>
            <a:ext cx="2984500" cy="481013"/>
          </a:xfrm>
          <a:prstGeom prst="rect">
            <a:avLst/>
          </a:prstGeom>
          <a:noFill/>
          <a:ln w="9525">
            <a:noFill/>
            <a:miter lim="800000"/>
            <a:headEnd/>
            <a:tailEnd/>
          </a:ln>
        </p:spPr>
        <p:txBody>
          <a:bodyPr lIns="94333" tIns="47166" rIns="94333" bIns="47166" anchor="b"/>
          <a:lstStyle/>
          <a:p>
            <a:pPr algn="r"/>
            <a:fld id="{76850F56-FED2-44E8-8288-81C47B20EBF6}" type="slidenum">
              <a:rPr lang="en-GB" sz="1200">
                <a:latin typeface="Calibri" pitchFamily="34" charset="0"/>
              </a:rPr>
              <a:pPr algn="r"/>
              <a:t>148</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252251155"/>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err="1"/>
              <a:t>Pembs</a:t>
            </a:r>
            <a:r>
              <a:rPr lang="en-GB" dirty="0"/>
              <a:t> – energy</a:t>
            </a:r>
            <a:r>
              <a:rPr lang="en-GB" baseline="0" dirty="0"/>
              <a:t> centre of the UK with the LNG terminal – now need to become the RE centre of the UK</a:t>
            </a:r>
          </a:p>
          <a:p>
            <a:pPr eaLnBrk="1" hangingPunct="1">
              <a:spcBef>
                <a:spcPct val="0"/>
              </a:spcBef>
            </a:pPr>
            <a:r>
              <a:rPr lang="en-GB" baseline="0" dirty="0"/>
              <a:t>	Wind – port development to manufacture and ship offshore wind turbines</a:t>
            </a:r>
          </a:p>
          <a:p>
            <a:pPr eaLnBrk="1" hangingPunct="1">
              <a:spcBef>
                <a:spcPct val="0"/>
              </a:spcBef>
            </a:pPr>
            <a:r>
              <a:rPr lang="en-GB" baseline="0" dirty="0"/>
              <a:t>	Tidal – currently trying to promote a tidal stream cluster</a:t>
            </a:r>
          </a:p>
          <a:p>
            <a:pPr eaLnBrk="1" hangingPunct="1">
              <a:spcBef>
                <a:spcPct val="0"/>
              </a:spcBef>
            </a:pPr>
            <a:endParaRPr lang="en-GB" baseline="0" dirty="0"/>
          </a:p>
          <a:p>
            <a:pPr eaLnBrk="1" hangingPunct="1">
              <a:spcBef>
                <a:spcPct val="0"/>
              </a:spcBef>
            </a:pPr>
            <a:r>
              <a:rPr lang="en-GB" baseline="0" dirty="0"/>
              <a:t>Central Wales – Quite a desire to be as self sufficient as possible – food, energy. Transport is a problem and the car is still going to be a major form of transport into the future. However the use of IT can minimise the need to travel – enable home working leading to the revitalisation of the rural communities. </a:t>
            </a:r>
            <a:endParaRPr lang="en-GB" dirty="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149</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755188546"/>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552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Making sure</a:t>
            </a:r>
            <a:r>
              <a:rPr lang="en-GB" baseline="0" dirty="0"/>
              <a:t> the hubs provide low carbon infrastructure</a:t>
            </a:r>
          </a:p>
          <a:p>
            <a:pPr eaLnBrk="1" hangingPunct="1">
              <a:spcBef>
                <a:spcPct val="0"/>
              </a:spcBef>
            </a:pPr>
            <a:r>
              <a:rPr lang="en-GB" baseline="0" dirty="0"/>
              <a:t>Influencing LDPs now</a:t>
            </a:r>
            <a:endParaRPr lang="en-GB" dirty="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1FE0CA16-60D9-4495-8DC9-411BC082914F}" type="slidenum">
              <a:rPr lang="en-GB" smtClean="0"/>
              <a:pPr defTabSz="940202" fontAlgn="base">
                <a:spcBef>
                  <a:spcPct val="0"/>
                </a:spcBef>
                <a:spcAft>
                  <a:spcPct val="0"/>
                </a:spcAft>
                <a:defRPr/>
              </a:pPr>
              <a:t>150</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902527828"/>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err="1"/>
              <a:t>Pembs</a:t>
            </a:r>
            <a:r>
              <a:rPr lang="en-GB" dirty="0"/>
              <a:t> – energy</a:t>
            </a:r>
            <a:r>
              <a:rPr lang="en-GB" baseline="0" dirty="0"/>
              <a:t> centre of the UK with the LNG terminal – now need to become the RE centre of the UK</a:t>
            </a:r>
          </a:p>
          <a:p>
            <a:pPr eaLnBrk="1" hangingPunct="1">
              <a:spcBef>
                <a:spcPct val="0"/>
              </a:spcBef>
            </a:pPr>
            <a:r>
              <a:rPr lang="en-GB" baseline="0" dirty="0"/>
              <a:t>	Wind – port development to manufacture and ship offshore wind turbines</a:t>
            </a:r>
          </a:p>
          <a:p>
            <a:pPr eaLnBrk="1" hangingPunct="1">
              <a:spcBef>
                <a:spcPct val="0"/>
              </a:spcBef>
            </a:pPr>
            <a:r>
              <a:rPr lang="en-GB" baseline="0" dirty="0"/>
              <a:t>	Tidal – currently trying to promote a tidal stream cluster</a:t>
            </a:r>
          </a:p>
          <a:p>
            <a:pPr eaLnBrk="1" hangingPunct="1">
              <a:spcBef>
                <a:spcPct val="0"/>
              </a:spcBef>
            </a:pPr>
            <a:endParaRPr lang="en-GB" baseline="0" dirty="0"/>
          </a:p>
          <a:p>
            <a:pPr eaLnBrk="1" hangingPunct="1">
              <a:spcBef>
                <a:spcPct val="0"/>
              </a:spcBef>
            </a:pPr>
            <a:r>
              <a:rPr lang="en-GB" baseline="0" dirty="0"/>
              <a:t>Central Wales – Quite a desire to be as self sufficient as possible – food, energy. Transport is a problem and the car is still going to be a major form of transport into the future. However the use of IT can minimise the need to travel – enable home working leading to the revitalisation of the rural communities. </a:t>
            </a:r>
            <a:endParaRPr lang="en-GB" dirty="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151</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50088305"/>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err="1"/>
              <a:t>Pembs</a:t>
            </a:r>
            <a:r>
              <a:rPr lang="en-GB" dirty="0"/>
              <a:t> – energy</a:t>
            </a:r>
            <a:r>
              <a:rPr lang="en-GB" baseline="0" dirty="0"/>
              <a:t> centre of the UK with the LNG terminal – now need to become the RE centre of the UK</a:t>
            </a:r>
          </a:p>
          <a:p>
            <a:pPr eaLnBrk="1" hangingPunct="1">
              <a:spcBef>
                <a:spcPct val="0"/>
              </a:spcBef>
            </a:pPr>
            <a:r>
              <a:rPr lang="en-GB" baseline="0" dirty="0"/>
              <a:t>	Wind – port development to manufacture and ship offshore wind turbines</a:t>
            </a:r>
          </a:p>
          <a:p>
            <a:pPr eaLnBrk="1" hangingPunct="1">
              <a:spcBef>
                <a:spcPct val="0"/>
              </a:spcBef>
            </a:pPr>
            <a:r>
              <a:rPr lang="en-GB" baseline="0" dirty="0"/>
              <a:t>	Tidal – currently trying to promote a tidal stream cluster</a:t>
            </a:r>
          </a:p>
          <a:p>
            <a:pPr eaLnBrk="1" hangingPunct="1">
              <a:spcBef>
                <a:spcPct val="0"/>
              </a:spcBef>
            </a:pPr>
            <a:r>
              <a:rPr lang="en-GB" baseline="0" dirty="0"/>
              <a:t>	Biomass</a:t>
            </a:r>
          </a:p>
          <a:p>
            <a:pPr eaLnBrk="1" hangingPunct="1">
              <a:spcBef>
                <a:spcPct val="0"/>
              </a:spcBef>
            </a:pPr>
            <a:endParaRPr lang="en-GB" baseline="0" dirty="0"/>
          </a:p>
          <a:p>
            <a:pPr eaLnBrk="1" hangingPunct="1">
              <a:spcBef>
                <a:spcPct val="0"/>
              </a:spcBef>
            </a:pPr>
            <a:r>
              <a:rPr lang="en-GB" baseline="0" dirty="0"/>
              <a:t>R&amp;D – characterisation of the potential sites and potential environmental effects of ME</a:t>
            </a:r>
          </a:p>
          <a:p>
            <a:pPr eaLnBrk="1" hangingPunct="1">
              <a:spcBef>
                <a:spcPct val="0"/>
              </a:spcBef>
            </a:pPr>
            <a:r>
              <a:rPr lang="en-GB" baseline="0" dirty="0"/>
              <a:t>Effects of the ME turbines on sea life</a:t>
            </a:r>
          </a:p>
          <a:p>
            <a:pPr eaLnBrk="1" hangingPunct="1">
              <a:spcBef>
                <a:spcPct val="0"/>
              </a:spcBef>
            </a:pPr>
            <a:endParaRPr lang="en-GB" baseline="0" dirty="0"/>
          </a:p>
          <a:p>
            <a:pPr eaLnBrk="1" hangingPunct="1">
              <a:spcBef>
                <a:spcPct val="0"/>
              </a:spcBef>
            </a:pPr>
            <a:endParaRPr lang="en-GB" baseline="0" dirty="0"/>
          </a:p>
          <a:p>
            <a:pPr eaLnBrk="1" hangingPunct="1">
              <a:spcBef>
                <a:spcPct val="0"/>
              </a:spcBef>
            </a:pPr>
            <a:r>
              <a:rPr lang="en-GB" baseline="0" dirty="0"/>
              <a:t>Central Wales – Quite a desire to be as self sufficient as possible – food, energy. Transport is a problem and the car is still going to be a major form of transport into the future. However the use of IT can minimise the need to travel – enable home working leading to the revitalisation of the rural communities. </a:t>
            </a:r>
            <a:endParaRPr lang="en-GB" dirty="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152</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725826064"/>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9156" name="Slide Number Placeholder 3"/>
          <p:cNvSpPr txBox="1">
            <a:spLocks noGrp="1"/>
          </p:cNvSpPr>
          <p:nvPr/>
        </p:nvSpPr>
        <p:spPr bwMode="auto">
          <a:xfrm>
            <a:off x="3902076" y="9140826"/>
            <a:ext cx="2984500" cy="481013"/>
          </a:xfrm>
          <a:prstGeom prst="rect">
            <a:avLst/>
          </a:prstGeom>
          <a:noFill/>
          <a:ln w="9525">
            <a:noFill/>
            <a:miter lim="800000"/>
            <a:headEnd/>
            <a:tailEnd/>
          </a:ln>
        </p:spPr>
        <p:txBody>
          <a:bodyPr lIns="94333" tIns="47166" rIns="94333" bIns="47166" anchor="b"/>
          <a:lstStyle/>
          <a:p>
            <a:pPr algn="r"/>
            <a:fld id="{76850F56-FED2-44E8-8288-81C47B20EBF6}" type="slidenum">
              <a:rPr lang="en-GB" sz="1200">
                <a:latin typeface="Calibri" pitchFamily="34" charset="0"/>
              </a:rPr>
              <a:pPr algn="r"/>
              <a:t>153</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768702265"/>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aseline="0" dirty="0"/>
              <a:t>North West – Energy Island – keen to use the development of a Wylfa 2 to stimulate low carbon projects and a low carbon business cluster.</a:t>
            </a:r>
          </a:p>
          <a:p>
            <a:pPr eaLnBrk="1" hangingPunct="1">
              <a:spcBef>
                <a:spcPct val="0"/>
              </a:spcBef>
            </a:pPr>
            <a:r>
              <a:rPr lang="en-GB" baseline="0" dirty="0"/>
              <a:t>		Offshore wind manufacturing base at the old Anglesey Aluminium plant</a:t>
            </a:r>
          </a:p>
          <a:p>
            <a:pPr eaLnBrk="1" hangingPunct="1">
              <a:spcBef>
                <a:spcPct val="0"/>
              </a:spcBef>
            </a:pPr>
            <a:r>
              <a:rPr lang="en-GB" baseline="0" dirty="0"/>
              <a:t>		Hub for tidal stream</a:t>
            </a:r>
          </a:p>
          <a:p>
            <a:pPr eaLnBrk="1" hangingPunct="1">
              <a:spcBef>
                <a:spcPct val="0"/>
              </a:spcBef>
            </a:pPr>
            <a:r>
              <a:rPr lang="en-GB" baseline="0" dirty="0"/>
              <a:t>	Mona </a:t>
            </a:r>
            <a:r>
              <a:rPr lang="en-GB" baseline="0" dirty="0" err="1"/>
              <a:t>Meni</a:t>
            </a:r>
            <a:r>
              <a:rPr lang="en-GB" baseline="0" dirty="0"/>
              <a:t> SRA – again looking to use the regeneration money to provide low carbon infrastructure</a:t>
            </a:r>
          </a:p>
          <a:p>
            <a:pPr eaLnBrk="1" hangingPunct="1">
              <a:spcBef>
                <a:spcPct val="0"/>
              </a:spcBef>
            </a:pPr>
            <a:r>
              <a:rPr lang="en-GB" baseline="0" dirty="0"/>
              <a:t>		Sustainable travel area</a:t>
            </a:r>
          </a:p>
          <a:p>
            <a:pPr eaLnBrk="1" hangingPunct="1">
              <a:spcBef>
                <a:spcPct val="0"/>
              </a:spcBef>
            </a:pPr>
            <a:r>
              <a:rPr lang="en-GB" baseline="0" dirty="0"/>
              <a:t>		Bangor energy strategy</a:t>
            </a:r>
          </a:p>
          <a:p>
            <a:pPr eaLnBrk="1" hangingPunct="1">
              <a:spcBef>
                <a:spcPct val="0"/>
              </a:spcBef>
            </a:pPr>
            <a:r>
              <a:rPr lang="en-GB" baseline="0" dirty="0"/>
              <a:t>	Want a coordinated approach to maximise the wider benefits regionally – currently discussing how to do it.</a:t>
            </a:r>
          </a:p>
          <a:p>
            <a:pPr eaLnBrk="1" hangingPunct="1">
              <a:spcBef>
                <a:spcPct val="0"/>
              </a:spcBef>
            </a:pPr>
            <a:r>
              <a:rPr lang="en-GB" baseline="0" dirty="0"/>
              <a:t>	</a:t>
            </a:r>
          </a:p>
          <a:p>
            <a:pPr eaLnBrk="1" hangingPunct="1">
              <a:spcBef>
                <a:spcPct val="0"/>
              </a:spcBef>
            </a:pPr>
            <a:endParaRPr lang="en-GB" dirty="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154</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759680084"/>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9156" name="Slide Number Placeholder 3"/>
          <p:cNvSpPr txBox="1">
            <a:spLocks noGrp="1"/>
          </p:cNvSpPr>
          <p:nvPr/>
        </p:nvSpPr>
        <p:spPr bwMode="auto">
          <a:xfrm>
            <a:off x="3902076" y="9140826"/>
            <a:ext cx="2984500" cy="481013"/>
          </a:xfrm>
          <a:prstGeom prst="rect">
            <a:avLst/>
          </a:prstGeom>
          <a:noFill/>
          <a:ln w="9525">
            <a:noFill/>
            <a:miter lim="800000"/>
            <a:headEnd/>
            <a:tailEnd/>
          </a:ln>
        </p:spPr>
        <p:txBody>
          <a:bodyPr lIns="94333" tIns="47166" rIns="94333" bIns="47166" anchor="b"/>
          <a:lstStyle/>
          <a:p>
            <a:pPr algn="r"/>
            <a:fld id="{76850F56-FED2-44E8-8288-81C47B20EBF6}" type="slidenum">
              <a:rPr lang="en-GB" sz="1200">
                <a:latin typeface="Calibri" pitchFamily="34" charset="0"/>
              </a:rPr>
              <a:pPr algn="r"/>
              <a:t>155</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786833741"/>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71,000 people commute</a:t>
            </a:r>
            <a:r>
              <a:rPr lang="en-GB" baseline="0" dirty="0"/>
              <a:t> </a:t>
            </a:r>
            <a:r>
              <a:rPr lang="en-GB" baseline="0"/>
              <a:t>into Cardiff every </a:t>
            </a:r>
            <a:r>
              <a:rPr lang="en-GB" baseline="0" dirty="0"/>
              <a:t>day</a:t>
            </a:r>
          </a:p>
          <a:p>
            <a:pPr eaLnBrk="1" hangingPunct="1">
              <a:spcBef>
                <a:spcPct val="0"/>
              </a:spcBef>
            </a:pPr>
            <a:endParaRPr lang="en-GB" dirty="0"/>
          </a:p>
          <a:p>
            <a:pPr eaLnBrk="1" hangingPunct="1">
              <a:spcBef>
                <a:spcPct val="0"/>
              </a:spcBef>
            </a:pPr>
            <a:r>
              <a:rPr lang="en-GB" dirty="0"/>
              <a:t>Swansea</a:t>
            </a:r>
            <a:r>
              <a:rPr lang="en-GB" baseline="0" dirty="0"/>
              <a:t> Bay Campus</a:t>
            </a:r>
          </a:p>
          <a:p>
            <a:pPr eaLnBrk="1" hangingPunct="1">
              <a:spcBef>
                <a:spcPct val="0"/>
              </a:spcBef>
            </a:pPr>
            <a:endParaRPr lang="en-GB" baseline="0" dirty="0"/>
          </a:p>
          <a:p>
            <a:pPr eaLnBrk="1" hangingPunct="1">
              <a:spcBef>
                <a:spcPct val="0"/>
              </a:spcBef>
            </a:pPr>
            <a:r>
              <a:rPr lang="en-GB" dirty="0"/>
              <a:t>ICT Strategy – Home working hubs, VC hubs</a:t>
            </a:r>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1840" fontAlgn="base">
              <a:spcBef>
                <a:spcPct val="0"/>
              </a:spcBef>
              <a:spcAft>
                <a:spcPct val="0"/>
              </a:spcAft>
              <a:defRPr/>
            </a:pPr>
            <a:fld id="{307DBA40-81E0-41CD-AF79-42D9E452D707}" type="slidenum">
              <a:rPr lang="en-GB" smtClean="0"/>
              <a:pPr defTabSz="941840" fontAlgn="base">
                <a:spcBef>
                  <a:spcPct val="0"/>
                </a:spcBef>
                <a:spcAft>
                  <a:spcPct val="0"/>
                </a:spcAft>
                <a:defRPr/>
              </a:pPr>
              <a:t>156</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53073508"/>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71,000 people commute</a:t>
            </a:r>
            <a:r>
              <a:rPr lang="en-GB" baseline="0" dirty="0"/>
              <a:t> into Cardiff every day</a:t>
            </a:r>
          </a:p>
          <a:p>
            <a:pPr eaLnBrk="1" hangingPunct="1">
              <a:spcBef>
                <a:spcPct val="0"/>
              </a:spcBef>
            </a:pPr>
            <a:endParaRPr lang="en-GB" dirty="0"/>
          </a:p>
          <a:p>
            <a:pPr eaLnBrk="1" hangingPunct="1">
              <a:spcBef>
                <a:spcPct val="0"/>
              </a:spcBef>
            </a:pPr>
            <a:r>
              <a:rPr lang="en-GB" dirty="0"/>
              <a:t>Swansea</a:t>
            </a:r>
            <a:r>
              <a:rPr lang="en-GB" baseline="0" dirty="0"/>
              <a:t> Bay Campus</a:t>
            </a:r>
          </a:p>
          <a:p>
            <a:pPr eaLnBrk="1" hangingPunct="1">
              <a:spcBef>
                <a:spcPct val="0"/>
              </a:spcBef>
            </a:pPr>
            <a:endParaRPr lang="en-GB" baseline="0" dirty="0"/>
          </a:p>
          <a:p>
            <a:pPr eaLnBrk="1" hangingPunct="1">
              <a:spcBef>
                <a:spcPct val="0"/>
              </a:spcBef>
            </a:pPr>
            <a:r>
              <a:rPr lang="en-GB" dirty="0"/>
              <a:t>ICT Strategy – Home working hubs, VC hubs</a:t>
            </a:r>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1840" fontAlgn="base">
              <a:spcBef>
                <a:spcPct val="0"/>
              </a:spcBef>
              <a:spcAft>
                <a:spcPct val="0"/>
              </a:spcAft>
              <a:defRPr/>
            </a:pPr>
            <a:fld id="{307DBA40-81E0-41CD-AF79-42D9E452D707}" type="slidenum">
              <a:rPr lang="en-GB" smtClean="0"/>
              <a:pPr defTabSz="941840" fontAlgn="base">
                <a:spcBef>
                  <a:spcPct val="0"/>
                </a:spcBef>
                <a:spcAft>
                  <a:spcPct val="0"/>
                </a:spcAft>
                <a:defRPr/>
              </a:pPr>
              <a:t>157</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075533522"/>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8132" name="Slide Number Placeholder 3"/>
          <p:cNvSpPr txBox="1">
            <a:spLocks noGrp="1"/>
          </p:cNvSpPr>
          <p:nvPr/>
        </p:nvSpPr>
        <p:spPr bwMode="auto">
          <a:xfrm>
            <a:off x="3902543" y="9140253"/>
            <a:ext cx="2984013" cy="481634"/>
          </a:xfrm>
          <a:prstGeom prst="rect">
            <a:avLst/>
          </a:prstGeom>
          <a:noFill/>
          <a:ln w="9525">
            <a:noFill/>
            <a:miter lim="800000"/>
            <a:headEnd/>
            <a:tailEnd/>
          </a:ln>
        </p:spPr>
        <p:txBody>
          <a:bodyPr lIns="94333" tIns="47166" rIns="94333" bIns="47166" anchor="b"/>
          <a:lstStyle/>
          <a:p>
            <a:pPr algn="r"/>
            <a:fld id="{FF2CD254-ACFF-45E6-8268-315183C192FD}" type="slidenum">
              <a:rPr lang="en-GB" sz="1200">
                <a:latin typeface="Calibri" pitchFamily="34" charset="0"/>
              </a:rPr>
              <a:pPr algn="r"/>
              <a:t>158</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372619509"/>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normAutofit fontScale="85000" lnSpcReduction="20000"/>
          </a:bodyPr>
          <a:lstStyle/>
          <a:p>
            <a:r>
              <a:rPr lang="en-GB"/>
              <a:t>As outlined in the UK Low Carbon Industrial Strategy, </a:t>
            </a:r>
            <a:r>
              <a:rPr lang="en-GB" u="sng"/>
              <a:t>the low carbon innovations that drive sustainable economic growth will be those that develop a low carbon concept into a commercial product or service</a:t>
            </a:r>
            <a:r>
              <a:rPr lang="en-GB"/>
              <a:t>. This highlights the importance of initiatives such as the </a:t>
            </a:r>
            <a:r>
              <a:rPr lang="en-GB" u="sng"/>
              <a:t>Technium</a:t>
            </a:r>
            <a:r>
              <a:rPr lang="en-GB"/>
              <a:t> network and the proposed </a:t>
            </a:r>
            <a:r>
              <a:rPr lang="en-GB" u="sng"/>
              <a:t>Science Park </a:t>
            </a:r>
            <a:r>
              <a:rPr lang="en-GB"/>
              <a:t>in enabling the journey from concept through to successful commercialisation. </a:t>
            </a:r>
            <a:endParaRPr lang="en-US"/>
          </a:p>
          <a:p>
            <a:pPr eaLnBrk="1" hangingPunct="1">
              <a:spcBef>
                <a:spcPct val="0"/>
              </a:spcBef>
            </a:pPr>
            <a:endParaRPr lang="en-US"/>
          </a:p>
          <a:p>
            <a:pPr eaLnBrk="1" hangingPunct="1">
              <a:spcBef>
                <a:spcPct val="0"/>
              </a:spcBef>
            </a:pPr>
            <a:r>
              <a:rPr lang="en-US"/>
              <a:t>LCRI</a:t>
            </a:r>
          </a:p>
          <a:p>
            <a:pPr eaLnBrk="1" hangingPunct="1">
              <a:spcBef>
                <a:spcPct val="0"/>
              </a:spcBef>
            </a:pPr>
            <a:r>
              <a:rPr lang="en-US" b="1"/>
              <a:t>Swansea University:</a:t>
            </a:r>
          </a:p>
          <a:p>
            <a:pPr eaLnBrk="1" hangingPunct="1">
              <a:spcBef>
                <a:spcPct val="0"/>
              </a:spcBef>
            </a:pPr>
            <a:r>
              <a:rPr lang="en-US"/>
              <a:t>	</a:t>
            </a:r>
            <a:r>
              <a:rPr lang="en-US" b="1"/>
              <a:t>PV</a:t>
            </a:r>
          </a:p>
          <a:p>
            <a:pPr eaLnBrk="1" hangingPunct="1">
              <a:spcBef>
                <a:spcPct val="0"/>
              </a:spcBef>
            </a:pPr>
            <a:r>
              <a:rPr lang="en-US" b="1"/>
              <a:t>	 </a:t>
            </a:r>
            <a:r>
              <a:rPr lang="en-US"/>
              <a:t>– materials engineering and power electronics</a:t>
            </a:r>
          </a:p>
          <a:p>
            <a:pPr eaLnBrk="1" hangingPunct="1">
              <a:spcBef>
                <a:spcPct val="0"/>
              </a:spcBef>
            </a:pPr>
            <a:r>
              <a:rPr lang="en-US"/>
              <a:t>	 - Work with Bangor Uni and Corus on developing a very low cost PV coating for sheet steel. </a:t>
            </a:r>
            <a:endParaRPr lang="en-GB"/>
          </a:p>
          <a:p>
            <a:pPr eaLnBrk="1" hangingPunct="1">
              <a:spcBef>
                <a:spcPct val="0"/>
              </a:spcBef>
            </a:pPr>
            <a:r>
              <a:rPr lang="en-US"/>
              <a:t>	</a:t>
            </a:r>
            <a:r>
              <a:rPr lang="en-US" b="1"/>
              <a:t>Marine Energy</a:t>
            </a:r>
          </a:p>
          <a:p>
            <a:pPr eaLnBrk="1" hangingPunct="1">
              <a:spcBef>
                <a:spcPct val="0"/>
              </a:spcBef>
            </a:pPr>
            <a:r>
              <a:rPr lang="en-US" b="1"/>
              <a:t>	 </a:t>
            </a:r>
            <a:r>
              <a:rPr lang="en-US"/>
              <a:t>- Computational Fluid Dynamics will be carried out within the School of Engineering at Swansea University</a:t>
            </a:r>
          </a:p>
          <a:p>
            <a:pPr eaLnBrk="1" hangingPunct="1">
              <a:spcBef>
                <a:spcPct val="0"/>
              </a:spcBef>
            </a:pPr>
            <a:r>
              <a:rPr lang="en-US"/>
              <a:t>	 - Projects with </a:t>
            </a:r>
            <a:r>
              <a:rPr lang="en-GB"/>
              <a:t>Tidal Energy Ltd (TEL) (undertaking underwater sound measurements) and Wave Dragon Wales ltd</a:t>
            </a:r>
            <a:r>
              <a:rPr lang="en-US"/>
              <a:t>	(</a:t>
            </a:r>
            <a:r>
              <a:rPr lang="en-GB"/>
              <a:t>environmental modelling )</a:t>
            </a:r>
          </a:p>
          <a:p>
            <a:pPr eaLnBrk="1" hangingPunct="1">
              <a:spcBef>
                <a:spcPct val="0"/>
              </a:spcBef>
            </a:pPr>
            <a:r>
              <a:rPr lang="en-GB" b="1"/>
              <a:t>	Biorefining</a:t>
            </a:r>
            <a:r>
              <a:rPr lang="en-GB"/>
              <a:t>	</a:t>
            </a:r>
          </a:p>
          <a:p>
            <a:pPr eaLnBrk="1" hangingPunct="1">
              <a:spcBef>
                <a:spcPct val="0"/>
              </a:spcBef>
            </a:pPr>
            <a:r>
              <a:rPr lang="en-US"/>
              <a:t>	 - Aberystwyth University are working with colleagues at Swansea University and Glamorgan University on the fermentation of grass 	juice from high sugar grasses to make </a:t>
            </a:r>
            <a:r>
              <a:rPr lang="en-US" b="1"/>
              <a:t>ethanol for transport fuels and hydrogen</a:t>
            </a:r>
            <a:r>
              <a:rPr lang="en-US"/>
              <a:t>. </a:t>
            </a:r>
            <a:endParaRPr lang="en-GB"/>
          </a:p>
          <a:p>
            <a:pPr eaLnBrk="1" hangingPunct="1">
              <a:spcBef>
                <a:spcPct val="0"/>
              </a:spcBef>
            </a:pPr>
            <a:r>
              <a:rPr lang="en-US"/>
              <a:t>	</a:t>
            </a:r>
          </a:p>
          <a:p>
            <a:pPr eaLnBrk="1" hangingPunct="1">
              <a:spcBef>
                <a:spcPct val="0"/>
              </a:spcBef>
            </a:pPr>
            <a:r>
              <a:rPr lang="en-GB" b="1"/>
              <a:t>It is currently mapping key infrastructure, innovation and human capital/skills activity in order to identify opportunities for better co-ordination of projects and for addressing any gaps in provision. </a:t>
            </a:r>
            <a:endParaRPr lang="en-US"/>
          </a:p>
          <a:p>
            <a:pPr eaLnBrk="1" hangingPunct="1">
              <a:spcBef>
                <a:spcPct val="0"/>
              </a:spcBef>
            </a:pPr>
            <a:endParaRPr lang="en-US"/>
          </a:p>
          <a:p>
            <a:pPr eaLnBrk="1" hangingPunct="1">
              <a:spcBef>
                <a:spcPct val="0"/>
              </a:spcBef>
            </a:pPr>
            <a:endParaRPr lang="en-US"/>
          </a:p>
          <a:p>
            <a:pPr eaLnBrk="1" hangingPunct="1">
              <a:spcBef>
                <a:spcPct val="0"/>
              </a:spcBef>
            </a:pPr>
            <a:r>
              <a:rPr lang="en-US"/>
              <a:t>The renewable </a:t>
            </a:r>
            <a:r>
              <a:rPr lang="en-US" b="1"/>
              <a:t>Hydrogen Research &amp; Demonstration Centre</a:t>
            </a:r>
            <a:r>
              <a:rPr lang="en-US"/>
              <a:t> is located</a:t>
            </a:r>
            <a:r>
              <a:rPr lang="en-US" b="1"/>
              <a:t> </a:t>
            </a:r>
            <a:r>
              <a:rPr lang="en-US"/>
              <a:t>at </a:t>
            </a:r>
            <a:r>
              <a:rPr lang="en-US" b="1"/>
              <a:t>Baglan Energy Park </a:t>
            </a:r>
            <a:r>
              <a:rPr lang="en-US"/>
              <a:t>and </a:t>
            </a:r>
            <a:r>
              <a:rPr lang="en-US" b="1"/>
              <a:t>developed by the University of Glamorgan </a:t>
            </a:r>
          </a:p>
          <a:p>
            <a:pPr eaLnBrk="1" hangingPunct="1">
              <a:spcBef>
                <a:spcPct val="0"/>
              </a:spcBef>
            </a:pPr>
            <a:r>
              <a:rPr lang="en-US"/>
              <a:t>with part funding from the ERDF, the Hydrogen Centre is a focal point for new Research, Development and Demonstration of renewable hydrogen energy technology in Wales. </a:t>
            </a:r>
          </a:p>
          <a:p>
            <a:r>
              <a:rPr lang="en-US"/>
              <a:t>The Centre will provide a platform for the experimental development of renewable hydrogen production, novel hydrogen energy storage, hydrogen vehicles, fuel cell applications and overall hydrogen energy systems. One of the main functions of the Hydrogen Centre is to raise awareness of hydrogen as a clean and sustainable energy carrier, with the potential to overcome our dependence on imported energy. </a:t>
            </a:r>
          </a:p>
          <a:p>
            <a:pPr eaLnBrk="1" hangingPunct="1">
              <a:spcBef>
                <a:spcPct val="0"/>
              </a:spcBef>
            </a:pPr>
            <a:endParaRPr lang="en-GB"/>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99CBACEE-6BF6-4DFC-8A97-D36B48CA4480}" type="slidenum">
              <a:rPr lang="en-GB" smtClean="0"/>
              <a:pPr defTabSz="940202" fontAlgn="base">
                <a:spcBef>
                  <a:spcPct val="0"/>
                </a:spcBef>
                <a:spcAft>
                  <a:spcPct val="0"/>
                </a:spcAft>
                <a:defRPr/>
              </a:pPr>
              <a:t>159</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540203008"/>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normAutofit fontScale="85000" lnSpcReduction="20000"/>
          </a:bodyPr>
          <a:lstStyle/>
          <a:p>
            <a:pPr eaLnBrk="1" hangingPunct="1">
              <a:spcBef>
                <a:spcPct val="0"/>
              </a:spcBef>
            </a:pPr>
            <a:r>
              <a:rPr lang="en-GB"/>
              <a:t>Swansea Bay region has plans to create </a:t>
            </a:r>
            <a:r>
              <a:rPr lang="en-US"/>
              <a:t>local communication hubs in communities</a:t>
            </a:r>
          </a:p>
          <a:p>
            <a:pPr eaLnBrk="1" hangingPunct="1">
              <a:spcBef>
                <a:spcPct val="0"/>
              </a:spcBef>
            </a:pPr>
            <a:endParaRPr lang="en-US"/>
          </a:p>
          <a:p>
            <a:pPr>
              <a:buFontTx/>
              <a:buChar char="•"/>
            </a:pPr>
            <a:r>
              <a:rPr lang="en-GB" b="1"/>
              <a:t> Home working hubs </a:t>
            </a:r>
            <a:r>
              <a:rPr lang="en-GB"/>
              <a:t>where home workers can access a desk and office facilities (photocopying, printing, meeting space, telephone, teleconferencing and high quality video conferencing facilities).</a:t>
            </a:r>
          </a:p>
          <a:p>
            <a:pPr>
              <a:buFontTx/>
              <a:buChar char="•"/>
            </a:pPr>
            <a:r>
              <a:rPr lang="en-GB" b="1"/>
              <a:t> Information for employers and employees </a:t>
            </a:r>
            <a:r>
              <a:rPr lang="en-GB"/>
              <a:t>on how to address the legal, health and safety and staff management implications.</a:t>
            </a:r>
          </a:p>
          <a:p>
            <a:pPr>
              <a:buFontTx/>
              <a:buChar char="•"/>
            </a:pPr>
            <a:r>
              <a:rPr lang="en-GB"/>
              <a:t> </a:t>
            </a:r>
            <a:r>
              <a:rPr lang="en-GB" b="1"/>
              <a:t>Information on the benefits of home working </a:t>
            </a:r>
            <a:r>
              <a:rPr lang="en-GB"/>
              <a:t>for employee satisfaction, motivation, productivity, reduced office costs.</a:t>
            </a:r>
          </a:p>
          <a:p>
            <a:pPr eaLnBrk="1" hangingPunct="1">
              <a:spcBef>
                <a:spcPct val="0"/>
              </a:spcBef>
            </a:pPr>
            <a:endParaRPr lang="en-GB"/>
          </a:p>
          <a:p>
            <a:r>
              <a:rPr lang="en-GB"/>
              <a:t>working from home can also provide quality of life benefits, increase workforce satisfaction and financial savings through reduced office space requirements. </a:t>
            </a:r>
          </a:p>
          <a:p>
            <a:r>
              <a:rPr lang="en-GB"/>
              <a:t>Increased home working can help sustain local businesses and services, with home business establishment helping diversify local economies. Live/work facilities alongside hub facilities (meeting space / networking space / hot desk facilities) have greater potential than conventional home working for carbon savings. </a:t>
            </a:r>
          </a:p>
          <a:p>
            <a:r>
              <a:rPr lang="en-GB"/>
              <a:t> </a:t>
            </a:r>
          </a:p>
          <a:p>
            <a:r>
              <a:rPr lang="en-GB"/>
              <a:t>It is essential that any regional strategy to improve broadband accessibility is supplemented by an </a:t>
            </a:r>
            <a:r>
              <a:rPr lang="en-GB" b="1"/>
              <a:t>action plan </a:t>
            </a:r>
            <a:r>
              <a:rPr lang="en-GB"/>
              <a:t>to maximise the potential to enable low carbon working and economic and social benefits. </a:t>
            </a:r>
          </a:p>
          <a:p>
            <a:endParaRPr lang="en-GB"/>
          </a:p>
          <a:p>
            <a:r>
              <a:rPr lang="en-GB"/>
              <a:t>This action plan should address issues such as how to communicate the economic case for ICT as a replacement for travel and the need for advice on the tax and legal implications of home business start up.  </a:t>
            </a:r>
          </a:p>
          <a:p>
            <a:endParaRPr lang="en-GB"/>
          </a:p>
          <a:p>
            <a:r>
              <a:rPr lang="en-GB"/>
              <a:t>Realising the potential benefit of improved broadband coverage and accessibility is particularly important in the transition of heavily rural regions to low carbon. </a:t>
            </a:r>
          </a:p>
          <a:p>
            <a:endParaRPr lang="en-GB"/>
          </a:p>
          <a:p>
            <a:r>
              <a:rPr lang="en-GB" b="1"/>
              <a:t>BT’s home working policy:</a:t>
            </a:r>
          </a:p>
          <a:p>
            <a:r>
              <a:rPr lang="en-GB"/>
              <a:t>16% of BT’s UK employees are full time home workers. </a:t>
            </a:r>
          </a:p>
          <a:p>
            <a:r>
              <a:rPr lang="en-GB"/>
              <a:t>Benefits:</a:t>
            </a:r>
          </a:p>
          <a:p>
            <a:pPr>
              <a:buFont typeface="Wingdings" pitchFamily="2" charset="2"/>
              <a:buChar char="Ø"/>
            </a:pPr>
            <a:r>
              <a:rPr lang="en-GB"/>
              <a:t>Commuter CO</a:t>
            </a:r>
            <a:r>
              <a:rPr lang="en-GB" baseline="-25000"/>
              <a:t>2</a:t>
            </a:r>
            <a:r>
              <a:rPr lang="en-GB"/>
              <a:t> emissions reduced by 97,000 tonnes</a:t>
            </a:r>
          </a:p>
          <a:p>
            <a:pPr>
              <a:buFont typeface="Wingdings" pitchFamily="2" charset="2"/>
              <a:buChar char="Ø"/>
            </a:pPr>
            <a:r>
              <a:rPr lang="en-GB"/>
              <a:t>Increase in staff satisfaction by 50%</a:t>
            </a:r>
          </a:p>
          <a:p>
            <a:pPr>
              <a:buFont typeface="Wingdings" pitchFamily="2" charset="2"/>
              <a:buChar char="Ø"/>
            </a:pPr>
            <a:r>
              <a:rPr lang="en-GB"/>
              <a:t>Increased staff productivity and retention</a:t>
            </a:r>
          </a:p>
          <a:p>
            <a:pPr>
              <a:buFont typeface="Wingdings" pitchFamily="2" charset="2"/>
              <a:buChar char="Ø"/>
            </a:pPr>
            <a:r>
              <a:rPr lang="en-GB"/>
              <a:t>Reduced office property requirements to the value of £500 million.</a:t>
            </a:r>
          </a:p>
          <a:p>
            <a:pPr eaLnBrk="1" hangingPunct="1">
              <a:spcBef>
                <a:spcPct val="0"/>
              </a:spcBef>
            </a:pPr>
            <a:endParaRPr lang="en-GB"/>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FDC08E70-31BE-46F9-936A-CCB3D8C7A086}" type="slidenum">
              <a:rPr lang="en-GB" smtClean="0"/>
              <a:pPr defTabSz="940202" fontAlgn="base">
                <a:spcBef>
                  <a:spcPct val="0"/>
                </a:spcBef>
                <a:spcAft>
                  <a:spcPct val="0"/>
                </a:spcAft>
                <a:defRPr/>
              </a:pPr>
              <a:t>160</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152031223"/>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9156" name="Slide Number Placeholder 3"/>
          <p:cNvSpPr txBox="1">
            <a:spLocks noGrp="1"/>
          </p:cNvSpPr>
          <p:nvPr/>
        </p:nvSpPr>
        <p:spPr bwMode="auto">
          <a:xfrm>
            <a:off x="3902076" y="9140826"/>
            <a:ext cx="2984500" cy="481013"/>
          </a:xfrm>
          <a:prstGeom prst="rect">
            <a:avLst/>
          </a:prstGeom>
          <a:noFill/>
          <a:ln w="9525">
            <a:noFill/>
            <a:miter lim="800000"/>
            <a:headEnd/>
            <a:tailEnd/>
          </a:ln>
        </p:spPr>
        <p:txBody>
          <a:bodyPr lIns="94333" tIns="47166" rIns="94333" bIns="47166" anchor="b"/>
          <a:lstStyle/>
          <a:p>
            <a:pPr algn="r"/>
            <a:fld id="{76850F56-FED2-44E8-8288-81C47B20EBF6}" type="slidenum">
              <a:rPr lang="en-GB" sz="1200">
                <a:latin typeface="Calibri" pitchFamily="34" charset="0"/>
              </a:rPr>
              <a:pPr algn="r"/>
              <a:t>161</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8998512"/>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North East</a:t>
            </a:r>
            <a:r>
              <a:rPr lang="en-GB" baseline="0" dirty="0"/>
              <a:t> – large industrial base – however some good examples of diversification to low carbon</a:t>
            </a:r>
          </a:p>
          <a:p>
            <a:pPr eaLnBrk="1" hangingPunct="1">
              <a:spcBef>
                <a:spcPct val="0"/>
              </a:spcBef>
            </a:pPr>
            <a:r>
              <a:rPr lang="en-GB" baseline="0" dirty="0"/>
              <a:t>	Sharp, UPM Shotton, Corus / Dyesol, Toyota</a:t>
            </a:r>
          </a:p>
          <a:p>
            <a:pPr eaLnBrk="1" hangingPunct="1">
              <a:spcBef>
                <a:spcPct val="0"/>
              </a:spcBef>
            </a:pPr>
            <a:endParaRPr lang="en-GB" baseline="0" dirty="0"/>
          </a:p>
          <a:p>
            <a:pPr eaLnBrk="1" hangingPunct="1">
              <a:spcBef>
                <a:spcPct val="0"/>
              </a:spcBef>
            </a:pPr>
            <a:r>
              <a:rPr lang="en-GB" baseline="0" dirty="0"/>
              <a:t>North West – Energy Island – keen to use the development of a Wylfa 2 to stimulate low carbon projects and a low carbon business cluster.</a:t>
            </a:r>
          </a:p>
          <a:p>
            <a:pPr eaLnBrk="1" hangingPunct="1">
              <a:spcBef>
                <a:spcPct val="0"/>
              </a:spcBef>
            </a:pPr>
            <a:r>
              <a:rPr lang="en-GB" baseline="0" dirty="0"/>
              <a:t>		Offshore wind manufacturing base at the old Anglesey Aluminium plant</a:t>
            </a:r>
          </a:p>
          <a:p>
            <a:pPr eaLnBrk="1" hangingPunct="1">
              <a:spcBef>
                <a:spcPct val="0"/>
              </a:spcBef>
            </a:pPr>
            <a:r>
              <a:rPr lang="en-GB" baseline="0" dirty="0"/>
              <a:t>		Hub for tidal stream</a:t>
            </a:r>
          </a:p>
          <a:p>
            <a:pPr eaLnBrk="1" hangingPunct="1">
              <a:spcBef>
                <a:spcPct val="0"/>
              </a:spcBef>
            </a:pPr>
            <a:r>
              <a:rPr lang="en-GB" baseline="0" dirty="0"/>
              <a:t>	Mona </a:t>
            </a:r>
            <a:r>
              <a:rPr lang="en-GB" baseline="0" dirty="0" err="1"/>
              <a:t>Meni</a:t>
            </a:r>
            <a:r>
              <a:rPr lang="en-GB" baseline="0" dirty="0"/>
              <a:t> SRA – again looking to use the regeneration money to provide low carbon infrastructure</a:t>
            </a:r>
          </a:p>
          <a:p>
            <a:pPr eaLnBrk="1" hangingPunct="1">
              <a:spcBef>
                <a:spcPct val="0"/>
              </a:spcBef>
            </a:pPr>
            <a:r>
              <a:rPr lang="en-GB" baseline="0" dirty="0"/>
              <a:t>		Sustainable travel area</a:t>
            </a:r>
          </a:p>
          <a:p>
            <a:pPr eaLnBrk="1" hangingPunct="1">
              <a:spcBef>
                <a:spcPct val="0"/>
              </a:spcBef>
            </a:pPr>
            <a:r>
              <a:rPr lang="en-GB" baseline="0" dirty="0"/>
              <a:t>		Bangor energy strategy</a:t>
            </a:r>
          </a:p>
          <a:p>
            <a:pPr eaLnBrk="1" hangingPunct="1">
              <a:spcBef>
                <a:spcPct val="0"/>
              </a:spcBef>
            </a:pPr>
            <a:r>
              <a:rPr lang="en-GB" baseline="0" dirty="0"/>
              <a:t>	Want a coordinated approach to maximise the wider benefits regionally – currently </a:t>
            </a:r>
            <a:r>
              <a:rPr lang="en-GB" baseline="0" dirty="0" err="1"/>
              <a:t>disscussing</a:t>
            </a:r>
            <a:r>
              <a:rPr lang="en-GB" baseline="0" dirty="0"/>
              <a:t> how to do it.</a:t>
            </a:r>
          </a:p>
          <a:p>
            <a:pPr eaLnBrk="1" hangingPunct="1">
              <a:spcBef>
                <a:spcPct val="0"/>
              </a:spcBef>
            </a:pPr>
            <a:r>
              <a:rPr lang="en-GB" baseline="0" dirty="0"/>
              <a:t>	</a:t>
            </a:r>
          </a:p>
          <a:p>
            <a:pPr eaLnBrk="1" hangingPunct="1">
              <a:spcBef>
                <a:spcPct val="0"/>
              </a:spcBef>
            </a:pPr>
            <a:endParaRPr lang="en-GB" dirty="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162</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57188876"/>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aseline="0" dirty="0"/>
              <a:t>	</a:t>
            </a:r>
          </a:p>
          <a:p>
            <a:pPr eaLnBrk="1" hangingPunct="1">
              <a:spcBef>
                <a:spcPct val="0"/>
              </a:spcBef>
            </a:pPr>
            <a:r>
              <a:rPr lang="en-GB" dirty="0"/>
              <a:t>Is there anything</a:t>
            </a:r>
            <a:r>
              <a:rPr lang="en-GB" baseline="0" dirty="0"/>
              <a:t> you would like to focus or to go into more depth within that lecture?</a:t>
            </a:r>
            <a:endParaRPr lang="en-GB" dirty="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163</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49465152"/>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aseline="0" dirty="0"/>
              <a:t>	</a:t>
            </a:r>
          </a:p>
          <a:p>
            <a:pPr eaLnBrk="1" hangingPunct="1">
              <a:spcBef>
                <a:spcPct val="0"/>
              </a:spcBef>
            </a:pPr>
            <a:r>
              <a:rPr lang="en-GB" dirty="0"/>
              <a:t>Is </a:t>
            </a:r>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164</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958919807"/>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aseline="0" dirty="0"/>
              <a:t>	</a:t>
            </a:r>
          </a:p>
          <a:p>
            <a:pPr eaLnBrk="1" hangingPunct="1">
              <a:spcBef>
                <a:spcPct val="0"/>
              </a:spcBef>
            </a:pPr>
            <a:r>
              <a:rPr lang="en-GB" dirty="0"/>
              <a:t>Is </a:t>
            </a:r>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165</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900984497"/>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aseline="0" dirty="0"/>
              <a:t>	</a:t>
            </a:r>
          </a:p>
          <a:p>
            <a:pPr eaLnBrk="1" hangingPunct="1">
              <a:spcBef>
                <a:spcPct val="0"/>
              </a:spcBef>
            </a:pPr>
            <a:r>
              <a:rPr lang="en-GB" dirty="0"/>
              <a:t>Is </a:t>
            </a:r>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166</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443350595"/>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aseline="0" dirty="0"/>
              <a:t>	</a:t>
            </a:r>
          </a:p>
          <a:p>
            <a:pPr eaLnBrk="1" hangingPunct="1">
              <a:spcBef>
                <a:spcPct val="0"/>
              </a:spcBef>
            </a:pPr>
            <a:r>
              <a:rPr lang="en-GB" dirty="0"/>
              <a:t>Is </a:t>
            </a:r>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167</a:t>
            </a:fld>
            <a:endParaRPr lang="en-GB" dirty="0"/>
          </a:p>
        </p:txBody>
      </p:sp>
      <p:sp>
        <p:nvSpPr>
          <p:cNvPr id="5" name="Footer Placeholder 4"/>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915097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9395369-FE91-47A8-9699-90C2A30DF2CF}" type="datetimeFigureOut">
              <a:rPr lang="en-GB" smtClean="0"/>
              <a:pPr/>
              <a:t>06/11/2020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FC3B52-AEC8-4870-B032-4463510A62A5}"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7265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9395369-FE91-47A8-9699-90C2A30DF2CF}" type="datetimeFigureOut">
              <a:rPr lang="en-GB" smtClean="0"/>
              <a:pPr/>
              <a:t>06/11/2020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536152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9395369-FE91-47A8-9699-90C2A30DF2CF}" type="datetimeFigureOut">
              <a:rPr lang="en-GB" smtClean="0"/>
              <a:pPr/>
              <a:t>06/11/2020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FC3B52-AEC8-4870-B032-4463510A62A5}"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1827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9395369-FE91-47A8-9699-90C2A30DF2CF}" type="datetimeFigureOut">
              <a:rPr lang="en-GB" smtClean="0"/>
              <a:pPr/>
              <a:t>06/11/2020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2379857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9395369-FE91-47A8-9699-90C2A30DF2CF}" type="datetimeFigureOut">
              <a:rPr lang="en-GB" smtClean="0"/>
              <a:pPr/>
              <a:t>06/11/2020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3596161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9395369-FE91-47A8-9699-90C2A30DF2CF}" type="datetimeFigureOut">
              <a:rPr lang="en-GB" smtClean="0"/>
              <a:pPr/>
              <a:t>06/11/2020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2118777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9395369-FE91-47A8-9699-90C2A30DF2CF}" type="datetimeFigureOut">
              <a:rPr lang="en-GB" smtClean="0"/>
              <a:pPr/>
              <a:t>06/11/2020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1196316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49395369-FE91-47A8-9699-90C2A30DF2CF}" type="datetimeFigureOut">
              <a:rPr lang="en-GB" smtClean="0"/>
              <a:pPr/>
              <a:t>06/11/2020</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FFC3B52-AEC8-4870-B032-4463510A62A5}" type="slidenum">
              <a:rPr lang="en-GB" smtClean="0"/>
              <a:pPr/>
              <a:t>‹#›</a:t>
            </a:fld>
            <a:endParaRPr lang="en-GB"/>
          </a:p>
        </p:txBody>
      </p:sp>
    </p:spTree>
    <p:extLst>
      <p:ext uri="{BB962C8B-B14F-4D97-AF65-F5344CB8AC3E}">
        <p14:creationId xmlns:p14="http://schemas.microsoft.com/office/powerpoint/2010/main" val="1238864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9395369-FE91-47A8-9699-90C2A30DF2CF}" type="datetimeFigureOut">
              <a:rPr lang="en-GB" smtClean="0"/>
              <a:pPr/>
              <a:t>06/11/2020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3672721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9395369-FE91-47A8-9699-90C2A30DF2CF}" type="datetimeFigureOut">
              <a:rPr lang="en-GB" smtClean="0"/>
              <a:pPr/>
              <a:t>06/11/2020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1794970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9395369-FE91-47A8-9699-90C2A30DF2CF}" type="datetimeFigureOut">
              <a:rPr lang="en-GB" smtClean="0"/>
              <a:pPr/>
              <a:t>06/11/2020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FC3B52-AEC8-4870-B032-4463510A62A5}" type="slidenum">
              <a:rPr lang="en-GB" smtClean="0"/>
              <a:pPr/>
              <a:t>‹#›</a:t>
            </a:fld>
            <a:endParaRPr lang="en-GB"/>
          </a:p>
        </p:txBody>
      </p:sp>
    </p:spTree>
    <p:extLst>
      <p:ext uri="{BB962C8B-B14F-4D97-AF65-F5344CB8AC3E}">
        <p14:creationId xmlns:p14="http://schemas.microsoft.com/office/powerpoint/2010/main" val="2263909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328613" y="1941513"/>
            <a:ext cx="402748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08500" y="1941513"/>
            <a:ext cx="402907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910A440-5FEF-4F8B-BAD5-0D171E2F5333}" type="slidenum">
              <a:rPr lang="en-GB" altLang="en-US"/>
              <a:pPr>
                <a:defRPr/>
              </a:pPr>
              <a:t>‹#›</a:t>
            </a:fld>
            <a:endParaRPr lang="en-GB" altLang="en-US"/>
          </a:p>
        </p:txBody>
      </p:sp>
    </p:spTree>
    <p:extLst>
      <p:ext uri="{BB962C8B-B14F-4D97-AF65-F5344CB8AC3E}">
        <p14:creationId xmlns:p14="http://schemas.microsoft.com/office/powerpoint/2010/main" val="3835406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49395369-FE91-47A8-9699-90C2A30DF2CF}" type="datetimeFigureOut">
              <a:rPr lang="en-GB" smtClean="0"/>
              <a:pPr/>
              <a:t>06/11/2020</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FFC3B52-AEC8-4870-B032-4463510A62A5}" type="slidenum">
              <a:rPr lang="en-GB" smtClean="0"/>
              <a:pPr/>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207957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9.xml"/><Relationship Id="rId1" Type="http://schemas.openxmlformats.org/officeDocument/2006/relationships/vmlDrawing" Target="../drawings/vmlDrawing1.vml"/><Relationship Id="rId5" Type="http://schemas.openxmlformats.org/officeDocument/2006/relationships/image" Target="../media/image19.png"/><Relationship Id="rId4" Type="http://schemas.openxmlformats.org/officeDocument/2006/relationships/image" Target="../media/image18.wmf"/></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hyperlink" Target="https://www.bbc.co.uk/news/science-environment-45784892" TargetMode="External"/><Relationship Id="rId7"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hyperlink" Target="https://www.ukcop26.org/" TargetMode="External"/><Relationship Id="rId4" Type="http://schemas.openxmlformats.org/officeDocument/2006/relationships/hyperlink" Target="https://www.ipcc.ch/report/srcc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un.org/sustainabledevelopment/summit/"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D0maqlkITUg"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ec.europa.eu/eu2020/pdf/COMPLET%20EN%20BARROSO%20%20%20007%20-%20Europe%202020%20-%20EN%20version.pdf"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rFeOYlxJbmw"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8.jpeg"/><Relationship Id="rId4" Type="http://schemas.openxmlformats.org/officeDocument/2006/relationships/image" Target="../media/image27.jpeg"/></Relationships>
</file>

<file path=ppt/slides/_rels/slide22.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hyperlink" Target="http://www.earthhour.org/" TargetMode="External"/><Relationship Id="rId7"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actonco2.direct.gov.uk/home.html" TargetMode="External"/><Relationship Id="rId5" Type="http://schemas.openxmlformats.org/officeDocument/2006/relationships/image" Target="../media/image30.jpeg"/><Relationship Id="rId4" Type="http://schemas.openxmlformats.org/officeDocument/2006/relationships/hyperlink" Target="https://www.npt.gov.uk/media/7062/environment-strategy.pdf" TargetMode="External"/><Relationship Id="rId9" Type="http://schemas.openxmlformats.org/officeDocument/2006/relationships/image" Target="../media/image33.png"/></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eco-act.com/our-clients/" TargetMode="External"/><Relationship Id="rId2" Type="http://schemas.openxmlformats.org/officeDocument/2006/relationships/hyperlink" Target="http://www.theguardian.com/sustainable-business/blog/future-of-sustainability-reporting"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www.homequalitymark.com/"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jpeg"/></Relationships>
</file>

<file path=ppt/slides/_rels/slide4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52.jpeg"/><Relationship Id="rId4" Type="http://schemas.openxmlformats.org/officeDocument/2006/relationships/hyperlink" Target="https://www.circularonline.co.uk/insight/earth-overshoot-day-2019-the-earliest-ever/?gclid=EAIaIQobChMIvvfLzZfa5QIVQbDtCh3g0wFwEAAYASAAEgKfivD_BwE"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www.circularonline.co.uk/news/earth-overshoot-day-covid-19-has-caused-humanitys-ecological-footprint-to-contract/"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57.png"/><Relationship Id="rId4" Type="http://schemas.openxmlformats.org/officeDocument/2006/relationships/hyperlink" Target="https://www.youtube.com/watch?v=ozW7y-y6Ymw"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58.gif"/></Relationships>
</file>

<file path=ppt/slides/_rels/slide49.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7.xml"/><Relationship Id="rId4" Type="http://schemas.openxmlformats.org/officeDocument/2006/relationships/image" Target="../media/image62.png"/></Relationships>
</file>

<file path=ppt/slides/_rels/slide51.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hyperlink" Target="https://www.youtube.com/watch?v=8qmfCTNNhVM&amp;app=desktop" TargetMode="External"/><Relationship Id="rId2" Type="http://schemas.openxmlformats.org/officeDocument/2006/relationships/hyperlink" Target="https://www.youtube.com/watch?v=pAVGKfa9hlA" TargetMode="External"/><Relationship Id="rId1" Type="http://schemas.openxmlformats.org/officeDocument/2006/relationships/slideLayout" Target="../slideLayouts/slideLayout4.xml"/><Relationship Id="rId5" Type="http://schemas.openxmlformats.org/officeDocument/2006/relationships/image" Target="../media/image66.png"/><Relationship Id="rId4" Type="http://schemas.openxmlformats.org/officeDocument/2006/relationships/image" Target="../media/image65.png"/></Relationships>
</file>

<file path=ppt/slides/_rels/slide55.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69.png"/></Relationships>
</file>

<file path=ppt/slides/_rels/slide5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70.png"/></Relationships>
</file>

<file path=ppt/slides/_rels/slide59.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71.gif"/></Relationships>
</file>

<file path=ppt/slides/_rels/slide6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www.oecd.org/coronavirus/en/themes/green-recovery" TargetMode="Externa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66.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2.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5.xml"/><Relationship Id="rId4" Type="http://schemas.openxmlformats.org/officeDocument/2006/relationships/image" Target="../media/image84.png"/></Relationships>
</file>

<file path=ppt/slides/_rels/slide74.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5.xml"/></Relationships>
</file>

<file path=ppt/slides/_rels/slide75.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2.xml"/></Relationships>
</file>

<file path=ppt/slides/_rels/slide7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12.xml"/></Relationships>
</file>

<file path=ppt/slides/_rels/slide77.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hyperlink" Target="http://www.google.co.uk/url?sa=i&amp;source=images&amp;cd=&amp;cad=rja&amp;docid=x6XlLnbIhdPQkM&amp;tbnid=dovwS7ERY2tVuM:&amp;ved=0CAgQjRwwAA&amp;url=http://convention.nssga.org/ai1ec_event/sustainability-task-force-meeting/?instance_id%3D147&amp;ei=jnhvUtv2JIWi0QWXu4CgCg&amp;psig=AFQjCNHVyCWeHjFLiLulpat9enmqgNmcNw&amp;ust=1383123470651721" TargetMode="External"/><Relationship Id="rId2" Type="http://schemas.openxmlformats.org/officeDocument/2006/relationships/image" Target="../media/image90.png"/><Relationship Id="rId1" Type="http://schemas.openxmlformats.org/officeDocument/2006/relationships/slideLayout" Target="../slideLayouts/slideLayout7.xml"/><Relationship Id="rId5" Type="http://schemas.openxmlformats.org/officeDocument/2006/relationships/image" Target="../media/image92.png"/><Relationship Id="rId4" Type="http://schemas.openxmlformats.org/officeDocument/2006/relationships/image" Target="../media/image91.jpeg"/></Relationships>
</file>

<file path=ppt/slides/_rels/slide80.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96.jpeg"/></Relationships>
</file>

<file path=ppt/slides/_rels/slide82.xml.rels><?xml version="1.0" encoding="UTF-8" standalone="yes"?>
<Relationships xmlns="http://schemas.openxmlformats.org/package/2006/relationships"><Relationship Id="rId2" Type="http://schemas.openxmlformats.org/officeDocument/2006/relationships/hyperlink" Target="https://www.carbonfootprint.com/news.html" TargetMode="Externa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100.png"/><Relationship Id="rId4" Type="http://schemas.openxmlformats.org/officeDocument/2006/relationships/image" Target="../media/image99.jpeg"/></Relationships>
</file>

<file path=ppt/slides/_rels/slide86.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101.png"/><Relationship Id="rId4" Type="http://schemas.openxmlformats.org/officeDocument/2006/relationships/image" Target="../media/image99.jpeg"/></Relationships>
</file>

<file path=ppt/slides/_rels/slide87.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hyperlink" Target="https://www.bbc.co.uk/news/uk-wales-54513348" TargetMode="External"/><Relationship Id="rId1" Type="http://schemas.openxmlformats.org/officeDocument/2006/relationships/slideLayout" Target="../slideLayouts/slideLayout4.xml"/><Relationship Id="rId5" Type="http://schemas.openxmlformats.org/officeDocument/2006/relationships/image" Target="../media/image104.png"/><Relationship Id="rId4" Type="http://schemas.openxmlformats.org/officeDocument/2006/relationships/image" Target="../media/image103.png"/></Relationships>
</file>

<file path=ppt/slides/_rels/slide88.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99.jpeg"/></Relationships>
</file>

<file path=ppt/slides/_rels/slide90.xml.rels><?xml version="1.0" encoding="UTF-8" standalone="yes"?>
<Relationships xmlns="http://schemas.openxmlformats.org/package/2006/relationships"><Relationship Id="rId3" Type="http://schemas.openxmlformats.org/officeDocument/2006/relationships/hyperlink" Target="http://footprint.wwf.org.uk/" TargetMode="External"/><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image" Target="../media/image107.jpeg"/><Relationship Id="rId4" Type="http://schemas.openxmlformats.org/officeDocument/2006/relationships/hyperlink" Target="http://www.carbonfootprint.com/calculator.aspx" TargetMode="External"/></Relationships>
</file>

<file path=ppt/slides/_rels/slide91.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openxmlformats.org/officeDocument/2006/relationships/image" Target="../media/image111.jpeg"/><Relationship Id="rId7" Type="http://schemas.openxmlformats.org/officeDocument/2006/relationships/image" Target="../media/image115.png"/><Relationship Id="rId2" Type="http://schemas.openxmlformats.org/officeDocument/2006/relationships/image" Target="../media/image110.png"/><Relationship Id="rId1" Type="http://schemas.openxmlformats.org/officeDocument/2006/relationships/slideLayout" Target="../slideLayouts/slideLayout2.xml"/><Relationship Id="rId6" Type="http://schemas.openxmlformats.org/officeDocument/2006/relationships/image" Target="../media/image114.png"/><Relationship Id="rId5" Type="http://schemas.openxmlformats.org/officeDocument/2006/relationships/image" Target="../media/image113.jpeg"/><Relationship Id="rId4" Type="http://schemas.openxmlformats.org/officeDocument/2006/relationships/image" Target="../media/image112.png"/></Relationships>
</file>

<file path=ppt/slides/_rels/slide94.xml.rels><?xml version="1.0" encoding="UTF-8" standalone="yes"?>
<Relationships xmlns="http://schemas.openxmlformats.org/package/2006/relationships"><Relationship Id="rId3" Type="http://schemas.openxmlformats.org/officeDocument/2006/relationships/hyperlink" Target="https://www.gov.uk/government/speeches/building-back-a-green-and-resilient-recovery" TargetMode="External"/><Relationship Id="rId7" Type="http://schemas.openxmlformats.org/officeDocument/2006/relationships/image" Target="../media/image116.png"/><Relationship Id="rId2" Type="http://schemas.openxmlformats.org/officeDocument/2006/relationships/hyperlink" Target="https://www.gov.uk/government/news/pm-commits-350-million-to-fuel-green-recovery" TargetMode="External"/><Relationship Id="rId1" Type="http://schemas.openxmlformats.org/officeDocument/2006/relationships/slideLayout" Target="../slideLayouts/slideLayout2.xml"/><Relationship Id="rId6" Type="http://schemas.openxmlformats.org/officeDocument/2006/relationships/hyperlink" Target="http://www.climateaction.org/news/lse-green-jobs-can-boost-recovery-and-help-deliver-levelling-up" TargetMode="External"/><Relationship Id="rId5" Type="http://schemas.openxmlformats.org/officeDocument/2006/relationships/hyperlink" Target="http://www.climateaction.org/" TargetMode="External"/><Relationship Id="rId4" Type="http://schemas.openxmlformats.org/officeDocument/2006/relationships/hyperlink" Target="https://www.gov.uk/government/publications/clean-growth-equity-fund" TargetMode="External"/></Relationships>
</file>

<file path=ppt/slides/_rels/slide95.xml.rels><?xml version="1.0" encoding="UTF-8" standalone="yes"?>
<Relationships xmlns="http://schemas.openxmlformats.org/package/2006/relationships"><Relationship Id="rId3" Type="http://schemas.openxmlformats.org/officeDocument/2006/relationships/hyperlink" Target="http://gov.wales/topics/environmentcountryside/consmanagement/natural-resources-management/environment-bill/environment-wales-bill-video/?skip=1&amp;lang=en" TargetMode="External"/><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117.png"/></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120.jpeg"/></Relationships>
</file>

<file path=ppt/slides/_rels/slide99.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44.xml"/><Relationship Id="rId1" Type="http://schemas.openxmlformats.org/officeDocument/2006/relationships/slideLayout" Target="../slideLayouts/slideLayout7.xml"/><Relationship Id="rId4" Type="http://schemas.openxmlformats.org/officeDocument/2006/relationships/image" Target="../media/image124.png"/></Relationships>
</file>

<file path=ppt/slides/_rels/slide102.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hyperlink" Target="https://www.energylivenews.com/2019/06/27/uk-passes-law-for-net-zero-emissions-by-2050/" TargetMode="External"/><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129.jpeg"/></Relationships>
</file>

<file path=ppt/slides/_rels/slide108.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3" Type="http://schemas.openxmlformats.org/officeDocument/2006/relationships/hyperlink" Target="http://www.thecccw.org.uk/" TargetMode="External"/><Relationship Id="rId2" Type="http://schemas.openxmlformats.org/officeDocument/2006/relationships/notesSlide" Target="../notesSlides/notesSlide53.xml"/><Relationship Id="rId1" Type="http://schemas.openxmlformats.org/officeDocument/2006/relationships/slideLayout" Target="../slideLayouts/slideLayout7.xml"/><Relationship Id="rId4" Type="http://schemas.openxmlformats.org/officeDocument/2006/relationships/hyperlink" Target="http://wales.gov.uk/topics/environmentcountryside/energy/energywales/" TargetMode="External"/></Relationships>
</file>

<file path=ppt/slides/_rels/slide111.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58.xml"/><Relationship Id="rId1" Type="http://schemas.openxmlformats.org/officeDocument/2006/relationships/slideLayout" Target="../slideLayouts/slideLayout7.xml"/><Relationship Id="rId4" Type="http://schemas.openxmlformats.org/officeDocument/2006/relationships/image" Target="../media/image133.png"/></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73.xml"/><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7.xml"/></Relationships>
</file>

<file path=ppt/slides/_rels/slide132.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75.xml"/><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notesSlide" Target="../notesSlides/notesSlide76.xml"/><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notesSlide" Target="../notesSlides/notesSlide77.xml"/><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79.xml"/><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80.xml"/><Relationship Id="rId1" Type="http://schemas.openxmlformats.org/officeDocument/2006/relationships/slideLayout" Target="../slideLayouts/slideLayout7.xml"/></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84.xml"/><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85.xml"/><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7.xml"/></Relationships>
</file>

<file path=ppt/slides/_rels/slide144.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87.xml"/><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89.xml"/><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notesSlide" Target="../notesSlides/notesSlide90.xml"/><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91.xml"/><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93.xml"/><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notesSlide" Target="../notesSlides/notesSlide94.xml"/><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3" Type="http://schemas.openxmlformats.org/officeDocument/2006/relationships/image" Target="../media/image148.jpeg"/><Relationship Id="rId2" Type="http://schemas.openxmlformats.org/officeDocument/2006/relationships/notesSlide" Target="../notesSlides/notesSlide95.xml"/><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96.xml"/><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98.xml"/><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100.xml"/><Relationship Id="rId1" Type="http://schemas.openxmlformats.org/officeDocument/2006/relationships/slideLayout" Target="../slideLayouts/slideLayout7.xml"/><Relationship Id="rId4" Type="http://schemas.openxmlformats.org/officeDocument/2006/relationships/image" Target="../media/image151.png"/></Relationships>
</file>

<file path=ppt/slides/_rels/slide158.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101.xml"/><Relationship Id="rId1" Type="http://schemas.openxmlformats.org/officeDocument/2006/relationships/slideLayout" Target="../slideLayouts/slideLayout7.xml"/><Relationship Id="rId4" Type="http://schemas.openxmlformats.org/officeDocument/2006/relationships/image" Target="../media/image153.png"/></Relationships>
</file>

<file path=ppt/slides/_rels/slide159.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102.xml"/><Relationship Id="rId1" Type="http://schemas.openxmlformats.org/officeDocument/2006/relationships/slideLayout" Target="../slideLayouts/slideLayout7.xml"/><Relationship Id="rId4" Type="http://schemas.openxmlformats.org/officeDocument/2006/relationships/image" Target="../media/image154.jpeg"/></Relationships>
</file>

<file path=ppt/slides/_rels/slide160.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103.xml"/><Relationship Id="rId1" Type="http://schemas.openxmlformats.org/officeDocument/2006/relationships/slideLayout" Target="../slideLayouts/slideLayout7.xml"/><Relationship Id="rId4" Type="http://schemas.openxmlformats.org/officeDocument/2006/relationships/image" Target="../media/image155.png"/></Relationships>
</file>

<file path=ppt/slides/_rels/slide161.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104.xml"/><Relationship Id="rId1" Type="http://schemas.openxmlformats.org/officeDocument/2006/relationships/slideLayout" Target="../slideLayouts/slideLayout7.xml"/></Relationships>
</file>

<file path=ppt/slides/_rels/slide162.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7.xml"/></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3" Type="http://schemas.openxmlformats.org/officeDocument/2006/relationships/hyperlink" Target="http://quest.bris.ac.uk/workshops/AIMES-OSC/talks/Anderson.ppt" TargetMode="External"/><Relationship Id="rId2" Type="http://schemas.openxmlformats.org/officeDocument/2006/relationships/notesSlide" Target="../notesSlides/notesSlide107.xml"/><Relationship Id="rId1" Type="http://schemas.openxmlformats.org/officeDocument/2006/relationships/slideLayout" Target="../slideLayouts/slideLayout7.xml"/><Relationship Id="rId6" Type="http://schemas.openxmlformats.org/officeDocument/2006/relationships/hyperlink" Target="http://www.theccc.org.uk/pdf/TSOClimateChange.pdf" TargetMode="External"/><Relationship Id="rId5" Type="http://schemas.openxmlformats.org/officeDocument/2006/relationships/hyperlink" Target="http://wales.gov.uk/desh/meetings/climatechange/commission080312/termse.doc?lang=en" TargetMode="External"/><Relationship Id="rId4" Type="http://schemas.openxmlformats.org/officeDocument/2006/relationships/hyperlink" Target="https://webmail.wales.ac.uk/exchweb/bin/redir.asp?URL=http://www.sd-commission.org.uk/publications.php?id=1018" TargetMode="External"/></Relationships>
</file>

<file path=ppt/slides/_rels/slide165.xml.rels><?xml version="1.0" encoding="UTF-8" standalone="yes"?>
<Relationships xmlns="http://schemas.openxmlformats.org/package/2006/relationships"><Relationship Id="rId3" Type="http://schemas.openxmlformats.org/officeDocument/2006/relationships/hyperlink" Target="http://www.ey.com/Publication/vwLUAssets/Renewable_energy_country_attractiveness_indices_Issue_26/$FILE/Renewable_enenergy.pdf" TargetMode="External"/><Relationship Id="rId2" Type="http://schemas.openxmlformats.org/officeDocument/2006/relationships/notesSlide" Target="../notesSlides/notesSlide108.xml"/><Relationship Id="rId1" Type="http://schemas.openxmlformats.org/officeDocument/2006/relationships/slideLayout" Target="../slideLayouts/slideLayout7.xml"/><Relationship Id="rId6" Type="http://schemas.openxmlformats.org/officeDocument/2006/relationships/hyperlink" Target="http://image.guardian.co.uk/sys-files/Guardian/documents/2008/01/23/RENEWABLES.pdf" TargetMode="External"/><Relationship Id="rId5" Type="http://schemas.openxmlformats.org/officeDocument/2006/relationships/hyperlink" Target="http://www.swansea.ac.uk/media/Media,14179,en.pdf" TargetMode="External"/><Relationship Id="rId4" Type="http://schemas.openxmlformats.org/officeDocument/2006/relationships/hyperlink" Target="http://eur-lex.europa.eu/LexUriServ/LexUriServ.do?uri=OJ:L:2009:140:FULL:EN:PDF" TargetMode="External"/></Relationships>
</file>

<file path=ppt/slides/_rels/slide166.xml.rels><?xml version="1.0" encoding="UTF-8" standalone="yes"?>
<Relationships xmlns="http://schemas.openxmlformats.org/package/2006/relationships"><Relationship Id="rId8" Type="http://schemas.openxmlformats.org/officeDocument/2006/relationships/hyperlink" Target="http://wales.gov.uk/dpsp/wspatialplan/documents/wsp2008update/wsp2008updatee.pdf" TargetMode="External"/><Relationship Id="rId3" Type="http://schemas.openxmlformats.org/officeDocument/2006/relationships/hyperlink" Target="http://www.decc.gov.uk/assets/decc/What%20we%20do/UK%20energy%20supply/Energy%20mix/Renewable%20energy/Renewable%20Energy%20Strategy/1_20090717120647_e_@@_TheUKRenewableEnergyStrategy2009.pdf" TargetMode="External"/><Relationship Id="rId7" Type="http://schemas.openxmlformats.org/officeDocument/2006/relationships/hyperlink" Target="http://www.tidalenergyltd.com/tidalenergy.htm" TargetMode="External"/><Relationship Id="rId2" Type="http://schemas.openxmlformats.org/officeDocument/2006/relationships/notesSlide" Target="../notesSlides/notesSlide109.xml"/><Relationship Id="rId1" Type="http://schemas.openxmlformats.org/officeDocument/2006/relationships/slideLayout" Target="../slideLayouts/slideLayout7.xml"/><Relationship Id="rId6" Type="http://schemas.openxmlformats.org/officeDocument/2006/relationships/hyperlink" Target="http://www.surveys.energysw.com/overview.php" TargetMode="External"/><Relationship Id="rId5" Type="http://schemas.openxmlformats.org/officeDocument/2006/relationships/hyperlink" Target="http://www.marineenergypembrokeshire.co.uk/" TargetMode="External"/><Relationship Id="rId4" Type="http://schemas.openxmlformats.org/officeDocument/2006/relationships/hyperlink" Target="http://www.icbe.com/emissions/calculate.asp" TargetMode="External"/></Relationships>
</file>

<file path=ppt/slides/_rels/slide167.xml.rels><?xml version="1.0" encoding="UTF-8" standalone="yes"?>
<Relationships xmlns="http://schemas.openxmlformats.org/package/2006/relationships"><Relationship Id="rId3" Type="http://schemas.openxmlformats.org/officeDocument/2006/relationships/hyperlink" Target="http://wales.gov.uk/topics/environmentcountryside/climatechange/tacklingchange/strategy/commission/?lang=en" TargetMode="External"/><Relationship Id="rId2" Type="http://schemas.openxmlformats.org/officeDocument/2006/relationships/notesSlide" Target="../notesSlides/notesSlide110.xml"/><Relationship Id="rId1" Type="http://schemas.openxmlformats.org/officeDocument/2006/relationships/slideLayout" Target="../slideLayouts/slideLayout7.xml"/><Relationship Id="rId4" Type="http://schemas.openxmlformats.org/officeDocument/2006/relationships/hyperlink" Target="http://wales.gov.uk/docs/desh/publications/101006ccstratfinal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extBox 2"/>
          <p:cNvSpPr txBox="1">
            <a:spLocks noChangeArrowheads="1"/>
          </p:cNvSpPr>
          <p:nvPr/>
        </p:nvSpPr>
        <p:spPr bwMode="auto">
          <a:xfrm>
            <a:off x="-4229" y="1746654"/>
            <a:ext cx="9144000" cy="2185214"/>
          </a:xfrm>
          <a:prstGeom prst="rect">
            <a:avLst/>
          </a:prstGeom>
          <a:noFill/>
          <a:ln w="9525">
            <a:noFill/>
            <a:miter lim="800000"/>
            <a:headEnd/>
            <a:tailEnd/>
          </a:ln>
        </p:spPr>
        <p:txBody>
          <a:bodyPr>
            <a:spAutoFit/>
          </a:bodyPr>
          <a:lstStyle/>
          <a:p>
            <a:pPr algn="ctr"/>
            <a:endParaRPr lang="en-GB" sz="2400" dirty="0">
              <a:solidFill>
                <a:srgbClr val="1F497D"/>
              </a:solidFill>
            </a:endParaRPr>
          </a:p>
          <a:p>
            <a:pPr algn="ctr"/>
            <a:r>
              <a:rPr lang="en-US" sz="4000" i="1" dirty="0">
                <a:solidFill>
                  <a:prstClr val="black"/>
                </a:solidFill>
              </a:rPr>
              <a:t>Environmental Assessment</a:t>
            </a:r>
          </a:p>
          <a:p>
            <a:pPr algn="ctr"/>
            <a:endParaRPr lang="en-US" sz="2400" i="1" dirty="0">
              <a:solidFill>
                <a:prstClr val="black"/>
              </a:solidFill>
            </a:endParaRPr>
          </a:p>
          <a:p>
            <a:pPr algn="ctr"/>
            <a:endParaRPr lang="en-US" sz="2400" i="1" dirty="0">
              <a:solidFill>
                <a:prstClr val="black"/>
              </a:solidFill>
            </a:endParaRPr>
          </a:p>
          <a:p>
            <a:pPr algn="ctr"/>
            <a:r>
              <a:rPr lang="en-US" sz="2400" i="1" dirty="0">
                <a:solidFill>
                  <a:prstClr val="black"/>
                </a:solidFill>
              </a:rPr>
              <a:t>Module Description</a:t>
            </a:r>
          </a:p>
        </p:txBody>
      </p:sp>
      <p:sp>
        <p:nvSpPr>
          <p:cNvPr id="5" name="Rectangle 3"/>
          <p:cNvSpPr>
            <a:spLocks noChangeArrowheads="1"/>
          </p:cNvSpPr>
          <p:nvPr/>
        </p:nvSpPr>
        <p:spPr bwMode="auto">
          <a:xfrm>
            <a:off x="0" y="117984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a:defRPr/>
            </a:pPr>
            <a:endParaRPr lang="en-GB">
              <a:solidFill>
                <a:prstClr val="black"/>
              </a:solidFill>
            </a:endParaRPr>
          </a:p>
        </p:txBody>
      </p:sp>
      <p:sp>
        <p:nvSpPr>
          <p:cNvPr id="7" name="Rectangle 6"/>
          <p:cNvSpPr/>
          <p:nvPr/>
        </p:nvSpPr>
        <p:spPr>
          <a:xfrm>
            <a:off x="0" y="1751014"/>
            <a:ext cx="9144000" cy="984885"/>
          </a:xfrm>
          <a:prstGeom prst="rect">
            <a:avLst/>
          </a:prstGeom>
        </p:spPr>
        <p:txBody>
          <a:bodyPr>
            <a:spAutoFit/>
          </a:bodyPr>
          <a:lstStyle/>
          <a:p>
            <a:pPr algn="ctr" defTabSz="914296">
              <a:defRPr/>
            </a:pPr>
            <a:endParaRPr lang="en-GB" sz="4000" dirty="0">
              <a:solidFill>
                <a:prstClr val="black"/>
              </a:solidFill>
            </a:endParaRPr>
          </a:p>
          <a:p>
            <a:pPr algn="ctr" defTabSz="914296">
              <a:defRPr/>
            </a:pPr>
            <a:endParaRPr lang="en-GB" dirty="0">
              <a:solidFill>
                <a:prstClr val="black"/>
              </a:solidFill>
            </a:endParaRPr>
          </a:p>
        </p:txBody>
      </p:sp>
      <p:sp>
        <p:nvSpPr>
          <p:cNvPr id="9" name="Rectangle 3"/>
          <p:cNvSpPr>
            <a:spLocks noChangeArrowheads="1"/>
          </p:cNvSpPr>
          <p:nvPr/>
        </p:nvSpPr>
        <p:spPr bwMode="auto">
          <a:xfrm>
            <a:off x="0" y="4468849"/>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a:defRPr/>
            </a:pPr>
            <a:endParaRPr lang="en-GB">
              <a:solidFill>
                <a:prstClr val="black"/>
              </a:solidFill>
            </a:endParaRPr>
          </a:p>
        </p:txBody>
      </p:sp>
      <p:pic>
        <p:nvPicPr>
          <p:cNvPr id="2" name="Picture 1"/>
          <p:cNvPicPr>
            <a:picLocks noChangeAspect="1"/>
          </p:cNvPicPr>
          <p:nvPr/>
        </p:nvPicPr>
        <p:blipFill>
          <a:blip r:embed="rId3"/>
          <a:stretch>
            <a:fillRect/>
          </a:stretch>
        </p:blipFill>
        <p:spPr>
          <a:xfrm>
            <a:off x="5522258" y="4648738"/>
            <a:ext cx="3621741" cy="2209262"/>
          </a:xfrm>
          <a:prstGeom prst="rect">
            <a:avLst/>
          </a:prstGeom>
        </p:spPr>
      </p:pic>
      <p:pic>
        <p:nvPicPr>
          <p:cNvPr id="3" name="Picture 2"/>
          <p:cNvPicPr>
            <a:picLocks noChangeAspect="1"/>
          </p:cNvPicPr>
          <p:nvPr/>
        </p:nvPicPr>
        <p:blipFill>
          <a:blip r:embed="rId4"/>
          <a:stretch>
            <a:fillRect/>
          </a:stretch>
        </p:blipFill>
        <p:spPr>
          <a:xfrm>
            <a:off x="-8458" y="4656430"/>
            <a:ext cx="3298505" cy="2201569"/>
          </a:xfrm>
          <a:prstGeom prst="rect">
            <a:avLst/>
          </a:prstGeom>
        </p:spPr>
      </p:pic>
      <p:pic>
        <p:nvPicPr>
          <p:cNvPr id="4" name="Picture 3"/>
          <p:cNvPicPr>
            <a:picLocks noChangeAspect="1"/>
          </p:cNvPicPr>
          <p:nvPr/>
        </p:nvPicPr>
        <p:blipFill>
          <a:blip r:embed="rId5"/>
          <a:stretch>
            <a:fillRect/>
          </a:stretch>
        </p:blipFill>
        <p:spPr>
          <a:xfrm>
            <a:off x="-8458" y="-35096"/>
            <a:ext cx="2106199" cy="1182841"/>
          </a:xfrm>
          <a:prstGeom prst="rect">
            <a:avLst/>
          </a:prstGeom>
        </p:spPr>
      </p:pic>
      <p:pic>
        <p:nvPicPr>
          <p:cNvPr id="6" name="Picture 5"/>
          <p:cNvPicPr>
            <a:picLocks noChangeAspect="1"/>
          </p:cNvPicPr>
          <p:nvPr/>
        </p:nvPicPr>
        <p:blipFill>
          <a:blip r:embed="rId6"/>
          <a:stretch>
            <a:fillRect/>
          </a:stretch>
        </p:blipFill>
        <p:spPr>
          <a:xfrm>
            <a:off x="7404847" y="0"/>
            <a:ext cx="1734924" cy="1157849"/>
          </a:xfrm>
          <a:prstGeom prst="rect">
            <a:avLst/>
          </a:prstGeom>
        </p:spPr>
      </p:pic>
      <p:pic>
        <p:nvPicPr>
          <p:cNvPr id="8" name="Picture 7"/>
          <p:cNvPicPr>
            <a:picLocks noChangeAspect="1"/>
          </p:cNvPicPr>
          <p:nvPr/>
        </p:nvPicPr>
        <p:blipFill>
          <a:blip r:embed="rId7"/>
          <a:stretch>
            <a:fillRect/>
          </a:stretch>
        </p:blipFill>
        <p:spPr>
          <a:xfrm>
            <a:off x="3465341" y="-27559"/>
            <a:ext cx="2213317" cy="1156487"/>
          </a:xfrm>
          <a:prstGeom prst="rect">
            <a:avLst/>
          </a:prstGeom>
        </p:spPr>
      </p:pic>
    </p:spTree>
    <p:extLst>
      <p:ext uri="{BB962C8B-B14F-4D97-AF65-F5344CB8AC3E}">
        <p14:creationId xmlns:p14="http://schemas.microsoft.com/office/powerpoint/2010/main" val="3445115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extBox 2"/>
          <p:cNvSpPr txBox="1">
            <a:spLocks noChangeArrowheads="1"/>
          </p:cNvSpPr>
          <p:nvPr/>
        </p:nvSpPr>
        <p:spPr bwMode="auto">
          <a:xfrm>
            <a:off x="0" y="2428876"/>
            <a:ext cx="9144000" cy="830997"/>
          </a:xfrm>
          <a:prstGeom prst="rect">
            <a:avLst/>
          </a:prstGeom>
          <a:noFill/>
          <a:ln w="9525">
            <a:noFill/>
            <a:miter lim="800000"/>
            <a:headEnd/>
            <a:tailEnd/>
          </a:ln>
        </p:spPr>
        <p:txBody>
          <a:bodyPr>
            <a:spAutoFit/>
          </a:bodyPr>
          <a:lstStyle/>
          <a:p>
            <a:pPr algn="ctr"/>
            <a:endParaRPr lang="en-GB" sz="2400" dirty="0">
              <a:solidFill>
                <a:schemeClr val="tx2"/>
              </a:solidFill>
              <a:latin typeface="Calibri" pitchFamily="34" charset="0"/>
            </a:endParaRPr>
          </a:p>
          <a:p>
            <a:pPr algn="ctr"/>
            <a:endParaRPr lang="en-US" sz="2400" i="1" dirty="0">
              <a:latin typeface="Calibri" pitchFamily="34" charset="0"/>
            </a:endParaRPr>
          </a:p>
        </p:txBody>
      </p:sp>
      <p:sp>
        <p:nvSpPr>
          <p:cNvPr id="5" name="Rectangle 3"/>
          <p:cNvSpPr>
            <a:spLocks noChangeArrowheads="1"/>
          </p:cNvSpPr>
          <p:nvPr/>
        </p:nvSpPr>
        <p:spPr bwMode="auto">
          <a:xfrm>
            <a:off x="0" y="117984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 name="Rectangle 6"/>
          <p:cNvSpPr/>
          <p:nvPr/>
        </p:nvSpPr>
        <p:spPr>
          <a:xfrm>
            <a:off x="0" y="1751013"/>
            <a:ext cx="9144000" cy="1600438"/>
          </a:xfrm>
          <a:prstGeom prst="rect">
            <a:avLst/>
          </a:prstGeom>
        </p:spPr>
        <p:txBody>
          <a:bodyPr>
            <a:spAutoFit/>
          </a:bodyPr>
          <a:lstStyle/>
          <a:p>
            <a:pPr algn="ctr" defTabSz="914296" fontAlgn="auto">
              <a:spcBef>
                <a:spcPts val="0"/>
              </a:spcBef>
              <a:spcAft>
                <a:spcPts val="0"/>
              </a:spcAft>
              <a:defRPr/>
            </a:pPr>
            <a:r>
              <a:rPr lang="en-GB" sz="4000" dirty="0">
                <a:latin typeface="+mj-lt"/>
              </a:rPr>
              <a:t>How, why and should we assess the environment</a:t>
            </a:r>
            <a:r>
              <a:rPr lang="en-GB" sz="4000" dirty="0">
                <a:latin typeface="+mj-lt"/>
                <a:cs typeface="+mn-cs"/>
              </a:rPr>
              <a:t>?</a:t>
            </a:r>
          </a:p>
          <a:p>
            <a:pPr algn="ctr" defTabSz="914296" fontAlgn="auto">
              <a:spcBef>
                <a:spcPts val="0"/>
              </a:spcBef>
              <a:spcAft>
                <a:spcPts val="0"/>
              </a:spcAft>
              <a:defRPr/>
            </a:pPr>
            <a:endParaRPr lang="en-GB" dirty="0">
              <a:latin typeface="+mj-lt"/>
              <a:cs typeface="+mn-cs"/>
            </a:endParaRPr>
          </a:p>
        </p:txBody>
      </p:sp>
      <p:sp>
        <p:nvSpPr>
          <p:cNvPr id="9" name="Rectangle 3"/>
          <p:cNvSpPr>
            <a:spLocks noChangeArrowheads="1"/>
          </p:cNvSpPr>
          <p:nvPr/>
        </p:nvSpPr>
        <p:spPr bwMode="auto">
          <a:xfrm>
            <a:off x="0" y="4468849"/>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2" name="Picture 1"/>
          <p:cNvPicPr>
            <a:picLocks noChangeAspect="1"/>
          </p:cNvPicPr>
          <p:nvPr/>
        </p:nvPicPr>
        <p:blipFill>
          <a:blip r:embed="rId3"/>
          <a:stretch>
            <a:fillRect/>
          </a:stretch>
        </p:blipFill>
        <p:spPr>
          <a:xfrm>
            <a:off x="3225332" y="4622587"/>
            <a:ext cx="3250985" cy="2249451"/>
          </a:xfrm>
          <a:prstGeom prst="rect">
            <a:avLst/>
          </a:prstGeom>
        </p:spPr>
      </p:pic>
      <p:pic>
        <p:nvPicPr>
          <p:cNvPr id="3" name="Picture 2"/>
          <p:cNvPicPr>
            <a:picLocks noChangeAspect="1"/>
          </p:cNvPicPr>
          <p:nvPr/>
        </p:nvPicPr>
        <p:blipFill>
          <a:blip r:embed="rId4"/>
          <a:stretch>
            <a:fillRect/>
          </a:stretch>
        </p:blipFill>
        <p:spPr>
          <a:xfrm>
            <a:off x="-1" y="4601221"/>
            <a:ext cx="3225333" cy="2284856"/>
          </a:xfrm>
          <a:prstGeom prst="rect">
            <a:avLst/>
          </a:prstGeom>
        </p:spPr>
      </p:pic>
      <p:pic>
        <p:nvPicPr>
          <p:cNvPr id="4" name="Picture 3"/>
          <p:cNvPicPr>
            <a:picLocks noChangeAspect="1"/>
          </p:cNvPicPr>
          <p:nvPr/>
        </p:nvPicPr>
        <p:blipFill>
          <a:blip r:embed="rId5"/>
          <a:stretch>
            <a:fillRect/>
          </a:stretch>
        </p:blipFill>
        <p:spPr>
          <a:xfrm>
            <a:off x="6462275" y="4622586"/>
            <a:ext cx="2681726" cy="223541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593169" y="181224"/>
            <a:ext cx="7615825" cy="584775"/>
          </a:xfrm>
          <a:prstGeom prst="rect">
            <a:avLst/>
          </a:prstGeom>
          <a:noFill/>
        </p:spPr>
        <p:txBody>
          <a:bodyPr wrap="square" rtlCol="0">
            <a:spAutoFit/>
          </a:bodyPr>
          <a:lstStyle/>
          <a:p>
            <a:pPr algn="ctr"/>
            <a:r>
              <a:rPr lang="en-GB" sz="3200" dirty="0"/>
              <a:t>Structure</a:t>
            </a:r>
          </a:p>
        </p:txBody>
      </p:sp>
      <p:sp>
        <p:nvSpPr>
          <p:cNvPr id="8" name="TextBox 7"/>
          <p:cNvSpPr txBox="1"/>
          <p:nvPr/>
        </p:nvSpPr>
        <p:spPr>
          <a:xfrm>
            <a:off x="190358" y="1344272"/>
            <a:ext cx="8242127" cy="4524315"/>
          </a:xfrm>
          <a:prstGeom prst="rect">
            <a:avLst/>
          </a:prstGeom>
          <a:noFill/>
        </p:spPr>
        <p:txBody>
          <a:bodyPr wrap="square" rtlCol="0">
            <a:spAutoFit/>
          </a:bodyPr>
          <a:lstStyle/>
          <a:p>
            <a:pPr>
              <a:buFont typeface="Arial" pitchFamily="34" charset="0"/>
              <a:buChar char="•"/>
            </a:pPr>
            <a:r>
              <a:rPr lang="en-GB" dirty="0"/>
              <a:t>Historical context</a:t>
            </a:r>
          </a:p>
          <a:p>
            <a:pPr>
              <a:buFont typeface="Arial" pitchFamily="34" charset="0"/>
              <a:buChar char="•"/>
            </a:pPr>
            <a:r>
              <a:rPr lang="en-GB" dirty="0"/>
              <a:t>Sustainable development</a:t>
            </a:r>
          </a:p>
          <a:p>
            <a:r>
              <a:rPr lang="en-GB" dirty="0"/>
              <a:t>	</a:t>
            </a:r>
            <a:r>
              <a:rPr lang="en-GB" i="1" dirty="0"/>
              <a:t>Global &amp; International</a:t>
            </a:r>
          </a:p>
          <a:p>
            <a:r>
              <a:rPr lang="en-GB" i="1" dirty="0"/>
              <a:t>	Wales &amp; UK</a:t>
            </a:r>
          </a:p>
          <a:p>
            <a:r>
              <a:rPr lang="en-GB" i="1" dirty="0"/>
              <a:t>	Local</a:t>
            </a:r>
          </a:p>
          <a:p>
            <a:pPr>
              <a:buFont typeface="Arial" pitchFamily="34" charset="0"/>
              <a:buChar char="•"/>
            </a:pPr>
            <a:r>
              <a:rPr lang="en-GB" dirty="0"/>
              <a:t>How do we measure SD/environment?</a:t>
            </a:r>
          </a:p>
          <a:p>
            <a:r>
              <a:rPr lang="en-GB" dirty="0"/>
              <a:t>	</a:t>
            </a:r>
            <a:r>
              <a:rPr lang="en-GB" i="1" dirty="0"/>
              <a:t>Global &amp; International</a:t>
            </a:r>
          </a:p>
          <a:p>
            <a:r>
              <a:rPr lang="en-GB" i="1" dirty="0"/>
              <a:t>	Wales &amp; UK</a:t>
            </a:r>
          </a:p>
          <a:p>
            <a:r>
              <a:rPr lang="en-GB" i="1" dirty="0"/>
              <a:t>	Local</a:t>
            </a:r>
          </a:p>
          <a:p>
            <a:r>
              <a:rPr lang="en-GB" i="1" dirty="0"/>
              <a:t>	Individuals</a:t>
            </a:r>
          </a:p>
          <a:p>
            <a:r>
              <a:rPr lang="en-GB" i="1" dirty="0"/>
              <a:t>How do we measure themes?</a:t>
            </a:r>
          </a:p>
          <a:p>
            <a:endParaRPr lang="en-GB" dirty="0"/>
          </a:p>
          <a:p>
            <a:endParaRPr lang="en-GB" dirty="0"/>
          </a:p>
          <a:p>
            <a:endParaRPr lang="en-GB" dirty="0"/>
          </a:p>
          <a:p>
            <a:r>
              <a:rPr lang="en-GB" dirty="0"/>
              <a:t>	</a:t>
            </a:r>
          </a:p>
          <a:p>
            <a:r>
              <a:rPr lang="en-GB" dirty="0"/>
              <a:t>	</a:t>
            </a:r>
          </a:p>
        </p:txBody>
      </p:sp>
      <p:pic>
        <p:nvPicPr>
          <p:cNvPr id="10" name="Picture 9" descr="E:\cozip 2\camper%20004[1].jpg"/>
          <p:cNvPicPr>
            <a:picLocks noChangeAspect="1" noChangeArrowheads="1"/>
          </p:cNvPicPr>
          <p:nvPr/>
        </p:nvPicPr>
        <p:blipFill>
          <a:blip r:embed="rId3"/>
          <a:srcRect/>
          <a:stretch>
            <a:fillRect/>
          </a:stretch>
        </p:blipFill>
        <p:spPr bwMode="auto">
          <a:xfrm>
            <a:off x="4352729" y="1390864"/>
            <a:ext cx="4610971" cy="3458228"/>
          </a:xfrm>
          <a:prstGeom prst="rect">
            <a:avLst/>
          </a:prstGeom>
          <a:noFill/>
        </p:spPr>
      </p:pic>
      <p:pic>
        <p:nvPicPr>
          <p:cNvPr id="2054" name="Picture 6" descr="http://farm4.static.flickr.com/3257/3142157507_821430ea91.jpg"/>
          <p:cNvPicPr>
            <a:picLocks noChangeAspect="1" noChangeArrowheads="1"/>
          </p:cNvPicPr>
          <p:nvPr/>
        </p:nvPicPr>
        <p:blipFill>
          <a:blip r:embed="rId4"/>
          <a:srcRect/>
          <a:stretch>
            <a:fillRect/>
          </a:stretch>
        </p:blipFill>
        <p:spPr bwMode="auto">
          <a:xfrm>
            <a:off x="7283562" y="3065048"/>
            <a:ext cx="1505247" cy="100249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down)">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wipe(down)">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wipe(down)">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wipe(down)">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wipe(down)">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8">
                                            <p:txEl>
                                              <p:pRg st="5" end="5"/>
                                            </p:txEl>
                                          </p:spTgt>
                                        </p:tgtEl>
                                        <p:attrNameLst>
                                          <p:attrName>style.visibility</p:attrName>
                                        </p:attrNameLst>
                                      </p:cBhvr>
                                      <p:to>
                                        <p:strVal val="visible"/>
                                      </p:to>
                                    </p:set>
                                    <p:animEffect transition="in" filter="wipe(down)">
                                      <p:cBhvr>
                                        <p:cTn id="32" dur="500"/>
                                        <p:tgtEl>
                                          <p:spTgt spid="8">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8">
                                            <p:txEl>
                                              <p:pRg st="6" end="6"/>
                                            </p:txEl>
                                          </p:spTgt>
                                        </p:tgtEl>
                                        <p:attrNameLst>
                                          <p:attrName>style.visibility</p:attrName>
                                        </p:attrNameLst>
                                      </p:cBhvr>
                                      <p:to>
                                        <p:strVal val="visible"/>
                                      </p:to>
                                    </p:set>
                                    <p:animEffect transition="in" filter="wipe(down)">
                                      <p:cBhvr>
                                        <p:cTn id="37" dur="500"/>
                                        <p:tgtEl>
                                          <p:spTgt spid="8">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8">
                                            <p:txEl>
                                              <p:pRg st="7" end="7"/>
                                            </p:txEl>
                                          </p:spTgt>
                                        </p:tgtEl>
                                        <p:attrNameLst>
                                          <p:attrName>style.visibility</p:attrName>
                                        </p:attrNameLst>
                                      </p:cBhvr>
                                      <p:to>
                                        <p:strVal val="visible"/>
                                      </p:to>
                                    </p:set>
                                    <p:animEffect transition="in" filter="wipe(down)">
                                      <p:cBhvr>
                                        <p:cTn id="42" dur="500"/>
                                        <p:tgtEl>
                                          <p:spTgt spid="8">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8">
                                            <p:txEl>
                                              <p:pRg st="8" end="8"/>
                                            </p:txEl>
                                          </p:spTgt>
                                        </p:tgtEl>
                                        <p:attrNameLst>
                                          <p:attrName>style.visibility</p:attrName>
                                        </p:attrNameLst>
                                      </p:cBhvr>
                                      <p:to>
                                        <p:strVal val="visible"/>
                                      </p:to>
                                    </p:set>
                                    <p:animEffect transition="in" filter="wipe(down)">
                                      <p:cBhvr>
                                        <p:cTn id="47" dur="500"/>
                                        <p:tgtEl>
                                          <p:spTgt spid="8">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8">
                                            <p:txEl>
                                              <p:pRg st="9" end="9"/>
                                            </p:txEl>
                                          </p:spTgt>
                                        </p:tgtEl>
                                        <p:attrNameLst>
                                          <p:attrName>style.visibility</p:attrName>
                                        </p:attrNameLst>
                                      </p:cBhvr>
                                      <p:to>
                                        <p:strVal val="visible"/>
                                      </p:to>
                                    </p:set>
                                    <p:animEffect transition="in" filter="wipe(down)">
                                      <p:cBhvr>
                                        <p:cTn id="52" dur="500"/>
                                        <p:tgtEl>
                                          <p:spTgt spid="8">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8">
                                            <p:txEl>
                                              <p:pRg st="10" end="10"/>
                                            </p:txEl>
                                          </p:spTgt>
                                        </p:tgtEl>
                                        <p:attrNameLst>
                                          <p:attrName>style.visibility</p:attrName>
                                        </p:attrNameLst>
                                      </p:cBhvr>
                                      <p:to>
                                        <p:strVal val="visible"/>
                                      </p:to>
                                    </p:set>
                                    <p:animEffect transition="in" filter="wipe(down)">
                                      <p:cBhvr>
                                        <p:cTn id="57" dur="500"/>
                                        <p:tgtEl>
                                          <p:spTgt spid="8">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8">
                                            <p:txEl>
                                              <p:pRg st="14" end="14"/>
                                            </p:txEl>
                                          </p:spTgt>
                                        </p:tgtEl>
                                        <p:attrNameLst>
                                          <p:attrName>style.visibility</p:attrName>
                                        </p:attrNameLst>
                                      </p:cBhvr>
                                      <p:to>
                                        <p:strVal val="visible"/>
                                      </p:to>
                                    </p:set>
                                    <p:animEffect transition="in" filter="wipe(down)">
                                      <p:cBhvr>
                                        <p:cTn id="62" dur="500"/>
                                        <p:tgtEl>
                                          <p:spTgt spid="8">
                                            <p:txEl>
                                              <p:pRg st="14" end="1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8">
                                            <p:txEl>
                                              <p:pRg st="15" end="15"/>
                                            </p:txEl>
                                          </p:spTgt>
                                        </p:tgtEl>
                                        <p:attrNameLst>
                                          <p:attrName>style.visibility</p:attrName>
                                        </p:attrNameLst>
                                      </p:cBhvr>
                                      <p:to>
                                        <p:strVal val="visible"/>
                                      </p:to>
                                    </p:set>
                                    <p:animEffect transition="in" filter="wipe(down)">
                                      <p:cBhvr>
                                        <p:cTn id="67" dur="500"/>
                                        <p:tgtEl>
                                          <p:spTgt spid="8">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84000" y="237995"/>
            <a:ext cx="8930604" cy="461665"/>
          </a:xfrm>
          <a:prstGeom prst="rect">
            <a:avLst/>
          </a:prstGeom>
          <a:noFill/>
        </p:spPr>
        <p:txBody>
          <a:bodyPr wrap="square" rtlCol="0" anchor="t">
            <a:spAutoFit/>
          </a:bodyPr>
          <a:lstStyle/>
          <a:p>
            <a:pPr algn="ctr"/>
            <a:r>
              <a:rPr lang="en-GB" sz="2400" b="1" dirty="0"/>
              <a:t>Industrial Heritage Local experience provides some global lessons</a:t>
            </a:r>
          </a:p>
        </p:txBody>
      </p:sp>
      <p:pic>
        <p:nvPicPr>
          <p:cNvPr id="8" name="Picture 6" descr="E:\cozip 2\South-Wales-map-1300[1].jpg"/>
          <p:cNvPicPr>
            <a:picLocks noChangeAspect="1" noChangeArrowheads="1"/>
          </p:cNvPicPr>
          <p:nvPr/>
        </p:nvPicPr>
        <p:blipFill>
          <a:blip r:embed="rId3"/>
          <a:srcRect/>
          <a:stretch>
            <a:fillRect/>
          </a:stretch>
        </p:blipFill>
        <p:spPr>
          <a:xfrm>
            <a:off x="558451" y="1140914"/>
            <a:ext cx="8001000" cy="4437063"/>
          </a:xfrm>
          <a:prstGeom prst="rect">
            <a:avLst/>
          </a:prstGeom>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7" name="Picture 5" descr="E:\cozip 2\industrial_art_09[1].jpg"/>
          <p:cNvPicPr>
            <a:picLocks noChangeAspect="1" noChangeArrowheads="1"/>
          </p:cNvPicPr>
          <p:nvPr/>
        </p:nvPicPr>
        <p:blipFill>
          <a:blip r:embed="rId3"/>
          <a:srcRect/>
          <a:stretch>
            <a:fillRect/>
          </a:stretch>
        </p:blipFill>
        <p:spPr bwMode="auto">
          <a:xfrm>
            <a:off x="2" y="1039661"/>
            <a:ext cx="5949863" cy="4773862"/>
          </a:xfrm>
          <a:prstGeom prst="rect">
            <a:avLst/>
          </a:prstGeom>
          <a:noFill/>
        </p:spPr>
      </p:pic>
      <p:pic>
        <p:nvPicPr>
          <p:cNvPr id="8" name="Picture 7" descr="E:\cozip 2\PTS-12[1].jpg"/>
          <p:cNvPicPr>
            <a:picLocks noChangeAspect="1" noChangeArrowheads="1"/>
          </p:cNvPicPr>
          <p:nvPr/>
        </p:nvPicPr>
        <p:blipFill>
          <a:blip r:embed="rId4"/>
          <a:srcRect/>
          <a:stretch>
            <a:fillRect/>
          </a:stretch>
        </p:blipFill>
        <p:spPr>
          <a:xfrm>
            <a:off x="5943600" y="1039660"/>
            <a:ext cx="3200400" cy="2430050"/>
          </a:xfrm>
          <a:prstGeom prst="rect">
            <a:avLst/>
          </a:prstGeom>
          <a:noFill/>
          <a:ln/>
        </p:spPr>
      </p:pic>
      <p:sp>
        <p:nvSpPr>
          <p:cNvPr id="10" name="TextBox 9"/>
          <p:cNvSpPr txBox="1"/>
          <p:nvPr/>
        </p:nvSpPr>
        <p:spPr>
          <a:xfrm>
            <a:off x="752168" y="36137"/>
            <a:ext cx="8258827" cy="584775"/>
          </a:xfrm>
          <a:prstGeom prst="rect">
            <a:avLst/>
          </a:prstGeom>
          <a:noFill/>
        </p:spPr>
        <p:txBody>
          <a:bodyPr wrap="square" rtlCol="0">
            <a:spAutoFit/>
          </a:bodyPr>
          <a:lstStyle/>
          <a:p>
            <a:r>
              <a:rPr lang="en-GB" sz="3200" dirty="0"/>
              <a:t>Environmental Legacy both locally &amp; globally</a:t>
            </a:r>
          </a:p>
        </p:txBody>
      </p:sp>
      <p:pic>
        <p:nvPicPr>
          <p:cNvPr id="6146" name="Picture 2" descr="http://upload.wikimedia.org/wikipedia/commons/0/04/Industry_smoke.jpg"/>
          <p:cNvPicPr>
            <a:picLocks noChangeAspect="1" noChangeArrowheads="1"/>
          </p:cNvPicPr>
          <p:nvPr/>
        </p:nvPicPr>
        <p:blipFill>
          <a:blip r:embed="rId5"/>
          <a:srcRect/>
          <a:stretch>
            <a:fillRect/>
          </a:stretch>
        </p:blipFill>
        <p:spPr bwMode="auto">
          <a:xfrm>
            <a:off x="5924812" y="3457184"/>
            <a:ext cx="3219189" cy="2379945"/>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0672" y="3940233"/>
            <a:ext cx="7562303" cy="1995054"/>
          </a:xfrm>
        </p:spPr>
        <p:txBody>
          <a:bodyPr>
            <a:normAutofit fontScale="90000"/>
          </a:bodyPr>
          <a:lstStyle/>
          <a:p>
            <a:r>
              <a:rPr lang="en-GB" dirty="0"/>
              <a:t>1. Define conservation.</a:t>
            </a:r>
            <a:br>
              <a:rPr lang="en-GB" dirty="0"/>
            </a:br>
            <a:r>
              <a:rPr lang="en-GB" dirty="0"/>
              <a:t/>
            </a:r>
            <a:br>
              <a:rPr lang="en-GB" dirty="0"/>
            </a:br>
            <a:r>
              <a:rPr lang="en-GB" dirty="0"/>
              <a:t>2. Define sustainability.</a:t>
            </a:r>
            <a:br>
              <a:rPr lang="en-GB" dirty="0"/>
            </a:br>
            <a:r>
              <a:rPr lang="en-GB" dirty="0"/>
              <a:t/>
            </a:r>
            <a:br>
              <a:rPr lang="en-GB" dirty="0"/>
            </a:br>
            <a:r>
              <a:rPr lang="en-GB" dirty="0"/>
              <a:t>3. should /How can, we assess conservation and sustainability?</a:t>
            </a:r>
            <a:br>
              <a:rPr lang="en-GB" dirty="0"/>
            </a:b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14167" b="14167"/>
          <a:stretch>
            <a:fillRect/>
          </a:stretch>
        </p:blipFill>
        <p:spPr/>
      </p:pic>
      <p:sp>
        <p:nvSpPr>
          <p:cNvPr id="4" name="Text Placeholder 3"/>
          <p:cNvSpPr>
            <a:spLocks noGrp="1"/>
          </p:cNvSpPr>
          <p:nvPr>
            <p:ph type="body" sz="half" idx="2"/>
          </p:nvPr>
        </p:nvSpPr>
        <p:spPr>
          <a:xfrm>
            <a:off x="911628" y="6225021"/>
            <a:ext cx="2137008" cy="435010"/>
          </a:xfrm>
        </p:spPr>
        <p:txBody>
          <a:bodyPr/>
          <a:lstStyle/>
          <a:p>
            <a:r>
              <a:rPr lang="en-GB" dirty="0"/>
              <a:t>Using flipchart</a:t>
            </a:r>
          </a:p>
        </p:txBody>
      </p:sp>
      <p:sp>
        <p:nvSpPr>
          <p:cNvPr id="6"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146859" y="180109"/>
            <a:ext cx="6137564" cy="523220"/>
          </a:xfrm>
          <a:prstGeom prst="rect">
            <a:avLst/>
          </a:prstGeom>
          <a:noFill/>
        </p:spPr>
        <p:txBody>
          <a:bodyPr wrap="square" rtlCol="0">
            <a:spAutoFit/>
          </a:bodyPr>
          <a:lstStyle/>
          <a:p>
            <a:pPr algn="ctr"/>
            <a:r>
              <a:rPr lang="en-GB" sz="2800" dirty="0"/>
              <a:t>The importance of definitions</a:t>
            </a:r>
          </a:p>
        </p:txBody>
      </p:sp>
      <p:sp>
        <p:nvSpPr>
          <p:cNvPr id="8" name="Rectangle 3"/>
          <p:cNvSpPr>
            <a:spLocks noChangeArrowheads="1"/>
          </p:cNvSpPr>
          <p:nvPr/>
        </p:nvSpPr>
        <p:spPr bwMode="auto">
          <a:xfrm>
            <a:off x="0" y="608532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Tree>
    <p:extLst>
      <p:ext uri="{BB962C8B-B14F-4D97-AF65-F5344CB8AC3E}">
        <p14:creationId xmlns:p14="http://schemas.microsoft.com/office/powerpoint/2010/main" val="1132646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1" nodeType="clickEffect">
                                  <p:stCondLst>
                                    <p:cond delay="0"/>
                                  </p:stCondLst>
                                  <p:childTnLst>
                                    <p:anim calcmode="lin" valueType="num">
                                      <p:cBhvr>
                                        <p:cTn id="13" dur="500"/>
                                        <p:tgtEl>
                                          <p:spTgt spid="2"/>
                                        </p:tgtEl>
                                        <p:attrNameLst>
                                          <p:attrName>ppt_w</p:attrName>
                                        </p:attrNameLst>
                                      </p:cBhvr>
                                      <p:tavLst>
                                        <p:tav tm="0">
                                          <p:val>
                                            <p:strVal val="ppt_w"/>
                                          </p:val>
                                        </p:tav>
                                        <p:tav tm="100000">
                                          <p:val>
                                            <p:fltVal val="0"/>
                                          </p:val>
                                        </p:tav>
                                      </p:tavLst>
                                    </p:anim>
                                    <p:anim calcmode="lin" valueType="num">
                                      <p:cBhvr>
                                        <p:cTn id="14" dur="500"/>
                                        <p:tgtEl>
                                          <p:spTgt spid="2"/>
                                        </p:tgtEl>
                                        <p:attrNameLst>
                                          <p:attrName>ppt_h</p:attrName>
                                        </p:attrNameLst>
                                      </p:cBhvr>
                                      <p:tavLst>
                                        <p:tav tm="0">
                                          <p:val>
                                            <p:strVal val="ppt_h"/>
                                          </p:val>
                                        </p:tav>
                                        <p:tav tm="100000">
                                          <p:val>
                                            <p:fltVal val="0"/>
                                          </p:val>
                                        </p:tav>
                                      </p:tavLst>
                                    </p:anim>
                                    <p:animEffect transition="out" filter="fade">
                                      <p:cBhvr>
                                        <p:cTn id="15" dur="500"/>
                                        <p:tgtEl>
                                          <p:spTgt spid="2"/>
                                        </p:tgtEl>
                                      </p:cBhvr>
                                    </p:animEffect>
                                    <p:set>
                                      <p:cBhvr>
                                        <p:cTn id="16"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626302" y="1"/>
            <a:ext cx="7514809" cy="584775"/>
          </a:xfrm>
          <a:prstGeom prst="rect">
            <a:avLst/>
          </a:prstGeom>
          <a:noFill/>
        </p:spPr>
        <p:txBody>
          <a:bodyPr wrap="square" rtlCol="0">
            <a:spAutoFit/>
          </a:bodyPr>
          <a:lstStyle/>
          <a:p>
            <a:pPr algn="ctr"/>
            <a:r>
              <a:rPr lang="en-GB" sz="3200" dirty="0"/>
              <a:t>What is Sustainable Urban Development?</a:t>
            </a:r>
          </a:p>
        </p:txBody>
      </p:sp>
      <p:sp>
        <p:nvSpPr>
          <p:cNvPr id="8" name="TextBox 7"/>
          <p:cNvSpPr txBox="1"/>
          <p:nvPr/>
        </p:nvSpPr>
        <p:spPr>
          <a:xfrm>
            <a:off x="626302" y="1315234"/>
            <a:ext cx="7986757" cy="4136517"/>
          </a:xfrm>
          <a:prstGeom prst="rect">
            <a:avLst/>
          </a:prstGeom>
          <a:noFill/>
        </p:spPr>
        <p:txBody>
          <a:bodyPr wrap="square" rtlCol="0">
            <a:spAutoFit/>
          </a:bodyPr>
          <a:lstStyle/>
          <a:p>
            <a:pPr marL="609600" indent="-609600">
              <a:lnSpc>
                <a:spcPct val="80000"/>
              </a:lnSpc>
            </a:pPr>
            <a:r>
              <a:rPr lang="en-GB" b="1" dirty="0"/>
              <a:t>Definition: </a:t>
            </a:r>
            <a:r>
              <a:rPr lang="en-GB" dirty="0"/>
              <a:t>The ability of the present generation to meet its needs without compromising the needs of future generations. (</a:t>
            </a:r>
            <a:r>
              <a:rPr lang="en-GB" dirty="0" err="1"/>
              <a:t>Bruntland</a:t>
            </a:r>
            <a:r>
              <a:rPr lang="en-GB" dirty="0"/>
              <a:t>, 1987)</a:t>
            </a:r>
          </a:p>
          <a:p>
            <a:pPr marL="609600" indent="-609600">
              <a:lnSpc>
                <a:spcPct val="80000"/>
              </a:lnSpc>
            </a:pPr>
            <a:endParaRPr lang="en-GB" dirty="0"/>
          </a:p>
          <a:p>
            <a:pPr marL="609600" indent="-609600">
              <a:lnSpc>
                <a:spcPct val="80000"/>
              </a:lnSpc>
            </a:pPr>
            <a:r>
              <a:rPr lang="en-US" dirty="0"/>
              <a:t>Three pillars of sustainable development:</a:t>
            </a:r>
          </a:p>
          <a:p>
            <a:pPr marL="609600" indent="-609600">
              <a:lnSpc>
                <a:spcPct val="80000"/>
              </a:lnSpc>
            </a:pPr>
            <a:endParaRPr lang="en-US" dirty="0"/>
          </a:p>
          <a:p>
            <a:pPr marL="609600" indent="-609600">
              <a:lnSpc>
                <a:spcPct val="80000"/>
              </a:lnSpc>
            </a:pPr>
            <a:r>
              <a:rPr lang="en-US" b="1" dirty="0"/>
              <a:t>Environmental</a:t>
            </a:r>
            <a:r>
              <a:rPr lang="en-US" dirty="0"/>
              <a:t>: </a:t>
            </a:r>
          </a:p>
          <a:p>
            <a:pPr marL="609600" indent="-609600">
              <a:lnSpc>
                <a:spcPct val="80000"/>
              </a:lnSpc>
            </a:pPr>
            <a:r>
              <a:rPr lang="en-US" dirty="0"/>
              <a:t>	environmental goods &amp; services should not be exploited beyond carrying capacity; pollutants should not be loaded beyond absorptive capacity.</a:t>
            </a:r>
          </a:p>
          <a:p>
            <a:pPr marL="609600" indent="-609600">
              <a:lnSpc>
                <a:spcPct val="80000"/>
              </a:lnSpc>
            </a:pPr>
            <a:endParaRPr lang="en-US" dirty="0"/>
          </a:p>
          <a:p>
            <a:pPr marL="609600" indent="-609600">
              <a:lnSpc>
                <a:spcPct val="80000"/>
              </a:lnSpc>
            </a:pPr>
            <a:r>
              <a:rPr lang="en-US" b="1" dirty="0"/>
              <a:t>Economic:</a:t>
            </a:r>
            <a:r>
              <a:rPr lang="en-US" dirty="0"/>
              <a:t> </a:t>
            </a:r>
          </a:p>
          <a:p>
            <a:pPr marL="609600" indent="-609600">
              <a:lnSpc>
                <a:spcPct val="80000"/>
              </a:lnSpc>
            </a:pPr>
            <a:r>
              <a:rPr lang="en-US" dirty="0"/>
              <a:t>	strong economic performance &amp; stewardship essential for generating resources required for sustainable development.</a:t>
            </a:r>
          </a:p>
          <a:p>
            <a:pPr marL="609600" indent="-609600">
              <a:lnSpc>
                <a:spcPct val="80000"/>
              </a:lnSpc>
            </a:pPr>
            <a:endParaRPr lang="en-US" dirty="0"/>
          </a:p>
          <a:p>
            <a:pPr marL="609600" indent="-609600">
              <a:lnSpc>
                <a:spcPct val="80000"/>
              </a:lnSpc>
            </a:pPr>
            <a:r>
              <a:rPr lang="en-US" b="1" dirty="0"/>
              <a:t>Social:</a:t>
            </a:r>
            <a:r>
              <a:rPr lang="en-US" dirty="0"/>
              <a:t> </a:t>
            </a:r>
          </a:p>
          <a:p>
            <a:pPr marL="609600" indent="-609600">
              <a:lnSpc>
                <a:spcPct val="80000"/>
              </a:lnSpc>
            </a:pPr>
            <a:r>
              <a:rPr lang="en-US" dirty="0"/>
              <a:t>	</a:t>
            </a:r>
            <a:r>
              <a:rPr lang="en-US" dirty="0" err="1"/>
              <a:t>recognises</a:t>
            </a:r>
            <a:r>
              <a:rPr lang="en-US" dirty="0"/>
              <a:t> that development also needs enhancement of human capabilities and enlargement of choices available to them. Also social objectives are part of the quality of life that people value.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down)">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wipe(down)">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Effect transition="in" filter="wipe(down)">
                                      <p:cBhvr>
                                        <p:cTn id="17" dur="500"/>
                                        <p:tgtEl>
                                          <p:spTgt spid="8">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xEl>
                                              <p:pRg st="5" end="5"/>
                                            </p:txEl>
                                          </p:spTgt>
                                        </p:tgtEl>
                                        <p:attrNameLst>
                                          <p:attrName>style.visibility</p:attrName>
                                        </p:attrNameLst>
                                      </p:cBhvr>
                                      <p:to>
                                        <p:strVal val="visible"/>
                                      </p:to>
                                    </p:set>
                                    <p:animEffect transition="in" filter="wipe(down)">
                                      <p:cBhvr>
                                        <p:cTn id="22" dur="500"/>
                                        <p:tgtEl>
                                          <p:spTgt spid="8">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8">
                                            <p:txEl>
                                              <p:pRg st="7" end="7"/>
                                            </p:txEl>
                                          </p:spTgt>
                                        </p:tgtEl>
                                        <p:attrNameLst>
                                          <p:attrName>style.visibility</p:attrName>
                                        </p:attrNameLst>
                                      </p:cBhvr>
                                      <p:to>
                                        <p:strVal val="visible"/>
                                      </p:to>
                                    </p:set>
                                    <p:animEffect transition="in" filter="wipe(down)">
                                      <p:cBhvr>
                                        <p:cTn id="27" dur="500"/>
                                        <p:tgtEl>
                                          <p:spTgt spid="8">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8">
                                            <p:txEl>
                                              <p:pRg st="8" end="8"/>
                                            </p:txEl>
                                          </p:spTgt>
                                        </p:tgtEl>
                                        <p:attrNameLst>
                                          <p:attrName>style.visibility</p:attrName>
                                        </p:attrNameLst>
                                      </p:cBhvr>
                                      <p:to>
                                        <p:strVal val="visible"/>
                                      </p:to>
                                    </p:set>
                                    <p:animEffect transition="in" filter="wipe(down)">
                                      <p:cBhvr>
                                        <p:cTn id="32" dur="500"/>
                                        <p:tgtEl>
                                          <p:spTgt spid="8">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8">
                                            <p:txEl>
                                              <p:pRg st="10" end="10"/>
                                            </p:txEl>
                                          </p:spTgt>
                                        </p:tgtEl>
                                        <p:attrNameLst>
                                          <p:attrName>style.visibility</p:attrName>
                                        </p:attrNameLst>
                                      </p:cBhvr>
                                      <p:to>
                                        <p:strVal val="visible"/>
                                      </p:to>
                                    </p:set>
                                    <p:animEffect transition="in" filter="wipe(down)">
                                      <p:cBhvr>
                                        <p:cTn id="37" dur="500"/>
                                        <p:tgtEl>
                                          <p:spTgt spid="8">
                                            <p:txEl>
                                              <p:pRg st="10" end="1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8">
                                            <p:txEl>
                                              <p:pRg st="11" end="11"/>
                                            </p:txEl>
                                          </p:spTgt>
                                        </p:tgtEl>
                                        <p:attrNameLst>
                                          <p:attrName>style.visibility</p:attrName>
                                        </p:attrNameLst>
                                      </p:cBhvr>
                                      <p:to>
                                        <p:strVal val="visible"/>
                                      </p:to>
                                    </p:set>
                                    <p:animEffect transition="in" filter="wipe(down)">
                                      <p:cBhvr>
                                        <p:cTn id="42" dur="500"/>
                                        <p:tgtEl>
                                          <p:spTgt spid="8">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1052185" y="250522"/>
            <a:ext cx="6087651" cy="584775"/>
          </a:xfrm>
          <a:prstGeom prst="rect">
            <a:avLst/>
          </a:prstGeom>
          <a:noFill/>
        </p:spPr>
        <p:txBody>
          <a:bodyPr wrap="square" rtlCol="0">
            <a:spAutoFit/>
          </a:bodyPr>
          <a:lstStyle/>
          <a:p>
            <a:pPr algn="ctr"/>
            <a:r>
              <a:rPr lang="en-GB" sz="3200" dirty="0"/>
              <a:t>What is the overall aim?</a:t>
            </a:r>
          </a:p>
        </p:txBody>
      </p:sp>
      <p:sp>
        <p:nvSpPr>
          <p:cNvPr id="8" name="Rectangle 7"/>
          <p:cNvSpPr/>
          <p:nvPr/>
        </p:nvSpPr>
        <p:spPr>
          <a:xfrm>
            <a:off x="519829" y="1223365"/>
            <a:ext cx="7346515" cy="1200329"/>
          </a:xfrm>
          <a:prstGeom prst="rect">
            <a:avLst/>
          </a:prstGeom>
        </p:spPr>
        <p:txBody>
          <a:bodyPr wrap="square">
            <a:spAutoFit/>
          </a:bodyPr>
          <a:lstStyle/>
          <a:p>
            <a:pPr>
              <a:buFontTx/>
              <a:buNone/>
            </a:pPr>
            <a:r>
              <a:rPr lang="en-US" i="1" dirty="0"/>
              <a:t>“Freedom from want, freedom from fear, and the freedom of future generations to sustain their lives on this planet” </a:t>
            </a:r>
            <a:r>
              <a:rPr lang="en-US" dirty="0"/>
              <a:t>are the 3 grand global challenges for the 21</a:t>
            </a:r>
            <a:r>
              <a:rPr lang="en-US" baseline="30000" dirty="0"/>
              <a:t>st</a:t>
            </a:r>
            <a:r>
              <a:rPr lang="en-US" dirty="0"/>
              <a:t> Century</a:t>
            </a:r>
          </a:p>
          <a:p>
            <a:pPr lvl="1"/>
            <a:r>
              <a:rPr lang="en-US" dirty="0"/>
              <a:t>Kofi Annan, in his Millennium Report to the General Assembly</a:t>
            </a:r>
          </a:p>
        </p:txBody>
      </p:sp>
      <p:pic>
        <p:nvPicPr>
          <p:cNvPr id="10242" name="Picture 2" descr="http://www.websters-online-dictionary.org/images/wiki/wikipedia/commons/thumb/7/70/Sustainable_development.svg/350px-Sustainable_development.svg.png"/>
          <p:cNvPicPr>
            <a:picLocks noChangeAspect="1" noChangeArrowheads="1"/>
          </p:cNvPicPr>
          <p:nvPr/>
        </p:nvPicPr>
        <p:blipFill>
          <a:blip r:embed="rId3"/>
          <a:srcRect/>
          <a:stretch>
            <a:fillRect/>
          </a:stretch>
        </p:blipFill>
        <p:spPr bwMode="auto">
          <a:xfrm>
            <a:off x="2535520" y="2551471"/>
            <a:ext cx="3881749" cy="291685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2000"/>
                                        <p:tgtEl>
                                          <p:spTgt spid="8">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xEl>
                                              <p:pRg st="1" end="1"/>
                                            </p:txEl>
                                          </p:spTgt>
                                        </p:tgtEl>
                                        <p:attrNameLst>
                                          <p:attrName>style.visibility</p:attrName>
                                        </p:attrNameLst>
                                      </p:cBhvr>
                                      <p:to>
                                        <p:strVal val="visible"/>
                                      </p:to>
                                    </p:set>
                                    <p:animEffect transition="in" filter="fade">
                                      <p:cBhvr>
                                        <p:cTn id="10" dur="2000"/>
                                        <p:tgtEl>
                                          <p:spTgt spid="8">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10242"/>
                                        </p:tgtEl>
                                        <p:attrNameLst>
                                          <p:attrName>style.visibility</p:attrName>
                                        </p:attrNameLst>
                                      </p:cBhvr>
                                      <p:to>
                                        <p:strVal val="visible"/>
                                      </p:to>
                                    </p:set>
                                    <p:anim calcmode="lin" valueType="num">
                                      <p:cBhvr additive="base">
                                        <p:cTn id="15" dur="500" fill="hold"/>
                                        <p:tgtEl>
                                          <p:spTgt spid="10242"/>
                                        </p:tgtEl>
                                        <p:attrNameLst>
                                          <p:attrName>ppt_x</p:attrName>
                                        </p:attrNameLst>
                                      </p:cBhvr>
                                      <p:tavLst>
                                        <p:tav tm="0">
                                          <p:val>
                                            <p:strVal val="#ppt_x"/>
                                          </p:val>
                                        </p:tav>
                                        <p:tav tm="100000">
                                          <p:val>
                                            <p:strVal val="#ppt_x"/>
                                          </p:val>
                                        </p:tav>
                                      </p:tavLst>
                                    </p:anim>
                                    <p:anim calcmode="lin" valueType="num">
                                      <p:cBhvr additive="base">
                                        <p:cTn id="16" dur="500" fill="hold"/>
                                        <p:tgtEl>
                                          <p:spTgt spid="102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298346" y="5318849"/>
            <a:ext cx="948564" cy="804862"/>
          </a:xfrm>
        </p:spPr>
        <p:txBody>
          <a:bodyPr/>
          <a:lstStyle/>
          <a:p>
            <a:r>
              <a:rPr lang="en-GB" dirty="0"/>
              <a:t>Flipchart</a:t>
            </a:r>
          </a:p>
        </p:txBody>
      </p:sp>
      <p:graphicFrame>
        <p:nvGraphicFramePr>
          <p:cNvPr id="5" name="Object 4"/>
          <p:cNvGraphicFramePr>
            <a:graphicFrameLocks noChangeAspect="1"/>
          </p:cNvGraphicFramePr>
          <p:nvPr>
            <p:extLst>
              <p:ext uri="{D42A27DB-BD31-4B8C-83A1-F6EECF244321}">
                <p14:modId xmlns:p14="http://schemas.microsoft.com/office/powerpoint/2010/main" val="2908034358"/>
              </p:ext>
            </p:extLst>
          </p:nvPr>
        </p:nvGraphicFramePr>
        <p:xfrm>
          <a:off x="1793010" y="5316691"/>
          <a:ext cx="3175000" cy="685800"/>
        </p:xfrm>
        <a:graphic>
          <a:graphicData uri="http://schemas.openxmlformats.org/presentationml/2006/ole">
            <mc:AlternateContent xmlns:mc="http://schemas.openxmlformats.org/markup-compatibility/2006">
              <mc:Choice xmlns:v="urn:schemas-microsoft-com:vml" Requires="v">
                <p:oleObj spid="_x0000_s1176" name="Packager Shell Object" showAsIcon="1" r:id="rId3" imgW="3162300" imgH="673100" progId="Package">
                  <p:embed/>
                </p:oleObj>
              </mc:Choice>
              <mc:Fallback>
                <p:oleObj name="Packager Shell Object" showAsIcon="1" r:id="rId3" imgW="3162300" imgH="673100" progId="Package">
                  <p:embed/>
                  <p:pic>
                    <p:nvPicPr>
                      <p:cNvPr id="0"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010" y="5316691"/>
                        <a:ext cx="3175000" cy="685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 name="Rectangle 3"/>
          <p:cNvSpPr>
            <a:spLocks noChangeArrowheads="1"/>
          </p:cNvSpPr>
          <p:nvPr/>
        </p:nvSpPr>
        <p:spPr bwMode="auto">
          <a:xfrm>
            <a:off x="0" y="12223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8" name="Rectangle 3"/>
          <p:cNvSpPr>
            <a:spLocks noChangeArrowheads="1"/>
          </p:cNvSpPr>
          <p:nvPr/>
        </p:nvSpPr>
        <p:spPr bwMode="auto">
          <a:xfrm>
            <a:off x="0" y="62515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9" name="TextBox 8"/>
          <p:cNvSpPr txBox="1"/>
          <p:nvPr/>
        </p:nvSpPr>
        <p:spPr>
          <a:xfrm>
            <a:off x="665019" y="471056"/>
            <a:ext cx="7578437" cy="584775"/>
          </a:xfrm>
          <a:prstGeom prst="rect">
            <a:avLst/>
          </a:prstGeom>
          <a:noFill/>
        </p:spPr>
        <p:txBody>
          <a:bodyPr wrap="square" rtlCol="0">
            <a:spAutoFit/>
          </a:bodyPr>
          <a:lstStyle/>
          <a:p>
            <a:r>
              <a:rPr lang="en-GB" sz="3200" dirty="0"/>
              <a:t>Assessment and measurement</a:t>
            </a:r>
          </a:p>
        </p:txBody>
      </p:sp>
      <p:sp>
        <p:nvSpPr>
          <p:cNvPr id="10" name="TextBox 9"/>
          <p:cNvSpPr txBox="1"/>
          <p:nvPr/>
        </p:nvSpPr>
        <p:spPr>
          <a:xfrm rot="20284888">
            <a:off x="1177638" y="2078414"/>
            <a:ext cx="4405745" cy="2862322"/>
          </a:xfrm>
          <a:prstGeom prst="rect">
            <a:avLst/>
          </a:prstGeom>
          <a:noFill/>
        </p:spPr>
        <p:txBody>
          <a:bodyPr wrap="square" rtlCol="0">
            <a:spAutoFit/>
          </a:bodyPr>
          <a:lstStyle/>
          <a:p>
            <a:pPr marL="342900" indent="-342900">
              <a:lnSpc>
                <a:spcPct val="200000"/>
              </a:lnSpc>
              <a:buAutoNum type="arabicPeriod"/>
            </a:pPr>
            <a:r>
              <a:rPr lang="en-GB" dirty="0">
                <a:solidFill>
                  <a:schemeClr val="accent1">
                    <a:lumMod val="75000"/>
                  </a:schemeClr>
                </a:solidFill>
              </a:rPr>
              <a:t>Why should we measure / assess SD</a:t>
            </a:r>
          </a:p>
          <a:p>
            <a:pPr marL="342900" indent="-342900">
              <a:lnSpc>
                <a:spcPct val="200000"/>
              </a:lnSpc>
              <a:buAutoNum type="arabicPeriod"/>
            </a:pPr>
            <a:r>
              <a:rPr lang="en-GB" dirty="0">
                <a:solidFill>
                  <a:schemeClr val="accent1">
                    <a:lumMod val="75000"/>
                  </a:schemeClr>
                </a:solidFill>
              </a:rPr>
              <a:t>How can we measure / assess SD</a:t>
            </a:r>
          </a:p>
          <a:p>
            <a:pPr marL="342900" indent="-342900">
              <a:lnSpc>
                <a:spcPct val="200000"/>
              </a:lnSpc>
              <a:buAutoNum type="arabicPeriod"/>
            </a:pPr>
            <a:r>
              <a:rPr lang="en-GB" dirty="0">
                <a:solidFill>
                  <a:schemeClr val="accent1">
                    <a:lumMod val="75000"/>
                  </a:schemeClr>
                </a:solidFill>
              </a:rPr>
              <a:t>What are the challenges to developing a universal assessment technique?</a:t>
            </a:r>
            <a:br>
              <a:rPr lang="en-GB" dirty="0">
                <a:solidFill>
                  <a:schemeClr val="accent1">
                    <a:lumMod val="75000"/>
                  </a:schemeClr>
                </a:solidFill>
              </a:rPr>
            </a:br>
            <a:endParaRPr lang="en-GB" dirty="0"/>
          </a:p>
        </p:txBody>
      </p:sp>
      <p:pic>
        <p:nvPicPr>
          <p:cNvPr id="1049" name="Picture 2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11869" y="1620837"/>
            <a:ext cx="3297260" cy="4400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7615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20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20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20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81472" y="837071"/>
            <a:ext cx="8084754" cy="5632311"/>
          </a:xfrm>
          <a:prstGeom prst="rect">
            <a:avLst/>
          </a:prstGeom>
        </p:spPr>
        <p:txBody>
          <a:bodyPr wrap="square" anchor="t">
            <a:spAutoFit/>
          </a:bodyPr>
          <a:lstStyle/>
          <a:p>
            <a:pPr>
              <a:lnSpc>
                <a:spcPct val="90000"/>
              </a:lnSpc>
              <a:defRPr/>
            </a:pPr>
            <a:r>
              <a:rPr lang="en-GB" sz="2000" b="1" dirty="0"/>
              <a:t>Sustainable Development: An idea that has been evolving.</a:t>
            </a:r>
          </a:p>
          <a:p>
            <a:pPr>
              <a:lnSpc>
                <a:spcPct val="90000"/>
              </a:lnSpc>
              <a:defRPr/>
            </a:pPr>
            <a:endParaRPr lang="en-GB" sz="2000" b="1" dirty="0"/>
          </a:p>
          <a:p>
            <a:pPr>
              <a:lnSpc>
                <a:spcPct val="90000"/>
              </a:lnSpc>
              <a:defRPr/>
            </a:pPr>
            <a:r>
              <a:rPr lang="en-GB" dirty="0"/>
              <a:t>Carson, Silent Spring</a:t>
            </a:r>
          </a:p>
          <a:p>
            <a:pPr>
              <a:lnSpc>
                <a:spcPct val="90000"/>
              </a:lnSpc>
              <a:defRPr/>
            </a:pPr>
            <a:r>
              <a:rPr lang="en-GB" dirty="0"/>
              <a:t>Schumacher, Small is </a:t>
            </a:r>
            <a:r>
              <a:rPr lang="en-GB" dirty="0" smtClean="0"/>
              <a:t>Beautiful</a:t>
            </a:r>
          </a:p>
          <a:p>
            <a:pPr>
              <a:lnSpc>
                <a:spcPct val="90000"/>
              </a:lnSpc>
              <a:defRPr/>
            </a:pPr>
            <a:endParaRPr lang="en-GB" dirty="0"/>
          </a:p>
          <a:p>
            <a:pPr>
              <a:lnSpc>
                <a:spcPct val="90000"/>
              </a:lnSpc>
              <a:buFont typeface="Arial" pitchFamily="34" charset="0"/>
              <a:buChar char="•"/>
              <a:defRPr/>
            </a:pPr>
            <a:r>
              <a:rPr lang="en-GB" dirty="0"/>
              <a:t>The Stockholm Declaration: UN Conference on the Human Environment 1972</a:t>
            </a:r>
            <a:r>
              <a:rPr lang="en-GB" dirty="0" smtClean="0"/>
              <a:t>.</a:t>
            </a:r>
          </a:p>
          <a:p>
            <a:pPr>
              <a:lnSpc>
                <a:spcPct val="90000"/>
              </a:lnSpc>
              <a:buFont typeface="Arial" pitchFamily="34" charset="0"/>
              <a:buChar char="•"/>
              <a:defRPr/>
            </a:pPr>
            <a:endParaRPr lang="en-GB" dirty="0"/>
          </a:p>
          <a:p>
            <a:pPr>
              <a:lnSpc>
                <a:spcPct val="90000"/>
              </a:lnSpc>
              <a:buFont typeface="Arial" pitchFamily="34" charset="0"/>
              <a:buChar char="•"/>
              <a:defRPr/>
            </a:pPr>
            <a:r>
              <a:rPr lang="en-GB" dirty="0" err="1"/>
              <a:t>Bruntland</a:t>
            </a:r>
            <a:r>
              <a:rPr lang="en-GB" dirty="0"/>
              <a:t> Report 1987</a:t>
            </a:r>
            <a:r>
              <a:rPr lang="en-GB" dirty="0" smtClean="0"/>
              <a:t>.</a:t>
            </a:r>
          </a:p>
          <a:p>
            <a:pPr>
              <a:lnSpc>
                <a:spcPct val="90000"/>
              </a:lnSpc>
              <a:buFont typeface="Arial" pitchFamily="34" charset="0"/>
              <a:buChar char="•"/>
              <a:defRPr/>
            </a:pPr>
            <a:endParaRPr lang="en-GB" dirty="0"/>
          </a:p>
          <a:p>
            <a:pPr>
              <a:lnSpc>
                <a:spcPct val="90000"/>
              </a:lnSpc>
              <a:buFont typeface="Arial" pitchFamily="34" charset="0"/>
              <a:buChar char="•"/>
              <a:defRPr/>
            </a:pPr>
            <a:r>
              <a:rPr lang="en-GB" dirty="0"/>
              <a:t>Rio Earth Summit 1992</a:t>
            </a:r>
            <a:r>
              <a:rPr lang="en-GB" dirty="0" smtClean="0"/>
              <a:t>.</a:t>
            </a:r>
          </a:p>
          <a:p>
            <a:pPr>
              <a:lnSpc>
                <a:spcPct val="90000"/>
              </a:lnSpc>
              <a:buFont typeface="Arial" pitchFamily="34" charset="0"/>
              <a:buChar char="•"/>
              <a:defRPr/>
            </a:pPr>
            <a:endParaRPr lang="en-GB" dirty="0"/>
          </a:p>
          <a:p>
            <a:pPr>
              <a:lnSpc>
                <a:spcPct val="90000"/>
              </a:lnSpc>
              <a:buFont typeface="Arial" pitchFamily="34" charset="0"/>
              <a:buChar char="•"/>
              <a:defRPr/>
            </a:pPr>
            <a:r>
              <a:rPr lang="en-GB" dirty="0"/>
              <a:t>Agenda 21</a:t>
            </a:r>
            <a:r>
              <a:rPr lang="en-GB" dirty="0" smtClean="0"/>
              <a:t>.</a:t>
            </a:r>
          </a:p>
          <a:p>
            <a:pPr>
              <a:lnSpc>
                <a:spcPct val="90000"/>
              </a:lnSpc>
              <a:buFont typeface="Arial" pitchFamily="34" charset="0"/>
              <a:buChar char="•"/>
              <a:defRPr/>
            </a:pPr>
            <a:endParaRPr lang="en-GB" dirty="0"/>
          </a:p>
          <a:p>
            <a:pPr>
              <a:lnSpc>
                <a:spcPct val="90000"/>
              </a:lnSpc>
              <a:buFont typeface="Arial" pitchFamily="34" charset="0"/>
              <a:buChar char="•"/>
              <a:defRPr/>
            </a:pPr>
            <a:r>
              <a:rPr lang="en-GB" dirty="0"/>
              <a:t>Kyoto Climate Change Protocol, 1997</a:t>
            </a:r>
            <a:r>
              <a:rPr lang="en-GB" dirty="0" smtClean="0"/>
              <a:t>.</a:t>
            </a:r>
          </a:p>
          <a:p>
            <a:pPr>
              <a:lnSpc>
                <a:spcPct val="90000"/>
              </a:lnSpc>
              <a:buFont typeface="Arial" pitchFamily="34" charset="0"/>
              <a:buChar char="•"/>
              <a:defRPr/>
            </a:pPr>
            <a:endParaRPr lang="en-GB" dirty="0"/>
          </a:p>
          <a:p>
            <a:pPr>
              <a:lnSpc>
                <a:spcPct val="90000"/>
              </a:lnSpc>
              <a:buFont typeface="Arial" pitchFamily="34" charset="0"/>
              <a:buChar char="•"/>
              <a:defRPr/>
            </a:pPr>
            <a:r>
              <a:rPr lang="en-GB" dirty="0"/>
              <a:t>Johannesburg 2002, Rio + 10</a:t>
            </a:r>
            <a:r>
              <a:rPr lang="en-GB" dirty="0" smtClean="0"/>
              <a:t>.</a:t>
            </a:r>
          </a:p>
          <a:p>
            <a:pPr>
              <a:lnSpc>
                <a:spcPct val="90000"/>
              </a:lnSpc>
              <a:buFont typeface="Arial" pitchFamily="34" charset="0"/>
              <a:buChar char="•"/>
              <a:defRPr/>
            </a:pPr>
            <a:endParaRPr lang="en-GB" dirty="0"/>
          </a:p>
          <a:p>
            <a:pPr>
              <a:lnSpc>
                <a:spcPct val="90000"/>
              </a:lnSpc>
              <a:buFont typeface="Arial" pitchFamily="34" charset="0"/>
              <a:buChar char="•"/>
              <a:defRPr/>
            </a:pPr>
            <a:r>
              <a:rPr lang="en-GB" dirty="0"/>
              <a:t>Copenhagen </a:t>
            </a:r>
            <a:r>
              <a:rPr lang="en-GB" dirty="0" smtClean="0"/>
              <a:t>2009</a:t>
            </a:r>
          </a:p>
          <a:p>
            <a:pPr>
              <a:lnSpc>
                <a:spcPct val="90000"/>
              </a:lnSpc>
              <a:buFont typeface="Arial" pitchFamily="34" charset="0"/>
              <a:buChar char="•"/>
              <a:defRPr/>
            </a:pPr>
            <a:endParaRPr lang="en-GB" dirty="0"/>
          </a:p>
          <a:p>
            <a:pPr>
              <a:lnSpc>
                <a:spcPct val="90000"/>
              </a:lnSpc>
              <a:buFont typeface="Arial" pitchFamily="34" charset="0"/>
              <a:buChar char="•"/>
              <a:defRPr/>
            </a:pPr>
            <a:r>
              <a:rPr lang="en-GB" dirty="0"/>
              <a:t>Cancun </a:t>
            </a:r>
            <a:r>
              <a:rPr lang="en-GB" dirty="0" smtClean="0"/>
              <a:t>2010</a:t>
            </a:r>
          </a:p>
          <a:p>
            <a:pPr>
              <a:lnSpc>
                <a:spcPct val="90000"/>
              </a:lnSpc>
              <a:buFont typeface="Arial" pitchFamily="34" charset="0"/>
              <a:buChar char="•"/>
              <a:defRPr/>
            </a:pPr>
            <a:endParaRPr lang="en-GB" dirty="0"/>
          </a:p>
          <a:p>
            <a:pPr>
              <a:lnSpc>
                <a:spcPct val="90000"/>
              </a:lnSpc>
              <a:buFont typeface="Arial" pitchFamily="34" charset="0"/>
              <a:buChar char="•"/>
              <a:defRPr/>
            </a:pPr>
            <a:r>
              <a:rPr lang="en-GB" dirty="0"/>
              <a:t>IPCC Stockholm </a:t>
            </a:r>
            <a:r>
              <a:rPr lang="en-GB" dirty="0" smtClean="0"/>
              <a:t>2013</a:t>
            </a:r>
            <a:endParaRPr lang="en-GB" dirty="0"/>
          </a:p>
        </p:txBody>
      </p:sp>
      <p:sp>
        <p:nvSpPr>
          <p:cNvPr id="8" name="TextBox 7"/>
          <p:cNvSpPr txBox="1"/>
          <p:nvPr/>
        </p:nvSpPr>
        <p:spPr>
          <a:xfrm>
            <a:off x="734592" y="1"/>
            <a:ext cx="8173435" cy="584775"/>
          </a:xfrm>
          <a:prstGeom prst="rect">
            <a:avLst/>
          </a:prstGeom>
          <a:noFill/>
        </p:spPr>
        <p:txBody>
          <a:bodyPr wrap="square" rtlCol="0">
            <a:spAutoFit/>
          </a:bodyPr>
          <a:lstStyle/>
          <a:p>
            <a:pPr algn="ctr"/>
            <a:r>
              <a:rPr lang="en-GB" sz="3200" dirty="0"/>
              <a:t>Evolution from Concept to Strategy</a:t>
            </a:r>
          </a:p>
        </p:txBody>
      </p:sp>
      <p:pic>
        <p:nvPicPr>
          <p:cNvPr id="12290" name="Picture 2" descr="http://farm2.static.flickr.com/1172/1463622804_e7f70ed97c.jpg"/>
          <p:cNvPicPr>
            <a:picLocks noChangeAspect="1" noChangeArrowheads="1"/>
          </p:cNvPicPr>
          <p:nvPr/>
        </p:nvPicPr>
        <p:blipFill>
          <a:blip r:embed="rId3"/>
          <a:srcRect/>
          <a:stretch>
            <a:fillRect/>
          </a:stretch>
        </p:blipFill>
        <p:spPr bwMode="auto">
          <a:xfrm>
            <a:off x="5676523" y="2697124"/>
            <a:ext cx="2661136" cy="403202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wipe(down)">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wipe(down)">
                                      <p:cBhvr>
                                        <p:cTn id="17" dur="500"/>
                                        <p:tgtEl>
                                          <p:spTgt spid="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wipe(down)">
                                      <p:cBhvr>
                                        <p:cTn id="22" dur="500"/>
                                        <p:tgtEl>
                                          <p:spTgt spid="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animEffect transition="in" filter="wipe(down)">
                                      <p:cBhvr>
                                        <p:cTn id="27" dur="500"/>
                                        <p:tgtEl>
                                          <p:spTgt spid="7">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7">
                                            <p:txEl>
                                              <p:pRg st="9" end="9"/>
                                            </p:txEl>
                                          </p:spTgt>
                                        </p:tgtEl>
                                        <p:attrNameLst>
                                          <p:attrName>style.visibility</p:attrName>
                                        </p:attrNameLst>
                                      </p:cBhvr>
                                      <p:to>
                                        <p:strVal val="visible"/>
                                      </p:to>
                                    </p:set>
                                    <p:animEffect transition="in" filter="wipe(down)">
                                      <p:cBhvr>
                                        <p:cTn id="32" dur="500"/>
                                        <p:tgtEl>
                                          <p:spTgt spid="7">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7">
                                            <p:txEl>
                                              <p:pRg st="11" end="11"/>
                                            </p:txEl>
                                          </p:spTgt>
                                        </p:tgtEl>
                                        <p:attrNameLst>
                                          <p:attrName>style.visibility</p:attrName>
                                        </p:attrNameLst>
                                      </p:cBhvr>
                                      <p:to>
                                        <p:strVal val="visible"/>
                                      </p:to>
                                    </p:set>
                                    <p:animEffect transition="in" filter="wipe(down)">
                                      <p:cBhvr>
                                        <p:cTn id="37" dur="500"/>
                                        <p:tgtEl>
                                          <p:spTgt spid="7">
                                            <p:txEl>
                                              <p:pRg st="11" end="1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7">
                                            <p:txEl>
                                              <p:pRg st="13" end="13"/>
                                            </p:txEl>
                                          </p:spTgt>
                                        </p:tgtEl>
                                        <p:attrNameLst>
                                          <p:attrName>style.visibility</p:attrName>
                                        </p:attrNameLst>
                                      </p:cBhvr>
                                      <p:to>
                                        <p:strVal val="visible"/>
                                      </p:to>
                                    </p:set>
                                    <p:animEffect transition="in" filter="wipe(down)">
                                      <p:cBhvr>
                                        <p:cTn id="42" dur="500"/>
                                        <p:tgtEl>
                                          <p:spTgt spid="7">
                                            <p:txEl>
                                              <p:pRg st="13" end="1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7">
                                            <p:txEl>
                                              <p:pRg st="15" end="15"/>
                                            </p:txEl>
                                          </p:spTgt>
                                        </p:tgtEl>
                                        <p:attrNameLst>
                                          <p:attrName>style.visibility</p:attrName>
                                        </p:attrNameLst>
                                      </p:cBhvr>
                                      <p:to>
                                        <p:strVal val="visible"/>
                                      </p:to>
                                    </p:set>
                                    <p:animEffect transition="in" filter="wipe(down)">
                                      <p:cBhvr>
                                        <p:cTn id="47" dur="500"/>
                                        <p:tgtEl>
                                          <p:spTgt spid="7">
                                            <p:txEl>
                                              <p:pRg st="15" end="1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7">
                                            <p:txEl>
                                              <p:pRg st="17" end="17"/>
                                            </p:txEl>
                                          </p:spTgt>
                                        </p:tgtEl>
                                        <p:attrNameLst>
                                          <p:attrName>style.visibility</p:attrName>
                                        </p:attrNameLst>
                                      </p:cBhvr>
                                      <p:to>
                                        <p:strVal val="visible"/>
                                      </p:to>
                                    </p:set>
                                    <p:animEffect transition="in" filter="wipe(down)">
                                      <p:cBhvr>
                                        <p:cTn id="52" dur="500"/>
                                        <p:tgtEl>
                                          <p:spTgt spid="7">
                                            <p:txEl>
                                              <p:pRg st="17" end="17"/>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7">
                                            <p:txEl>
                                              <p:pRg st="19" end="19"/>
                                            </p:txEl>
                                          </p:spTgt>
                                        </p:tgtEl>
                                        <p:attrNameLst>
                                          <p:attrName>style.visibility</p:attrName>
                                        </p:attrNameLst>
                                      </p:cBhvr>
                                      <p:to>
                                        <p:strVal val="visible"/>
                                      </p:to>
                                    </p:set>
                                    <p:animEffect transition="in" filter="wipe(down)">
                                      <p:cBhvr>
                                        <p:cTn id="57" dur="500"/>
                                        <p:tgtEl>
                                          <p:spTgt spid="7">
                                            <p:txEl>
                                              <p:pRg st="19" end="1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7">
                                            <p:txEl>
                                              <p:pRg st="21" end="21"/>
                                            </p:txEl>
                                          </p:spTgt>
                                        </p:tgtEl>
                                        <p:attrNameLst>
                                          <p:attrName>style.visibility</p:attrName>
                                        </p:attrNameLst>
                                      </p:cBhvr>
                                      <p:to>
                                        <p:strVal val="visible"/>
                                      </p:to>
                                    </p:set>
                                    <p:animEffect transition="in" filter="wipe(down)">
                                      <p:cBhvr>
                                        <p:cTn id="62" dur="500"/>
                                        <p:tgtEl>
                                          <p:spTgt spid="7">
                                            <p:txEl>
                                              <p:pRg st="21" end="2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126739" y="966948"/>
            <a:ext cx="6274397" cy="3416320"/>
          </a:xfrm>
          <a:prstGeom prst="rect">
            <a:avLst/>
          </a:prstGeom>
        </p:spPr>
        <p:txBody>
          <a:bodyPr wrap="square" anchor="t">
            <a:spAutoFit/>
          </a:bodyPr>
          <a:lstStyle/>
          <a:p>
            <a:pPr>
              <a:lnSpc>
                <a:spcPct val="90000"/>
              </a:lnSpc>
              <a:defRPr/>
            </a:pPr>
            <a:r>
              <a:rPr lang="en-GB" sz="2000" b="1" dirty="0"/>
              <a:t>Sustainable Development: An idea that has been evolving.</a:t>
            </a:r>
          </a:p>
          <a:p>
            <a:pPr>
              <a:lnSpc>
                <a:spcPct val="90000"/>
              </a:lnSpc>
              <a:defRPr/>
            </a:pPr>
            <a:endParaRPr lang="en-GB" sz="2000" b="1" dirty="0"/>
          </a:p>
          <a:p>
            <a:pPr>
              <a:lnSpc>
                <a:spcPct val="90000"/>
              </a:lnSpc>
              <a:buFont typeface="Arial" pitchFamily="34" charset="0"/>
              <a:buChar char="•"/>
              <a:defRPr/>
            </a:pPr>
            <a:r>
              <a:rPr lang="en-GB" dirty="0" smtClean="0"/>
              <a:t>UN </a:t>
            </a:r>
            <a:r>
              <a:rPr lang="en-GB" dirty="0"/>
              <a:t>New York 2014</a:t>
            </a:r>
          </a:p>
          <a:p>
            <a:pPr>
              <a:lnSpc>
                <a:spcPct val="90000"/>
              </a:lnSpc>
              <a:buFont typeface="Arial" pitchFamily="34" charset="0"/>
              <a:buChar char="•"/>
              <a:defRPr/>
            </a:pPr>
            <a:r>
              <a:rPr lang="en-GB" dirty="0"/>
              <a:t>Paris 2015</a:t>
            </a:r>
          </a:p>
          <a:p>
            <a:pPr>
              <a:lnSpc>
                <a:spcPct val="90000"/>
              </a:lnSpc>
              <a:buFont typeface="Arial" pitchFamily="34" charset="0"/>
              <a:buChar char="•"/>
              <a:defRPr/>
            </a:pPr>
            <a:r>
              <a:rPr lang="en-GB" dirty="0">
                <a:hlinkClick r:id="rId3"/>
              </a:rPr>
              <a:t>IPCC report 2018</a:t>
            </a:r>
          </a:p>
          <a:p>
            <a:pPr>
              <a:lnSpc>
                <a:spcPct val="90000"/>
              </a:lnSpc>
              <a:buFont typeface="Arial" pitchFamily="34" charset="0"/>
              <a:buChar char="•"/>
              <a:defRPr/>
            </a:pPr>
            <a:endParaRPr lang="en-GB" dirty="0"/>
          </a:p>
          <a:p>
            <a:pPr>
              <a:lnSpc>
                <a:spcPct val="90000"/>
              </a:lnSpc>
              <a:buFont typeface="Arial" pitchFamily="34" charset="0"/>
              <a:buChar char="•"/>
              <a:defRPr/>
            </a:pPr>
            <a:endParaRPr lang="en-GB" dirty="0"/>
          </a:p>
          <a:p>
            <a:pPr marL="285750" indent="-285750">
              <a:lnSpc>
                <a:spcPct val="90000"/>
              </a:lnSpc>
              <a:buFont typeface="Arial" pitchFamily="34" charset="0"/>
              <a:buChar char="•"/>
              <a:defRPr/>
            </a:pPr>
            <a:r>
              <a:rPr lang="en-GB" dirty="0"/>
              <a:t>IPCC 2019 Climate Change and Land</a:t>
            </a:r>
          </a:p>
          <a:p>
            <a:pPr lvl="1">
              <a:lnSpc>
                <a:spcPct val="90000"/>
              </a:lnSpc>
              <a:buFont typeface="Arial" pitchFamily="34" charset="0"/>
              <a:buChar char="•"/>
              <a:defRPr/>
            </a:pPr>
            <a:r>
              <a:rPr lang="en-GB" dirty="0">
                <a:ea typeface="+mn-lt"/>
                <a:cs typeface="+mn-lt"/>
                <a:hlinkClick r:id="rId4"/>
              </a:rPr>
              <a:t>https://www.ipcc.ch/report/srccl</a:t>
            </a:r>
            <a:r>
              <a:rPr lang="en-GB" dirty="0" smtClean="0">
                <a:ea typeface="+mn-lt"/>
                <a:cs typeface="+mn-lt"/>
                <a:hlinkClick r:id="rId4"/>
              </a:rPr>
              <a:t>/</a:t>
            </a:r>
            <a:endParaRPr lang="en-GB" dirty="0" smtClean="0">
              <a:ea typeface="+mn-lt"/>
              <a:cs typeface="+mn-lt"/>
            </a:endParaRPr>
          </a:p>
          <a:p>
            <a:pPr lvl="1">
              <a:lnSpc>
                <a:spcPct val="90000"/>
              </a:lnSpc>
              <a:buFont typeface="Arial" pitchFamily="34" charset="0"/>
              <a:buChar char="•"/>
              <a:defRPr/>
            </a:pPr>
            <a:endParaRPr lang="en-GB" dirty="0">
              <a:ea typeface="+mn-lt"/>
              <a:cs typeface="+mn-lt"/>
            </a:endParaRPr>
          </a:p>
          <a:p>
            <a:pPr>
              <a:lnSpc>
                <a:spcPct val="90000"/>
              </a:lnSpc>
              <a:buFont typeface="Arial" pitchFamily="34" charset="0"/>
              <a:buChar char="•"/>
              <a:defRPr/>
            </a:pPr>
            <a:r>
              <a:rPr lang="en-GB" dirty="0" smtClean="0"/>
              <a:t>COP 26 Glasgow November 2021</a:t>
            </a:r>
          </a:p>
          <a:p>
            <a:pPr lvl="1">
              <a:lnSpc>
                <a:spcPct val="90000"/>
              </a:lnSpc>
              <a:buFont typeface="Arial" pitchFamily="34" charset="0"/>
              <a:buChar char="•"/>
              <a:defRPr/>
            </a:pPr>
            <a:r>
              <a:rPr lang="en-GB" dirty="0" smtClean="0">
                <a:hlinkClick r:id="rId5"/>
              </a:rPr>
              <a:t>Glasgow </a:t>
            </a:r>
            <a:endParaRPr lang="en-GB" dirty="0"/>
          </a:p>
        </p:txBody>
      </p:sp>
      <p:sp>
        <p:nvSpPr>
          <p:cNvPr id="8" name="TextBox 7"/>
          <p:cNvSpPr txBox="1"/>
          <p:nvPr/>
        </p:nvSpPr>
        <p:spPr>
          <a:xfrm>
            <a:off x="734592" y="1"/>
            <a:ext cx="8173435" cy="584775"/>
          </a:xfrm>
          <a:prstGeom prst="rect">
            <a:avLst/>
          </a:prstGeom>
          <a:noFill/>
        </p:spPr>
        <p:txBody>
          <a:bodyPr wrap="square" rtlCol="0">
            <a:spAutoFit/>
          </a:bodyPr>
          <a:lstStyle/>
          <a:p>
            <a:pPr algn="ctr"/>
            <a:r>
              <a:rPr lang="en-GB" sz="3200" dirty="0" smtClean="0"/>
              <a:t>Continued Evolution </a:t>
            </a:r>
            <a:r>
              <a:rPr lang="en-GB" sz="3200" dirty="0"/>
              <a:t>from Concept to Strategy</a:t>
            </a:r>
          </a:p>
        </p:txBody>
      </p:sp>
      <p:pic>
        <p:nvPicPr>
          <p:cNvPr id="2" name="Picture 1"/>
          <p:cNvPicPr>
            <a:picLocks noChangeAspect="1"/>
          </p:cNvPicPr>
          <p:nvPr/>
        </p:nvPicPr>
        <p:blipFill>
          <a:blip r:embed="rId6"/>
          <a:stretch>
            <a:fillRect/>
          </a:stretch>
        </p:blipFill>
        <p:spPr>
          <a:xfrm rot="20652658">
            <a:off x="4828268" y="1815251"/>
            <a:ext cx="3681405" cy="1923583"/>
          </a:xfrm>
          <a:prstGeom prst="rect">
            <a:avLst/>
          </a:prstGeom>
        </p:spPr>
      </p:pic>
      <p:pic>
        <p:nvPicPr>
          <p:cNvPr id="3" name="Picture 2"/>
          <p:cNvPicPr>
            <a:picLocks noChangeAspect="1"/>
          </p:cNvPicPr>
          <p:nvPr/>
        </p:nvPicPr>
        <p:blipFill>
          <a:blip r:embed="rId7"/>
          <a:stretch>
            <a:fillRect/>
          </a:stretch>
        </p:blipFill>
        <p:spPr>
          <a:xfrm>
            <a:off x="0" y="4634896"/>
            <a:ext cx="2757297" cy="1531832"/>
          </a:xfrm>
          <a:prstGeom prst="rect">
            <a:avLst/>
          </a:prstGeom>
        </p:spPr>
      </p:pic>
      <p:pic>
        <p:nvPicPr>
          <p:cNvPr id="4" name="Picture 3"/>
          <p:cNvPicPr>
            <a:picLocks noChangeAspect="1"/>
          </p:cNvPicPr>
          <p:nvPr/>
        </p:nvPicPr>
        <p:blipFill>
          <a:blip r:embed="rId8"/>
          <a:stretch>
            <a:fillRect/>
          </a:stretch>
        </p:blipFill>
        <p:spPr>
          <a:xfrm>
            <a:off x="5065173" y="4829084"/>
            <a:ext cx="2961542" cy="1531832"/>
          </a:xfrm>
          <a:prstGeom prst="rect">
            <a:avLst/>
          </a:prstGeom>
        </p:spPr>
      </p:pic>
      <p:sp>
        <p:nvSpPr>
          <p:cNvPr id="9" name="Right Arrow 8"/>
          <p:cNvSpPr/>
          <p:nvPr/>
        </p:nvSpPr>
        <p:spPr>
          <a:xfrm>
            <a:off x="3484269" y="5130551"/>
            <a:ext cx="954802" cy="4036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3567203" y="5993189"/>
            <a:ext cx="788934" cy="369332"/>
          </a:xfrm>
          <a:prstGeom prst="rect">
            <a:avLst/>
          </a:prstGeom>
          <a:noFill/>
        </p:spPr>
        <p:txBody>
          <a:bodyPr wrap="none" rtlCol="0">
            <a:spAutoFit/>
          </a:bodyPr>
          <a:lstStyle/>
          <a:p>
            <a:r>
              <a:rPr lang="en-GB" dirty="0" smtClean="0"/>
              <a:t>COVID</a:t>
            </a:r>
            <a:endParaRPr lang="en-GB" dirty="0"/>
          </a:p>
        </p:txBody>
      </p:sp>
    </p:spTree>
    <p:extLst>
      <p:ext uri="{BB962C8B-B14F-4D97-AF65-F5344CB8AC3E}">
        <p14:creationId xmlns:p14="http://schemas.microsoft.com/office/powerpoint/2010/main" val="3817887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wipe(down)">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wipe(down)">
                                      <p:cBhvr>
                                        <p:cTn id="17" dur="500"/>
                                        <p:tgtEl>
                                          <p:spTgt spid="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animEffect transition="in" filter="wipe(down)">
                                      <p:cBhvr>
                                        <p:cTn id="22" dur="500"/>
                                        <p:tgtEl>
                                          <p:spTgt spid="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animEffect transition="in" filter="wipe(down)">
                                      <p:cBhvr>
                                        <p:cTn id="27" dur="500"/>
                                        <p:tgtEl>
                                          <p:spTgt spid="7">
                                            <p:txEl>
                                              <p:pRg st="7" end="7"/>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7">
                                            <p:txEl>
                                              <p:pRg st="8" end="8"/>
                                            </p:txEl>
                                          </p:spTgt>
                                        </p:tgtEl>
                                        <p:attrNameLst>
                                          <p:attrName>style.visibility</p:attrName>
                                        </p:attrNameLst>
                                      </p:cBhvr>
                                      <p:to>
                                        <p:strVal val="visible"/>
                                      </p:to>
                                    </p:set>
                                    <p:animEffect transition="in" filter="wipe(down)">
                                      <p:cBhvr>
                                        <p:cTn id="30" dur="500"/>
                                        <p:tgtEl>
                                          <p:spTgt spid="7">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7">
                                            <p:txEl>
                                              <p:pRg st="10" end="10"/>
                                            </p:txEl>
                                          </p:spTgt>
                                        </p:tgtEl>
                                        <p:attrNameLst>
                                          <p:attrName>style.visibility</p:attrName>
                                        </p:attrNameLst>
                                      </p:cBhvr>
                                      <p:to>
                                        <p:strVal val="visible"/>
                                      </p:to>
                                    </p:set>
                                    <p:animEffect transition="in" filter="wipe(down)">
                                      <p:cBhvr>
                                        <p:cTn id="35" dur="500"/>
                                        <p:tgtEl>
                                          <p:spTgt spid="7">
                                            <p:txEl>
                                              <p:pRg st="10" end="10"/>
                                            </p:txEl>
                                          </p:spTgt>
                                        </p:tgtEl>
                                      </p:cBhvr>
                                    </p:animEffect>
                                  </p:childTnLst>
                                </p:cTn>
                              </p:par>
                              <p:par>
                                <p:cTn id="36" presetID="22" presetClass="entr" presetSubtype="4" fill="hold" grpId="0" nodeType="withEffect">
                                  <p:stCondLst>
                                    <p:cond delay="0"/>
                                  </p:stCondLst>
                                  <p:childTnLst>
                                    <p:set>
                                      <p:cBhvr>
                                        <p:cTn id="37" dur="1" fill="hold">
                                          <p:stCondLst>
                                            <p:cond delay="0"/>
                                          </p:stCondLst>
                                        </p:cTn>
                                        <p:tgtEl>
                                          <p:spTgt spid="7">
                                            <p:txEl>
                                              <p:pRg st="11" end="11"/>
                                            </p:txEl>
                                          </p:spTgt>
                                        </p:tgtEl>
                                        <p:attrNameLst>
                                          <p:attrName>style.visibility</p:attrName>
                                        </p:attrNameLst>
                                      </p:cBhvr>
                                      <p:to>
                                        <p:strVal val="visible"/>
                                      </p:to>
                                    </p:set>
                                    <p:animEffect transition="in" filter="wipe(down)">
                                      <p:cBhvr>
                                        <p:cTn id="38" dur="500"/>
                                        <p:tgtEl>
                                          <p:spTgt spid="7">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descr="I:\Pictures\2014\Spain 2014\iphone spain\spain 2014 08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572000" y="4485748"/>
            <a:ext cx="4572000" cy="2363724"/>
          </a:xfrm>
          <a:prstGeom prst="rect">
            <a:avLst/>
          </a:prstGeom>
          <a:solidFill>
            <a:schemeClr val="accent1"/>
          </a:solidFill>
        </p:spPr>
        <p:txBody>
          <a:bodyPr>
            <a:spAutoFit/>
          </a:bodyPr>
          <a:lstStyle/>
          <a:p>
            <a:pPr lvl="0">
              <a:lnSpc>
                <a:spcPct val="90000"/>
              </a:lnSpc>
              <a:buFont typeface="Arial" pitchFamily="34" charset="0"/>
              <a:buChar char="•"/>
              <a:defRPr/>
            </a:pPr>
            <a:r>
              <a:rPr lang="en-GB" sz="2400" b="1" i="1" dirty="0"/>
              <a:t>"</a:t>
            </a:r>
            <a:r>
              <a:rPr lang="en-GB" sz="2000" b="1" i="1" dirty="0"/>
              <a:t>Our assessment of the science finds that the atmosphere and ocean have warmed, the amount of snow and ice has diminished, the global mean sea level has risen and that concentrations of greenhouse gases have increased," said Qin </a:t>
            </a:r>
            <a:r>
              <a:rPr lang="en-GB" sz="2000" b="1" i="1" dirty="0" err="1"/>
              <a:t>Dahe</a:t>
            </a:r>
            <a:r>
              <a:rPr lang="en-GB" sz="2000" b="1" i="1" dirty="0"/>
              <a:t>, co-chair of IPCC working group one, who produced the report</a:t>
            </a:r>
          </a:p>
        </p:txBody>
      </p:sp>
    </p:spTree>
    <p:extLst>
      <p:ext uri="{BB962C8B-B14F-4D97-AF65-F5344CB8AC3E}">
        <p14:creationId xmlns:p14="http://schemas.microsoft.com/office/powerpoint/2010/main" val="39457680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 Sustainability</a:t>
            </a:r>
          </a:p>
        </p:txBody>
      </p:sp>
      <p:sp>
        <p:nvSpPr>
          <p:cNvPr id="3" name="Content Placeholder 2"/>
          <p:cNvSpPr>
            <a:spLocks noGrp="1"/>
          </p:cNvSpPr>
          <p:nvPr>
            <p:ph idx="1"/>
          </p:nvPr>
        </p:nvSpPr>
        <p:spPr/>
        <p:txBody>
          <a:bodyPr>
            <a:normAutofit lnSpcReduction="10000"/>
          </a:bodyPr>
          <a:lstStyle/>
          <a:p>
            <a:pPr marL="457200" indent="-457200">
              <a:buFont typeface="+mj-lt"/>
              <a:buAutoNum type="arabicPeriod"/>
            </a:pPr>
            <a:r>
              <a:rPr lang="en-GB" dirty="0"/>
              <a:t>September 2015 193 Member States attending the United Nations (UN) Sustainable Development Summit in New York adopted a new global development framework: ‘Transforming our World: the 2030 Agenda for Sustainable Development’</a:t>
            </a:r>
          </a:p>
          <a:p>
            <a:pPr marL="457200" indent="-457200">
              <a:buFont typeface="+mj-lt"/>
              <a:buAutoNum type="arabicPeriod"/>
            </a:pPr>
            <a:endParaRPr lang="en-GB" dirty="0"/>
          </a:p>
          <a:p>
            <a:pPr marL="457200" indent="-457200">
              <a:buFont typeface="+mj-lt"/>
              <a:buAutoNum type="arabicPeriod"/>
            </a:pPr>
            <a:r>
              <a:rPr lang="en-GB" dirty="0">
                <a:solidFill>
                  <a:srgbClr val="00B050"/>
                </a:solidFill>
              </a:rPr>
              <a:t>The Agenda </a:t>
            </a:r>
            <a:r>
              <a:rPr lang="en-GB" dirty="0" smtClean="0">
                <a:solidFill>
                  <a:srgbClr val="00B050"/>
                </a:solidFill>
              </a:rPr>
              <a:t>consisted </a:t>
            </a:r>
            <a:r>
              <a:rPr lang="en-GB" dirty="0">
                <a:solidFill>
                  <a:srgbClr val="00B050"/>
                </a:solidFill>
              </a:rPr>
              <a:t>of 17 Sustainable Development Goals (SDGs) (or ‘Global Goals’ as they are popularly known) and 169 targets, which commit all signatory countries to tackle the issues</a:t>
            </a:r>
          </a:p>
          <a:p>
            <a:pPr marL="457200" indent="-457200">
              <a:buFont typeface="+mj-lt"/>
              <a:buAutoNum type="arabicPeriod"/>
            </a:pPr>
            <a:endParaRPr lang="en-GB" dirty="0"/>
          </a:p>
          <a:p>
            <a:pPr marL="457200" indent="-457200">
              <a:buFont typeface="+mj-lt"/>
              <a:buAutoNum type="arabicPeriod"/>
            </a:pPr>
            <a:r>
              <a:rPr lang="en-GB" dirty="0"/>
              <a:t> The SDGs are the successor framework to the Millennium Development Goals (MDGs), which were adopted at the UN in September 2000 and expired in 2015.</a:t>
            </a:r>
          </a:p>
          <a:p>
            <a:endParaRPr lang="en-GB" dirty="0"/>
          </a:p>
        </p:txBody>
      </p:sp>
    </p:spTree>
    <p:extLst>
      <p:ext uri="{BB962C8B-B14F-4D97-AF65-F5344CB8AC3E}">
        <p14:creationId xmlns:p14="http://schemas.microsoft.com/office/powerpoint/2010/main" val="3412842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heel(1)">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heel(1)">
                                      <p:cBhvr>
                                        <p:cTn id="1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 Secretary General Ban Ki Moon :</a:t>
            </a:r>
          </a:p>
        </p:txBody>
      </p:sp>
      <p:sp>
        <p:nvSpPr>
          <p:cNvPr id="3" name="Content Placeholder 2"/>
          <p:cNvSpPr>
            <a:spLocks noGrp="1"/>
          </p:cNvSpPr>
          <p:nvPr>
            <p:ph idx="1"/>
          </p:nvPr>
        </p:nvSpPr>
        <p:spPr/>
        <p:txBody>
          <a:bodyPr>
            <a:normAutofit/>
          </a:bodyPr>
          <a:lstStyle/>
          <a:p>
            <a:r>
              <a:rPr lang="en-GB" dirty="0"/>
              <a:t>Stated at the launch of the Sustainable Development Goals Summit in September 2015:</a:t>
            </a:r>
          </a:p>
          <a:p>
            <a:pPr marL="0" indent="0">
              <a:buNone/>
            </a:pPr>
            <a:endParaRPr lang="en-GB" dirty="0"/>
          </a:p>
          <a:p>
            <a:r>
              <a:rPr lang="en-GB" i="1" dirty="0">
                <a:solidFill>
                  <a:schemeClr val="accent5">
                    <a:lumMod val="75000"/>
                  </a:schemeClr>
                </a:solidFill>
              </a:rPr>
              <a:t>“It is an agenda for people, to end poverty in all its forms. An agenda for the planet, our common home. An agenda for shared prosperity, peace and partnership. […] To do better, we must do differently. The 2030 Agenda compels us to look beyond national boundaries and short-term interests and act in solidarity for the long-term. We can no longer afford to think and work in silos.”</a:t>
            </a:r>
          </a:p>
          <a:p>
            <a:endParaRPr lang="en-GB" i="1" dirty="0">
              <a:solidFill>
                <a:schemeClr val="accent5">
                  <a:lumMod val="75000"/>
                </a:schemeClr>
              </a:solidFill>
            </a:endParaRPr>
          </a:p>
          <a:p>
            <a:r>
              <a:rPr lang="en-GB" i="1" dirty="0">
                <a:solidFill>
                  <a:schemeClr val="tx1">
                    <a:lumMod val="85000"/>
                    <a:lumOff val="15000"/>
                  </a:schemeClr>
                </a:solidFill>
              </a:rPr>
              <a:t>Can we measure these SDG?  How</a:t>
            </a:r>
            <a:r>
              <a:rPr lang="en-GB" i="1" dirty="0" smtClean="0">
                <a:solidFill>
                  <a:schemeClr val="tx1">
                    <a:lumMod val="85000"/>
                    <a:lumOff val="15000"/>
                  </a:schemeClr>
                </a:solidFill>
              </a:rPr>
              <a:t>? Discuss</a:t>
            </a:r>
            <a:endParaRPr lang="en-GB" i="1" dirty="0">
              <a:solidFill>
                <a:schemeClr val="tx1">
                  <a:lumMod val="85000"/>
                  <a:lumOff val="15000"/>
                </a:schemeClr>
              </a:solidFill>
            </a:endParaRPr>
          </a:p>
        </p:txBody>
      </p:sp>
    </p:spTree>
    <p:extLst>
      <p:ext uri="{BB962C8B-B14F-4D97-AF65-F5344CB8AC3E}">
        <p14:creationId xmlns:p14="http://schemas.microsoft.com/office/powerpoint/2010/main" val="293845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heel(1)">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heel(1)">
                                      <p:cBhvr>
                                        <p:cTn id="1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7150" y="289711"/>
            <a:ext cx="3836923" cy="759587"/>
          </a:xfrm>
        </p:spPr>
        <p:txBody>
          <a:bodyPr/>
          <a:lstStyle/>
          <a:p>
            <a:r>
              <a:rPr lang="en-GB" dirty="0"/>
              <a:t>SDG’s Goals</a:t>
            </a:r>
          </a:p>
        </p:txBody>
      </p:sp>
      <p:sp>
        <p:nvSpPr>
          <p:cNvPr id="3" name="Content Placeholder 2"/>
          <p:cNvSpPr>
            <a:spLocks noGrp="1"/>
          </p:cNvSpPr>
          <p:nvPr>
            <p:ph idx="1"/>
          </p:nvPr>
        </p:nvSpPr>
        <p:spPr>
          <a:xfrm>
            <a:off x="304800" y="1919335"/>
            <a:ext cx="8504222" cy="4155540"/>
          </a:xfrm>
        </p:spPr>
        <p:txBody>
          <a:bodyPr>
            <a:normAutofit fontScale="92500" lnSpcReduction="20000"/>
          </a:bodyPr>
          <a:lstStyle/>
          <a:p>
            <a:pPr marL="0" indent="0">
              <a:buNone/>
            </a:pPr>
            <a:r>
              <a:rPr lang="en-GB" dirty="0"/>
              <a:t>1. End poverty in all its forms everywhere</a:t>
            </a:r>
          </a:p>
          <a:p>
            <a:pPr marL="0" indent="0">
              <a:buNone/>
            </a:pPr>
            <a:r>
              <a:rPr lang="en-GB" dirty="0">
                <a:solidFill>
                  <a:srgbClr val="00B050"/>
                </a:solidFill>
              </a:rPr>
              <a:t>2. End hunger, achieve food security and improved nutrition and promote sustainable agriculture</a:t>
            </a:r>
          </a:p>
          <a:p>
            <a:pPr marL="0" indent="0">
              <a:buNone/>
            </a:pPr>
            <a:r>
              <a:rPr lang="en-GB" dirty="0"/>
              <a:t>3. Ensure healthy lives and promote well-being for all at all ages</a:t>
            </a:r>
          </a:p>
          <a:p>
            <a:pPr marL="0" indent="0">
              <a:buNone/>
            </a:pPr>
            <a:r>
              <a:rPr lang="en-GB" dirty="0">
                <a:solidFill>
                  <a:srgbClr val="00B050"/>
                </a:solidFill>
              </a:rPr>
              <a:t>4. Ensure inclusive and equitable quality education and promote lifelong learning opportunities for all</a:t>
            </a:r>
          </a:p>
          <a:p>
            <a:pPr marL="0" indent="0">
              <a:buNone/>
            </a:pPr>
            <a:r>
              <a:rPr lang="en-GB" dirty="0"/>
              <a:t>5. Achieve gender equality and empower all women and girls</a:t>
            </a:r>
          </a:p>
          <a:p>
            <a:pPr marL="0" indent="0">
              <a:buNone/>
            </a:pPr>
            <a:r>
              <a:rPr lang="en-GB" dirty="0">
                <a:solidFill>
                  <a:srgbClr val="00B050"/>
                </a:solidFill>
              </a:rPr>
              <a:t>6. Ensure availability and sustainable management of water and sanitation for all</a:t>
            </a:r>
          </a:p>
          <a:p>
            <a:pPr marL="0" indent="0">
              <a:buNone/>
            </a:pPr>
            <a:r>
              <a:rPr lang="en-GB" dirty="0"/>
              <a:t>7. Ensure access to affordable, reliable, sustainable and modern energy for all</a:t>
            </a:r>
          </a:p>
          <a:p>
            <a:pPr marL="0" indent="0">
              <a:buNone/>
            </a:pPr>
            <a:r>
              <a:rPr lang="en-GB" dirty="0">
                <a:solidFill>
                  <a:srgbClr val="00B050"/>
                </a:solidFill>
              </a:rPr>
              <a:t>8. Promote sustained, inclusive and sustainable economic growth, full and productive employment and decent work for all</a:t>
            </a:r>
          </a:p>
          <a:p>
            <a:pPr marL="0" indent="0">
              <a:buNone/>
            </a:pPr>
            <a:r>
              <a:rPr lang="en-GB" dirty="0"/>
              <a:t>9. Build resilient infrastructure, promote inclusive and sustainable industrialization and foster innovation</a:t>
            </a:r>
          </a:p>
        </p:txBody>
      </p:sp>
    </p:spTree>
    <p:extLst>
      <p:ext uri="{BB962C8B-B14F-4D97-AF65-F5344CB8AC3E}">
        <p14:creationId xmlns:p14="http://schemas.microsoft.com/office/powerpoint/2010/main" val="3637358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wipe(down)">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SDG’s Goals cont’d</a:t>
            </a:r>
          </a:p>
        </p:txBody>
      </p:sp>
      <p:sp>
        <p:nvSpPr>
          <p:cNvPr id="3" name="Content Placeholder 2"/>
          <p:cNvSpPr>
            <a:spLocks noGrp="1"/>
          </p:cNvSpPr>
          <p:nvPr>
            <p:ph idx="1"/>
          </p:nvPr>
        </p:nvSpPr>
        <p:spPr>
          <a:xfrm>
            <a:off x="168999" y="1810693"/>
            <a:ext cx="8686800" cy="4463359"/>
          </a:xfrm>
        </p:spPr>
        <p:txBody>
          <a:bodyPr>
            <a:normAutofit fontScale="85000" lnSpcReduction="20000"/>
          </a:bodyPr>
          <a:lstStyle/>
          <a:p>
            <a:pPr marL="0" indent="0">
              <a:buNone/>
            </a:pPr>
            <a:r>
              <a:rPr lang="en-GB" dirty="0"/>
              <a:t>10. Reduce inequality within and among countries</a:t>
            </a:r>
          </a:p>
          <a:p>
            <a:pPr marL="0" indent="0">
              <a:buNone/>
            </a:pPr>
            <a:r>
              <a:rPr lang="en-GB" dirty="0">
                <a:solidFill>
                  <a:srgbClr val="00B050"/>
                </a:solidFill>
              </a:rPr>
              <a:t>11. Make cities and human settlements inclusive, safe, resilient and sustainable</a:t>
            </a:r>
          </a:p>
          <a:p>
            <a:pPr marL="0" indent="0">
              <a:buNone/>
            </a:pPr>
            <a:r>
              <a:rPr lang="en-GB" dirty="0"/>
              <a:t>12. Ensure sustainable consumption and production patterns</a:t>
            </a:r>
          </a:p>
          <a:p>
            <a:pPr marL="0" indent="0">
              <a:buNone/>
            </a:pPr>
            <a:r>
              <a:rPr lang="en-GB" dirty="0">
                <a:solidFill>
                  <a:srgbClr val="00B050"/>
                </a:solidFill>
              </a:rPr>
              <a:t>13. Take urgent action to combat climate change and its impacts</a:t>
            </a:r>
          </a:p>
          <a:p>
            <a:pPr marL="0" indent="0">
              <a:buNone/>
            </a:pPr>
            <a:r>
              <a:rPr lang="en-GB" dirty="0"/>
              <a:t>14. Conserve and sustainably use the oceans, seas and marine resources for sustainable development</a:t>
            </a:r>
          </a:p>
          <a:p>
            <a:pPr marL="0" indent="0">
              <a:buNone/>
            </a:pPr>
            <a:r>
              <a:rPr lang="en-GB" dirty="0">
                <a:solidFill>
                  <a:srgbClr val="00B050"/>
                </a:solidFill>
              </a:rPr>
              <a:t>15. Protect, restore and promote sustainable use of terrestrial ecosystems, sustainably manage forests, combat desertification, and halt and reverse land degradation and halt biodiversity loss</a:t>
            </a:r>
          </a:p>
          <a:p>
            <a:pPr marL="0" indent="0">
              <a:buNone/>
            </a:pPr>
            <a:r>
              <a:rPr lang="en-GB" dirty="0"/>
              <a:t>16. Promote peaceful and inclusive societies for sustainable development, provide access to justice for all and build effective, accountable and inclusive institutions at all levels</a:t>
            </a:r>
          </a:p>
          <a:p>
            <a:pPr marL="0" indent="0">
              <a:buNone/>
            </a:pPr>
            <a:r>
              <a:rPr lang="en-GB" dirty="0">
                <a:solidFill>
                  <a:srgbClr val="00B050"/>
                </a:solidFill>
              </a:rPr>
              <a:t>17. Strengthen the means of implementation and revitalize the global partnership for sustainable </a:t>
            </a:r>
            <a:r>
              <a:rPr lang="en-GB" dirty="0" smtClean="0">
                <a:solidFill>
                  <a:srgbClr val="00B050"/>
                </a:solidFill>
              </a:rPr>
              <a:t>development</a:t>
            </a:r>
            <a:endParaRPr lang="en-GB" dirty="0"/>
          </a:p>
          <a:p>
            <a:pPr marL="0" indent="0">
              <a:buNone/>
            </a:pPr>
            <a:r>
              <a:rPr lang="en-GB" dirty="0">
                <a:solidFill>
                  <a:srgbClr val="FF0000"/>
                </a:solidFill>
                <a:hlinkClick r:id="rId2"/>
              </a:rPr>
              <a:t>SDG </a:t>
            </a:r>
            <a:r>
              <a:rPr lang="en-GB" dirty="0" smtClean="0">
                <a:solidFill>
                  <a:srgbClr val="FF0000"/>
                </a:solidFill>
                <a:hlinkClick r:id="rId2"/>
              </a:rPr>
              <a:t>news</a:t>
            </a:r>
            <a:endParaRPr lang="en-GB" dirty="0"/>
          </a:p>
          <a:p>
            <a:pPr marL="0" indent="0">
              <a:buNone/>
            </a:pPr>
            <a:r>
              <a:rPr lang="en-GB" dirty="0" smtClean="0"/>
              <a:t>PRACTICAL</a:t>
            </a:r>
            <a:endParaRPr lang="en-GB" dirty="0"/>
          </a:p>
        </p:txBody>
      </p:sp>
    </p:spTree>
    <p:extLst>
      <p:ext uri="{BB962C8B-B14F-4D97-AF65-F5344CB8AC3E}">
        <p14:creationId xmlns:p14="http://schemas.microsoft.com/office/powerpoint/2010/main" val="386807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697984" y="69267"/>
            <a:ext cx="6726477" cy="584775"/>
          </a:xfrm>
          <a:prstGeom prst="rect">
            <a:avLst/>
          </a:prstGeom>
          <a:noFill/>
        </p:spPr>
        <p:txBody>
          <a:bodyPr wrap="square" rtlCol="0">
            <a:spAutoFit/>
          </a:bodyPr>
          <a:lstStyle/>
          <a:p>
            <a:pPr algn="ctr"/>
            <a:r>
              <a:rPr lang="en-GB" sz="3200" dirty="0" smtClean="0"/>
              <a:t>Urban Sustainable Strategies </a:t>
            </a:r>
            <a:endParaRPr lang="en-GB" sz="3200" dirty="0"/>
          </a:p>
        </p:txBody>
      </p:sp>
      <p:sp>
        <p:nvSpPr>
          <p:cNvPr id="8" name="TextBox 7"/>
          <p:cNvSpPr txBox="1"/>
          <p:nvPr/>
        </p:nvSpPr>
        <p:spPr>
          <a:xfrm>
            <a:off x="139485" y="1168241"/>
            <a:ext cx="9004515" cy="2092881"/>
          </a:xfrm>
          <a:prstGeom prst="rect">
            <a:avLst/>
          </a:prstGeom>
          <a:noFill/>
        </p:spPr>
        <p:txBody>
          <a:bodyPr wrap="square" rtlCol="0">
            <a:spAutoFit/>
          </a:bodyPr>
          <a:lstStyle/>
          <a:p>
            <a:endParaRPr lang="en-GB" dirty="0"/>
          </a:p>
          <a:p>
            <a:r>
              <a:rPr lang="en-GB" sz="1600" b="1" dirty="0"/>
              <a:t>Urban considerations : Educational video from 1948</a:t>
            </a:r>
          </a:p>
          <a:p>
            <a:r>
              <a:rPr lang="en-GB" sz="1600" b="1" dirty="0"/>
              <a:t>	</a:t>
            </a:r>
            <a:r>
              <a:rPr lang="en-GB" sz="1600" dirty="0">
                <a:hlinkClick r:id="rId3"/>
              </a:rPr>
              <a:t>Town Planning 1948 British Government Educational Documentary (8 mins)</a:t>
            </a:r>
            <a:endParaRPr lang="en-GB" sz="1600" dirty="0"/>
          </a:p>
          <a:p>
            <a:r>
              <a:rPr lang="en-GB" sz="1600" dirty="0"/>
              <a:t>	Discuss from an </a:t>
            </a:r>
            <a:r>
              <a:rPr lang="en-GB" sz="1600" dirty="0" smtClean="0"/>
              <a:t>environmental </a:t>
            </a:r>
            <a:r>
              <a:rPr lang="en-GB" sz="1600" dirty="0"/>
              <a:t>urban perspective</a:t>
            </a:r>
          </a:p>
          <a:p>
            <a:endParaRPr lang="en-GB" sz="1600" b="1" dirty="0"/>
          </a:p>
          <a:p>
            <a:endParaRPr lang="en-GB" sz="1600" dirty="0"/>
          </a:p>
          <a:p>
            <a:endParaRPr lang="en-GB" sz="1600" i="1" dirty="0"/>
          </a:p>
          <a:p>
            <a:endParaRPr lang="en-GB" sz="1600" dirty="0"/>
          </a:p>
        </p:txBody>
      </p:sp>
      <p:pic>
        <p:nvPicPr>
          <p:cNvPr id="2050" name="Picture 2" descr="Image result for urban sustainable Europ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88979" y="2619125"/>
            <a:ext cx="4364889" cy="28672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Effect transition="in" filter="fade">
                                      <p:cBhvr>
                                        <p:cTn id="7" dur="2000"/>
                                        <p:tgtEl>
                                          <p:spTgt spid="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20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fade">
                                      <p:cBhvr>
                                        <p:cTn id="17" dur="20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438412" y="250522"/>
            <a:ext cx="6726477" cy="584775"/>
          </a:xfrm>
          <a:prstGeom prst="rect">
            <a:avLst/>
          </a:prstGeom>
          <a:noFill/>
        </p:spPr>
        <p:txBody>
          <a:bodyPr wrap="square" rtlCol="0">
            <a:spAutoFit/>
          </a:bodyPr>
          <a:lstStyle/>
          <a:p>
            <a:pPr algn="ctr"/>
            <a:r>
              <a:rPr lang="en-GB" sz="3200" dirty="0"/>
              <a:t>EU </a:t>
            </a:r>
            <a:r>
              <a:rPr lang="en-GB" sz="3200" dirty="0" smtClean="0"/>
              <a:t>Strategy</a:t>
            </a:r>
            <a:r>
              <a:rPr lang="en-GB" sz="3200" dirty="0"/>
              <a:t>/ BREXIT? </a:t>
            </a:r>
          </a:p>
        </p:txBody>
      </p:sp>
      <p:sp>
        <p:nvSpPr>
          <p:cNvPr id="8" name="TextBox 7"/>
          <p:cNvSpPr txBox="1"/>
          <p:nvPr/>
        </p:nvSpPr>
        <p:spPr>
          <a:xfrm>
            <a:off x="139485" y="765175"/>
            <a:ext cx="9004515" cy="5786199"/>
          </a:xfrm>
          <a:prstGeom prst="rect">
            <a:avLst/>
          </a:prstGeom>
          <a:noFill/>
        </p:spPr>
        <p:txBody>
          <a:bodyPr wrap="square" rtlCol="0">
            <a:spAutoFit/>
          </a:bodyPr>
          <a:lstStyle/>
          <a:p>
            <a:endParaRPr lang="en-GB" dirty="0"/>
          </a:p>
          <a:p>
            <a:r>
              <a:rPr lang="en-GB" sz="1600" b="1" dirty="0" smtClean="0">
                <a:solidFill>
                  <a:srgbClr val="00B0F0"/>
                </a:solidFill>
              </a:rPr>
              <a:t>EU </a:t>
            </a:r>
            <a:r>
              <a:rPr lang="en-GB" sz="1600" b="1" dirty="0">
                <a:solidFill>
                  <a:srgbClr val="00B0F0"/>
                </a:solidFill>
              </a:rPr>
              <a:t>Sustainable Development Strategy (renewed 2006 and reviewed 2009)</a:t>
            </a:r>
          </a:p>
          <a:p>
            <a:pPr marL="1257300" lvl="2" indent="-342900">
              <a:buFont typeface="+mj-lt"/>
              <a:buAutoNum type="arabicPeriod"/>
            </a:pPr>
            <a:r>
              <a:rPr lang="en-GB" sz="1600" dirty="0"/>
              <a:t>Environmental Protection</a:t>
            </a:r>
          </a:p>
          <a:p>
            <a:pPr marL="1257300" lvl="2" indent="-342900">
              <a:buFont typeface="+mj-lt"/>
              <a:buAutoNum type="arabicPeriod"/>
            </a:pPr>
            <a:r>
              <a:rPr lang="en-GB" sz="1600" dirty="0"/>
              <a:t>Social equity</a:t>
            </a:r>
          </a:p>
          <a:p>
            <a:pPr marL="1257300" lvl="2" indent="-342900">
              <a:buFont typeface="+mj-lt"/>
              <a:buAutoNum type="arabicPeriod"/>
            </a:pPr>
            <a:r>
              <a:rPr lang="en-GB" sz="1600" dirty="0"/>
              <a:t>Cohesion</a:t>
            </a:r>
          </a:p>
          <a:p>
            <a:pPr marL="1257300" lvl="2" indent="-342900">
              <a:buFont typeface="+mj-lt"/>
              <a:buAutoNum type="arabicPeriod"/>
            </a:pPr>
            <a:r>
              <a:rPr lang="en-GB" sz="1600" dirty="0"/>
              <a:t>Economic prosperity</a:t>
            </a:r>
          </a:p>
          <a:p>
            <a:pPr marL="1257300" lvl="2" indent="-342900">
              <a:buFont typeface="+mj-lt"/>
              <a:buAutoNum type="arabicPeriod"/>
            </a:pPr>
            <a:r>
              <a:rPr lang="en-GB" sz="1600" dirty="0"/>
              <a:t>International </a:t>
            </a:r>
            <a:r>
              <a:rPr lang="en-GB" sz="1600" dirty="0" smtClean="0"/>
              <a:t>responsibilities</a:t>
            </a:r>
          </a:p>
          <a:p>
            <a:pPr lvl="2"/>
            <a:endParaRPr lang="en-GB" sz="1600" dirty="0"/>
          </a:p>
          <a:p>
            <a:r>
              <a:rPr lang="en-GB" sz="1600" b="1" dirty="0">
                <a:solidFill>
                  <a:srgbClr val="00B0F0"/>
                </a:solidFill>
              </a:rPr>
              <a:t>UK shared framework for SD One Future (Environmental sustainability Strategy 2010-2015) </a:t>
            </a:r>
          </a:p>
          <a:p>
            <a:pPr marL="1257300" lvl="2" indent="-342900">
              <a:buFont typeface="+mj-lt"/>
              <a:buAutoNum type="arabicPeriod"/>
            </a:pPr>
            <a:r>
              <a:rPr lang="en-GB" sz="1600" dirty="0"/>
              <a:t>living within environmental limits</a:t>
            </a:r>
          </a:p>
          <a:p>
            <a:pPr marL="1257300" lvl="2" indent="-342900">
              <a:buFont typeface="+mj-lt"/>
              <a:buAutoNum type="arabicPeriod"/>
            </a:pPr>
            <a:r>
              <a:rPr lang="en-GB" sz="1600" dirty="0"/>
              <a:t>ensuring a strong, healthy and just society</a:t>
            </a:r>
          </a:p>
          <a:p>
            <a:pPr marL="1257300" lvl="2" indent="-342900">
              <a:buFont typeface="+mj-lt"/>
              <a:buAutoNum type="arabicPeriod"/>
            </a:pPr>
            <a:r>
              <a:rPr lang="en-GB" sz="1600" dirty="0"/>
              <a:t>achieve a sustainable economy</a:t>
            </a:r>
          </a:p>
          <a:p>
            <a:pPr marL="1257300" lvl="2" indent="-342900">
              <a:buFont typeface="+mj-lt"/>
              <a:buAutoNum type="arabicPeriod"/>
            </a:pPr>
            <a:r>
              <a:rPr lang="en-GB" sz="1600" dirty="0"/>
              <a:t>promoting good governance</a:t>
            </a:r>
          </a:p>
          <a:p>
            <a:pPr marL="1257300" lvl="2" indent="-342900">
              <a:buFont typeface="+mj-lt"/>
              <a:buAutoNum type="arabicPeriod"/>
            </a:pPr>
            <a:r>
              <a:rPr lang="en-GB" sz="1600" dirty="0"/>
              <a:t>using sound science </a:t>
            </a:r>
            <a:r>
              <a:rPr lang="en-GB" sz="1600" dirty="0" smtClean="0"/>
              <a:t>responsibly</a:t>
            </a:r>
          </a:p>
          <a:p>
            <a:pPr lvl="2"/>
            <a:endParaRPr lang="en-GB" sz="1600" dirty="0"/>
          </a:p>
          <a:p>
            <a:endParaRPr lang="en-GB" sz="1600" b="1" dirty="0"/>
          </a:p>
          <a:p>
            <a:endParaRPr lang="en-GB" sz="1600" b="1" dirty="0"/>
          </a:p>
          <a:p>
            <a:r>
              <a:rPr lang="en-GB" sz="1600" b="1" dirty="0">
                <a:solidFill>
                  <a:schemeClr val="accent3">
                    <a:lumMod val="75000"/>
                  </a:schemeClr>
                </a:solidFill>
              </a:rPr>
              <a:t>Construct a table and highlight the similarities and dissimilarities of the EU and UK SD strategy. What about BREXIT? (Flipchart)</a:t>
            </a:r>
          </a:p>
          <a:p>
            <a:endParaRPr lang="en-GB" sz="1600" b="1" dirty="0"/>
          </a:p>
          <a:p>
            <a:endParaRPr lang="en-GB" sz="1600" dirty="0"/>
          </a:p>
          <a:p>
            <a:endParaRPr lang="en-GB" sz="1600" i="1" dirty="0"/>
          </a:p>
          <a:p>
            <a:endParaRPr lang="en-GB" sz="1600" dirty="0"/>
          </a:p>
        </p:txBody>
      </p:sp>
    </p:spTree>
    <p:extLst>
      <p:ext uri="{BB962C8B-B14F-4D97-AF65-F5344CB8AC3E}">
        <p14:creationId xmlns:p14="http://schemas.microsoft.com/office/powerpoint/2010/main" val="4104260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Effect transition="in" filter="fade">
                                      <p:cBhvr>
                                        <p:cTn id="7" dur="2000"/>
                                        <p:tgtEl>
                                          <p:spTgt spid="8">
                                            <p:txEl>
                                              <p:pRg st="1" end="1"/>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xEl>
                                              <p:pRg st="2" end="2"/>
                                            </p:txEl>
                                          </p:spTgt>
                                        </p:tgtEl>
                                        <p:attrNameLst>
                                          <p:attrName>style.visibility</p:attrName>
                                        </p:attrNameLst>
                                      </p:cBhvr>
                                      <p:to>
                                        <p:strVal val="visible"/>
                                      </p:to>
                                    </p:set>
                                    <p:animEffect transition="in" filter="fade">
                                      <p:cBhvr>
                                        <p:cTn id="10" dur="2000"/>
                                        <p:tgtEl>
                                          <p:spTgt spid="8">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txEl>
                                              <p:pRg st="3" end="3"/>
                                            </p:txEl>
                                          </p:spTgt>
                                        </p:tgtEl>
                                        <p:attrNameLst>
                                          <p:attrName>style.visibility</p:attrName>
                                        </p:attrNameLst>
                                      </p:cBhvr>
                                      <p:to>
                                        <p:strVal val="visible"/>
                                      </p:to>
                                    </p:set>
                                    <p:animEffect transition="in" filter="fade">
                                      <p:cBhvr>
                                        <p:cTn id="13" dur="2000"/>
                                        <p:tgtEl>
                                          <p:spTgt spid="8">
                                            <p:txEl>
                                              <p:pRg st="3" end="3"/>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xEl>
                                              <p:pRg st="4" end="4"/>
                                            </p:txEl>
                                          </p:spTgt>
                                        </p:tgtEl>
                                        <p:attrNameLst>
                                          <p:attrName>style.visibility</p:attrName>
                                        </p:attrNameLst>
                                      </p:cBhvr>
                                      <p:to>
                                        <p:strVal val="visible"/>
                                      </p:to>
                                    </p:set>
                                    <p:animEffect transition="in" filter="fade">
                                      <p:cBhvr>
                                        <p:cTn id="16" dur="2000"/>
                                        <p:tgtEl>
                                          <p:spTgt spid="8">
                                            <p:txEl>
                                              <p:pRg st="4" end="4"/>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8">
                                            <p:txEl>
                                              <p:pRg st="5" end="5"/>
                                            </p:txEl>
                                          </p:spTgt>
                                        </p:tgtEl>
                                        <p:attrNameLst>
                                          <p:attrName>style.visibility</p:attrName>
                                        </p:attrNameLst>
                                      </p:cBhvr>
                                      <p:to>
                                        <p:strVal val="visible"/>
                                      </p:to>
                                    </p:set>
                                    <p:animEffect transition="in" filter="fade">
                                      <p:cBhvr>
                                        <p:cTn id="19" dur="2000"/>
                                        <p:tgtEl>
                                          <p:spTgt spid="8">
                                            <p:txEl>
                                              <p:pRg st="5" end="5"/>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8">
                                            <p:txEl>
                                              <p:pRg st="6" end="6"/>
                                            </p:txEl>
                                          </p:spTgt>
                                        </p:tgtEl>
                                        <p:attrNameLst>
                                          <p:attrName>style.visibility</p:attrName>
                                        </p:attrNameLst>
                                      </p:cBhvr>
                                      <p:to>
                                        <p:strVal val="visible"/>
                                      </p:to>
                                    </p:set>
                                    <p:animEffect transition="in" filter="fade">
                                      <p:cBhvr>
                                        <p:cTn id="22" dur="2000"/>
                                        <p:tgtEl>
                                          <p:spTgt spid="8">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animEffect transition="in" filter="fade">
                                      <p:cBhvr>
                                        <p:cTn id="27" dur="2000"/>
                                        <p:tgtEl>
                                          <p:spTgt spid="8">
                                            <p:txEl>
                                              <p:pRg st="8" end="8"/>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txEl>
                                              <p:pRg st="9" end="9"/>
                                            </p:txEl>
                                          </p:spTgt>
                                        </p:tgtEl>
                                        <p:attrNameLst>
                                          <p:attrName>style.visibility</p:attrName>
                                        </p:attrNameLst>
                                      </p:cBhvr>
                                      <p:to>
                                        <p:strVal val="visible"/>
                                      </p:to>
                                    </p:set>
                                    <p:animEffect transition="in" filter="fade">
                                      <p:cBhvr>
                                        <p:cTn id="30" dur="2000"/>
                                        <p:tgtEl>
                                          <p:spTgt spid="8">
                                            <p:txEl>
                                              <p:pRg st="9" end="9"/>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8">
                                            <p:txEl>
                                              <p:pRg st="10" end="10"/>
                                            </p:txEl>
                                          </p:spTgt>
                                        </p:tgtEl>
                                        <p:attrNameLst>
                                          <p:attrName>style.visibility</p:attrName>
                                        </p:attrNameLst>
                                      </p:cBhvr>
                                      <p:to>
                                        <p:strVal val="visible"/>
                                      </p:to>
                                    </p:set>
                                    <p:animEffect transition="in" filter="fade">
                                      <p:cBhvr>
                                        <p:cTn id="33" dur="2000"/>
                                        <p:tgtEl>
                                          <p:spTgt spid="8">
                                            <p:txEl>
                                              <p:pRg st="10" end="1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xEl>
                                              <p:pRg st="11" end="11"/>
                                            </p:txEl>
                                          </p:spTgt>
                                        </p:tgtEl>
                                        <p:attrNameLst>
                                          <p:attrName>style.visibility</p:attrName>
                                        </p:attrNameLst>
                                      </p:cBhvr>
                                      <p:to>
                                        <p:strVal val="visible"/>
                                      </p:to>
                                    </p:set>
                                    <p:animEffect transition="in" filter="fade">
                                      <p:cBhvr>
                                        <p:cTn id="36" dur="2000"/>
                                        <p:tgtEl>
                                          <p:spTgt spid="8">
                                            <p:txEl>
                                              <p:pRg st="11" end="11"/>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txEl>
                                              <p:pRg st="12" end="12"/>
                                            </p:txEl>
                                          </p:spTgt>
                                        </p:tgtEl>
                                        <p:attrNameLst>
                                          <p:attrName>style.visibility</p:attrName>
                                        </p:attrNameLst>
                                      </p:cBhvr>
                                      <p:to>
                                        <p:strVal val="visible"/>
                                      </p:to>
                                    </p:set>
                                    <p:animEffect transition="in" filter="fade">
                                      <p:cBhvr>
                                        <p:cTn id="39" dur="2000"/>
                                        <p:tgtEl>
                                          <p:spTgt spid="8">
                                            <p:txEl>
                                              <p:pRg st="12" end="12"/>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txEl>
                                              <p:pRg st="13" end="13"/>
                                            </p:txEl>
                                          </p:spTgt>
                                        </p:tgtEl>
                                        <p:attrNameLst>
                                          <p:attrName>style.visibility</p:attrName>
                                        </p:attrNameLst>
                                      </p:cBhvr>
                                      <p:to>
                                        <p:strVal val="visible"/>
                                      </p:to>
                                    </p:set>
                                    <p:animEffect transition="in" filter="fade">
                                      <p:cBhvr>
                                        <p:cTn id="42" dur="2000"/>
                                        <p:tgtEl>
                                          <p:spTgt spid="8">
                                            <p:txEl>
                                              <p:pRg st="13" end="1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xEl>
                                              <p:pRg st="17" end="17"/>
                                            </p:txEl>
                                          </p:spTgt>
                                        </p:tgtEl>
                                        <p:attrNameLst>
                                          <p:attrName>style.visibility</p:attrName>
                                        </p:attrNameLst>
                                      </p:cBhvr>
                                      <p:to>
                                        <p:strVal val="visible"/>
                                      </p:to>
                                    </p:set>
                                    <p:animEffect transition="in" filter="fade">
                                      <p:cBhvr>
                                        <p:cTn id="47" dur="2000"/>
                                        <p:tgtEl>
                                          <p:spTgt spid="8">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438412" y="250522"/>
            <a:ext cx="6726477" cy="584775"/>
          </a:xfrm>
          <a:prstGeom prst="rect">
            <a:avLst/>
          </a:prstGeom>
          <a:noFill/>
        </p:spPr>
        <p:txBody>
          <a:bodyPr wrap="square" rtlCol="0">
            <a:spAutoFit/>
          </a:bodyPr>
          <a:lstStyle/>
          <a:p>
            <a:pPr algn="ctr"/>
            <a:r>
              <a:rPr lang="en-GB" sz="3200" dirty="0"/>
              <a:t>EU &amp; </a:t>
            </a:r>
            <a:r>
              <a:rPr lang="en-GB" sz="3200"/>
              <a:t>UK Strategy/ BREXIT? </a:t>
            </a:r>
            <a:endParaRPr lang="en-GB" sz="3200" dirty="0"/>
          </a:p>
        </p:txBody>
      </p:sp>
      <p:sp>
        <p:nvSpPr>
          <p:cNvPr id="8" name="TextBox 7"/>
          <p:cNvSpPr txBox="1"/>
          <p:nvPr/>
        </p:nvSpPr>
        <p:spPr>
          <a:xfrm>
            <a:off x="77102" y="1571500"/>
            <a:ext cx="4467738" cy="4278094"/>
          </a:xfrm>
          <a:prstGeom prst="rect">
            <a:avLst/>
          </a:prstGeom>
          <a:noFill/>
        </p:spPr>
        <p:txBody>
          <a:bodyPr wrap="square" rtlCol="0">
            <a:spAutoFit/>
          </a:bodyPr>
          <a:lstStyle/>
          <a:p>
            <a:r>
              <a:rPr lang="en-GB" sz="1600" b="1" dirty="0" smtClean="0">
                <a:solidFill>
                  <a:srgbClr val="00B0F0"/>
                </a:solidFill>
              </a:rPr>
              <a:t>EU Sustainable Development Strategy </a:t>
            </a:r>
          </a:p>
          <a:p>
            <a:endParaRPr lang="en-GB" sz="1600" b="1" dirty="0" smtClean="0"/>
          </a:p>
          <a:p>
            <a:pPr marL="285750" indent="-285750">
              <a:buFont typeface="Arial" panose="020B0604020202020204" pitchFamily="34" charset="0"/>
              <a:buChar char="•"/>
            </a:pPr>
            <a:r>
              <a:rPr lang="en-GB" sz="1600" dirty="0" smtClean="0"/>
              <a:t>Council Conclusions</a:t>
            </a:r>
          </a:p>
          <a:p>
            <a:pPr marL="285750" indent="-285750">
              <a:buFont typeface="Arial" panose="020B0604020202020204" pitchFamily="34" charset="0"/>
              <a:buChar char="•"/>
            </a:pPr>
            <a:r>
              <a:rPr lang="en-GB" sz="1600" i="1" dirty="0" smtClean="0">
                <a:solidFill>
                  <a:srgbClr val="00B050"/>
                </a:solidFill>
              </a:rPr>
              <a:t> "a global partnership for Poverty Eradication and Sustainable Development after 2015" </a:t>
            </a:r>
          </a:p>
          <a:p>
            <a:pPr marL="285750" indent="-285750">
              <a:buFont typeface="Arial" panose="020B0604020202020204" pitchFamily="34" charset="0"/>
              <a:buChar char="•"/>
            </a:pPr>
            <a:r>
              <a:rPr lang="en-GB" sz="1600" dirty="0" smtClean="0"/>
              <a:t>26 May 2015</a:t>
            </a:r>
          </a:p>
          <a:p>
            <a:pPr marL="285750" indent="-285750">
              <a:buFont typeface="Arial" panose="020B0604020202020204" pitchFamily="34" charset="0"/>
              <a:buChar char="•"/>
            </a:pPr>
            <a:endParaRPr lang="en-GB" sz="1600" dirty="0" smtClean="0"/>
          </a:p>
          <a:p>
            <a:pPr marL="1200150" lvl="2" indent="-285750">
              <a:buFont typeface="Arial" panose="020B0604020202020204" pitchFamily="34" charset="0"/>
              <a:buChar char="•"/>
            </a:pPr>
            <a:r>
              <a:rPr lang="en-GB" sz="1600" dirty="0" smtClean="0"/>
              <a:t>Linked with EU’s overall </a:t>
            </a:r>
            <a:r>
              <a:rPr lang="en-GB" sz="1600" b="1" i="1" dirty="0" smtClean="0">
                <a:hlinkClick r:id="rId3"/>
              </a:rPr>
              <a:t>Europe 2020 Strategy</a:t>
            </a:r>
            <a:r>
              <a:rPr lang="en-GB" sz="1600" b="1" i="1" dirty="0" smtClean="0"/>
              <a:t>  (pdf)</a:t>
            </a:r>
          </a:p>
          <a:p>
            <a:pPr lvl="2"/>
            <a:endParaRPr lang="en-GB" sz="1600" b="1" i="1" dirty="0" smtClean="0"/>
          </a:p>
          <a:p>
            <a:pPr marL="1200150" lvl="2" indent="-285750">
              <a:buFont typeface="Arial" panose="020B0604020202020204" pitchFamily="34" charset="0"/>
              <a:buChar char="•"/>
            </a:pPr>
            <a:r>
              <a:rPr lang="en-GB" sz="1600" b="1" i="1" dirty="0" smtClean="0"/>
              <a:t>2030 Agenda for SD (SDGs </a:t>
            </a:r>
            <a:r>
              <a:rPr lang="en-GB" sz="1600" b="1" i="1" dirty="0" err="1" smtClean="0"/>
              <a:t>etc</a:t>
            </a:r>
            <a:r>
              <a:rPr lang="en-GB" sz="1600" b="1" i="1" dirty="0" smtClean="0"/>
              <a:t>)</a:t>
            </a:r>
          </a:p>
          <a:p>
            <a:endParaRPr lang="en-GB" sz="1600" b="1" dirty="0" smtClean="0"/>
          </a:p>
          <a:p>
            <a:endParaRPr lang="en-GB" sz="1600" b="1" i="1" dirty="0" smtClean="0">
              <a:solidFill>
                <a:schemeClr val="tx2">
                  <a:lumMod val="75000"/>
                </a:schemeClr>
              </a:solidFill>
            </a:endParaRPr>
          </a:p>
          <a:p>
            <a:endParaRPr lang="en-GB" sz="1600" b="1" dirty="0" smtClean="0"/>
          </a:p>
          <a:p>
            <a:endParaRPr lang="en-GB" sz="1600" dirty="0" smtClean="0"/>
          </a:p>
          <a:p>
            <a:endParaRPr lang="en-GB" sz="1600" i="1" dirty="0" smtClean="0"/>
          </a:p>
          <a:p>
            <a:endParaRPr lang="en-GB" sz="1600" dirty="0"/>
          </a:p>
        </p:txBody>
      </p:sp>
      <p:pic>
        <p:nvPicPr>
          <p:cNvPr id="2" name="Picture 1"/>
          <p:cNvPicPr>
            <a:picLocks noChangeAspect="1"/>
          </p:cNvPicPr>
          <p:nvPr/>
        </p:nvPicPr>
        <p:blipFill>
          <a:blip r:embed="rId4"/>
          <a:stretch>
            <a:fillRect/>
          </a:stretch>
        </p:blipFill>
        <p:spPr>
          <a:xfrm>
            <a:off x="5301370" y="1073151"/>
            <a:ext cx="3371850" cy="4876800"/>
          </a:xfrm>
          <a:prstGeom prst="rect">
            <a:avLst/>
          </a:prstGeom>
        </p:spPr>
      </p:pic>
    </p:spTree>
    <p:extLst>
      <p:ext uri="{BB962C8B-B14F-4D97-AF65-F5344CB8AC3E}">
        <p14:creationId xmlns:p14="http://schemas.microsoft.com/office/powerpoint/2010/main" val="2550996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20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20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fade">
                                      <p:cBhvr>
                                        <p:cTn id="17" dur="2000"/>
                                        <p:tgtEl>
                                          <p:spTgt spid="8">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xEl>
                                              <p:pRg st="4" end="4"/>
                                            </p:txEl>
                                          </p:spTgt>
                                        </p:tgtEl>
                                        <p:attrNameLst>
                                          <p:attrName>style.visibility</p:attrName>
                                        </p:attrNameLst>
                                      </p:cBhvr>
                                      <p:to>
                                        <p:strVal val="visible"/>
                                      </p:to>
                                    </p:set>
                                    <p:animEffect transition="in" filter="fade">
                                      <p:cBhvr>
                                        <p:cTn id="22" dur="2000"/>
                                        <p:tgtEl>
                                          <p:spTgt spid="8">
                                            <p:txEl>
                                              <p:pRg st="4" end="4"/>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txEl>
                                              <p:pRg st="6" end="6"/>
                                            </p:txEl>
                                          </p:spTgt>
                                        </p:tgtEl>
                                        <p:attrNameLst>
                                          <p:attrName>style.visibility</p:attrName>
                                        </p:attrNameLst>
                                      </p:cBhvr>
                                      <p:to>
                                        <p:strVal val="visible"/>
                                      </p:to>
                                    </p:set>
                                    <p:animEffect transition="in" filter="fade">
                                      <p:cBhvr>
                                        <p:cTn id="25" dur="2000"/>
                                        <p:tgtEl>
                                          <p:spTgt spid="8">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8">
                                            <p:txEl>
                                              <p:pRg st="8" end="8"/>
                                            </p:txEl>
                                          </p:spTgt>
                                        </p:tgtEl>
                                        <p:attrNameLst>
                                          <p:attrName>style.visibility</p:attrName>
                                        </p:attrNameLst>
                                      </p:cBhvr>
                                      <p:to>
                                        <p:strVal val="visible"/>
                                      </p:to>
                                    </p:set>
                                    <p:animEffect transition="in" filter="fade">
                                      <p:cBhvr>
                                        <p:cTn id="28" dur="2000"/>
                                        <p:tgtEl>
                                          <p:spTgt spid="8">
                                            <p:txEl>
                                              <p:pRg st="8" end="8"/>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8">
                                            <p:txEl>
                                              <p:pRg st="0" end="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8">
                                            <p:txEl>
                                              <p:pRg st="2" end="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8">
                                            <p:txEl>
                                              <p:pRg st="3" end="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8">
                                            <p:txEl>
                                              <p:pRg st="4" end="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
                                            <p:txEl>
                                              <p:pRg st="6" end="6"/>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438412" y="250522"/>
            <a:ext cx="6726477" cy="584775"/>
          </a:xfrm>
          <a:prstGeom prst="rect">
            <a:avLst/>
          </a:prstGeom>
          <a:noFill/>
        </p:spPr>
        <p:txBody>
          <a:bodyPr wrap="square" rtlCol="0">
            <a:spAutoFit/>
          </a:bodyPr>
          <a:lstStyle/>
          <a:p>
            <a:pPr algn="ctr"/>
            <a:r>
              <a:rPr lang="en-GB" sz="3200" dirty="0" smtClean="0"/>
              <a:t>UK </a:t>
            </a:r>
            <a:r>
              <a:rPr lang="en-GB" sz="3200" dirty="0"/>
              <a:t>Strategy/ BREXIT? </a:t>
            </a:r>
          </a:p>
        </p:txBody>
      </p:sp>
      <p:sp>
        <p:nvSpPr>
          <p:cNvPr id="8" name="TextBox 7"/>
          <p:cNvSpPr txBox="1"/>
          <p:nvPr/>
        </p:nvSpPr>
        <p:spPr>
          <a:xfrm>
            <a:off x="58995" y="955864"/>
            <a:ext cx="9273786" cy="4770537"/>
          </a:xfrm>
          <a:prstGeom prst="rect">
            <a:avLst/>
          </a:prstGeom>
          <a:noFill/>
        </p:spPr>
        <p:txBody>
          <a:bodyPr wrap="square" rtlCol="0">
            <a:spAutoFit/>
          </a:bodyPr>
          <a:lstStyle/>
          <a:p>
            <a:r>
              <a:rPr lang="en-GB" sz="1600" b="1" dirty="0" smtClean="0">
                <a:solidFill>
                  <a:srgbClr val="00B0F0"/>
                </a:solidFill>
              </a:rPr>
              <a:t>UK Sustainable Development Commission (Spending Review reassigned)</a:t>
            </a:r>
          </a:p>
          <a:p>
            <a:endParaRPr lang="en-GB" sz="1600" b="1" dirty="0" smtClean="0"/>
          </a:p>
          <a:p>
            <a:pPr marL="285750" indent="-285750">
              <a:buFont typeface="Arial" panose="020B0604020202020204" pitchFamily="34" charset="0"/>
              <a:buChar char="•"/>
            </a:pPr>
            <a:r>
              <a:rPr lang="en-GB" sz="1600" b="1" dirty="0" smtClean="0"/>
              <a:t>Corporate report</a:t>
            </a:r>
          </a:p>
          <a:p>
            <a:pPr marL="285750" indent="-285750">
              <a:buFont typeface="Arial" panose="020B0604020202020204" pitchFamily="34" charset="0"/>
              <a:buChar char="•"/>
            </a:pPr>
            <a:r>
              <a:rPr lang="en-GB" sz="1600" b="1" i="1" dirty="0" smtClean="0"/>
              <a:t>Implementing the Sustainable Development Goals Updated 5 July 2019</a:t>
            </a:r>
          </a:p>
          <a:p>
            <a:endParaRPr lang="en-GB" sz="1600" b="1" dirty="0" smtClean="0"/>
          </a:p>
          <a:p>
            <a:r>
              <a:rPr lang="en-GB" sz="1600" b="1" i="1" dirty="0" smtClean="0">
                <a:solidFill>
                  <a:srgbClr val="00B050"/>
                </a:solidFill>
              </a:rPr>
              <a:t>The UK is committed to the delivery of the Sustainable Development Goals. The most effective way to do this is by ensuring that the Goals are fully embedded in planned activity of each Government department. The most effective mechanism for coordinating implementation is the departmental planning process.</a:t>
            </a:r>
          </a:p>
          <a:p>
            <a:endParaRPr lang="en-GB" sz="1600" b="1" i="1" dirty="0" smtClean="0">
              <a:solidFill>
                <a:schemeClr val="tx2">
                  <a:lumMod val="75000"/>
                </a:schemeClr>
              </a:solidFill>
            </a:endParaRPr>
          </a:p>
          <a:p>
            <a:r>
              <a:rPr lang="en-GB" sz="1600" b="1" dirty="0">
                <a:solidFill>
                  <a:schemeClr val="tx2">
                    <a:lumMod val="75000"/>
                  </a:schemeClr>
                </a:solidFill>
              </a:rPr>
              <a:t>The UK Government published a Voluntary National Review reporting on the UK’s progress so far on delivering the 17 Sustainable Development Goals in June 2019. This is due to be presented at the UN High Level Political Forum in July </a:t>
            </a:r>
            <a:r>
              <a:rPr lang="en-GB" sz="1600" b="1" dirty="0" smtClean="0">
                <a:solidFill>
                  <a:schemeClr val="tx2">
                    <a:lumMod val="75000"/>
                  </a:schemeClr>
                </a:solidFill>
              </a:rPr>
              <a:t>2019</a:t>
            </a:r>
          </a:p>
          <a:p>
            <a:endParaRPr lang="en-GB" sz="1600" b="1" dirty="0">
              <a:solidFill>
                <a:schemeClr val="tx2">
                  <a:lumMod val="75000"/>
                </a:schemeClr>
              </a:solidFill>
            </a:endParaRPr>
          </a:p>
          <a:p>
            <a:r>
              <a:rPr lang="en-GB" sz="1600" b="1" dirty="0" smtClean="0">
                <a:solidFill>
                  <a:schemeClr val="tx2">
                    <a:lumMod val="75000"/>
                  </a:schemeClr>
                </a:solidFill>
              </a:rPr>
              <a:t>What about the Green recovery linked to the pandemic?</a:t>
            </a:r>
            <a:endParaRPr lang="en-GB" sz="1600" b="1" dirty="0">
              <a:solidFill>
                <a:schemeClr val="tx2">
                  <a:lumMod val="75000"/>
                </a:schemeClr>
              </a:solidFill>
            </a:endParaRPr>
          </a:p>
          <a:p>
            <a:endParaRPr lang="en-GB" sz="1600" b="1" i="1" dirty="0" smtClean="0">
              <a:solidFill>
                <a:schemeClr val="tx2">
                  <a:lumMod val="75000"/>
                </a:schemeClr>
              </a:solidFill>
            </a:endParaRPr>
          </a:p>
          <a:p>
            <a:endParaRPr lang="en-GB" sz="1600" b="1" dirty="0" smtClean="0"/>
          </a:p>
          <a:p>
            <a:endParaRPr lang="en-GB" sz="1600" dirty="0" smtClean="0"/>
          </a:p>
          <a:p>
            <a:endParaRPr lang="en-GB" sz="1600" i="1" dirty="0" smtClean="0"/>
          </a:p>
          <a:p>
            <a:endParaRPr lang="en-GB" sz="1600" dirty="0"/>
          </a:p>
        </p:txBody>
      </p:sp>
      <p:pic>
        <p:nvPicPr>
          <p:cNvPr id="2" name="Picture 1"/>
          <p:cNvPicPr>
            <a:picLocks noChangeAspect="1"/>
          </p:cNvPicPr>
          <p:nvPr/>
        </p:nvPicPr>
        <p:blipFill>
          <a:blip r:embed="rId3"/>
          <a:stretch>
            <a:fillRect/>
          </a:stretch>
        </p:blipFill>
        <p:spPr>
          <a:xfrm>
            <a:off x="6102035" y="4060627"/>
            <a:ext cx="2794503" cy="1571908"/>
          </a:xfrm>
          <a:prstGeom prst="rect">
            <a:avLst/>
          </a:prstGeom>
        </p:spPr>
      </p:pic>
    </p:spTree>
    <p:extLst>
      <p:ext uri="{BB962C8B-B14F-4D97-AF65-F5344CB8AC3E}">
        <p14:creationId xmlns:p14="http://schemas.microsoft.com/office/powerpoint/2010/main" val="3423237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20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20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fade">
                                      <p:cBhvr>
                                        <p:cTn id="17" dur="2000"/>
                                        <p:tgtEl>
                                          <p:spTgt spid="8">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xEl>
                                              <p:pRg st="5" end="5"/>
                                            </p:txEl>
                                          </p:spTgt>
                                        </p:tgtEl>
                                        <p:attrNameLst>
                                          <p:attrName>style.visibility</p:attrName>
                                        </p:attrNameLst>
                                      </p:cBhvr>
                                      <p:to>
                                        <p:strVal val="visible"/>
                                      </p:to>
                                    </p:set>
                                    <p:animEffect transition="in" filter="fade">
                                      <p:cBhvr>
                                        <p:cTn id="22" dur="2000"/>
                                        <p:tgtEl>
                                          <p:spTgt spid="8">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xEl>
                                              <p:pRg st="7" end="7"/>
                                            </p:txEl>
                                          </p:spTgt>
                                        </p:tgtEl>
                                        <p:attrNameLst>
                                          <p:attrName>style.visibility</p:attrName>
                                        </p:attrNameLst>
                                      </p:cBhvr>
                                      <p:to>
                                        <p:strVal val="visible"/>
                                      </p:to>
                                    </p:set>
                                    <p:animEffect transition="in" filter="fade">
                                      <p:cBhvr>
                                        <p:cTn id="27" dur="2000"/>
                                        <p:tgtEl>
                                          <p:spTgt spid="8">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xEl>
                                              <p:pRg st="9" end="9"/>
                                            </p:txEl>
                                          </p:spTgt>
                                        </p:tgtEl>
                                        <p:attrNameLst>
                                          <p:attrName>style.visibility</p:attrName>
                                        </p:attrNameLst>
                                      </p:cBhvr>
                                      <p:to>
                                        <p:strVal val="visible"/>
                                      </p:to>
                                    </p:set>
                                    <p:animEffect transition="in" filter="fade">
                                      <p:cBhvr>
                                        <p:cTn id="32" dur="2000"/>
                                        <p:tgtEl>
                                          <p:spTgt spid="8">
                                            <p:txEl>
                                              <p:pRg st="9" end="9"/>
                                            </p:txEl>
                                          </p:spTgt>
                                        </p:tgtEl>
                                      </p:cBhvr>
                                    </p:animEffect>
                                  </p:childTnLst>
                                </p:cTn>
                              </p:par>
                              <p:par>
                                <p:cTn id="33" presetID="1" presetClass="entr" presetSubtype="0" fill="hold" nodeType="withEffect">
                                  <p:stCondLst>
                                    <p:cond delay="0"/>
                                  </p:stCondLst>
                                  <p:childTnLst>
                                    <p:set>
                                      <p:cBhvr>
                                        <p:cTn id="34" dur="1" fill="hold">
                                          <p:stCondLst>
                                            <p:cond delay="0"/>
                                          </p:stCondLst>
                                        </p:cTn>
                                        <p:tgtEl>
                                          <p:spTgt spid="8">
                                            <p:txEl>
                                              <p:pRg st="0" end="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8">
                                            <p:txEl>
                                              <p:pRg st="2" end="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8">
                                            <p:txEl>
                                              <p:pRg st="3" end="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
                                            <p:txEl>
                                              <p:pRg st="5" end="5"/>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8">
                                            <p:txEl>
                                              <p:pRg st="7" end="7"/>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10" name="TextBox 9"/>
          <p:cNvSpPr txBox="1"/>
          <p:nvPr/>
        </p:nvSpPr>
        <p:spPr>
          <a:xfrm>
            <a:off x="1315233" y="212942"/>
            <a:ext cx="5924811" cy="584775"/>
          </a:xfrm>
          <a:prstGeom prst="rect">
            <a:avLst/>
          </a:prstGeom>
          <a:noFill/>
        </p:spPr>
        <p:txBody>
          <a:bodyPr wrap="square" rtlCol="0">
            <a:spAutoFit/>
          </a:bodyPr>
          <a:lstStyle/>
          <a:p>
            <a:pPr algn="ctr"/>
            <a:r>
              <a:rPr lang="en-GB" sz="3200" dirty="0"/>
              <a:t>One Wales One Planet (2009)</a:t>
            </a:r>
          </a:p>
        </p:txBody>
      </p:sp>
      <p:sp>
        <p:nvSpPr>
          <p:cNvPr id="11" name="TextBox 10"/>
          <p:cNvSpPr txBox="1"/>
          <p:nvPr/>
        </p:nvSpPr>
        <p:spPr>
          <a:xfrm>
            <a:off x="538618" y="1000407"/>
            <a:ext cx="4359059" cy="5078313"/>
          </a:xfrm>
          <a:prstGeom prst="rect">
            <a:avLst/>
          </a:prstGeom>
          <a:noFill/>
        </p:spPr>
        <p:txBody>
          <a:bodyPr wrap="square" rtlCol="0">
            <a:spAutoFit/>
          </a:bodyPr>
          <a:lstStyle/>
          <a:p>
            <a:pPr marL="285750" indent="-285750">
              <a:buFont typeface="Arial" panose="020B0604020202020204" pitchFamily="34" charset="0"/>
              <a:buChar char="•"/>
            </a:pPr>
            <a:r>
              <a:rPr lang="en-GB" dirty="0"/>
              <a:t>Government of Wales Act </a:t>
            </a:r>
            <a:r>
              <a:rPr lang="en-GB" dirty="0">
                <a:solidFill>
                  <a:srgbClr val="00B050"/>
                </a:solidFill>
              </a:rPr>
              <a:t>2006 “placed the promotion of SD at the heart of the WAG.”</a:t>
            </a:r>
          </a:p>
          <a:p>
            <a:endParaRPr lang="en-GB" dirty="0"/>
          </a:p>
          <a:p>
            <a:pPr marL="285750" indent="-285750">
              <a:buFont typeface="Arial" panose="020B0604020202020204" pitchFamily="34" charset="0"/>
              <a:buChar char="•"/>
            </a:pPr>
            <a:r>
              <a:rPr lang="en-GB" dirty="0"/>
              <a:t>Statutory duty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solidFill>
                  <a:srgbClr val="00B050"/>
                </a:solidFill>
              </a:rPr>
              <a:t>“Wales . . . Playing a full role as a global citizen, within the context set by the UN Millennium Development Goals”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Successful?</a:t>
            </a:r>
          </a:p>
          <a:p>
            <a:endParaRPr lang="en-GB" dirty="0"/>
          </a:p>
          <a:p>
            <a:pPr marL="285750" indent="-285750">
              <a:buFont typeface="Arial" panose="020B0604020202020204" pitchFamily="34" charset="0"/>
              <a:buChar char="•"/>
            </a:pPr>
            <a:r>
              <a:rPr lang="en-GB" dirty="0"/>
              <a:t>Well-being of Future Generations (Wales) Act 2015</a:t>
            </a:r>
          </a:p>
          <a:p>
            <a:pPr marL="285750" indent="-285750">
              <a:buFont typeface="Arial" panose="020B0604020202020204" pitchFamily="34" charset="0"/>
              <a:buChar char="•"/>
            </a:pPr>
            <a:r>
              <a:rPr lang="en-GB" dirty="0">
                <a:hlinkClick r:id="rId3"/>
              </a:rPr>
              <a:t>Act 2015 4 mins</a:t>
            </a:r>
            <a:endParaRPr lang="en-GB" dirty="0"/>
          </a:p>
          <a:p>
            <a:pPr marL="285750" indent="-285750">
              <a:buFont typeface="Arial" panose="020B0604020202020204" pitchFamily="34" charset="0"/>
              <a:buChar char="•"/>
            </a:pPr>
            <a:r>
              <a:rPr lang="en-GB" dirty="0"/>
              <a:t>What do you think</a:t>
            </a:r>
            <a:r>
              <a:rPr lang="en-GB" dirty="0" smtClean="0"/>
              <a:t>?</a:t>
            </a:r>
          </a:p>
          <a:p>
            <a:pPr marL="285750" indent="-285750">
              <a:buFont typeface="Arial" panose="020B0604020202020204" pitchFamily="34" charset="0"/>
              <a:buChar char="•"/>
            </a:pPr>
            <a:r>
              <a:rPr lang="en-GB" dirty="0" smtClean="0"/>
              <a:t>2020 debate</a:t>
            </a:r>
            <a:endParaRPr lang="en-GB" dirty="0"/>
          </a:p>
          <a:p>
            <a:endParaRPr lang="en-GB" dirty="0"/>
          </a:p>
        </p:txBody>
      </p:sp>
      <p:pic>
        <p:nvPicPr>
          <p:cNvPr id="227330" name="Picture 2" descr="http://www.planethealthcymru.org/sitesplus/gallery/886/One-Wales-One-Planet-(a)-1.jpg"/>
          <p:cNvPicPr>
            <a:picLocks noChangeAspect="1" noChangeArrowheads="1"/>
          </p:cNvPicPr>
          <p:nvPr/>
        </p:nvPicPr>
        <p:blipFill>
          <a:blip r:embed="rId4"/>
          <a:srcRect/>
          <a:stretch>
            <a:fillRect/>
          </a:stretch>
        </p:blipFill>
        <p:spPr bwMode="auto">
          <a:xfrm>
            <a:off x="5604398" y="1000407"/>
            <a:ext cx="3381375" cy="4791076"/>
          </a:xfrm>
          <a:prstGeom prst="rect">
            <a:avLst/>
          </a:prstGeom>
          <a:noFill/>
        </p:spPr>
      </p:pic>
      <p:pic>
        <p:nvPicPr>
          <p:cNvPr id="8" name="Picture 2" descr="http://www.clickonwales.org/wp-content/uploads/Jane-DavidsonWWF333.jpg"/>
          <p:cNvPicPr>
            <a:picLocks noChangeAspect="1" noChangeArrowheads="1"/>
          </p:cNvPicPr>
          <p:nvPr/>
        </p:nvPicPr>
        <p:blipFill>
          <a:blip r:embed="rId5"/>
          <a:srcRect/>
          <a:stretch>
            <a:fillRect/>
          </a:stretch>
        </p:blipFill>
        <p:spPr bwMode="auto">
          <a:xfrm>
            <a:off x="3127898" y="4781692"/>
            <a:ext cx="2476500" cy="20383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anim calcmode="lin" valueType="num">
                                      <p:cBhvr>
                                        <p:cTn id="8"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xEl>
                                              <p:pRg st="2" end="2"/>
                                            </p:txEl>
                                          </p:spTgt>
                                        </p:tgtEl>
                                        <p:attrNameLst>
                                          <p:attrName>style.visibility</p:attrName>
                                        </p:attrNameLst>
                                      </p:cBhvr>
                                      <p:to>
                                        <p:strVal val="visible"/>
                                      </p:to>
                                    </p:set>
                                    <p:animEffect transition="in" filter="fade">
                                      <p:cBhvr>
                                        <p:cTn id="14" dur="1000"/>
                                        <p:tgtEl>
                                          <p:spTgt spid="11">
                                            <p:txEl>
                                              <p:pRg st="2" end="2"/>
                                            </p:txEl>
                                          </p:spTgt>
                                        </p:tgtEl>
                                      </p:cBhvr>
                                    </p:animEffect>
                                    <p:anim calcmode="lin" valueType="num">
                                      <p:cBhvr>
                                        <p:cTn id="15"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1">
                                            <p:txEl>
                                              <p:pRg st="4" end="4"/>
                                            </p:txEl>
                                          </p:spTgt>
                                        </p:tgtEl>
                                        <p:attrNameLst>
                                          <p:attrName>style.visibility</p:attrName>
                                        </p:attrNameLst>
                                      </p:cBhvr>
                                      <p:to>
                                        <p:strVal val="visible"/>
                                      </p:to>
                                    </p:set>
                                    <p:animEffect transition="in" filter="fade">
                                      <p:cBhvr>
                                        <p:cTn id="21" dur="1000"/>
                                        <p:tgtEl>
                                          <p:spTgt spid="11">
                                            <p:txEl>
                                              <p:pRg st="4" end="4"/>
                                            </p:txEl>
                                          </p:spTgt>
                                        </p:tgtEl>
                                      </p:cBhvr>
                                    </p:animEffect>
                                    <p:anim calcmode="lin" valueType="num">
                                      <p:cBhvr>
                                        <p:cTn id="22" dur="1000" fill="hold"/>
                                        <p:tgtEl>
                                          <p:spTgt spid="11">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1">
                                            <p:txEl>
                                              <p:pRg st="6" end="6"/>
                                            </p:txEl>
                                          </p:spTgt>
                                        </p:tgtEl>
                                        <p:attrNameLst>
                                          <p:attrName>style.visibility</p:attrName>
                                        </p:attrNameLst>
                                      </p:cBhvr>
                                      <p:to>
                                        <p:strVal val="visible"/>
                                      </p:to>
                                    </p:set>
                                    <p:animEffect transition="in" filter="fade">
                                      <p:cBhvr>
                                        <p:cTn id="28" dur="1000"/>
                                        <p:tgtEl>
                                          <p:spTgt spid="11">
                                            <p:txEl>
                                              <p:pRg st="6" end="6"/>
                                            </p:txEl>
                                          </p:spTgt>
                                        </p:tgtEl>
                                      </p:cBhvr>
                                    </p:animEffect>
                                    <p:anim calcmode="lin" valueType="num">
                                      <p:cBhvr>
                                        <p:cTn id="29" dur="1000" fill="hold"/>
                                        <p:tgtEl>
                                          <p:spTgt spid="11">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1">
                                            <p:txEl>
                                              <p:pRg st="8" end="8"/>
                                            </p:txEl>
                                          </p:spTgt>
                                        </p:tgtEl>
                                        <p:attrNameLst>
                                          <p:attrName>style.visibility</p:attrName>
                                        </p:attrNameLst>
                                      </p:cBhvr>
                                      <p:to>
                                        <p:strVal val="visible"/>
                                      </p:to>
                                    </p:set>
                                    <p:animEffect transition="in" filter="fade">
                                      <p:cBhvr>
                                        <p:cTn id="35" dur="1000"/>
                                        <p:tgtEl>
                                          <p:spTgt spid="11">
                                            <p:txEl>
                                              <p:pRg st="8" end="8"/>
                                            </p:txEl>
                                          </p:spTgt>
                                        </p:tgtEl>
                                      </p:cBhvr>
                                    </p:animEffect>
                                    <p:anim calcmode="lin" valueType="num">
                                      <p:cBhvr>
                                        <p:cTn id="36" dur="1000" fill="hold"/>
                                        <p:tgtEl>
                                          <p:spTgt spid="11">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11">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1">
                                            <p:txEl>
                                              <p:pRg st="9" end="9"/>
                                            </p:txEl>
                                          </p:spTgt>
                                        </p:tgtEl>
                                        <p:attrNameLst>
                                          <p:attrName>style.visibility</p:attrName>
                                        </p:attrNameLst>
                                      </p:cBhvr>
                                      <p:to>
                                        <p:strVal val="visible"/>
                                      </p:to>
                                    </p:set>
                                    <p:animEffect transition="in" filter="fade">
                                      <p:cBhvr>
                                        <p:cTn id="42" dur="1000"/>
                                        <p:tgtEl>
                                          <p:spTgt spid="11">
                                            <p:txEl>
                                              <p:pRg st="9" end="9"/>
                                            </p:txEl>
                                          </p:spTgt>
                                        </p:tgtEl>
                                      </p:cBhvr>
                                    </p:animEffect>
                                    <p:anim calcmode="lin" valueType="num">
                                      <p:cBhvr>
                                        <p:cTn id="43" dur="1000" fill="hold"/>
                                        <p:tgtEl>
                                          <p:spTgt spid="11">
                                            <p:txEl>
                                              <p:pRg st="9" end="9"/>
                                            </p:txEl>
                                          </p:spTgt>
                                        </p:tgtEl>
                                        <p:attrNameLst>
                                          <p:attrName>ppt_x</p:attrName>
                                        </p:attrNameLst>
                                      </p:cBhvr>
                                      <p:tavLst>
                                        <p:tav tm="0">
                                          <p:val>
                                            <p:strVal val="#ppt_x"/>
                                          </p:val>
                                        </p:tav>
                                        <p:tav tm="100000">
                                          <p:val>
                                            <p:strVal val="#ppt_x"/>
                                          </p:val>
                                        </p:tav>
                                      </p:tavLst>
                                    </p:anim>
                                    <p:anim calcmode="lin" valueType="num">
                                      <p:cBhvr>
                                        <p:cTn id="44" dur="1000" fill="hold"/>
                                        <p:tgtEl>
                                          <p:spTgt spid="11">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1">
                                            <p:txEl>
                                              <p:pRg st="10" end="10"/>
                                            </p:txEl>
                                          </p:spTgt>
                                        </p:tgtEl>
                                        <p:attrNameLst>
                                          <p:attrName>style.visibility</p:attrName>
                                        </p:attrNameLst>
                                      </p:cBhvr>
                                      <p:to>
                                        <p:strVal val="visible"/>
                                      </p:to>
                                    </p:set>
                                    <p:animEffect transition="in" filter="fade">
                                      <p:cBhvr>
                                        <p:cTn id="49" dur="1000"/>
                                        <p:tgtEl>
                                          <p:spTgt spid="11">
                                            <p:txEl>
                                              <p:pRg st="10" end="10"/>
                                            </p:txEl>
                                          </p:spTgt>
                                        </p:tgtEl>
                                      </p:cBhvr>
                                    </p:animEffect>
                                    <p:anim calcmode="lin" valueType="num">
                                      <p:cBhvr>
                                        <p:cTn id="50" dur="1000" fill="hold"/>
                                        <p:tgtEl>
                                          <p:spTgt spid="11">
                                            <p:txEl>
                                              <p:pRg st="10" end="10"/>
                                            </p:txEl>
                                          </p:spTgt>
                                        </p:tgtEl>
                                        <p:attrNameLst>
                                          <p:attrName>ppt_x</p:attrName>
                                        </p:attrNameLst>
                                      </p:cBhvr>
                                      <p:tavLst>
                                        <p:tav tm="0">
                                          <p:val>
                                            <p:strVal val="#ppt_x"/>
                                          </p:val>
                                        </p:tav>
                                        <p:tav tm="100000">
                                          <p:val>
                                            <p:strVal val="#ppt_x"/>
                                          </p:val>
                                        </p:tav>
                                      </p:tavLst>
                                    </p:anim>
                                    <p:anim calcmode="lin" valueType="num">
                                      <p:cBhvr>
                                        <p:cTn id="51" dur="1000" fill="hold"/>
                                        <p:tgtEl>
                                          <p:spTgt spid="11">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1">
                                            <p:txEl>
                                              <p:pRg st="11" end="11"/>
                                            </p:txEl>
                                          </p:spTgt>
                                        </p:tgtEl>
                                        <p:attrNameLst>
                                          <p:attrName>style.visibility</p:attrName>
                                        </p:attrNameLst>
                                      </p:cBhvr>
                                      <p:to>
                                        <p:strVal val="visible"/>
                                      </p:to>
                                    </p:set>
                                    <p:animEffect transition="in" filter="fade">
                                      <p:cBhvr>
                                        <p:cTn id="56" dur="1000"/>
                                        <p:tgtEl>
                                          <p:spTgt spid="11">
                                            <p:txEl>
                                              <p:pRg st="11" end="11"/>
                                            </p:txEl>
                                          </p:spTgt>
                                        </p:tgtEl>
                                      </p:cBhvr>
                                    </p:animEffect>
                                    <p:anim calcmode="lin" valueType="num">
                                      <p:cBhvr>
                                        <p:cTn id="57" dur="1000" fill="hold"/>
                                        <p:tgtEl>
                                          <p:spTgt spid="11">
                                            <p:txEl>
                                              <p:pRg st="11" end="11"/>
                                            </p:txEl>
                                          </p:spTgt>
                                        </p:tgtEl>
                                        <p:attrNameLst>
                                          <p:attrName>ppt_x</p:attrName>
                                        </p:attrNameLst>
                                      </p:cBhvr>
                                      <p:tavLst>
                                        <p:tav tm="0">
                                          <p:val>
                                            <p:strVal val="#ppt_x"/>
                                          </p:val>
                                        </p:tav>
                                        <p:tav tm="100000">
                                          <p:val>
                                            <p:strVal val="#ppt_x"/>
                                          </p:val>
                                        </p:tav>
                                      </p:tavLst>
                                    </p:anim>
                                    <p:anim calcmode="lin" valueType="num">
                                      <p:cBhvr>
                                        <p:cTn id="58" dur="1000" fill="hold"/>
                                        <p:tgtEl>
                                          <p:spTgt spid="11">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375782" y="1089764"/>
            <a:ext cx="5055201" cy="4524315"/>
          </a:xfrm>
          <a:prstGeom prst="rect">
            <a:avLst/>
          </a:prstGeom>
          <a:noFill/>
        </p:spPr>
        <p:txBody>
          <a:bodyPr wrap="square" rtlCol="0">
            <a:spAutoFit/>
          </a:bodyPr>
          <a:lstStyle/>
          <a:p>
            <a:r>
              <a:rPr lang="en-GB" dirty="0"/>
              <a:t>In Wales, sustainable development means enhancing the economic, social and</a:t>
            </a:r>
          </a:p>
          <a:p>
            <a:r>
              <a:rPr lang="en-GB" dirty="0"/>
              <a:t>environmental wellbeing of people and communities, achieving a better quality</a:t>
            </a:r>
          </a:p>
          <a:p>
            <a:r>
              <a:rPr lang="en-GB" dirty="0"/>
              <a:t>of life for our own and </a:t>
            </a:r>
            <a:r>
              <a:rPr lang="en-GB" b="1" dirty="0"/>
              <a:t>future generations</a:t>
            </a:r>
            <a:r>
              <a:rPr lang="en-GB" dirty="0"/>
              <a:t>:</a:t>
            </a:r>
          </a:p>
          <a:p>
            <a:endParaRPr lang="en-GB" dirty="0"/>
          </a:p>
          <a:p>
            <a:pPr lvl="1">
              <a:buFont typeface="Arial" pitchFamily="34" charset="0"/>
              <a:buChar char="•"/>
            </a:pPr>
            <a:r>
              <a:rPr lang="en-GB" dirty="0">
                <a:solidFill>
                  <a:srgbClr val="00B050"/>
                </a:solidFill>
              </a:rPr>
              <a:t>In ways which promote social justice and </a:t>
            </a:r>
            <a:r>
              <a:rPr lang="en-GB" b="1" dirty="0">
                <a:solidFill>
                  <a:srgbClr val="00B050"/>
                </a:solidFill>
              </a:rPr>
              <a:t>equality</a:t>
            </a:r>
            <a:r>
              <a:rPr lang="en-GB" dirty="0">
                <a:solidFill>
                  <a:srgbClr val="00B050"/>
                </a:solidFill>
              </a:rPr>
              <a:t> of opportunity; and</a:t>
            </a:r>
          </a:p>
          <a:p>
            <a:pPr lvl="1"/>
            <a:endParaRPr lang="en-GB" dirty="0">
              <a:solidFill>
                <a:srgbClr val="00B050"/>
              </a:solidFill>
            </a:endParaRPr>
          </a:p>
          <a:p>
            <a:pPr lvl="1">
              <a:buFont typeface="Arial" pitchFamily="34" charset="0"/>
              <a:buChar char="•"/>
            </a:pPr>
            <a:r>
              <a:rPr lang="en-GB" dirty="0">
                <a:solidFill>
                  <a:srgbClr val="00B050"/>
                </a:solidFill>
              </a:rPr>
              <a:t>In ways which enhance the natural and cultural environment and respect its limits using only our </a:t>
            </a:r>
            <a:r>
              <a:rPr lang="en-GB" b="1" dirty="0">
                <a:solidFill>
                  <a:srgbClr val="00B050"/>
                </a:solidFill>
              </a:rPr>
              <a:t>fair share </a:t>
            </a:r>
            <a:r>
              <a:rPr lang="en-GB" dirty="0">
                <a:solidFill>
                  <a:srgbClr val="00B050"/>
                </a:solidFill>
              </a:rPr>
              <a:t>of the earth’s resources and sustaining our cultural legacy</a:t>
            </a:r>
            <a:r>
              <a:rPr lang="en-GB" dirty="0"/>
              <a:t>.</a:t>
            </a:r>
          </a:p>
          <a:p>
            <a:pPr lvl="1">
              <a:buFont typeface="Arial" pitchFamily="34" charset="0"/>
              <a:buChar char="•"/>
            </a:pPr>
            <a:endParaRPr lang="en-GB" dirty="0"/>
          </a:p>
          <a:p>
            <a:r>
              <a:rPr lang="en-GB" dirty="0"/>
              <a:t>Sustainable development is the </a:t>
            </a:r>
            <a:r>
              <a:rPr lang="en-GB" b="1" dirty="0"/>
              <a:t>process</a:t>
            </a:r>
            <a:r>
              <a:rPr lang="en-GB" dirty="0"/>
              <a:t> by which we reach the goal of sustainability.</a:t>
            </a:r>
          </a:p>
        </p:txBody>
      </p:sp>
      <p:sp>
        <p:nvSpPr>
          <p:cNvPr id="8" name="TextBox 7"/>
          <p:cNvSpPr txBox="1"/>
          <p:nvPr/>
        </p:nvSpPr>
        <p:spPr>
          <a:xfrm>
            <a:off x="876823" y="225468"/>
            <a:ext cx="7264288" cy="861774"/>
          </a:xfrm>
          <a:prstGeom prst="rect">
            <a:avLst/>
          </a:prstGeom>
          <a:noFill/>
        </p:spPr>
        <p:txBody>
          <a:bodyPr wrap="square" rtlCol="0">
            <a:spAutoFit/>
          </a:bodyPr>
          <a:lstStyle/>
          <a:p>
            <a:pPr algn="ctr"/>
            <a:r>
              <a:rPr lang="en-GB" sz="3200" b="1" dirty="0"/>
              <a:t>Sustainable Development in Wales</a:t>
            </a:r>
          </a:p>
          <a:p>
            <a:pPr algn="ctr"/>
            <a:endParaRPr lang="en-GB" dirty="0"/>
          </a:p>
        </p:txBody>
      </p:sp>
      <p:pic>
        <p:nvPicPr>
          <p:cNvPr id="210946" name="Picture 2" descr="http://www.walesdirectory.co.uk/images/wales-counties.gif"/>
          <p:cNvPicPr>
            <a:picLocks noChangeAspect="1" noChangeArrowheads="1"/>
          </p:cNvPicPr>
          <p:nvPr/>
        </p:nvPicPr>
        <p:blipFill>
          <a:blip r:embed="rId3"/>
          <a:srcRect/>
          <a:stretch>
            <a:fillRect/>
          </a:stretch>
        </p:blipFill>
        <p:spPr bwMode="auto">
          <a:xfrm>
            <a:off x="5406449" y="1182111"/>
            <a:ext cx="3467100" cy="436245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anim calcmode="lin" valueType="num">
                                      <p:cBhvr additive="base">
                                        <p:cTn id="23"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anim calcmode="lin" valueType="num">
                                      <p:cBhvr additive="base">
                                        <p:cTn id="27"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7">
                                            <p:txEl>
                                              <p:pRg st="8" end="8"/>
                                            </p:txEl>
                                          </p:spTgt>
                                        </p:tgtEl>
                                        <p:attrNameLst>
                                          <p:attrName>style.visibility</p:attrName>
                                        </p:attrNameLst>
                                      </p:cBhvr>
                                      <p:to>
                                        <p:strVal val="visible"/>
                                      </p:to>
                                    </p:set>
                                    <p:anim calcmode="lin" valueType="num">
                                      <p:cBhvr additive="base">
                                        <p:cTn id="33"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10" name="TextBox 9"/>
          <p:cNvSpPr txBox="1"/>
          <p:nvPr/>
        </p:nvSpPr>
        <p:spPr>
          <a:xfrm>
            <a:off x="484910" y="232567"/>
            <a:ext cx="7938654" cy="584775"/>
          </a:xfrm>
          <a:prstGeom prst="rect">
            <a:avLst/>
          </a:prstGeom>
          <a:noFill/>
        </p:spPr>
        <p:txBody>
          <a:bodyPr wrap="square" rtlCol="0">
            <a:spAutoFit/>
          </a:bodyPr>
          <a:lstStyle/>
          <a:p>
            <a:pPr algn="ctr"/>
            <a:r>
              <a:rPr lang="en-GB" sz="3200" dirty="0"/>
              <a:t>Action on Local Sustainability E.g. NPT  </a:t>
            </a:r>
          </a:p>
        </p:txBody>
      </p:sp>
      <p:sp>
        <p:nvSpPr>
          <p:cNvPr id="11" name="TextBox 10"/>
          <p:cNvSpPr txBox="1"/>
          <p:nvPr/>
        </p:nvSpPr>
        <p:spPr>
          <a:xfrm>
            <a:off x="0" y="871638"/>
            <a:ext cx="4068294" cy="5078313"/>
          </a:xfrm>
          <a:prstGeom prst="rect">
            <a:avLst/>
          </a:prstGeom>
          <a:noFill/>
        </p:spPr>
        <p:txBody>
          <a:bodyPr wrap="square" rtlCol="0">
            <a:spAutoFit/>
          </a:bodyPr>
          <a:lstStyle/>
          <a:p>
            <a:pPr>
              <a:buFont typeface="Arial" pitchFamily="34" charset="0"/>
              <a:buChar char="•"/>
            </a:pPr>
            <a:r>
              <a:rPr lang="en-GB" dirty="0"/>
              <a:t>Act on CO2 campaign</a:t>
            </a:r>
          </a:p>
          <a:p>
            <a:pPr>
              <a:buFont typeface="Arial" pitchFamily="34" charset="0"/>
              <a:buChar char="•"/>
            </a:pPr>
            <a:r>
              <a:rPr lang="en-GB" dirty="0"/>
              <a:t>Environment Forum (2004)</a:t>
            </a:r>
          </a:p>
          <a:p>
            <a:pPr>
              <a:buFont typeface="Arial" pitchFamily="34" charset="0"/>
              <a:buChar char="•"/>
            </a:pPr>
            <a:r>
              <a:rPr lang="en-GB" dirty="0"/>
              <a:t>Environment Awards 2018</a:t>
            </a:r>
          </a:p>
          <a:p>
            <a:pPr>
              <a:buFont typeface="Arial" pitchFamily="34" charset="0"/>
              <a:buChar char="•"/>
            </a:pPr>
            <a:r>
              <a:rPr lang="en-GB" dirty="0"/>
              <a:t>Love Food Hate Waste, 2013</a:t>
            </a:r>
          </a:p>
          <a:p>
            <a:pPr>
              <a:buFont typeface="Arial" pitchFamily="34" charset="0"/>
              <a:buChar char="•"/>
            </a:pPr>
            <a:r>
              <a:rPr lang="en-GB" dirty="0"/>
              <a:t>Earth Hour 2019</a:t>
            </a:r>
          </a:p>
          <a:p>
            <a:pPr marL="400050" indent="-400050">
              <a:buFont typeface="+mj-lt"/>
              <a:buAutoNum type="romanLcPeriod"/>
            </a:pPr>
            <a:r>
              <a:rPr lang="en-GB" i="1" dirty="0"/>
              <a:t>Swansea 18</a:t>
            </a:r>
            <a:r>
              <a:rPr lang="en-GB" i="1" baseline="30000" dirty="0"/>
              <a:t>th</a:t>
            </a:r>
            <a:endParaRPr lang="en-GB" i="1" dirty="0"/>
          </a:p>
          <a:p>
            <a:pPr marL="400050" indent="-400050">
              <a:buFont typeface="+mj-lt"/>
              <a:buAutoNum type="romanLcPeriod"/>
            </a:pPr>
            <a:r>
              <a:rPr lang="en-GB" i="1" dirty="0"/>
              <a:t>NPT 85</a:t>
            </a:r>
            <a:r>
              <a:rPr lang="en-GB" i="1" baseline="30000" dirty="0"/>
              <a:t>th</a:t>
            </a:r>
          </a:p>
          <a:p>
            <a:pPr marL="400050" indent="-400050">
              <a:buFont typeface="+mj-lt"/>
              <a:buAutoNum type="romanLcPeriod"/>
            </a:pPr>
            <a:r>
              <a:rPr lang="en-GB" i="1" dirty="0">
                <a:solidFill>
                  <a:srgbClr val="FF0000"/>
                </a:solidFill>
                <a:hlinkClick r:id="rId3"/>
              </a:rPr>
              <a:t>Earth hour 3min </a:t>
            </a:r>
            <a:endParaRPr lang="en-GB" i="1" dirty="0">
              <a:solidFill>
                <a:srgbClr val="FF0000"/>
              </a:solidFill>
            </a:endParaRPr>
          </a:p>
          <a:p>
            <a:pPr>
              <a:buFont typeface="Arial" pitchFamily="34" charset="0"/>
              <a:buChar char="•"/>
            </a:pPr>
            <a:r>
              <a:rPr lang="en-GB" dirty="0"/>
              <a:t>Green Parent and Baby Show May 2012</a:t>
            </a:r>
          </a:p>
          <a:p>
            <a:pPr>
              <a:buFont typeface="Arial" pitchFamily="34" charset="0"/>
              <a:buChar char="•"/>
            </a:pPr>
            <a:r>
              <a:rPr lang="en-GB" dirty="0"/>
              <a:t>Green Map</a:t>
            </a:r>
          </a:p>
          <a:p>
            <a:pPr>
              <a:buFont typeface="Arial" pitchFamily="34" charset="0"/>
              <a:buChar char="•"/>
            </a:pPr>
            <a:r>
              <a:rPr lang="en-GB" dirty="0"/>
              <a:t>Neath Food and Drink Festival 2017</a:t>
            </a:r>
          </a:p>
          <a:p>
            <a:pPr>
              <a:buFont typeface="Arial" pitchFamily="34" charset="0"/>
              <a:buChar char="•"/>
            </a:pPr>
            <a:r>
              <a:rPr lang="en-GB" dirty="0"/>
              <a:t>Biomass (Where is it coming from?)</a:t>
            </a:r>
          </a:p>
          <a:p>
            <a:pPr>
              <a:buFont typeface="Arial" pitchFamily="34" charset="0"/>
              <a:buChar char="•"/>
            </a:pPr>
            <a:r>
              <a:rPr lang="en-GB" dirty="0"/>
              <a:t>Sea level rise 1.9 metres</a:t>
            </a:r>
          </a:p>
          <a:p>
            <a:pPr marL="400050" indent="-400050">
              <a:buFont typeface="+mj-lt"/>
              <a:buAutoNum type="romanLcPeriod"/>
            </a:pPr>
            <a:r>
              <a:rPr lang="en-GB" dirty="0"/>
              <a:t>Soft engineering</a:t>
            </a:r>
          </a:p>
          <a:p>
            <a:pPr marL="400050" indent="-400050">
              <a:buFont typeface="+mj-lt"/>
              <a:buAutoNum type="romanLcPeriod"/>
            </a:pPr>
            <a:r>
              <a:rPr lang="en-GB" dirty="0"/>
              <a:t>Hard engineering</a:t>
            </a:r>
          </a:p>
          <a:p>
            <a:r>
              <a:rPr lang="en-GB" dirty="0">
                <a:solidFill>
                  <a:srgbClr val="FF0000"/>
                </a:solidFill>
                <a:hlinkClick r:id="rId4"/>
              </a:rPr>
              <a:t>NPT Council environment home </a:t>
            </a:r>
            <a:r>
              <a:rPr lang="en-GB" dirty="0" smtClean="0">
                <a:solidFill>
                  <a:srgbClr val="FF0000"/>
                </a:solidFill>
                <a:hlinkClick r:id="rId4"/>
              </a:rPr>
              <a:t>page</a:t>
            </a:r>
            <a:r>
              <a:rPr lang="en-GB" dirty="0" smtClean="0">
                <a:solidFill>
                  <a:srgbClr val="FF0000"/>
                </a:solidFill>
              </a:rPr>
              <a:t> 2026</a:t>
            </a:r>
            <a:endParaRPr lang="en-GB" dirty="0">
              <a:solidFill>
                <a:srgbClr val="FF0000"/>
              </a:solidFill>
            </a:endParaRPr>
          </a:p>
        </p:txBody>
      </p:sp>
      <p:pic>
        <p:nvPicPr>
          <p:cNvPr id="12" name="Picture 8" descr="E:\cozip 2\ad1161[1].jpg"/>
          <p:cNvPicPr>
            <a:picLocks noChangeAspect="1" noChangeArrowheads="1"/>
          </p:cNvPicPr>
          <p:nvPr/>
        </p:nvPicPr>
        <p:blipFill>
          <a:blip r:embed="rId5"/>
          <a:srcRect/>
          <a:stretch>
            <a:fillRect/>
          </a:stretch>
        </p:blipFill>
        <p:spPr>
          <a:xfrm>
            <a:off x="3836495" y="1051142"/>
            <a:ext cx="5020927" cy="4144313"/>
          </a:xfrm>
          <a:prstGeom prst="rect">
            <a:avLst/>
          </a:prstGeom>
          <a:noFill/>
          <a:ln/>
        </p:spPr>
      </p:pic>
      <p:pic>
        <p:nvPicPr>
          <p:cNvPr id="189442" name="Picture 2" descr="ACT ON CO2">
            <a:hlinkClick r:id="rId6" tooltip="ACT ON CO2 homepage"/>
          </p:cNvPr>
          <p:cNvPicPr>
            <a:picLocks noChangeAspect="1" noChangeArrowheads="1"/>
          </p:cNvPicPr>
          <p:nvPr/>
        </p:nvPicPr>
        <p:blipFill>
          <a:blip r:embed="rId7"/>
          <a:srcRect/>
          <a:stretch>
            <a:fillRect/>
          </a:stretch>
        </p:blipFill>
        <p:spPr bwMode="auto">
          <a:xfrm>
            <a:off x="11174414" y="-5064125"/>
            <a:ext cx="1304925" cy="847725"/>
          </a:xfrm>
          <a:prstGeom prst="rect">
            <a:avLst/>
          </a:prstGeom>
          <a:noFill/>
        </p:spPr>
      </p:pic>
      <p:pic>
        <p:nvPicPr>
          <p:cNvPr id="189444" name="Picture 4" descr="ACT ON CO2">
            <a:hlinkClick r:id="rId6" tooltip="ACT ON CO2 homepage"/>
          </p:cNvPr>
          <p:cNvPicPr>
            <a:picLocks noChangeAspect="1" noChangeArrowheads="1"/>
          </p:cNvPicPr>
          <p:nvPr/>
        </p:nvPicPr>
        <p:blipFill>
          <a:blip r:embed="rId7"/>
          <a:srcRect/>
          <a:stretch>
            <a:fillRect/>
          </a:stretch>
        </p:blipFill>
        <p:spPr bwMode="auto">
          <a:xfrm>
            <a:off x="11174414" y="-5064125"/>
            <a:ext cx="1304925" cy="847725"/>
          </a:xfrm>
          <a:prstGeom prst="rect">
            <a:avLst/>
          </a:prstGeom>
          <a:noFill/>
        </p:spPr>
      </p:pic>
      <p:pic>
        <p:nvPicPr>
          <p:cNvPr id="189446" name="Picture 6" descr="ACT ON CO2">
            <a:hlinkClick r:id="rId6" tooltip="ACT ON CO2 homepage"/>
          </p:cNvPr>
          <p:cNvPicPr>
            <a:picLocks noChangeAspect="1" noChangeArrowheads="1"/>
          </p:cNvPicPr>
          <p:nvPr/>
        </p:nvPicPr>
        <p:blipFill>
          <a:blip r:embed="rId7"/>
          <a:srcRect/>
          <a:stretch>
            <a:fillRect/>
          </a:stretch>
        </p:blipFill>
        <p:spPr bwMode="auto">
          <a:xfrm>
            <a:off x="11174414" y="-5064125"/>
            <a:ext cx="1304925" cy="847725"/>
          </a:xfrm>
          <a:prstGeom prst="rect">
            <a:avLst/>
          </a:prstGeom>
          <a:noFill/>
        </p:spPr>
      </p:pic>
      <p:pic>
        <p:nvPicPr>
          <p:cNvPr id="189448" name="Picture 8" descr="http://estb.msn.com/i/F6/B65351F5B965AA5D7BE6D43DBF693.jpg"/>
          <p:cNvPicPr>
            <a:picLocks noChangeAspect="1" noChangeArrowheads="1"/>
          </p:cNvPicPr>
          <p:nvPr/>
        </p:nvPicPr>
        <p:blipFill>
          <a:blip r:embed="rId8"/>
          <a:srcRect/>
          <a:stretch>
            <a:fillRect/>
          </a:stretch>
        </p:blipFill>
        <p:spPr bwMode="auto">
          <a:xfrm>
            <a:off x="3820438" y="3501026"/>
            <a:ext cx="1735943" cy="1301957"/>
          </a:xfrm>
          <a:prstGeom prst="rect">
            <a:avLst/>
          </a:prstGeom>
          <a:noFill/>
        </p:spPr>
      </p:pic>
      <p:pic>
        <p:nvPicPr>
          <p:cNvPr id="2050"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791536" y="3667281"/>
            <a:ext cx="1528174" cy="15281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anim calcmode="lin" valueType="num">
                                      <p:cBhvr>
                                        <p:cTn id="8"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xEl>
                                              <p:pRg st="1" end="1"/>
                                            </p:txEl>
                                          </p:spTgt>
                                        </p:tgtEl>
                                        <p:attrNameLst>
                                          <p:attrName>style.visibility</p:attrName>
                                        </p:attrNameLst>
                                      </p:cBhvr>
                                      <p:to>
                                        <p:strVal val="visible"/>
                                      </p:to>
                                    </p:set>
                                    <p:animEffect transition="in" filter="fade">
                                      <p:cBhvr>
                                        <p:cTn id="14" dur="1000"/>
                                        <p:tgtEl>
                                          <p:spTgt spid="11">
                                            <p:txEl>
                                              <p:pRg st="1" end="1"/>
                                            </p:txEl>
                                          </p:spTgt>
                                        </p:tgtEl>
                                      </p:cBhvr>
                                    </p:animEffect>
                                    <p:anim calcmode="lin" valueType="num">
                                      <p:cBhvr>
                                        <p:cTn id="15"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animEffect transition="in" filter="fade">
                                      <p:cBhvr>
                                        <p:cTn id="21" dur="1000"/>
                                        <p:tgtEl>
                                          <p:spTgt spid="11">
                                            <p:txEl>
                                              <p:pRg st="2" end="2"/>
                                            </p:txEl>
                                          </p:spTgt>
                                        </p:tgtEl>
                                      </p:cBhvr>
                                    </p:animEffect>
                                    <p:anim calcmode="lin" valueType="num">
                                      <p:cBhvr>
                                        <p:cTn id="22"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1">
                                            <p:txEl>
                                              <p:pRg st="3" end="3"/>
                                            </p:txEl>
                                          </p:spTgt>
                                        </p:tgtEl>
                                        <p:attrNameLst>
                                          <p:attrName>style.visibility</p:attrName>
                                        </p:attrNameLst>
                                      </p:cBhvr>
                                      <p:to>
                                        <p:strVal val="visible"/>
                                      </p:to>
                                    </p:set>
                                    <p:animEffect transition="in" filter="fade">
                                      <p:cBhvr>
                                        <p:cTn id="28" dur="1000"/>
                                        <p:tgtEl>
                                          <p:spTgt spid="11">
                                            <p:txEl>
                                              <p:pRg st="3" end="3"/>
                                            </p:txEl>
                                          </p:spTgt>
                                        </p:tgtEl>
                                      </p:cBhvr>
                                    </p:animEffect>
                                    <p:anim calcmode="lin" valueType="num">
                                      <p:cBhvr>
                                        <p:cTn id="29" dur="1000" fill="hold"/>
                                        <p:tgtEl>
                                          <p:spTgt spid="1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1">
                                            <p:txEl>
                                              <p:pRg st="4" end="4"/>
                                            </p:txEl>
                                          </p:spTgt>
                                        </p:tgtEl>
                                        <p:attrNameLst>
                                          <p:attrName>style.visibility</p:attrName>
                                        </p:attrNameLst>
                                      </p:cBhvr>
                                      <p:to>
                                        <p:strVal val="visible"/>
                                      </p:to>
                                    </p:set>
                                    <p:animEffect transition="in" filter="fade">
                                      <p:cBhvr>
                                        <p:cTn id="35" dur="1000"/>
                                        <p:tgtEl>
                                          <p:spTgt spid="11">
                                            <p:txEl>
                                              <p:pRg st="4" end="4"/>
                                            </p:txEl>
                                          </p:spTgt>
                                        </p:tgtEl>
                                      </p:cBhvr>
                                    </p:animEffect>
                                    <p:anim calcmode="lin" valueType="num">
                                      <p:cBhvr>
                                        <p:cTn id="36" dur="1000" fill="hold"/>
                                        <p:tgtEl>
                                          <p:spTgt spid="11">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1">
                                            <p:txEl>
                                              <p:pRg st="5" end="5"/>
                                            </p:txEl>
                                          </p:spTgt>
                                        </p:tgtEl>
                                        <p:attrNameLst>
                                          <p:attrName>style.visibility</p:attrName>
                                        </p:attrNameLst>
                                      </p:cBhvr>
                                      <p:to>
                                        <p:strVal val="visible"/>
                                      </p:to>
                                    </p:set>
                                    <p:animEffect transition="in" filter="fade">
                                      <p:cBhvr>
                                        <p:cTn id="42" dur="1000"/>
                                        <p:tgtEl>
                                          <p:spTgt spid="11">
                                            <p:txEl>
                                              <p:pRg st="5" end="5"/>
                                            </p:txEl>
                                          </p:spTgt>
                                        </p:tgtEl>
                                      </p:cBhvr>
                                    </p:animEffect>
                                    <p:anim calcmode="lin" valueType="num">
                                      <p:cBhvr>
                                        <p:cTn id="43" dur="1000" fill="hold"/>
                                        <p:tgtEl>
                                          <p:spTgt spid="11">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1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1">
                                            <p:txEl>
                                              <p:pRg st="6" end="6"/>
                                            </p:txEl>
                                          </p:spTgt>
                                        </p:tgtEl>
                                        <p:attrNameLst>
                                          <p:attrName>style.visibility</p:attrName>
                                        </p:attrNameLst>
                                      </p:cBhvr>
                                      <p:to>
                                        <p:strVal val="visible"/>
                                      </p:to>
                                    </p:set>
                                    <p:animEffect transition="in" filter="fade">
                                      <p:cBhvr>
                                        <p:cTn id="49" dur="1000"/>
                                        <p:tgtEl>
                                          <p:spTgt spid="11">
                                            <p:txEl>
                                              <p:pRg st="6" end="6"/>
                                            </p:txEl>
                                          </p:spTgt>
                                        </p:tgtEl>
                                      </p:cBhvr>
                                    </p:animEffect>
                                    <p:anim calcmode="lin" valueType="num">
                                      <p:cBhvr>
                                        <p:cTn id="50" dur="1000" fill="hold"/>
                                        <p:tgtEl>
                                          <p:spTgt spid="11">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1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1">
                                            <p:txEl>
                                              <p:pRg st="7" end="7"/>
                                            </p:txEl>
                                          </p:spTgt>
                                        </p:tgtEl>
                                        <p:attrNameLst>
                                          <p:attrName>style.visibility</p:attrName>
                                        </p:attrNameLst>
                                      </p:cBhvr>
                                      <p:to>
                                        <p:strVal val="visible"/>
                                      </p:to>
                                    </p:set>
                                    <p:animEffect transition="in" filter="fade">
                                      <p:cBhvr>
                                        <p:cTn id="56" dur="1000"/>
                                        <p:tgtEl>
                                          <p:spTgt spid="11">
                                            <p:txEl>
                                              <p:pRg st="7" end="7"/>
                                            </p:txEl>
                                          </p:spTgt>
                                        </p:tgtEl>
                                      </p:cBhvr>
                                    </p:animEffect>
                                    <p:anim calcmode="lin" valueType="num">
                                      <p:cBhvr>
                                        <p:cTn id="57" dur="1000" fill="hold"/>
                                        <p:tgtEl>
                                          <p:spTgt spid="11">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1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11">
                                            <p:txEl>
                                              <p:pRg st="8" end="8"/>
                                            </p:txEl>
                                          </p:spTgt>
                                        </p:tgtEl>
                                        <p:attrNameLst>
                                          <p:attrName>style.visibility</p:attrName>
                                        </p:attrNameLst>
                                      </p:cBhvr>
                                      <p:to>
                                        <p:strVal val="visible"/>
                                      </p:to>
                                    </p:set>
                                    <p:animEffect transition="in" filter="fade">
                                      <p:cBhvr>
                                        <p:cTn id="63" dur="1000"/>
                                        <p:tgtEl>
                                          <p:spTgt spid="11">
                                            <p:txEl>
                                              <p:pRg st="8" end="8"/>
                                            </p:txEl>
                                          </p:spTgt>
                                        </p:tgtEl>
                                      </p:cBhvr>
                                    </p:animEffect>
                                    <p:anim calcmode="lin" valueType="num">
                                      <p:cBhvr>
                                        <p:cTn id="64" dur="1000" fill="hold"/>
                                        <p:tgtEl>
                                          <p:spTgt spid="11">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11">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11">
                                            <p:txEl>
                                              <p:pRg st="9" end="9"/>
                                            </p:txEl>
                                          </p:spTgt>
                                        </p:tgtEl>
                                        <p:attrNameLst>
                                          <p:attrName>style.visibility</p:attrName>
                                        </p:attrNameLst>
                                      </p:cBhvr>
                                      <p:to>
                                        <p:strVal val="visible"/>
                                      </p:to>
                                    </p:set>
                                    <p:animEffect transition="in" filter="fade">
                                      <p:cBhvr>
                                        <p:cTn id="70" dur="1000"/>
                                        <p:tgtEl>
                                          <p:spTgt spid="11">
                                            <p:txEl>
                                              <p:pRg st="9" end="9"/>
                                            </p:txEl>
                                          </p:spTgt>
                                        </p:tgtEl>
                                      </p:cBhvr>
                                    </p:animEffect>
                                    <p:anim calcmode="lin" valueType="num">
                                      <p:cBhvr>
                                        <p:cTn id="71" dur="1000" fill="hold"/>
                                        <p:tgtEl>
                                          <p:spTgt spid="11">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11">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11">
                                            <p:txEl>
                                              <p:pRg st="10" end="10"/>
                                            </p:txEl>
                                          </p:spTgt>
                                        </p:tgtEl>
                                        <p:attrNameLst>
                                          <p:attrName>style.visibility</p:attrName>
                                        </p:attrNameLst>
                                      </p:cBhvr>
                                      <p:to>
                                        <p:strVal val="visible"/>
                                      </p:to>
                                    </p:set>
                                    <p:animEffect transition="in" filter="fade">
                                      <p:cBhvr>
                                        <p:cTn id="77" dur="1000"/>
                                        <p:tgtEl>
                                          <p:spTgt spid="11">
                                            <p:txEl>
                                              <p:pRg st="10" end="10"/>
                                            </p:txEl>
                                          </p:spTgt>
                                        </p:tgtEl>
                                      </p:cBhvr>
                                    </p:animEffect>
                                    <p:anim calcmode="lin" valueType="num">
                                      <p:cBhvr>
                                        <p:cTn id="78" dur="1000" fill="hold"/>
                                        <p:tgtEl>
                                          <p:spTgt spid="11">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11">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11">
                                            <p:txEl>
                                              <p:pRg st="11" end="11"/>
                                            </p:txEl>
                                          </p:spTgt>
                                        </p:tgtEl>
                                        <p:attrNameLst>
                                          <p:attrName>style.visibility</p:attrName>
                                        </p:attrNameLst>
                                      </p:cBhvr>
                                      <p:to>
                                        <p:strVal val="visible"/>
                                      </p:to>
                                    </p:set>
                                    <p:animEffect transition="in" filter="fade">
                                      <p:cBhvr>
                                        <p:cTn id="84" dur="1000"/>
                                        <p:tgtEl>
                                          <p:spTgt spid="11">
                                            <p:txEl>
                                              <p:pRg st="11" end="11"/>
                                            </p:txEl>
                                          </p:spTgt>
                                        </p:tgtEl>
                                      </p:cBhvr>
                                    </p:animEffect>
                                    <p:anim calcmode="lin" valueType="num">
                                      <p:cBhvr>
                                        <p:cTn id="85" dur="1000" fill="hold"/>
                                        <p:tgtEl>
                                          <p:spTgt spid="11">
                                            <p:txEl>
                                              <p:pRg st="11" end="11"/>
                                            </p:txEl>
                                          </p:spTgt>
                                        </p:tgtEl>
                                        <p:attrNameLst>
                                          <p:attrName>ppt_x</p:attrName>
                                        </p:attrNameLst>
                                      </p:cBhvr>
                                      <p:tavLst>
                                        <p:tav tm="0">
                                          <p:val>
                                            <p:strVal val="#ppt_x"/>
                                          </p:val>
                                        </p:tav>
                                        <p:tav tm="100000">
                                          <p:val>
                                            <p:strVal val="#ppt_x"/>
                                          </p:val>
                                        </p:tav>
                                      </p:tavLst>
                                    </p:anim>
                                    <p:anim calcmode="lin" valueType="num">
                                      <p:cBhvr>
                                        <p:cTn id="86" dur="1000" fill="hold"/>
                                        <p:tgtEl>
                                          <p:spTgt spid="11">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11">
                                            <p:txEl>
                                              <p:pRg st="12" end="12"/>
                                            </p:txEl>
                                          </p:spTgt>
                                        </p:tgtEl>
                                        <p:attrNameLst>
                                          <p:attrName>style.visibility</p:attrName>
                                        </p:attrNameLst>
                                      </p:cBhvr>
                                      <p:to>
                                        <p:strVal val="visible"/>
                                      </p:to>
                                    </p:set>
                                    <p:animEffect transition="in" filter="fade">
                                      <p:cBhvr>
                                        <p:cTn id="91" dur="1000"/>
                                        <p:tgtEl>
                                          <p:spTgt spid="11">
                                            <p:txEl>
                                              <p:pRg st="12" end="12"/>
                                            </p:txEl>
                                          </p:spTgt>
                                        </p:tgtEl>
                                      </p:cBhvr>
                                    </p:animEffect>
                                    <p:anim calcmode="lin" valueType="num">
                                      <p:cBhvr>
                                        <p:cTn id="92" dur="1000" fill="hold"/>
                                        <p:tgtEl>
                                          <p:spTgt spid="11">
                                            <p:txEl>
                                              <p:pRg st="12" end="12"/>
                                            </p:txEl>
                                          </p:spTgt>
                                        </p:tgtEl>
                                        <p:attrNameLst>
                                          <p:attrName>ppt_x</p:attrName>
                                        </p:attrNameLst>
                                      </p:cBhvr>
                                      <p:tavLst>
                                        <p:tav tm="0">
                                          <p:val>
                                            <p:strVal val="#ppt_x"/>
                                          </p:val>
                                        </p:tav>
                                        <p:tav tm="100000">
                                          <p:val>
                                            <p:strVal val="#ppt_x"/>
                                          </p:val>
                                        </p:tav>
                                      </p:tavLst>
                                    </p:anim>
                                    <p:anim calcmode="lin" valueType="num">
                                      <p:cBhvr>
                                        <p:cTn id="93" dur="1000" fill="hold"/>
                                        <p:tgtEl>
                                          <p:spTgt spid="11">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11">
                                            <p:txEl>
                                              <p:pRg st="13" end="13"/>
                                            </p:txEl>
                                          </p:spTgt>
                                        </p:tgtEl>
                                        <p:attrNameLst>
                                          <p:attrName>style.visibility</p:attrName>
                                        </p:attrNameLst>
                                      </p:cBhvr>
                                      <p:to>
                                        <p:strVal val="visible"/>
                                      </p:to>
                                    </p:set>
                                    <p:animEffect transition="in" filter="fade">
                                      <p:cBhvr>
                                        <p:cTn id="98" dur="1000"/>
                                        <p:tgtEl>
                                          <p:spTgt spid="11">
                                            <p:txEl>
                                              <p:pRg st="13" end="13"/>
                                            </p:txEl>
                                          </p:spTgt>
                                        </p:tgtEl>
                                      </p:cBhvr>
                                    </p:animEffect>
                                    <p:anim calcmode="lin" valueType="num">
                                      <p:cBhvr>
                                        <p:cTn id="99" dur="1000" fill="hold"/>
                                        <p:tgtEl>
                                          <p:spTgt spid="11">
                                            <p:txEl>
                                              <p:pRg st="13" end="13"/>
                                            </p:txEl>
                                          </p:spTgt>
                                        </p:tgtEl>
                                        <p:attrNameLst>
                                          <p:attrName>ppt_x</p:attrName>
                                        </p:attrNameLst>
                                      </p:cBhvr>
                                      <p:tavLst>
                                        <p:tav tm="0">
                                          <p:val>
                                            <p:strVal val="#ppt_x"/>
                                          </p:val>
                                        </p:tav>
                                        <p:tav tm="100000">
                                          <p:val>
                                            <p:strVal val="#ppt_x"/>
                                          </p:val>
                                        </p:tav>
                                      </p:tavLst>
                                    </p:anim>
                                    <p:anim calcmode="lin" valueType="num">
                                      <p:cBhvr>
                                        <p:cTn id="100" dur="1000" fill="hold"/>
                                        <p:tgtEl>
                                          <p:spTgt spid="11">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11">
                                            <p:txEl>
                                              <p:pRg st="14" end="14"/>
                                            </p:txEl>
                                          </p:spTgt>
                                        </p:tgtEl>
                                        <p:attrNameLst>
                                          <p:attrName>style.visibility</p:attrName>
                                        </p:attrNameLst>
                                      </p:cBhvr>
                                      <p:to>
                                        <p:strVal val="visible"/>
                                      </p:to>
                                    </p:set>
                                    <p:animEffect transition="in" filter="fade">
                                      <p:cBhvr>
                                        <p:cTn id="105" dur="1000"/>
                                        <p:tgtEl>
                                          <p:spTgt spid="11">
                                            <p:txEl>
                                              <p:pRg st="14" end="14"/>
                                            </p:txEl>
                                          </p:spTgt>
                                        </p:tgtEl>
                                      </p:cBhvr>
                                    </p:animEffect>
                                    <p:anim calcmode="lin" valueType="num">
                                      <p:cBhvr>
                                        <p:cTn id="106" dur="1000" fill="hold"/>
                                        <p:tgtEl>
                                          <p:spTgt spid="11">
                                            <p:txEl>
                                              <p:pRg st="14" end="14"/>
                                            </p:txEl>
                                          </p:spTgt>
                                        </p:tgtEl>
                                        <p:attrNameLst>
                                          <p:attrName>ppt_x</p:attrName>
                                        </p:attrNameLst>
                                      </p:cBhvr>
                                      <p:tavLst>
                                        <p:tav tm="0">
                                          <p:val>
                                            <p:strVal val="#ppt_x"/>
                                          </p:val>
                                        </p:tav>
                                        <p:tav tm="100000">
                                          <p:val>
                                            <p:strVal val="#ppt_x"/>
                                          </p:val>
                                        </p:tav>
                                      </p:tavLst>
                                    </p:anim>
                                    <p:anim calcmode="lin" valueType="num">
                                      <p:cBhvr>
                                        <p:cTn id="107" dur="1000" fill="hold"/>
                                        <p:tgtEl>
                                          <p:spTgt spid="11">
                                            <p:txEl>
                                              <p:pRg st="14" end="14"/>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11">
                                            <p:txEl>
                                              <p:pRg st="15" end="15"/>
                                            </p:txEl>
                                          </p:spTgt>
                                        </p:tgtEl>
                                        <p:attrNameLst>
                                          <p:attrName>style.visibility</p:attrName>
                                        </p:attrNameLst>
                                      </p:cBhvr>
                                      <p:to>
                                        <p:strVal val="visible"/>
                                      </p:to>
                                    </p:set>
                                    <p:animEffect transition="in" filter="fade">
                                      <p:cBhvr>
                                        <p:cTn id="112" dur="1000"/>
                                        <p:tgtEl>
                                          <p:spTgt spid="11">
                                            <p:txEl>
                                              <p:pRg st="15" end="15"/>
                                            </p:txEl>
                                          </p:spTgt>
                                        </p:tgtEl>
                                      </p:cBhvr>
                                    </p:animEffect>
                                    <p:anim calcmode="lin" valueType="num">
                                      <p:cBhvr>
                                        <p:cTn id="113" dur="1000" fill="hold"/>
                                        <p:tgtEl>
                                          <p:spTgt spid="11">
                                            <p:txEl>
                                              <p:pRg st="15" end="15"/>
                                            </p:txEl>
                                          </p:spTgt>
                                        </p:tgtEl>
                                        <p:attrNameLst>
                                          <p:attrName>ppt_x</p:attrName>
                                        </p:attrNameLst>
                                      </p:cBhvr>
                                      <p:tavLst>
                                        <p:tav tm="0">
                                          <p:val>
                                            <p:strVal val="#ppt_x"/>
                                          </p:val>
                                        </p:tav>
                                        <p:tav tm="100000">
                                          <p:val>
                                            <p:strVal val="#ppt_x"/>
                                          </p:val>
                                        </p:tav>
                                      </p:tavLst>
                                    </p:anim>
                                    <p:anim calcmode="lin" valueType="num">
                                      <p:cBhvr>
                                        <p:cTn id="114" dur="1000" fill="hold"/>
                                        <p:tgtEl>
                                          <p:spTgt spid="11">
                                            <p:txEl>
                                              <p:pRg st="15" end="1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878468"/>
          </a:xfrm>
        </p:spPr>
        <p:txBody>
          <a:bodyPr/>
          <a:lstStyle/>
          <a:p>
            <a:r>
              <a:rPr lang="en-GB" dirty="0"/>
              <a:t>How do we deal with scale?</a:t>
            </a:r>
          </a:p>
        </p:txBody>
      </p:sp>
      <p:sp>
        <p:nvSpPr>
          <p:cNvPr id="3" name="Content Placeholder 2"/>
          <p:cNvSpPr>
            <a:spLocks noGrp="1"/>
          </p:cNvSpPr>
          <p:nvPr>
            <p:ph idx="1"/>
          </p:nvPr>
        </p:nvSpPr>
        <p:spPr>
          <a:xfrm>
            <a:off x="297872" y="2076969"/>
            <a:ext cx="7543801" cy="4023360"/>
          </a:xfrm>
        </p:spPr>
        <p:txBody>
          <a:bodyPr/>
          <a:lstStyle/>
          <a:p>
            <a:r>
              <a:rPr lang="en-GB" dirty="0"/>
              <a:t>In groups (flipchart/present)</a:t>
            </a:r>
          </a:p>
          <a:p>
            <a:r>
              <a:rPr lang="en-GB" dirty="0"/>
              <a:t>What do you need to consider when developing an environmental/sustainability assessment tool for </a:t>
            </a:r>
            <a:r>
              <a:rPr lang="en-GB" dirty="0" smtClean="0"/>
              <a:t>an environmental concern?</a:t>
            </a:r>
          </a:p>
          <a:p>
            <a:endParaRPr lang="en-GB" dirty="0"/>
          </a:p>
          <a:p>
            <a:pPr marL="971550" lvl="1" indent="-514350">
              <a:buFont typeface="+mj-lt"/>
              <a:buAutoNum type="arabicPeriod"/>
            </a:pPr>
            <a:r>
              <a:rPr lang="en-GB" dirty="0">
                <a:solidFill>
                  <a:schemeClr val="accent5">
                    <a:lumMod val="75000"/>
                  </a:schemeClr>
                </a:solidFill>
              </a:rPr>
              <a:t>An individual</a:t>
            </a:r>
          </a:p>
          <a:p>
            <a:pPr marL="971550" lvl="1" indent="-514350">
              <a:buFont typeface="+mj-lt"/>
              <a:buAutoNum type="arabicPeriod"/>
            </a:pPr>
            <a:r>
              <a:rPr lang="en-GB" dirty="0">
                <a:solidFill>
                  <a:schemeClr val="accent5">
                    <a:lumMod val="75000"/>
                  </a:schemeClr>
                </a:solidFill>
              </a:rPr>
              <a:t>Swansea</a:t>
            </a:r>
          </a:p>
          <a:p>
            <a:pPr marL="971550" lvl="1" indent="-514350">
              <a:buFont typeface="+mj-lt"/>
              <a:buAutoNum type="arabicPeriod"/>
            </a:pPr>
            <a:r>
              <a:rPr lang="en-GB" dirty="0">
                <a:solidFill>
                  <a:schemeClr val="accent5">
                    <a:lumMod val="75000"/>
                  </a:schemeClr>
                </a:solidFill>
              </a:rPr>
              <a:t>UK</a:t>
            </a:r>
          </a:p>
          <a:p>
            <a:pPr marL="971550" lvl="1" indent="-514350">
              <a:buFont typeface="+mj-lt"/>
              <a:buAutoNum type="arabicPeriod"/>
            </a:pPr>
            <a:r>
              <a:rPr lang="en-GB" dirty="0">
                <a:solidFill>
                  <a:schemeClr val="accent5">
                    <a:lumMod val="75000"/>
                  </a:schemeClr>
                </a:solidFill>
              </a:rPr>
              <a:t>Global</a:t>
            </a:r>
          </a:p>
        </p:txBody>
      </p:sp>
      <p:pic>
        <p:nvPicPr>
          <p:cNvPr id="4" name="Picture 4" descr="http://www.buzzle.com/img/articleImages/290047-4227-31.jpg"/>
          <p:cNvPicPr>
            <a:picLocks noChangeAspect="1" noChangeArrowheads="1"/>
          </p:cNvPicPr>
          <p:nvPr/>
        </p:nvPicPr>
        <p:blipFill>
          <a:blip r:embed="rId2"/>
          <a:srcRect/>
          <a:stretch>
            <a:fillRect/>
          </a:stretch>
        </p:blipFill>
        <p:spPr bwMode="auto">
          <a:xfrm>
            <a:off x="7841673" y="4447026"/>
            <a:ext cx="1121905" cy="1121905"/>
          </a:xfrm>
          <a:prstGeom prst="rect">
            <a:avLst/>
          </a:prstGeom>
          <a:noFill/>
        </p:spPr>
      </p:pic>
      <p:sp>
        <p:nvSpPr>
          <p:cNvPr id="5" name="Rectangle 3"/>
          <p:cNvSpPr>
            <a:spLocks noChangeArrowheads="1"/>
          </p:cNvSpPr>
          <p:nvPr/>
        </p:nvSpPr>
        <p:spPr bwMode="auto">
          <a:xfrm>
            <a:off x="0" y="136092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3"/>
          <p:cNvSpPr>
            <a:spLocks noChangeArrowheads="1"/>
          </p:cNvSpPr>
          <p:nvPr/>
        </p:nvSpPr>
        <p:spPr bwMode="auto">
          <a:xfrm>
            <a:off x="0" y="5960629"/>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7" name="Picture 6"/>
          <p:cNvPicPr>
            <a:picLocks noChangeAspect="1"/>
          </p:cNvPicPr>
          <p:nvPr/>
        </p:nvPicPr>
        <p:blipFill>
          <a:blip r:embed="rId3"/>
          <a:stretch>
            <a:fillRect/>
          </a:stretch>
        </p:blipFill>
        <p:spPr>
          <a:xfrm>
            <a:off x="3621748" y="3811945"/>
            <a:ext cx="3468624" cy="1952835"/>
          </a:xfrm>
          <a:prstGeom prst="rect">
            <a:avLst/>
          </a:prstGeom>
        </p:spPr>
      </p:pic>
    </p:spTree>
    <p:extLst>
      <p:ext uri="{BB962C8B-B14F-4D97-AF65-F5344CB8AC3E}">
        <p14:creationId xmlns:p14="http://schemas.microsoft.com/office/powerpoint/2010/main" val="123576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2000"/>
                                        <p:tgtEl>
                                          <p:spTgt spid="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20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2000"/>
                                        <p:tgtEl>
                                          <p:spTgt spid="3">
                                            <p:txEl>
                                              <p:pRg st="5" end="5"/>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9174" y="693928"/>
            <a:ext cx="7543800" cy="1450757"/>
          </a:xfrm>
        </p:spPr>
        <p:txBody>
          <a:bodyPr>
            <a:normAutofit fontScale="90000"/>
          </a:bodyPr>
          <a:lstStyle/>
          <a:p>
            <a:r>
              <a:rPr lang="en-GB" dirty="0" smtClean="0">
                <a:solidFill>
                  <a:schemeClr val="accent1">
                    <a:lumMod val="50000"/>
                  </a:schemeClr>
                </a:solidFill>
              </a:rPr>
              <a:t>1. Sustainable </a:t>
            </a:r>
            <a:r>
              <a:rPr lang="en-GB" dirty="0">
                <a:solidFill>
                  <a:schemeClr val="accent1">
                    <a:lumMod val="50000"/>
                  </a:schemeClr>
                </a:solidFill>
              </a:rPr>
              <a:t>measurements include:</a:t>
            </a:r>
            <a:br>
              <a:rPr lang="en-GB" dirty="0">
                <a:solidFill>
                  <a:schemeClr val="accent1">
                    <a:lumMod val="50000"/>
                  </a:schemeClr>
                </a:solidFill>
              </a:rPr>
            </a:br>
            <a:endParaRPr lang="en-GB" dirty="0"/>
          </a:p>
        </p:txBody>
      </p:sp>
      <p:sp>
        <p:nvSpPr>
          <p:cNvPr id="3" name="Content Placeholder 2"/>
          <p:cNvSpPr>
            <a:spLocks noGrp="1"/>
          </p:cNvSpPr>
          <p:nvPr>
            <p:ph sz="half" idx="1"/>
          </p:nvPr>
        </p:nvSpPr>
        <p:spPr>
          <a:xfrm>
            <a:off x="822960" y="1845734"/>
            <a:ext cx="7470014" cy="4023360"/>
          </a:xfrm>
        </p:spPr>
        <p:txBody>
          <a:bodyPr>
            <a:normAutofit/>
          </a:bodyPr>
          <a:lstStyle/>
          <a:p>
            <a:pPr marL="457200" lvl="1" indent="0">
              <a:buNone/>
            </a:pPr>
            <a:endParaRPr lang="en-GB" sz="3300" b="1" dirty="0">
              <a:solidFill>
                <a:schemeClr val="tx1"/>
              </a:solidFill>
            </a:endParaRPr>
          </a:p>
          <a:p>
            <a:r>
              <a:rPr lang="en-GB" sz="2600" b="1" dirty="0">
                <a:solidFill>
                  <a:schemeClr val="tx1"/>
                </a:solidFill>
              </a:rPr>
              <a:t>Audits and Accounting</a:t>
            </a:r>
          </a:p>
          <a:p>
            <a:pPr lvl="1"/>
            <a:r>
              <a:rPr lang="en-GB" sz="2400" dirty="0">
                <a:solidFill>
                  <a:schemeClr val="tx1"/>
                </a:solidFill>
              </a:rPr>
              <a:t>Triple Bottom Line Accounting</a:t>
            </a:r>
          </a:p>
          <a:p>
            <a:pPr lvl="1"/>
            <a:r>
              <a:rPr lang="en-GB" sz="2400" dirty="0">
                <a:solidFill>
                  <a:schemeClr val="tx1"/>
                </a:solidFill>
              </a:rPr>
              <a:t>ISO 14000 (</a:t>
            </a:r>
            <a:r>
              <a:rPr lang="en-GB" sz="2400" dirty="0" err="1">
                <a:solidFill>
                  <a:schemeClr val="tx1"/>
                </a:solidFill>
              </a:rPr>
              <a:t>Env</a:t>
            </a:r>
            <a:r>
              <a:rPr lang="en-GB" sz="2400" dirty="0">
                <a:solidFill>
                  <a:schemeClr val="tx1"/>
                </a:solidFill>
              </a:rPr>
              <a:t>. </a:t>
            </a:r>
            <a:r>
              <a:rPr lang="en-GB" sz="2400" dirty="0" err="1">
                <a:solidFill>
                  <a:schemeClr val="tx1"/>
                </a:solidFill>
              </a:rPr>
              <a:t>Mgt</a:t>
            </a:r>
            <a:r>
              <a:rPr lang="en-GB" sz="2400" dirty="0">
                <a:solidFill>
                  <a:schemeClr val="tx1"/>
                </a:solidFill>
              </a:rPr>
              <a:t> standard/International Organisation for Standards)(ISO 14001 </a:t>
            </a:r>
            <a:r>
              <a:rPr lang="en-GB" sz="2400" dirty="0" err="1">
                <a:solidFill>
                  <a:schemeClr val="tx1"/>
                </a:solidFill>
              </a:rPr>
              <a:t>Eus</a:t>
            </a:r>
            <a:r>
              <a:rPr lang="en-GB" sz="2400" dirty="0">
                <a:solidFill>
                  <a:schemeClr val="tx1"/>
                </a:solidFill>
              </a:rPr>
              <a:t> Eco-</a:t>
            </a:r>
            <a:r>
              <a:rPr lang="en-GB" sz="2400" dirty="0" err="1">
                <a:solidFill>
                  <a:schemeClr val="tx1"/>
                </a:solidFill>
              </a:rPr>
              <a:t>Mgt</a:t>
            </a:r>
            <a:r>
              <a:rPr lang="en-GB" sz="2400" dirty="0">
                <a:solidFill>
                  <a:schemeClr val="tx1"/>
                </a:solidFill>
              </a:rPr>
              <a:t> system)</a:t>
            </a:r>
          </a:p>
          <a:p>
            <a:pPr lvl="1"/>
            <a:r>
              <a:rPr lang="en-GB" sz="2400" dirty="0">
                <a:solidFill>
                  <a:schemeClr val="tx1"/>
                </a:solidFill>
              </a:rPr>
              <a:t>Green Accounting</a:t>
            </a:r>
          </a:p>
          <a:p>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2248612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ircle(in)">
                                      <p:cBhvr>
                                        <p:cTn id="10" dur="2000"/>
                                        <p:tgtEl>
                                          <p:spTgt spid="3">
                                            <p:txEl>
                                              <p:pRg st="2" end="2"/>
                                            </p:tx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circle(in)">
                                      <p:cBhvr>
                                        <p:cTn id="13" dur="2000"/>
                                        <p:tgtEl>
                                          <p:spTgt spid="3">
                                            <p:txEl>
                                              <p:pRg st="3" end="3"/>
                                            </p:txEl>
                                          </p:spTgt>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circle(in)">
                                      <p:cBhvr>
                                        <p:cTn id="16" dur="20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1"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2000"/>
                                        <p:tgtEl>
                                          <p:spTgt spid="3">
                                            <p:txEl>
                                              <p:pRg st="1" end="1"/>
                                            </p:txEl>
                                          </p:spTgt>
                                        </p:tgtEl>
                                      </p:cBhvr>
                                    </p:animEffect>
                                    <p:anim calcmode="lin" valueType="num">
                                      <p:cBhvr>
                                        <p:cTn id="22"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1" end="1"/>
                                            </p:txEl>
                                          </p:spTgt>
                                        </p:tgtEl>
                                        <p:attrNameLst>
                                          <p:attrName>ppt_h</p:attrName>
                                        </p:attrNameLst>
                                      </p:cBhvr>
                                      <p:tavLst>
                                        <p:tav tm="0">
                                          <p:val>
                                            <p:strVal val="#ppt_h"/>
                                          </p:val>
                                        </p:tav>
                                        <p:tav tm="100000">
                                          <p:val>
                                            <p:strVal val="#ppt_h"/>
                                          </p:val>
                                        </p:tav>
                                      </p:tavLst>
                                    </p:anim>
                                  </p:childTnLst>
                                </p:cTn>
                              </p:par>
                              <p:par>
                                <p:cTn id="24" presetID="45" presetClass="entr" presetSubtype="0" fill="hold" grpId="1" nodeType="with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2000"/>
                                        <p:tgtEl>
                                          <p:spTgt spid="3">
                                            <p:txEl>
                                              <p:pRg st="2" end="2"/>
                                            </p:txEl>
                                          </p:spTgt>
                                        </p:tgtEl>
                                      </p:cBhvr>
                                    </p:animEffect>
                                    <p:anim calcmode="lin" valueType="num">
                                      <p:cBhvr>
                                        <p:cTn id="27"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8" dur="2000" fill="hold"/>
                                        <p:tgtEl>
                                          <p:spTgt spid="3">
                                            <p:txEl>
                                              <p:pRg st="2" end="2"/>
                                            </p:txEl>
                                          </p:spTgt>
                                        </p:tgtEl>
                                        <p:attrNameLst>
                                          <p:attrName>ppt_h</p:attrName>
                                        </p:attrNameLst>
                                      </p:cBhvr>
                                      <p:tavLst>
                                        <p:tav tm="0">
                                          <p:val>
                                            <p:strVal val="#ppt_h"/>
                                          </p:val>
                                        </p:tav>
                                        <p:tav tm="100000">
                                          <p:val>
                                            <p:strVal val="#ppt_h"/>
                                          </p:val>
                                        </p:tav>
                                      </p:tavLst>
                                    </p:anim>
                                  </p:childTnLst>
                                </p:cTn>
                              </p:par>
                              <p:par>
                                <p:cTn id="29" presetID="45" presetClass="entr" presetSubtype="0" fill="hold" grpId="1"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2000"/>
                                        <p:tgtEl>
                                          <p:spTgt spid="3">
                                            <p:txEl>
                                              <p:pRg st="3" end="3"/>
                                            </p:txEl>
                                          </p:spTgt>
                                        </p:tgtEl>
                                      </p:cBhvr>
                                    </p:animEffect>
                                    <p:anim calcmode="lin" valueType="num">
                                      <p:cBhvr>
                                        <p:cTn id="32"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3" dur="2000" fill="hold"/>
                                        <p:tgtEl>
                                          <p:spTgt spid="3">
                                            <p:txEl>
                                              <p:pRg st="3" end="3"/>
                                            </p:txEl>
                                          </p:spTgt>
                                        </p:tgtEl>
                                        <p:attrNameLst>
                                          <p:attrName>ppt_h</p:attrName>
                                        </p:attrNameLst>
                                      </p:cBhvr>
                                      <p:tavLst>
                                        <p:tav tm="0">
                                          <p:val>
                                            <p:strVal val="#ppt_h"/>
                                          </p:val>
                                        </p:tav>
                                        <p:tav tm="100000">
                                          <p:val>
                                            <p:strVal val="#ppt_h"/>
                                          </p:val>
                                        </p:tav>
                                      </p:tavLst>
                                    </p:anim>
                                  </p:childTnLst>
                                </p:cTn>
                              </p:par>
                              <p:par>
                                <p:cTn id="34" presetID="45" presetClass="entr" presetSubtype="0" fill="hold" grpId="1" nodeType="with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2000"/>
                                        <p:tgtEl>
                                          <p:spTgt spid="3">
                                            <p:txEl>
                                              <p:pRg st="4" end="4"/>
                                            </p:txEl>
                                          </p:spTgt>
                                        </p:tgtEl>
                                      </p:cBhvr>
                                    </p:animEffect>
                                    <p:anim calcmode="lin" valueType="num">
                                      <p:cBhvr>
                                        <p:cTn id="37"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38"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environmental auditing?</a:t>
            </a:r>
            <a:endParaRPr lang="en-GB" dirty="0"/>
          </a:p>
        </p:txBody>
      </p:sp>
      <p:sp>
        <p:nvSpPr>
          <p:cNvPr id="3" name="Content Placeholder 2"/>
          <p:cNvSpPr>
            <a:spLocks noGrp="1"/>
          </p:cNvSpPr>
          <p:nvPr>
            <p:ph sz="half" idx="1"/>
          </p:nvPr>
        </p:nvSpPr>
        <p:spPr>
          <a:xfrm>
            <a:off x="822960" y="1845734"/>
            <a:ext cx="7543800" cy="4246456"/>
          </a:xfrm>
        </p:spPr>
        <p:txBody>
          <a:bodyPr>
            <a:normAutofit lnSpcReduction="10000"/>
          </a:bodyPr>
          <a:lstStyle/>
          <a:p>
            <a:pPr>
              <a:buFont typeface="Arial" panose="020B0604020202020204" pitchFamily="34" charset="0"/>
              <a:buChar char="•"/>
            </a:pPr>
            <a:r>
              <a:rPr lang="en-GB" dirty="0"/>
              <a:t>Environmental auditing is essentially an </a:t>
            </a:r>
            <a:r>
              <a:rPr lang="en-GB" b="1" dirty="0"/>
              <a:t>environmental management tool </a:t>
            </a:r>
            <a:r>
              <a:rPr lang="en-GB" dirty="0"/>
              <a:t>for measuring the effects of certain activities on the environment against </a:t>
            </a:r>
            <a:r>
              <a:rPr lang="en-GB" b="1" dirty="0"/>
              <a:t>set criteria or standards</a:t>
            </a:r>
            <a:r>
              <a:rPr lang="en-GB" dirty="0"/>
              <a:t>. </a:t>
            </a:r>
            <a:endParaRPr lang="en-GB" dirty="0" smtClean="0"/>
          </a:p>
          <a:p>
            <a:pPr>
              <a:buFont typeface="Arial" panose="020B0604020202020204" pitchFamily="34" charset="0"/>
              <a:buChar char="•"/>
            </a:pPr>
            <a:r>
              <a:rPr lang="en-GB" dirty="0" smtClean="0"/>
              <a:t>Depending </a:t>
            </a:r>
            <a:r>
              <a:rPr lang="en-GB" dirty="0"/>
              <a:t>on the types of standards and the focus of the audit, there are different types of environmental audit. </a:t>
            </a:r>
            <a:endParaRPr lang="en-GB" dirty="0" smtClean="0"/>
          </a:p>
          <a:p>
            <a:pPr>
              <a:buFont typeface="Arial" panose="020B0604020202020204" pitchFamily="34" charset="0"/>
              <a:buChar char="•"/>
            </a:pPr>
            <a:r>
              <a:rPr lang="en-GB" dirty="0" smtClean="0"/>
              <a:t>Organisations </a:t>
            </a:r>
            <a:r>
              <a:rPr lang="en-GB" dirty="0"/>
              <a:t>of all kinds now recognise the importance of environmental matters and accept that their environmental performance will be </a:t>
            </a:r>
            <a:r>
              <a:rPr lang="en-GB" b="1" dirty="0"/>
              <a:t>scrutinised</a:t>
            </a:r>
            <a:r>
              <a:rPr lang="en-GB" dirty="0"/>
              <a:t> by a wide range of interested parties. Environmental auditing is used </a:t>
            </a:r>
            <a:r>
              <a:rPr lang="en-GB" dirty="0" smtClean="0"/>
              <a:t>to:</a:t>
            </a:r>
            <a:endParaRPr lang="en-GB" dirty="0"/>
          </a:p>
          <a:p>
            <a:pPr marL="749808" lvl="1" indent="-457200">
              <a:buFont typeface="+mj-lt"/>
              <a:buAutoNum type="arabicPeriod"/>
            </a:pPr>
            <a:r>
              <a:rPr lang="en-GB" dirty="0" smtClean="0"/>
              <a:t>    </a:t>
            </a:r>
            <a:r>
              <a:rPr lang="en-GB" dirty="0" smtClean="0">
                <a:solidFill>
                  <a:schemeClr val="bg2">
                    <a:lumMod val="50000"/>
                  </a:schemeClr>
                </a:solidFill>
              </a:rPr>
              <a:t>Investigate</a:t>
            </a:r>
            <a:endParaRPr lang="en-GB" dirty="0">
              <a:solidFill>
                <a:schemeClr val="bg2">
                  <a:lumMod val="50000"/>
                </a:schemeClr>
              </a:solidFill>
            </a:endParaRPr>
          </a:p>
          <a:p>
            <a:pPr marL="749808" lvl="1" indent="-457200">
              <a:buFont typeface="+mj-lt"/>
              <a:buAutoNum type="arabicPeriod"/>
            </a:pPr>
            <a:r>
              <a:rPr lang="en-GB" dirty="0">
                <a:solidFill>
                  <a:schemeClr val="bg2">
                    <a:lumMod val="50000"/>
                  </a:schemeClr>
                </a:solidFill>
              </a:rPr>
              <a:t>    </a:t>
            </a:r>
            <a:r>
              <a:rPr lang="en-GB" dirty="0" smtClean="0">
                <a:solidFill>
                  <a:schemeClr val="bg2">
                    <a:lumMod val="50000"/>
                  </a:schemeClr>
                </a:solidFill>
              </a:rPr>
              <a:t>Understand</a:t>
            </a:r>
            <a:endParaRPr lang="en-GB" dirty="0">
              <a:solidFill>
                <a:schemeClr val="bg2">
                  <a:lumMod val="50000"/>
                </a:schemeClr>
              </a:solidFill>
            </a:endParaRPr>
          </a:p>
          <a:p>
            <a:pPr marL="749808" lvl="1" indent="-457200">
              <a:buFont typeface="+mj-lt"/>
              <a:buAutoNum type="arabicPeriod"/>
            </a:pPr>
            <a:r>
              <a:rPr lang="en-GB" dirty="0">
                <a:solidFill>
                  <a:schemeClr val="bg2">
                    <a:lumMod val="50000"/>
                  </a:schemeClr>
                </a:solidFill>
              </a:rPr>
              <a:t>    I</a:t>
            </a:r>
            <a:r>
              <a:rPr lang="en-GB" dirty="0" smtClean="0">
                <a:solidFill>
                  <a:schemeClr val="bg2">
                    <a:lumMod val="50000"/>
                  </a:schemeClr>
                </a:solidFill>
              </a:rPr>
              <a:t>dentify</a:t>
            </a:r>
          </a:p>
          <a:p>
            <a:pPr marL="0" indent="0">
              <a:buNone/>
            </a:pPr>
            <a:r>
              <a:rPr lang="en-GB" b="1" dirty="0">
                <a:solidFill>
                  <a:schemeClr val="bg2">
                    <a:lumMod val="50000"/>
                  </a:schemeClr>
                </a:solidFill>
              </a:rPr>
              <a:t>Environmental auditing should not be confused with environmental impact assessment (EIA)</a:t>
            </a:r>
          </a:p>
          <a:p>
            <a:endParaRPr lang="en-GB" dirty="0"/>
          </a:p>
        </p:txBody>
      </p:sp>
    </p:spTree>
    <p:extLst>
      <p:ext uri="{BB962C8B-B14F-4D97-AF65-F5344CB8AC3E}">
        <p14:creationId xmlns:p14="http://schemas.microsoft.com/office/powerpoint/2010/main" val="860082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par>
                                <p:cTn id="18" presetID="6" presetClass="entr" presetSubtype="16"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circle(in)">
                                      <p:cBhvr>
                                        <p:cTn id="20" dur="2000"/>
                                        <p:tgtEl>
                                          <p:spTgt spid="3">
                                            <p:txEl>
                                              <p:pRg st="3" end="3"/>
                                            </p:txEl>
                                          </p:spTgt>
                                        </p:tgtEl>
                                      </p:cBhvr>
                                    </p:animEffect>
                                  </p:childTnLst>
                                </p:cTn>
                              </p:par>
                              <p:par>
                                <p:cTn id="21" presetID="6" presetClass="entr" presetSubtype="16"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circle(in)">
                                      <p:cBhvr>
                                        <p:cTn id="23" dur="2000"/>
                                        <p:tgtEl>
                                          <p:spTgt spid="3">
                                            <p:txEl>
                                              <p:pRg st="4" end="4"/>
                                            </p:txEl>
                                          </p:spTgt>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circle(in)">
                                      <p:cBhvr>
                                        <p:cTn id="26" dur="20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circle(in)">
                                      <p:cBhvr>
                                        <p:cTn id="3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4"/>
            <a:ext cx="7543800" cy="710923"/>
          </a:xfrm>
        </p:spPr>
        <p:txBody>
          <a:bodyPr>
            <a:normAutofit fontScale="90000"/>
          </a:bodyPr>
          <a:lstStyle/>
          <a:p>
            <a:r>
              <a:rPr lang="en-GB" dirty="0" smtClean="0"/>
              <a:t>The Difference to EIA</a:t>
            </a:r>
            <a:endParaRPr lang="en-GB" dirty="0"/>
          </a:p>
        </p:txBody>
      </p:sp>
      <p:sp>
        <p:nvSpPr>
          <p:cNvPr id="3" name="Content Placeholder 2"/>
          <p:cNvSpPr>
            <a:spLocks noGrp="1"/>
          </p:cNvSpPr>
          <p:nvPr>
            <p:ph sz="half" idx="1"/>
          </p:nvPr>
        </p:nvSpPr>
        <p:spPr>
          <a:xfrm>
            <a:off x="365760" y="1845734"/>
            <a:ext cx="8355330" cy="4440766"/>
          </a:xfrm>
        </p:spPr>
        <p:txBody>
          <a:bodyPr>
            <a:normAutofit fontScale="85000" lnSpcReduction="20000"/>
          </a:bodyPr>
          <a:lstStyle/>
          <a:p>
            <a:pPr marL="0" indent="0">
              <a:buNone/>
            </a:pPr>
            <a:r>
              <a:rPr lang="en-GB" dirty="0"/>
              <a:t>Environmental auditing should </a:t>
            </a:r>
            <a:r>
              <a:rPr lang="en-GB" b="1" dirty="0"/>
              <a:t>not</a:t>
            </a:r>
            <a:r>
              <a:rPr lang="en-GB" dirty="0"/>
              <a:t> be confused with environmental impact assessment (EIA). Both environmental auditing and EIA are environmental management tools, and both share some terminology, for example, 'impact', 'effect', and 'significant', but there are some important differences between the two</a:t>
            </a:r>
            <a:r>
              <a:rPr lang="en-GB" dirty="0" smtClean="0"/>
              <a:t>.</a:t>
            </a:r>
            <a:endParaRPr lang="en-GB" dirty="0"/>
          </a:p>
          <a:p>
            <a:pPr marL="457200" indent="-457200">
              <a:buFont typeface="+mj-lt"/>
              <a:buAutoNum type="arabicPeriod"/>
            </a:pPr>
            <a:r>
              <a:rPr lang="en-GB" dirty="0">
                <a:solidFill>
                  <a:schemeClr val="bg2">
                    <a:lumMod val="50000"/>
                  </a:schemeClr>
                </a:solidFill>
              </a:rPr>
              <a:t>Environmental impact assessment is an anticipatory tool, that is, it takes place before an action is carried out (ex ante). EIA therefore attempts to predict the impact on the environment of a future action, and to provide this information to those who make the decision on whether the project should be authorised. EIA is also </a:t>
            </a:r>
            <a:r>
              <a:rPr lang="en-GB" b="1" dirty="0">
                <a:solidFill>
                  <a:schemeClr val="bg2">
                    <a:lumMod val="50000"/>
                  </a:schemeClr>
                </a:solidFill>
              </a:rPr>
              <a:t>a legally </a:t>
            </a:r>
            <a:r>
              <a:rPr lang="en-GB" dirty="0">
                <a:solidFill>
                  <a:schemeClr val="bg2">
                    <a:lumMod val="50000"/>
                  </a:schemeClr>
                </a:solidFill>
              </a:rPr>
              <a:t>mandated tool for many projects in most countries.</a:t>
            </a:r>
          </a:p>
          <a:p>
            <a:pPr marL="457200" indent="-457200">
              <a:buFont typeface="+mj-lt"/>
              <a:buAutoNum type="arabicPeriod"/>
            </a:pPr>
            <a:endParaRPr lang="en-GB" dirty="0">
              <a:solidFill>
                <a:schemeClr val="bg2">
                  <a:lumMod val="50000"/>
                </a:schemeClr>
              </a:solidFill>
            </a:endParaRPr>
          </a:p>
          <a:p>
            <a:pPr marL="457200" indent="-457200">
              <a:buFont typeface="+mj-lt"/>
              <a:buAutoNum type="arabicPeriod"/>
            </a:pPr>
            <a:r>
              <a:rPr lang="en-GB" dirty="0">
                <a:solidFill>
                  <a:schemeClr val="bg2">
                    <a:lumMod val="50000"/>
                  </a:schemeClr>
                </a:solidFill>
              </a:rPr>
              <a:t>Environmental auditing is carried out when a development is already in place, and is used to check on existing practices, assessing the environmental effects of current activities (ex post). Environmental auditing therefore provides a 'snap-shot' of looking at what is happening at that point in time in an organisation.</a:t>
            </a:r>
          </a:p>
          <a:p>
            <a:pPr marL="457200" indent="-457200">
              <a:buFont typeface="+mj-lt"/>
              <a:buAutoNum type="arabicPeriod"/>
            </a:pPr>
            <a:endParaRPr lang="en-GB" dirty="0">
              <a:solidFill>
                <a:schemeClr val="bg2">
                  <a:lumMod val="50000"/>
                </a:schemeClr>
              </a:solidFill>
            </a:endParaRPr>
          </a:p>
          <a:p>
            <a:pPr marL="457200" indent="-457200">
              <a:buFont typeface="+mj-lt"/>
              <a:buAutoNum type="arabicPeriod"/>
            </a:pPr>
            <a:r>
              <a:rPr lang="en-GB" dirty="0">
                <a:solidFill>
                  <a:schemeClr val="bg2">
                    <a:lumMod val="50000"/>
                  </a:schemeClr>
                </a:solidFill>
              </a:rPr>
              <a:t>The International </a:t>
            </a:r>
            <a:r>
              <a:rPr lang="en-GB" dirty="0" smtClean="0">
                <a:solidFill>
                  <a:schemeClr val="bg2">
                    <a:lumMod val="50000"/>
                  </a:schemeClr>
                </a:solidFill>
              </a:rPr>
              <a:t>Organisation </a:t>
            </a:r>
            <a:r>
              <a:rPr lang="en-GB" dirty="0">
                <a:solidFill>
                  <a:schemeClr val="bg2">
                    <a:lumMod val="50000"/>
                  </a:schemeClr>
                </a:solidFill>
              </a:rPr>
              <a:t>for Standardization (ISO) has produced a series of </a:t>
            </a:r>
            <a:r>
              <a:rPr lang="en-GB" b="1" dirty="0">
                <a:solidFill>
                  <a:schemeClr val="bg2">
                    <a:lumMod val="50000"/>
                  </a:schemeClr>
                </a:solidFill>
              </a:rPr>
              <a:t>standards</a:t>
            </a:r>
            <a:r>
              <a:rPr lang="en-GB" dirty="0">
                <a:solidFill>
                  <a:schemeClr val="bg2">
                    <a:lumMod val="50000"/>
                  </a:schemeClr>
                </a:solidFill>
              </a:rPr>
              <a:t> in the field of environmental auditing. These standards </a:t>
            </a:r>
            <a:r>
              <a:rPr lang="en-GB" dirty="0" smtClean="0">
                <a:solidFill>
                  <a:schemeClr val="bg2">
                    <a:lumMod val="50000"/>
                  </a:schemeClr>
                </a:solidFill>
              </a:rPr>
              <a:t>are </a:t>
            </a:r>
            <a:r>
              <a:rPr lang="en-GB" dirty="0">
                <a:solidFill>
                  <a:schemeClr val="bg2">
                    <a:lumMod val="50000"/>
                  </a:schemeClr>
                </a:solidFill>
              </a:rPr>
              <a:t>intended to guide organisations and auditors on the general principles common to the execution of environmental audits. </a:t>
            </a:r>
          </a:p>
        </p:txBody>
      </p:sp>
    </p:spTree>
    <p:extLst>
      <p:ext uri="{BB962C8B-B14F-4D97-AF65-F5344CB8AC3E}">
        <p14:creationId xmlns:p14="http://schemas.microsoft.com/office/powerpoint/2010/main" val="1787588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ircle(in)">
                                      <p:cBhvr>
                                        <p:cTn id="2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258" y="286604"/>
            <a:ext cx="8067502" cy="777425"/>
          </a:xfrm>
        </p:spPr>
        <p:txBody>
          <a:bodyPr>
            <a:noAutofit/>
          </a:bodyPr>
          <a:lstStyle/>
          <a:p>
            <a:r>
              <a:rPr lang="en-GB" sz="3600" dirty="0" smtClean="0"/>
              <a:t>Difference to a financial audit (</a:t>
            </a:r>
            <a:r>
              <a:rPr lang="en-GB" sz="3600" dirty="0" err="1" smtClean="0"/>
              <a:t>Dagg</a:t>
            </a:r>
            <a:r>
              <a:rPr lang="en-GB" sz="3600" dirty="0" smtClean="0"/>
              <a:t>, 2005)</a:t>
            </a:r>
            <a:endParaRPr lang="en-GB" sz="3600"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549592" y="1247602"/>
            <a:ext cx="7953375" cy="5219700"/>
          </a:xfrm>
          <a:prstGeom prst="rect">
            <a:avLst/>
          </a:prstGeom>
        </p:spPr>
      </p:pic>
    </p:spTree>
    <p:extLst>
      <p:ext uri="{BB962C8B-B14F-4D97-AF65-F5344CB8AC3E}">
        <p14:creationId xmlns:p14="http://schemas.microsoft.com/office/powerpoint/2010/main" val="152953096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4"/>
            <a:ext cx="7543800" cy="827301"/>
          </a:xfrm>
        </p:spPr>
        <p:txBody>
          <a:bodyPr/>
          <a:lstStyle/>
          <a:p>
            <a:r>
              <a:rPr lang="en-GB" dirty="0"/>
              <a:t>D</a:t>
            </a:r>
            <a:r>
              <a:rPr lang="en-GB" dirty="0" smtClean="0"/>
              <a:t>efinition</a:t>
            </a:r>
            <a:endParaRPr lang="en-GB" dirty="0"/>
          </a:p>
        </p:txBody>
      </p:sp>
      <p:sp>
        <p:nvSpPr>
          <p:cNvPr id="3" name="Content Placeholder 2"/>
          <p:cNvSpPr>
            <a:spLocks noGrp="1"/>
          </p:cNvSpPr>
          <p:nvPr>
            <p:ph sz="half" idx="1"/>
          </p:nvPr>
        </p:nvSpPr>
        <p:spPr>
          <a:xfrm>
            <a:off x="822960" y="1845734"/>
            <a:ext cx="7543800" cy="4023360"/>
          </a:xfrm>
        </p:spPr>
        <p:txBody>
          <a:bodyPr>
            <a:normAutofit fontScale="92500" lnSpcReduction="10000"/>
          </a:bodyPr>
          <a:lstStyle/>
          <a:p>
            <a:r>
              <a:rPr lang="en-GB" dirty="0"/>
              <a:t>These are used to help improve existing human activities, with the aim of </a:t>
            </a:r>
            <a:r>
              <a:rPr lang="en-GB" dirty="0">
                <a:solidFill>
                  <a:schemeClr val="bg2">
                    <a:lumMod val="50000"/>
                  </a:schemeClr>
                </a:solidFill>
              </a:rPr>
              <a:t>reducing the adverse </a:t>
            </a:r>
            <a:r>
              <a:rPr lang="en-GB" dirty="0"/>
              <a:t>effects of these activities on the environment. An environmental auditor will study an organisation's environmental effects in a </a:t>
            </a:r>
            <a:r>
              <a:rPr lang="en-GB" dirty="0">
                <a:solidFill>
                  <a:schemeClr val="bg2">
                    <a:lumMod val="50000"/>
                  </a:schemeClr>
                </a:solidFill>
              </a:rPr>
              <a:t>systematic</a:t>
            </a:r>
            <a:r>
              <a:rPr lang="en-GB" dirty="0"/>
              <a:t> and documented manner and will produce an environmental audit report. </a:t>
            </a:r>
            <a:endParaRPr lang="en-GB" dirty="0" smtClean="0"/>
          </a:p>
          <a:p>
            <a:r>
              <a:rPr lang="en-GB" dirty="0" smtClean="0"/>
              <a:t>The </a:t>
            </a:r>
            <a:r>
              <a:rPr lang="en-GB" dirty="0"/>
              <a:t>International Chamber of Commerce (ICC) produced a definition in 1989 which is along the same lines</a:t>
            </a:r>
          </a:p>
          <a:p>
            <a:endParaRPr lang="en-GB" dirty="0"/>
          </a:p>
          <a:p>
            <a:r>
              <a:rPr lang="en-GB" i="1" dirty="0" smtClean="0">
                <a:solidFill>
                  <a:schemeClr val="bg2">
                    <a:lumMod val="50000"/>
                  </a:schemeClr>
                </a:solidFill>
              </a:rPr>
              <a:t>“A </a:t>
            </a:r>
            <a:r>
              <a:rPr lang="en-GB" i="1" dirty="0">
                <a:solidFill>
                  <a:schemeClr val="bg2">
                    <a:lumMod val="50000"/>
                  </a:schemeClr>
                </a:solidFill>
              </a:rPr>
              <a:t>management tool comprising systematic, documented, periodic and objective evaluation of how well environmental organisation, management and equipment are performing with the aim of helping to safeguard the environment by facilitating management control of practices and assessing compliance with company policies, which would include regulatory requirements and standards </a:t>
            </a:r>
            <a:r>
              <a:rPr lang="en-GB" i="1" dirty="0" smtClean="0">
                <a:solidFill>
                  <a:schemeClr val="bg2">
                    <a:lumMod val="50000"/>
                  </a:schemeClr>
                </a:solidFill>
              </a:rPr>
              <a:t>applicable”</a:t>
            </a:r>
            <a:endParaRPr lang="en-GB" i="1" dirty="0">
              <a:solidFill>
                <a:schemeClr val="bg2">
                  <a:lumMod val="50000"/>
                </a:schemeClr>
              </a:solidFill>
            </a:endParaRPr>
          </a:p>
        </p:txBody>
      </p:sp>
    </p:spTree>
    <p:extLst>
      <p:ext uri="{BB962C8B-B14F-4D97-AF65-F5344CB8AC3E}">
        <p14:creationId xmlns:p14="http://schemas.microsoft.com/office/powerpoint/2010/main" val="1319676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1045412" y="764654"/>
            <a:ext cx="6816263" cy="4971862"/>
          </a:xfrm>
          <a:prstGeom prst="rect">
            <a:avLst/>
          </a:prstGeom>
        </p:spPr>
      </p:pic>
    </p:spTree>
    <p:extLst>
      <p:ext uri="{BB962C8B-B14F-4D97-AF65-F5344CB8AC3E}">
        <p14:creationId xmlns:p14="http://schemas.microsoft.com/office/powerpoint/2010/main" val="394658370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concepts</a:t>
            </a:r>
            <a:endParaRPr lang="en-GB" dirty="0"/>
          </a:p>
        </p:txBody>
      </p:sp>
      <p:sp>
        <p:nvSpPr>
          <p:cNvPr id="3" name="Content Placeholder 2"/>
          <p:cNvSpPr>
            <a:spLocks noGrp="1"/>
          </p:cNvSpPr>
          <p:nvPr>
            <p:ph sz="half" idx="1"/>
          </p:nvPr>
        </p:nvSpPr>
        <p:spPr>
          <a:xfrm>
            <a:off x="822960" y="1845734"/>
            <a:ext cx="7543800" cy="4023360"/>
          </a:xfrm>
        </p:spPr>
        <p:txBody>
          <a:bodyPr>
            <a:normAutofit lnSpcReduction="10000"/>
          </a:bodyPr>
          <a:lstStyle/>
          <a:p>
            <a:pPr marL="457200" indent="-457200">
              <a:buFont typeface="+mj-lt"/>
              <a:buAutoNum type="arabicPeriod"/>
            </a:pPr>
            <a:r>
              <a:rPr lang="en-GB" b="1" dirty="0" smtClean="0">
                <a:solidFill>
                  <a:schemeClr val="bg2">
                    <a:lumMod val="50000"/>
                  </a:schemeClr>
                </a:solidFill>
              </a:rPr>
              <a:t>Verification</a:t>
            </a:r>
            <a:r>
              <a:rPr lang="en-GB" dirty="0"/>
              <a:t>: audits evaluate compliance to regulations or other set criteria.</a:t>
            </a:r>
          </a:p>
          <a:p>
            <a:pPr marL="457200" indent="-457200">
              <a:buFont typeface="+mj-lt"/>
              <a:buAutoNum type="arabicPeriod"/>
            </a:pPr>
            <a:r>
              <a:rPr lang="en-GB" b="1" dirty="0">
                <a:solidFill>
                  <a:schemeClr val="bg2">
                    <a:lumMod val="50000"/>
                  </a:schemeClr>
                </a:solidFill>
              </a:rPr>
              <a:t>Systematic</a:t>
            </a:r>
            <a:r>
              <a:rPr lang="en-GB" dirty="0"/>
              <a:t>: audits are carried out in a planned and methodical manner.</a:t>
            </a:r>
          </a:p>
          <a:p>
            <a:pPr marL="457200" indent="-457200">
              <a:buFont typeface="+mj-lt"/>
              <a:buAutoNum type="arabicPeriod"/>
            </a:pPr>
            <a:r>
              <a:rPr lang="en-GB" b="1" dirty="0">
                <a:solidFill>
                  <a:schemeClr val="bg2">
                    <a:lumMod val="50000"/>
                  </a:schemeClr>
                </a:solidFill>
              </a:rPr>
              <a:t>Periodic</a:t>
            </a:r>
            <a:r>
              <a:rPr lang="en-GB" dirty="0"/>
              <a:t>: audits are conducted to an established schedule.</a:t>
            </a:r>
          </a:p>
          <a:p>
            <a:pPr marL="457200" indent="-457200">
              <a:buFont typeface="+mj-lt"/>
              <a:buAutoNum type="arabicPeriod"/>
            </a:pPr>
            <a:r>
              <a:rPr lang="en-GB" b="1" dirty="0">
                <a:solidFill>
                  <a:schemeClr val="bg2">
                    <a:lumMod val="50000"/>
                  </a:schemeClr>
                </a:solidFill>
              </a:rPr>
              <a:t>Objective</a:t>
            </a:r>
            <a:r>
              <a:rPr lang="en-GB" dirty="0"/>
              <a:t>: information gained from the audit is reported free of opinions.</a:t>
            </a:r>
          </a:p>
          <a:p>
            <a:pPr marL="457200" indent="-457200">
              <a:buFont typeface="+mj-lt"/>
              <a:buAutoNum type="arabicPeriod"/>
            </a:pPr>
            <a:r>
              <a:rPr lang="en-GB" b="1" dirty="0">
                <a:solidFill>
                  <a:schemeClr val="bg2">
                    <a:lumMod val="50000"/>
                  </a:schemeClr>
                </a:solidFill>
              </a:rPr>
              <a:t>Documented</a:t>
            </a:r>
            <a:r>
              <a:rPr lang="en-GB" dirty="0"/>
              <a:t>: notes are taken during the audit and the findings recorded.</a:t>
            </a:r>
          </a:p>
          <a:p>
            <a:pPr marL="457200" indent="-457200">
              <a:buFont typeface="+mj-lt"/>
              <a:buAutoNum type="arabicPeriod"/>
            </a:pPr>
            <a:r>
              <a:rPr lang="en-GB" b="1" dirty="0">
                <a:solidFill>
                  <a:schemeClr val="bg2">
                    <a:lumMod val="50000"/>
                  </a:schemeClr>
                </a:solidFill>
              </a:rPr>
              <a:t>Management tool</a:t>
            </a:r>
            <a:r>
              <a:rPr lang="en-GB" dirty="0"/>
              <a:t>: audits can be integrated into the management system (such as a quality management system or environmental management system)</a:t>
            </a:r>
          </a:p>
        </p:txBody>
      </p:sp>
    </p:spTree>
    <p:extLst>
      <p:ext uri="{BB962C8B-B14F-4D97-AF65-F5344CB8AC3E}">
        <p14:creationId xmlns:p14="http://schemas.microsoft.com/office/powerpoint/2010/main" val="2854648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1">
                    <a:lumMod val="50000"/>
                  </a:schemeClr>
                </a:solidFill>
              </a:rPr>
              <a:t>2. Sustainable </a:t>
            </a:r>
            <a:r>
              <a:rPr lang="en-GB" dirty="0">
                <a:solidFill>
                  <a:schemeClr val="accent1">
                    <a:lumMod val="50000"/>
                  </a:schemeClr>
                </a:solidFill>
              </a:rPr>
              <a:t>measurements include:</a:t>
            </a:r>
            <a:br>
              <a:rPr lang="en-GB" dirty="0">
                <a:solidFill>
                  <a:schemeClr val="accent1">
                    <a:lumMod val="50000"/>
                  </a:schemeClr>
                </a:solidFill>
              </a:rPr>
            </a:br>
            <a:endParaRPr lang="en-GB" dirty="0"/>
          </a:p>
        </p:txBody>
      </p:sp>
      <p:sp>
        <p:nvSpPr>
          <p:cNvPr id="6" name="Content Placeholder 5"/>
          <p:cNvSpPr>
            <a:spLocks noGrp="1"/>
          </p:cNvSpPr>
          <p:nvPr>
            <p:ph sz="half" idx="2"/>
          </p:nvPr>
        </p:nvSpPr>
        <p:spPr>
          <a:xfrm>
            <a:off x="679010" y="1845736"/>
            <a:ext cx="7687750" cy="4023359"/>
          </a:xfrm>
        </p:spPr>
        <p:txBody>
          <a:bodyPr>
            <a:normAutofit fontScale="85000" lnSpcReduction="20000"/>
          </a:bodyPr>
          <a:lstStyle/>
          <a:p>
            <a:r>
              <a:rPr lang="en-GB" sz="3400" b="1" dirty="0">
                <a:solidFill>
                  <a:schemeClr val="tx1"/>
                </a:solidFill>
              </a:rPr>
              <a:t>Appraisal</a:t>
            </a:r>
          </a:p>
          <a:p>
            <a:pPr lvl="1"/>
            <a:r>
              <a:rPr lang="en-GB" sz="2800" dirty="0">
                <a:solidFill>
                  <a:schemeClr val="tx1"/>
                </a:solidFill>
              </a:rPr>
              <a:t>Refer to </a:t>
            </a:r>
            <a:r>
              <a:rPr lang="en-GB" sz="2800" dirty="0" err="1">
                <a:solidFill>
                  <a:schemeClr val="tx1"/>
                </a:solidFill>
              </a:rPr>
              <a:t>Dalal</a:t>
            </a:r>
            <a:r>
              <a:rPr lang="en-GB" sz="2800" dirty="0">
                <a:solidFill>
                  <a:schemeClr val="tx1"/>
                </a:solidFill>
              </a:rPr>
              <a:t>-Clayton et. al.( 2009). </a:t>
            </a:r>
            <a:r>
              <a:rPr lang="en-GB" sz="2800" i="1" dirty="0">
                <a:solidFill>
                  <a:schemeClr val="tx1"/>
                </a:solidFill>
              </a:rPr>
              <a:t>Sustainability Appraisal. A Sourcebook and Reference Guide to International Experience</a:t>
            </a:r>
          </a:p>
          <a:p>
            <a:pPr marL="457200" lvl="1" indent="0">
              <a:buNone/>
            </a:pPr>
            <a:endParaRPr lang="en-GB" sz="2900" dirty="0">
              <a:solidFill>
                <a:schemeClr val="tx1"/>
              </a:solidFill>
            </a:endParaRPr>
          </a:p>
          <a:p>
            <a:r>
              <a:rPr lang="en-GB" sz="3400" b="1" dirty="0">
                <a:solidFill>
                  <a:schemeClr val="tx1"/>
                </a:solidFill>
              </a:rPr>
              <a:t>Report systems</a:t>
            </a:r>
          </a:p>
          <a:p>
            <a:pPr lvl="1"/>
            <a:r>
              <a:rPr lang="en-GB" sz="2800" dirty="0">
                <a:solidFill>
                  <a:schemeClr val="tx1"/>
                </a:solidFill>
              </a:rPr>
              <a:t>Sustainable Reporting Guidelines</a:t>
            </a:r>
          </a:p>
          <a:p>
            <a:pPr lvl="1"/>
            <a:r>
              <a:rPr lang="en-GB" sz="2800" dirty="0">
                <a:solidFill>
                  <a:schemeClr val="tx1"/>
                </a:solidFill>
              </a:rPr>
              <a:t>Global Reporting Initiative</a:t>
            </a:r>
          </a:p>
          <a:p>
            <a:pPr lvl="1"/>
            <a:r>
              <a:rPr lang="en-GB" sz="2800" dirty="0">
                <a:solidFill>
                  <a:schemeClr val="tx1"/>
                </a:solidFill>
              </a:rPr>
              <a:t>UN Global Impact</a:t>
            </a:r>
          </a:p>
          <a:p>
            <a:pPr lvl="1"/>
            <a:r>
              <a:rPr lang="en-GB" sz="2800" dirty="0">
                <a:solidFill>
                  <a:schemeClr val="tx1"/>
                </a:solidFill>
                <a:hlinkClick r:id="rId2"/>
              </a:rPr>
              <a:t>Guardian 2013</a:t>
            </a:r>
            <a:endParaRPr lang="en-GB" sz="2800" dirty="0">
              <a:solidFill>
                <a:schemeClr val="tx1"/>
              </a:solidFill>
            </a:endParaRPr>
          </a:p>
          <a:p>
            <a:pPr lvl="1"/>
            <a:r>
              <a:rPr lang="en-GB" sz="2800" dirty="0">
                <a:solidFill>
                  <a:schemeClr val="tx1"/>
                </a:solidFill>
                <a:hlinkClick r:id="rId3"/>
              </a:rPr>
              <a:t>FTSE 2018</a:t>
            </a:r>
            <a:endParaRPr lang="en-GB" sz="2800" dirty="0">
              <a:solidFill>
                <a:schemeClr val="tx1"/>
              </a:solidFill>
            </a:endParaRPr>
          </a:p>
          <a:p>
            <a:pPr marL="457200" lvl="1" indent="0">
              <a:buNone/>
            </a:pPr>
            <a:endParaRPr lang="en-GB" sz="2900" dirty="0">
              <a:solidFill>
                <a:schemeClr val="tx1"/>
              </a:solidFill>
            </a:endParaRPr>
          </a:p>
          <a:p>
            <a:endParaRPr lang="en-GB" dirty="0"/>
          </a:p>
        </p:txBody>
      </p:sp>
    </p:spTree>
    <p:extLst>
      <p:ext uri="{BB962C8B-B14F-4D97-AF65-F5344CB8AC3E}">
        <p14:creationId xmlns:p14="http://schemas.microsoft.com/office/powerpoint/2010/main" val="3832475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circle(in)">
                                      <p:cBhvr>
                                        <p:cTn id="7" dur="2000"/>
                                        <p:tgtEl>
                                          <p:spTgt spid="6">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circle(in)">
                                      <p:cBhvr>
                                        <p:cTn id="10" dur="2000"/>
                                        <p:tgtEl>
                                          <p:spTgt spid="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animEffect transition="in" filter="circle(in)">
                                      <p:cBhvr>
                                        <p:cTn id="15" dur="2000"/>
                                        <p:tgtEl>
                                          <p:spTgt spid="6">
                                            <p:txEl>
                                              <p:pRg st="3" end="3"/>
                                            </p:txEl>
                                          </p:spTgt>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6">
                                            <p:txEl>
                                              <p:pRg st="4" end="4"/>
                                            </p:txEl>
                                          </p:spTgt>
                                        </p:tgtEl>
                                        <p:attrNameLst>
                                          <p:attrName>style.visibility</p:attrName>
                                        </p:attrNameLst>
                                      </p:cBhvr>
                                      <p:to>
                                        <p:strVal val="visible"/>
                                      </p:to>
                                    </p:set>
                                    <p:animEffect transition="in" filter="circle(in)">
                                      <p:cBhvr>
                                        <p:cTn id="18" dur="2000"/>
                                        <p:tgtEl>
                                          <p:spTgt spid="6">
                                            <p:txEl>
                                              <p:pRg st="4" end="4"/>
                                            </p:txEl>
                                          </p:spTgt>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animEffect transition="in" filter="circle(in)">
                                      <p:cBhvr>
                                        <p:cTn id="21" dur="2000"/>
                                        <p:tgtEl>
                                          <p:spTgt spid="6">
                                            <p:txEl>
                                              <p:pRg st="5" end="5"/>
                                            </p:txEl>
                                          </p:spTgt>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6">
                                            <p:txEl>
                                              <p:pRg st="6" end="6"/>
                                            </p:txEl>
                                          </p:spTgt>
                                        </p:tgtEl>
                                        <p:attrNameLst>
                                          <p:attrName>style.visibility</p:attrName>
                                        </p:attrNameLst>
                                      </p:cBhvr>
                                      <p:to>
                                        <p:strVal val="visible"/>
                                      </p:to>
                                    </p:set>
                                    <p:animEffect transition="in" filter="circle(in)">
                                      <p:cBhvr>
                                        <p:cTn id="24" dur="2000"/>
                                        <p:tgtEl>
                                          <p:spTgt spid="6">
                                            <p:txEl>
                                              <p:pRg st="6" end="6"/>
                                            </p:txEl>
                                          </p:spTgt>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Effect transition="in" filter="circle(in)">
                                      <p:cBhvr>
                                        <p:cTn id="27" dur="2000"/>
                                        <p:tgtEl>
                                          <p:spTgt spid="6">
                                            <p:txEl>
                                              <p:pRg st="7" end="7"/>
                                            </p:txEl>
                                          </p:spTgt>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6">
                                            <p:txEl>
                                              <p:pRg st="8" end="8"/>
                                            </p:txEl>
                                          </p:spTgt>
                                        </p:tgtEl>
                                        <p:attrNameLst>
                                          <p:attrName>style.visibility</p:attrName>
                                        </p:attrNameLst>
                                      </p:cBhvr>
                                      <p:to>
                                        <p:strVal val="visible"/>
                                      </p:to>
                                    </p:set>
                                    <p:animEffect transition="in" filter="circle(in)">
                                      <p:cBhvr>
                                        <p:cTn id="30" dur="20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1">
                    <a:lumMod val="50000"/>
                  </a:schemeClr>
                </a:solidFill>
              </a:rPr>
              <a:t>3. Sustainable </a:t>
            </a:r>
            <a:r>
              <a:rPr lang="en-GB" dirty="0">
                <a:solidFill>
                  <a:schemeClr val="accent1">
                    <a:lumMod val="50000"/>
                  </a:schemeClr>
                </a:solidFill>
              </a:rPr>
              <a:t>measurements include:</a:t>
            </a:r>
            <a:br>
              <a:rPr lang="en-GB" dirty="0">
                <a:solidFill>
                  <a:schemeClr val="accent1">
                    <a:lumMod val="50000"/>
                  </a:schemeClr>
                </a:solidFill>
              </a:rPr>
            </a:br>
            <a:endParaRPr lang="en-GB" dirty="0"/>
          </a:p>
        </p:txBody>
      </p:sp>
      <p:sp>
        <p:nvSpPr>
          <p:cNvPr id="6" name="Content Placeholder 5"/>
          <p:cNvSpPr>
            <a:spLocks noGrp="1"/>
          </p:cNvSpPr>
          <p:nvPr>
            <p:ph sz="half" idx="2"/>
          </p:nvPr>
        </p:nvSpPr>
        <p:spPr>
          <a:xfrm>
            <a:off x="822960" y="1845736"/>
            <a:ext cx="7543800" cy="4023359"/>
          </a:xfrm>
        </p:spPr>
        <p:txBody>
          <a:bodyPr>
            <a:normAutofit fontScale="77500" lnSpcReduction="20000"/>
          </a:bodyPr>
          <a:lstStyle/>
          <a:p>
            <a:pPr marL="457200" lvl="1" indent="0">
              <a:buNone/>
            </a:pPr>
            <a:endParaRPr lang="en-GB" sz="2900" dirty="0">
              <a:solidFill>
                <a:schemeClr val="tx1"/>
              </a:solidFill>
            </a:endParaRPr>
          </a:p>
          <a:p>
            <a:r>
              <a:rPr lang="en-GB" sz="3400" b="1" dirty="0">
                <a:solidFill>
                  <a:schemeClr val="tx1"/>
                </a:solidFill>
              </a:rPr>
              <a:t>Metrics</a:t>
            </a:r>
          </a:p>
          <a:p>
            <a:pPr lvl="1"/>
            <a:r>
              <a:rPr lang="en-GB" sz="2900" dirty="0">
                <a:solidFill>
                  <a:schemeClr val="tx1"/>
                </a:solidFill>
              </a:rPr>
              <a:t>Water cycle</a:t>
            </a:r>
          </a:p>
          <a:p>
            <a:pPr lvl="1"/>
            <a:r>
              <a:rPr lang="en-GB" sz="2900" dirty="0">
                <a:solidFill>
                  <a:schemeClr val="tx1"/>
                </a:solidFill>
              </a:rPr>
              <a:t>Carbon cycle</a:t>
            </a:r>
          </a:p>
          <a:p>
            <a:pPr lvl="1"/>
            <a:r>
              <a:rPr lang="en-GB" sz="2900" dirty="0">
                <a:solidFill>
                  <a:schemeClr val="tx1"/>
                </a:solidFill>
              </a:rPr>
              <a:t>Life cycle </a:t>
            </a:r>
          </a:p>
          <a:p>
            <a:pPr lvl="1"/>
            <a:endParaRPr lang="en-GB" sz="2900" dirty="0">
              <a:solidFill>
                <a:schemeClr val="tx1"/>
              </a:solidFill>
            </a:endParaRPr>
          </a:p>
          <a:p>
            <a:r>
              <a:rPr lang="en-GB" sz="3400" b="1" dirty="0">
                <a:solidFill>
                  <a:schemeClr val="tx1"/>
                </a:solidFill>
              </a:rPr>
              <a:t>Indexes</a:t>
            </a:r>
          </a:p>
          <a:p>
            <a:pPr lvl="1"/>
            <a:r>
              <a:rPr lang="en-GB" sz="2900" dirty="0">
                <a:solidFill>
                  <a:schemeClr val="tx1"/>
                </a:solidFill>
              </a:rPr>
              <a:t>Environmental Sustainability Index</a:t>
            </a:r>
          </a:p>
          <a:p>
            <a:pPr lvl="1"/>
            <a:r>
              <a:rPr lang="en-GB" sz="2900" dirty="0">
                <a:solidFill>
                  <a:schemeClr val="tx1"/>
                </a:solidFill>
              </a:rPr>
              <a:t>Environmental Performance Index</a:t>
            </a:r>
          </a:p>
          <a:p>
            <a:pPr lvl="1"/>
            <a:r>
              <a:rPr lang="en-GB" sz="2900" dirty="0">
                <a:solidFill>
                  <a:schemeClr val="tx1"/>
                </a:solidFill>
              </a:rPr>
              <a:t>Air Quality index</a:t>
            </a:r>
          </a:p>
          <a:p>
            <a:pPr lvl="1"/>
            <a:r>
              <a:rPr lang="en-GB" sz="2900" dirty="0">
                <a:solidFill>
                  <a:schemeClr val="tx1"/>
                </a:solidFill>
              </a:rPr>
              <a:t>Vulnerability</a:t>
            </a:r>
          </a:p>
          <a:p>
            <a:endParaRPr lang="en-GB" dirty="0"/>
          </a:p>
        </p:txBody>
      </p:sp>
    </p:spTree>
    <p:extLst>
      <p:ext uri="{BB962C8B-B14F-4D97-AF65-F5344CB8AC3E}">
        <p14:creationId xmlns:p14="http://schemas.microsoft.com/office/powerpoint/2010/main" val="162541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circle(in)">
                                      <p:cBhvr>
                                        <p:cTn id="7" dur="2000"/>
                                        <p:tgtEl>
                                          <p:spTgt spid="6">
                                            <p:txEl>
                                              <p:pRg st="1" end="1"/>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6">
                                            <p:txEl>
                                              <p:pRg st="2" end="2"/>
                                            </p:txEl>
                                          </p:spTgt>
                                        </p:tgtEl>
                                        <p:attrNameLst>
                                          <p:attrName>style.visibility</p:attrName>
                                        </p:attrNameLst>
                                      </p:cBhvr>
                                      <p:to>
                                        <p:strVal val="visible"/>
                                      </p:to>
                                    </p:set>
                                    <p:animEffect transition="in" filter="circle(in)">
                                      <p:cBhvr>
                                        <p:cTn id="10" dur="2000"/>
                                        <p:tgtEl>
                                          <p:spTgt spid="6">
                                            <p:txEl>
                                              <p:pRg st="2" end="2"/>
                                            </p:tx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Effect transition="in" filter="circle(in)">
                                      <p:cBhvr>
                                        <p:cTn id="13" dur="2000"/>
                                        <p:tgtEl>
                                          <p:spTgt spid="6">
                                            <p:txEl>
                                              <p:pRg st="3" end="3"/>
                                            </p:txEl>
                                          </p:spTgt>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6">
                                            <p:txEl>
                                              <p:pRg st="4" end="4"/>
                                            </p:txEl>
                                          </p:spTgt>
                                        </p:tgtEl>
                                        <p:attrNameLst>
                                          <p:attrName>style.visibility</p:attrName>
                                        </p:attrNameLst>
                                      </p:cBhvr>
                                      <p:to>
                                        <p:strVal val="visible"/>
                                      </p:to>
                                    </p:set>
                                    <p:animEffect transition="in" filter="circle(in)">
                                      <p:cBhvr>
                                        <p:cTn id="16" dur="2000"/>
                                        <p:tgtEl>
                                          <p:spTgt spid="6">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6">
                                            <p:txEl>
                                              <p:pRg st="6" end="6"/>
                                            </p:txEl>
                                          </p:spTgt>
                                        </p:tgtEl>
                                        <p:attrNameLst>
                                          <p:attrName>style.visibility</p:attrName>
                                        </p:attrNameLst>
                                      </p:cBhvr>
                                      <p:to>
                                        <p:strVal val="visible"/>
                                      </p:to>
                                    </p:set>
                                    <p:animEffect transition="in" filter="circle(in)">
                                      <p:cBhvr>
                                        <p:cTn id="21" dur="2000"/>
                                        <p:tgtEl>
                                          <p:spTgt spid="6">
                                            <p:txEl>
                                              <p:pRg st="6" end="6"/>
                                            </p:txEl>
                                          </p:spTgt>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6">
                                            <p:txEl>
                                              <p:pRg st="7" end="7"/>
                                            </p:txEl>
                                          </p:spTgt>
                                        </p:tgtEl>
                                        <p:attrNameLst>
                                          <p:attrName>style.visibility</p:attrName>
                                        </p:attrNameLst>
                                      </p:cBhvr>
                                      <p:to>
                                        <p:strVal val="visible"/>
                                      </p:to>
                                    </p:set>
                                    <p:animEffect transition="in" filter="circle(in)">
                                      <p:cBhvr>
                                        <p:cTn id="24" dur="2000"/>
                                        <p:tgtEl>
                                          <p:spTgt spid="6">
                                            <p:txEl>
                                              <p:pRg st="7" end="7"/>
                                            </p:txEl>
                                          </p:spTgt>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animEffect transition="in" filter="circle(in)">
                                      <p:cBhvr>
                                        <p:cTn id="27" dur="2000"/>
                                        <p:tgtEl>
                                          <p:spTgt spid="6">
                                            <p:txEl>
                                              <p:pRg st="8" end="8"/>
                                            </p:txEl>
                                          </p:spTgt>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6">
                                            <p:txEl>
                                              <p:pRg st="9" end="9"/>
                                            </p:txEl>
                                          </p:spTgt>
                                        </p:tgtEl>
                                        <p:attrNameLst>
                                          <p:attrName>style.visibility</p:attrName>
                                        </p:attrNameLst>
                                      </p:cBhvr>
                                      <p:to>
                                        <p:strVal val="visible"/>
                                      </p:to>
                                    </p:set>
                                    <p:animEffect transition="in" filter="circle(in)">
                                      <p:cBhvr>
                                        <p:cTn id="30" dur="2000"/>
                                        <p:tgtEl>
                                          <p:spTgt spid="6">
                                            <p:txEl>
                                              <p:pRg st="9" end="9"/>
                                            </p:txEl>
                                          </p:spTgt>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6">
                                            <p:txEl>
                                              <p:pRg st="10" end="10"/>
                                            </p:txEl>
                                          </p:spTgt>
                                        </p:tgtEl>
                                        <p:attrNameLst>
                                          <p:attrName>style.visibility</p:attrName>
                                        </p:attrNameLst>
                                      </p:cBhvr>
                                      <p:to>
                                        <p:strVal val="visible"/>
                                      </p:to>
                                    </p:set>
                                    <p:animEffect transition="in" filter="circle(in)">
                                      <p:cBhvr>
                                        <p:cTn id="33" dur="2000"/>
                                        <p:tgtEl>
                                          <p:spTgt spid="6">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6168" y="394977"/>
            <a:ext cx="5423931" cy="1450757"/>
          </a:xfrm>
        </p:spPr>
        <p:txBody>
          <a:bodyPr>
            <a:normAutofit fontScale="90000"/>
          </a:bodyPr>
          <a:lstStyle/>
          <a:p>
            <a:r>
              <a:rPr lang="en-GB" dirty="0" smtClean="0">
                <a:solidFill>
                  <a:schemeClr val="accent1">
                    <a:lumMod val="50000"/>
                  </a:schemeClr>
                </a:solidFill>
              </a:rPr>
              <a:t>4. Sustainable </a:t>
            </a:r>
            <a:r>
              <a:rPr lang="en-GB" dirty="0">
                <a:solidFill>
                  <a:schemeClr val="accent1">
                    <a:lumMod val="50000"/>
                  </a:schemeClr>
                </a:solidFill>
              </a:rPr>
              <a:t>measurements include:</a:t>
            </a:r>
            <a:br>
              <a:rPr lang="en-GB" dirty="0">
                <a:solidFill>
                  <a:schemeClr val="accent1">
                    <a:lumMod val="50000"/>
                  </a:schemeClr>
                </a:solidFill>
              </a:rPr>
            </a:br>
            <a:endParaRPr lang="en-GB" dirty="0"/>
          </a:p>
        </p:txBody>
      </p:sp>
      <p:sp>
        <p:nvSpPr>
          <p:cNvPr id="3" name="Content Placeholder 2"/>
          <p:cNvSpPr>
            <a:spLocks noGrp="1"/>
          </p:cNvSpPr>
          <p:nvPr>
            <p:ph sz="half" idx="1"/>
          </p:nvPr>
        </p:nvSpPr>
        <p:spPr>
          <a:xfrm>
            <a:off x="822960" y="1845734"/>
            <a:ext cx="7741618" cy="4023360"/>
          </a:xfrm>
        </p:spPr>
        <p:txBody>
          <a:bodyPr>
            <a:normAutofit/>
          </a:bodyPr>
          <a:lstStyle/>
          <a:p>
            <a:r>
              <a:rPr lang="en-GB" sz="2600" b="1" dirty="0">
                <a:solidFill>
                  <a:schemeClr val="tx1"/>
                </a:solidFill>
              </a:rPr>
              <a:t>Indicators and Benchmarks</a:t>
            </a:r>
          </a:p>
          <a:p>
            <a:pPr lvl="1"/>
            <a:r>
              <a:rPr lang="en-GB" sz="2400" dirty="0">
                <a:solidFill>
                  <a:schemeClr val="tx1"/>
                </a:solidFill>
              </a:rPr>
              <a:t>Base line data Biodiversity Indicators Partnership</a:t>
            </a:r>
          </a:p>
          <a:p>
            <a:pPr lvl="1"/>
            <a:r>
              <a:rPr lang="en-GB" sz="2400" dirty="0">
                <a:solidFill>
                  <a:schemeClr val="tx1"/>
                </a:solidFill>
              </a:rPr>
              <a:t>Carbon foot printing</a:t>
            </a:r>
          </a:p>
          <a:p>
            <a:pPr lvl="1"/>
            <a:r>
              <a:rPr lang="en-GB" sz="2400" dirty="0" smtClean="0">
                <a:solidFill>
                  <a:schemeClr val="tx1"/>
                </a:solidFill>
              </a:rPr>
              <a:t>BREEAM </a:t>
            </a:r>
            <a:r>
              <a:rPr lang="en-GB" sz="2400" dirty="0">
                <a:solidFill>
                  <a:schemeClr val="tx1"/>
                </a:solidFill>
              </a:rPr>
              <a:t>&amp; </a:t>
            </a:r>
            <a:r>
              <a:rPr lang="en-GB" sz="2400" dirty="0" err="1">
                <a:solidFill>
                  <a:schemeClr val="tx1"/>
                </a:solidFill>
              </a:rPr>
              <a:t>EcoHomes</a:t>
            </a:r>
            <a:r>
              <a:rPr lang="en-GB" sz="2400" dirty="0">
                <a:solidFill>
                  <a:schemeClr val="tx1"/>
                </a:solidFill>
              </a:rPr>
              <a:t> </a:t>
            </a:r>
          </a:p>
          <a:p>
            <a:pPr lvl="2"/>
            <a:r>
              <a:rPr lang="en-GB" sz="2400" dirty="0">
                <a:solidFill>
                  <a:schemeClr val="tx1"/>
                </a:solidFill>
              </a:rPr>
              <a:t>(Environmental rating schemes from Building Research Establishment BRE) (since 1990 and the longest rating method for building sustainability in the </a:t>
            </a:r>
            <a:r>
              <a:rPr lang="en-GB" sz="2400" dirty="0" smtClean="0">
                <a:solidFill>
                  <a:schemeClr val="tx1"/>
                </a:solidFill>
              </a:rPr>
              <a:t>world)NEXT SLIDE</a:t>
            </a:r>
            <a:endParaRPr lang="en-GB" sz="2400" dirty="0">
              <a:solidFill>
                <a:schemeClr val="tx1"/>
              </a:solidFill>
            </a:endParaRPr>
          </a:p>
          <a:p>
            <a:pPr marL="457200" lvl="1" indent="0">
              <a:buNone/>
            </a:pPr>
            <a:endParaRPr lang="en-GB" sz="3300" b="1" dirty="0">
              <a:solidFill>
                <a:schemeClr val="tx1"/>
              </a:solidFill>
            </a:endParaRPr>
          </a:p>
          <a:p>
            <a:endParaRPr lang="en-GB" dirty="0">
              <a:solidFill>
                <a:schemeClr val="tx1"/>
              </a:solidFill>
            </a:endParaRPr>
          </a:p>
          <a:p>
            <a:endParaRPr lang="en-GB" dirty="0">
              <a:solidFill>
                <a:schemeClr val="tx1"/>
              </a:solidFill>
            </a:endParaRPr>
          </a:p>
        </p:txBody>
      </p:sp>
      <p:pic>
        <p:nvPicPr>
          <p:cNvPr id="5" name="Picture 4"/>
          <p:cNvPicPr>
            <a:picLocks noChangeAspect="1"/>
          </p:cNvPicPr>
          <p:nvPr/>
        </p:nvPicPr>
        <p:blipFill>
          <a:blip r:embed="rId2"/>
          <a:stretch>
            <a:fillRect/>
          </a:stretch>
        </p:blipFill>
        <p:spPr>
          <a:xfrm>
            <a:off x="3512635" y="4860852"/>
            <a:ext cx="1898951" cy="1174497"/>
          </a:xfrm>
          <a:prstGeom prst="rect">
            <a:avLst/>
          </a:prstGeom>
        </p:spPr>
      </p:pic>
    </p:spTree>
    <p:extLst>
      <p:ext uri="{BB962C8B-B14F-4D97-AF65-F5344CB8AC3E}">
        <p14:creationId xmlns:p14="http://schemas.microsoft.com/office/powerpoint/2010/main" val="3763057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par>
                                <p:cTn id="17" presetID="6" presetClass="entr" presetSubtype="16"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circle(in)">
                                      <p:cBhvr>
                                        <p:cTn id="19" dur="20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45" presetClass="entr" presetSubtype="0" fill="hold" grpId="1"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fade">
                                      <p:cBhvr>
                                        <p:cTn id="24" dur="2000"/>
                                        <p:tgtEl>
                                          <p:spTgt spid="3">
                                            <p:txEl>
                                              <p:pRg st="0" end="0"/>
                                            </p:txEl>
                                          </p:spTgt>
                                        </p:tgtEl>
                                      </p:cBhvr>
                                    </p:animEffect>
                                    <p:anim calcmode="lin" valueType="num">
                                      <p:cBhvr>
                                        <p:cTn id="25"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26" dur="2000" fill="hold"/>
                                        <p:tgtEl>
                                          <p:spTgt spid="3">
                                            <p:txEl>
                                              <p:pRg st="0" end="0"/>
                                            </p:txEl>
                                          </p:spTgt>
                                        </p:tgtEl>
                                        <p:attrNameLst>
                                          <p:attrName>ppt_h</p:attrName>
                                        </p:attrNameLst>
                                      </p:cBhvr>
                                      <p:tavLst>
                                        <p:tav tm="0">
                                          <p:val>
                                            <p:strVal val="#ppt_h"/>
                                          </p:val>
                                        </p:tav>
                                        <p:tav tm="100000">
                                          <p:val>
                                            <p:strVal val="#ppt_h"/>
                                          </p:val>
                                        </p:tav>
                                      </p:tavLst>
                                    </p:anim>
                                  </p:childTnLst>
                                </p:cTn>
                              </p:par>
                              <p:par>
                                <p:cTn id="27" presetID="45" presetClass="entr" presetSubtype="0" fill="hold" grpId="1" nodeType="with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Effect transition="in" filter="fade">
                                      <p:cBhvr>
                                        <p:cTn id="29" dur="2000"/>
                                        <p:tgtEl>
                                          <p:spTgt spid="3">
                                            <p:txEl>
                                              <p:pRg st="1" end="1"/>
                                            </p:txEl>
                                          </p:spTgt>
                                        </p:tgtEl>
                                      </p:cBhvr>
                                    </p:animEffect>
                                    <p:anim calcmode="lin" valueType="num">
                                      <p:cBhvr>
                                        <p:cTn id="30"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31" dur="2000" fill="hold"/>
                                        <p:tgtEl>
                                          <p:spTgt spid="3">
                                            <p:txEl>
                                              <p:pRg st="1" end="1"/>
                                            </p:txEl>
                                          </p:spTgt>
                                        </p:tgtEl>
                                        <p:attrNameLst>
                                          <p:attrName>ppt_h</p:attrName>
                                        </p:attrNameLst>
                                      </p:cBhvr>
                                      <p:tavLst>
                                        <p:tav tm="0">
                                          <p:val>
                                            <p:strVal val="#ppt_h"/>
                                          </p:val>
                                        </p:tav>
                                        <p:tav tm="100000">
                                          <p:val>
                                            <p:strVal val="#ppt_h"/>
                                          </p:val>
                                        </p:tav>
                                      </p:tavLst>
                                    </p:anim>
                                  </p:childTnLst>
                                </p:cTn>
                              </p:par>
                              <p:par>
                                <p:cTn id="32" presetID="45" presetClass="entr" presetSubtype="0" fill="hold" grpId="1" nodeType="with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Effect transition="in" filter="fade">
                                      <p:cBhvr>
                                        <p:cTn id="34" dur="2000"/>
                                        <p:tgtEl>
                                          <p:spTgt spid="3">
                                            <p:txEl>
                                              <p:pRg st="2" end="2"/>
                                            </p:txEl>
                                          </p:spTgt>
                                        </p:tgtEl>
                                      </p:cBhvr>
                                    </p:animEffect>
                                    <p:anim calcmode="lin" valueType="num">
                                      <p:cBhvr>
                                        <p:cTn id="35"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36" dur="2000" fill="hold"/>
                                        <p:tgtEl>
                                          <p:spTgt spid="3">
                                            <p:txEl>
                                              <p:pRg st="2" end="2"/>
                                            </p:txEl>
                                          </p:spTgt>
                                        </p:tgtEl>
                                        <p:attrNameLst>
                                          <p:attrName>ppt_h</p:attrName>
                                        </p:attrNameLst>
                                      </p:cBhvr>
                                      <p:tavLst>
                                        <p:tav tm="0">
                                          <p:val>
                                            <p:strVal val="#ppt_h"/>
                                          </p:val>
                                        </p:tav>
                                        <p:tav tm="100000">
                                          <p:val>
                                            <p:strVal val="#ppt_h"/>
                                          </p:val>
                                        </p:tav>
                                      </p:tavLst>
                                    </p:anim>
                                  </p:childTnLst>
                                </p:cTn>
                              </p:par>
                              <p:par>
                                <p:cTn id="37" presetID="45" presetClass="entr" presetSubtype="0" fill="hold" grpId="1"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2000"/>
                                        <p:tgtEl>
                                          <p:spTgt spid="3">
                                            <p:txEl>
                                              <p:pRg st="3" end="3"/>
                                            </p:txEl>
                                          </p:spTgt>
                                        </p:tgtEl>
                                      </p:cBhvr>
                                    </p:animEffect>
                                    <p:anim calcmode="lin" valueType="num">
                                      <p:cBhvr>
                                        <p:cTn id="40"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41" dur="2000" fill="hold"/>
                                        <p:tgtEl>
                                          <p:spTgt spid="3">
                                            <p:txEl>
                                              <p:pRg st="3" end="3"/>
                                            </p:txEl>
                                          </p:spTgt>
                                        </p:tgtEl>
                                        <p:attrNameLst>
                                          <p:attrName>ppt_h</p:attrName>
                                        </p:attrNameLst>
                                      </p:cBhvr>
                                      <p:tavLst>
                                        <p:tav tm="0">
                                          <p:val>
                                            <p:strVal val="#ppt_h"/>
                                          </p:val>
                                        </p:tav>
                                        <p:tav tm="100000">
                                          <p:val>
                                            <p:strVal val="#ppt_h"/>
                                          </p:val>
                                        </p:tav>
                                      </p:tavLst>
                                    </p:anim>
                                  </p:childTnLst>
                                </p:cTn>
                              </p:par>
                              <p:par>
                                <p:cTn id="42" presetID="45" presetClass="entr" presetSubtype="0" fill="hold" grpId="1" nodeType="with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Effect transition="in" filter="fade">
                                      <p:cBhvr>
                                        <p:cTn id="44" dur="2000"/>
                                        <p:tgtEl>
                                          <p:spTgt spid="3">
                                            <p:txEl>
                                              <p:pRg st="4" end="4"/>
                                            </p:txEl>
                                          </p:spTgt>
                                        </p:tgtEl>
                                      </p:cBhvr>
                                    </p:animEffect>
                                    <p:anim calcmode="lin" valueType="num">
                                      <p:cBhvr>
                                        <p:cTn id="45"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46"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08065" y="62160"/>
            <a:ext cx="2876204" cy="611171"/>
          </a:xfrm>
        </p:spPr>
        <p:txBody>
          <a:bodyPr>
            <a:normAutofit fontScale="90000"/>
          </a:bodyPr>
          <a:lstStyle/>
          <a:p>
            <a:r>
              <a:rPr lang="en-GB" dirty="0" smtClean="0"/>
              <a:t>For example</a:t>
            </a:r>
            <a:endParaRPr lang="en-GB" dirty="0"/>
          </a:p>
        </p:txBody>
      </p:sp>
      <p:sp>
        <p:nvSpPr>
          <p:cNvPr id="6" name="Content Placeholder 5"/>
          <p:cNvSpPr>
            <a:spLocks noGrp="1"/>
          </p:cNvSpPr>
          <p:nvPr>
            <p:ph idx="1"/>
          </p:nvPr>
        </p:nvSpPr>
        <p:spPr>
          <a:xfrm>
            <a:off x="822959" y="976573"/>
            <a:ext cx="7543801" cy="4023360"/>
          </a:xfrm>
        </p:spPr>
        <p:txBody>
          <a:bodyPr/>
          <a:lstStyle/>
          <a:p>
            <a:pPr lvl="1">
              <a:buClr>
                <a:srgbClr val="E48312"/>
              </a:buClr>
            </a:pPr>
            <a:r>
              <a:rPr lang="en-GB" sz="2400" dirty="0">
                <a:solidFill>
                  <a:srgbClr val="000000"/>
                </a:solidFill>
                <a:hlinkClick r:id="rId2"/>
              </a:rPr>
              <a:t>Home Quality Mark</a:t>
            </a:r>
            <a:r>
              <a:rPr lang="en-GB" sz="2400" dirty="0">
                <a:solidFill>
                  <a:srgbClr val="000000"/>
                </a:solidFill>
              </a:rPr>
              <a:t> </a:t>
            </a:r>
            <a:r>
              <a:rPr lang="en-GB" sz="2400" dirty="0" smtClean="0">
                <a:solidFill>
                  <a:srgbClr val="000000"/>
                </a:solidFill>
              </a:rPr>
              <a:t>(2 video links </a:t>
            </a:r>
            <a:r>
              <a:rPr lang="en-GB" sz="2400" dirty="0">
                <a:solidFill>
                  <a:srgbClr val="000000"/>
                </a:solidFill>
              </a:rPr>
              <a:t>5 </a:t>
            </a:r>
            <a:r>
              <a:rPr lang="en-GB" sz="2400" dirty="0" err="1">
                <a:solidFill>
                  <a:srgbClr val="000000"/>
                </a:solidFill>
              </a:rPr>
              <a:t>mins</a:t>
            </a:r>
            <a:r>
              <a:rPr lang="en-GB" sz="2400" dirty="0">
                <a:solidFill>
                  <a:srgbClr val="000000"/>
                </a:solidFill>
              </a:rPr>
              <a:t> discuss)</a:t>
            </a:r>
          </a:p>
          <a:p>
            <a:pPr marL="201168" lvl="1" indent="0">
              <a:buClr>
                <a:srgbClr val="E48312"/>
              </a:buClr>
              <a:buNone/>
            </a:pPr>
            <a:r>
              <a:rPr lang="en-GB" sz="2400" dirty="0">
                <a:solidFill>
                  <a:srgbClr val="000000"/>
                </a:solidFill>
              </a:rPr>
              <a:t>Now split into 2 groups</a:t>
            </a:r>
          </a:p>
          <a:p>
            <a:pPr marL="658368" lvl="1" indent="-457200">
              <a:buClr>
                <a:srgbClr val="E48312"/>
              </a:buClr>
              <a:buFont typeface="Calibri" pitchFamily="34" charset="0"/>
              <a:buAutoNum type="arabicPeriod"/>
            </a:pPr>
            <a:r>
              <a:rPr lang="en-GB" sz="2400" dirty="0">
                <a:solidFill>
                  <a:srgbClr val="000000"/>
                </a:solidFill>
              </a:rPr>
              <a:t>Review the For Professionals link</a:t>
            </a:r>
          </a:p>
          <a:p>
            <a:pPr marL="658368" lvl="1" indent="-457200">
              <a:buClr>
                <a:srgbClr val="E48312"/>
              </a:buClr>
              <a:buFont typeface="Calibri" pitchFamily="34" charset="0"/>
              <a:buAutoNum type="arabicPeriod"/>
            </a:pPr>
            <a:r>
              <a:rPr lang="en-GB" sz="2400" dirty="0">
                <a:solidFill>
                  <a:srgbClr val="000000"/>
                </a:solidFill>
              </a:rPr>
              <a:t>Review the For householders link</a:t>
            </a:r>
          </a:p>
          <a:p>
            <a:endParaRPr lang="en-GB" dirty="0"/>
          </a:p>
        </p:txBody>
      </p:sp>
      <p:pic>
        <p:nvPicPr>
          <p:cNvPr id="7" name="Picture 6"/>
          <p:cNvPicPr>
            <a:picLocks noChangeAspect="1"/>
          </p:cNvPicPr>
          <p:nvPr/>
        </p:nvPicPr>
        <p:blipFill>
          <a:blip r:embed="rId3"/>
          <a:stretch>
            <a:fillRect/>
          </a:stretch>
        </p:blipFill>
        <p:spPr>
          <a:xfrm>
            <a:off x="1416654" y="2793076"/>
            <a:ext cx="5880709" cy="3507971"/>
          </a:xfrm>
          <a:prstGeom prst="rect">
            <a:avLst/>
          </a:prstGeom>
        </p:spPr>
      </p:pic>
    </p:spTree>
    <p:extLst>
      <p:ext uri="{BB962C8B-B14F-4D97-AF65-F5344CB8AC3E}">
        <p14:creationId xmlns:p14="http://schemas.microsoft.com/office/powerpoint/2010/main" val="26628094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669360"/>
          </a:xfrm>
        </p:spPr>
        <p:txBody>
          <a:bodyPr>
            <a:normAutofit fontScale="90000"/>
          </a:bodyPr>
          <a:lstStyle/>
          <a:p>
            <a:r>
              <a:rPr lang="en-GB" dirty="0" smtClean="0"/>
              <a:t>Home quality mark cont’d</a:t>
            </a:r>
            <a:endParaRPr lang="en-GB" dirty="0"/>
          </a:p>
        </p:txBody>
      </p:sp>
      <p:sp>
        <p:nvSpPr>
          <p:cNvPr id="3" name="Content Placeholder 2"/>
          <p:cNvSpPr>
            <a:spLocks noGrp="1"/>
          </p:cNvSpPr>
          <p:nvPr>
            <p:ph idx="1"/>
          </p:nvPr>
        </p:nvSpPr>
        <p:spPr>
          <a:xfrm>
            <a:off x="390698" y="1845734"/>
            <a:ext cx="8478981" cy="4023360"/>
          </a:xfrm>
        </p:spPr>
        <p:txBody>
          <a:bodyPr/>
          <a:lstStyle/>
          <a:p>
            <a:r>
              <a:rPr lang="en-GB" dirty="0" smtClean="0"/>
              <a:t>Now review each of these questions (hyperlink on the same web site)</a:t>
            </a:r>
          </a:p>
          <a:p>
            <a:pPr marL="457200" indent="-457200">
              <a:buFont typeface="+mj-lt"/>
              <a:buAutoNum type="arabicPeriod"/>
            </a:pPr>
            <a:r>
              <a:rPr lang="en-GB" dirty="0" smtClean="0"/>
              <a:t>What does it tell you about the stages of environmental/sustainable assessment?</a:t>
            </a:r>
          </a:p>
          <a:p>
            <a:pPr marL="457200" indent="-457200">
              <a:buFont typeface="+mj-lt"/>
              <a:buAutoNum type="arabicPeriod"/>
            </a:pPr>
            <a:r>
              <a:rPr lang="en-GB" dirty="0" smtClean="0"/>
              <a:t>What does it tell you about the ways we can assess the environment/sustainability?</a:t>
            </a:r>
          </a:p>
          <a:p>
            <a:pPr marL="0" indent="0">
              <a:buNone/>
            </a:pPr>
            <a:endParaRPr lang="en-GB" dirty="0"/>
          </a:p>
        </p:txBody>
      </p:sp>
      <p:pic>
        <p:nvPicPr>
          <p:cNvPr id="4" name="Picture 3"/>
          <p:cNvPicPr>
            <a:picLocks noChangeAspect="1"/>
          </p:cNvPicPr>
          <p:nvPr/>
        </p:nvPicPr>
        <p:blipFill>
          <a:blip r:embed="rId2"/>
          <a:stretch>
            <a:fillRect/>
          </a:stretch>
        </p:blipFill>
        <p:spPr>
          <a:xfrm>
            <a:off x="678094" y="3782380"/>
            <a:ext cx="7688666" cy="2976483"/>
          </a:xfrm>
          <a:prstGeom prst="rect">
            <a:avLst/>
          </a:prstGeom>
        </p:spPr>
      </p:pic>
    </p:spTree>
    <p:extLst>
      <p:ext uri="{BB962C8B-B14F-4D97-AF65-F5344CB8AC3E}">
        <p14:creationId xmlns:p14="http://schemas.microsoft.com/office/powerpoint/2010/main" val="37513250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999368" y="1284661"/>
            <a:ext cx="2945455" cy="369332"/>
          </a:xfrm>
          <a:prstGeom prst="rect">
            <a:avLst/>
          </a:prstGeom>
          <a:noFill/>
        </p:spPr>
        <p:txBody>
          <a:bodyPr wrap="square" rtlCol="0">
            <a:spAutoFit/>
          </a:bodyPr>
          <a:lstStyle/>
          <a:p>
            <a:r>
              <a:rPr lang="en-GB" dirty="0" err="1"/>
              <a:t>Gylling</a:t>
            </a:r>
            <a:r>
              <a:rPr lang="en-GB" dirty="0"/>
              <a:t> et al. (2011: 4) </a:t>
            </a:r>
          </a:p>
        </p:txBody>
      </p:sp>
      <p:sp>
        <p:nvSpPr>
          <p:cNvPr id="10" name="Title 9"/>
          <p:cNvSpPr>
            <a:spLocks noGrp="1"/>
          </p:cNvSpPr>
          <p:nvPr>
            <p:ph type="title"/>
          </p:nvPr>
        </p:nvSpPr>
        <p:spPr>
          <a:xfrm>
            <a:off x="822960" y="286604"/>
            <a:ext cx="7543800" cy="904131"/>
          </a:xfrm>
        </p:spPr>
        <p:txBody>
          <a:bodyPr/>
          <a:lstStyle/>
          <a:p>
            <a:r>
              <a:rPr lang="en-GB" dirty="0" smtClean="0"/>
              <a:t>Quantitative Assessment</a:t>
            </a:r>
            <a:endParaRPr lang="en-GB" dirty="0"/>
          </a:p>
        </p:txBody>
      </p:sp>
      <p:pic>
        <p:nvPicPr>
          <p:cNvPr id="11" name="Picture 10"/>
          <p:cNvPicPr>
            <a:picLocks noChangeAspect="1"/>
          </p:cNvPicPr>
          <p:nvPr/>
        </p:nvPicPr>
        <p:blipFill>
          <a:blip r:embed="rId2"/>
          <a:stretch>
            <a:fillRect/>
          </a:stretch>
        </p:blipFill>
        <p:spPr>
          <a:xfrm>
            <a:off x="-78228" y="2229220"/>
            <a:ext cx="9458153" cy="3999564"/>
          </a:xfrm>
          <a:prstGeom prst="rect">
            <a:avLst/>
          </a:prstGeom>
        </p:spPr>
      </p:pic>
    </p:spTree>
    <p:extLst>
      <p:ext uri="{BB962C8B-B14F-4D97-AF65-F5344CB8AC3E}">
        <p14:creationId xmlns:p14="http://schemas.microsoft.com/office/powerpoint/2010/main" val="273497983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smtClean="0"/>
              <a:t>Qualitative Assessment</a:t>
            </a:r>
            <a:endParaRPr lang="en-GB" dirty="0"/>
          </a:p>
        </p:txBody>
      </p:sp>
      <p:pic>
        <p:nvPicPr>
          <p:cNvPr id="11" name="Picture 10"/>
          <p:cNvPicPr>
            <a:picLocks noChangeAspect="1"/>
          </p:cNvPicPr>
          <p:nvPr/>
        </p:nvPicPr>
        <p:blipFill>
          <a:blip r:embed="rId2"/>
          <a:stretch>
            <a:fillRect/>
          </a:stretch>
        </p:blipFill>
        <p:spPr>
          <a:xfrm>
            <a:off x="0" y="2340509"/>
            <a:ext cx="9356433" cy="3245480"/>
          </a:xfrm>
          <a:prstGeom prst="rect">
            <a:avLst/>
          </a:prstGeom>
        </p:spPr>
      </p:pic>
      <p:pic>
        <p:nvPicPr>
          <p:cNvPr id="12" name="Picture 11"/>
          <p:cNvPicPr>
            <a:picLocks noChangeAspect="1"/>
          </p:cNvPicPr>
          <p:nvPr/>
        </p:nvPicPr>
        <p:blipFill>
          <a:blip r:embed="rId3"/>
          <a:stretch>
            <a:fillRect/>
          </a:stretch>
        </p:blipFill>
        <p:spPr>
          <a:xfrm>
            <a:off x="6216855" y="1840594"/>
            <a:ext cx="2993395" cy="499915"/>
          </a:xfrm>
          <a:prstGeom prst="rect">
            <a:avLst/>
          </a:prstGeom>
        </p:spPr>
      </p:pic>
    </p:spTree>
    <p:extLst>
      <p:ext uri="{BB962C8B-B14F-4D97-AF65-F5344CB8AC3E}">
        <p14:creationId xmlns:p14="http://schemas.microsoft.com/office/powerpoint/2010/main" val="246375595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to measure in sustainable homes?</a:t>
            </a:r>
          </a:p>
        </p:txBody>
      </p:sp>
      <p:sp>
        <p:nvSpPr>
          <p:cNvPr id="3" name="Content Placeholder 2"/>
          <p:cNvSpPr>
            <a:spLocks noGrp="1"/>
          </p:cNvSpPr>
          <p:nvPr>
            <p:ph sz="half" idx="1"/>
          </p:nvPr>
        </p:nvSpPr>
        <p:spPr/>
        <p:txBody>
          <a:bodyPr>
            <a:normAutofit/>
          </a:bodyPr>
          <a:lstStyle/>
          <a:p>
            <a:r>
              <a:rPr lang="en-GB" dirty="0"/>
              <a:t>Make a list of what we should consider if we were to measure the sustainability of our homes?</a:t>
            </a:r>
          </a:p>
          <a:p>
            <a:r>
              <a:rPr lang="en-GB" dirty="0"/>
              <a:t>How should we measure them?</a:t>
            </a:r>
          </a:p>
          <a:p>
            <a:r>
              <a:rPr lang="en-GB" dirty="0"/>
              <a:t>Which are the most important and why?</a:t>
            </a:r>
          </a:p>
          <a:p>
            <a:r>
              <a:rPr lang="en-GB" dirty="0"/>
              <a:t>Can we future proof our homes?</a:t>
            </a:r>
          </a:p>
        </p:txBody>
      </p:sp>
      <p:sp>
        <p:nvSpPr>
          <p:cNvPr id="4" name="Content Placeholder 3"/>
          <p:cNvSpPr>
            <a:spLocks noGrp="1"/>
          </p:cNvSpPr>
          <p:nvPr>
            <p:ph sz="half" idx="2"/>
          </p:nvPr>
        </p:nvSpPr>
        <p:spPr/>
        <p:txBody>
          <a:bodyPr>
            <a:normAutofit/>
          </a:bodyPr>
          <a:lstStyle/>
          <a:p>
            <a:r>
              <a:rPr lang="en-GB" dirty="0" err="1"/>
              <a:t>Gylling</a:t>
            </a:r>
            <a:r>
              <a:rPr lang="en-GB" dirty="0"/>
              <a:t> et al. (2011) </a:t>
            </a:r>
            <a:r>
              <a:rPr lang="en-GB" i="1" dirty="0"/>
              <a:t>Measuring sustainable homes - a Mixed Methods approach</a:t>
            </a:r>
          </a:p>
          <a:p>
            <a:pPr lvl="1"/>
            <a:r>
              <a:rPr lang="en-GB" dirty="0"/>
              <a:t>Read and assess to what extent you agree with a </a:t>
            </a:r>
            <a:r>
              <a:rPr lang="en-GB" dirty="0" smtClean="0"/>
              <a:t>mixed </a:t>
            </a:r>
            <a:r>
              <a:rPr lang="en-GB" dirty="0"/>
              <a:t>method approach</a:t>
            </a:r>
          </a:p>
        </p:txBody>
      </p:sp>
      <p:grpSp>
        <p:nvGrpSpPr>
          <p:cNvPr id="7" name="Group 6"/>
          <p:cNvGrpSpPr/>
          <p:nvPr/>
        </p:nvGrpSpPr>
        <p:grpSpPr>
          <a:xfrm>
            <a:off x="0" y="0"/>
            <a:ext cx="9144000" cy="6858000"/>
            <a:chOff x="-123504" y="-533400"/>
            <a:chExt cx="9188256" cy="6858000"/>
          </a:xfrm>
        </p:grpSpPr>
        <p:pic>
          <p:nvPicPr>
            <p:cNvPr id="5" name="Picture 4"/>
            <p:cNvPicPr>
              <a:picLocks noChangeAspect="1"/>
            </p:cNvPicPr>
            <p:nvPr/>
          </p:nvPicPr>
          <p:blipFill>
            <a:blip r:embed="rId2"/>
            <a:stretch>
              <a:fillRect/>
            </a:stretch>
          </p:blipFill>
          <p:spPr>
            <a:xfrm>
              <a:off x="-123504" y="-533400"/>
              <a:ext cx="9112056" cy="6858000"/>
            </a:xfrm>
            <a:prstGeom prst="rect">
              <a:avLst/>
            </a:prstGeom>
          </p:spPr>
        </p:pic>
        <p:sp>
          <p:nvSpPr>
            <p:cNvPr id="6" name="TextBox 5"/>
            <p:cNvSpPr txBox="1"/>
            <p:nvPr/>
          </p:nvSpPr>
          <p:spPr>
            <a:xfrm>
              <a:off x="6105041" y="5921478"/>
              <a:ext cx="2959711" cy="369332"/>
            </a:xfrm>
            <a:prstGeom prst="rect">
              <a:avLst/>
            </a:prstGeom>
            <a:noFill/>
          </p:spPr>
          <p:txBody>
            <a:bodyPr wrap="square" rtlCol="0">
              <a:spAutoFit/>
            </a:bodyPr>
            <a:lstStyle/>
            <a:p>
              <a:r>
                <a:rPr lang="en-GB" dirty="0" err="1"/>
                <a:t>Gylling</a:t>
              </a:r>
              <a:r>
                <a:rPr lang="en-GB" dirty="0"/>
                <a:t> et al. (2011: 4) </a:t>
              </a:r>
            </a:p>
          </p:txBody>
        </p:sp>
      </p:grpSp>
    </p:spTree>
    <p:extLst>
      <p:ext uri="{BB962C8B-B14F-4D97-AF65-F5344CB8AC3E}">
        <p14:creationId xmlns:p14="http://schemas.microsoft.com/office/powerpoint/2010/main" val="1126779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a:defRPr/>
            </a:pPr>
            <a:endParaRPr lang="en-GB">
              <a:solidFill>
                <a:prstClr val="black"/>
              </a:solidFill>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a:defRPr/>
            </a:pPr>
            <a:endParaRPr lang="en-GB">
              <a:solidFill>
                <a:prstClr val="black"/>
              </a:solidFill>
            </a:endParaRPr>
          </a:p>
        </p:txBody>
      </p:sp>
      <p:sp>
        <p:nvSpPr>
          <p:cNvPr id="7" name="TextBox 6"/>
          <p:cNvSpPr txBox="1"/>
          <p:nvPr/>
        </p:nvSpPr>
        <p:spPr>
          <a:xfrm>
            <a:off x="375782" y="1089764"/>
            <a:ext cx="8178284" cy="369332"/>
          </a:xfrm>
          <a:prstGeom prst="rect">
            <a:avLst/>
          </a:prstGeom>
          <a:noFill/>
        </p:spPr>
        <p:txBody>
          <a:bodyPr wrap="square" rtlCol="0">
            <a:spAutoFit/>
          </a:bodyPr>
          <a:lstStyle/>
          <a:p>
            <a:r>
              <a:rPr lang="en-GB" dirty="0">
                <a:solidFill>
                  <a:prstClr val="black"/>
                </a:solidFill>
              </a:rPr>
              <a:t>.</a:t>
            </a:r>
          </a:p>
        </p:txBody>
      </p:sp>
      <p:sp>
        <p:nvSpPr>
          <p:cNvPr id="8" name="TextBox 7"/>
          <p:cNvSpPr txBox="1"/>
          <p:nvPr/>
        </p:nvSpPr>
        <p:spPr>
          <a:xfrm>
            <a:off x="323529" y="225469"/>
            <a:ext cx="8572499" cy="800219"/>
          </a:xfrm>
          <a:prstGeom prst="rect">
            <a:avLst/>
          </a:prstGeom>
          <a:noFill/>
        </p:spPr>
        <p:txBody>
          <a:bodyPr wrap="square" rtlCol="0">
            <a:spAutoFit/>
          </a:bodyPr>
          <a:lstStyle/>
          <a:p>
            <a:pPr algn="ctr"/>
            <a:r>
              <a:rPr lang="en-GB" sz="2800" b="1" dirty="0">
                <a:solidFill>
                  <a:prstClr val="black"/>
                </a:solidFill>
              </a:rPr>
              <a:t>How do we deal with different environmental themes? </a:t>
            </a:r>
          </a:p>
          <a:p>
            <a:pPr algn="ctr"/>
            <a:endParaRPr lang="en-GB" dirty="0">
              <a:solidFill>
                <a:prstClr val="black"/>
              </a:solidFill>
            </a:endParaRPr>
          </a:p>
        </p:txBody>
      </p:sp>
      <p:sp>
        <p:nvSpPr>
          <p:cNvPr id="2" name="TextBox 1"/>
          <p:cNvSpPr txBox="1"/>
          <p:nvPr/>
        </p:nvSpPr>
        <p:spPr>
          <a:xfrm>
            <a:off x="0" y="904875"/>
            <a:ext cx="7949631" cy="1477328"/>
          </a:xfrm>
          <a:prstGeom prst="rect">
            <a:avLst/>
          </a:prstGeom>
          <a:noFill/>
        </p:spPr>
        <p:txBody>
          <a:bodyPr wrap="square" rtlCol="0">
            <a:spAutoFit/>
          </a:bodyPr>
          <a:lstStyle/>
          <a:p>
            <a:r>
              <a:rPr lang="en-GB" sz="2400" dirty="0"/>
              <a:t>Construct a mind map of the considerations needed to develop an environmental/sustainability assessment tool for the following </a:t>
            </a:r>
          </a:p>
          <a:p>
            <a:endParaRPr lang="en-GB" dirty="0"/>
          </a:p>
        </p:txBody>
      </p:sp>
      <p:sp>
        <p:nvSpPr>
          <p:cNvPr id="11" name="TextBox 10"/>
          <p:cNvSpPr txBox="1"/>
          <p:nvPr/>
        </p:nvSpPr>
        <p:spPr>
          <a:xfrm rot="19079205">
            <a:off x="262776" y="2532145"/>
            <a:ext cx="4199226" cy="2585323"/>
          </a:xfrm>
          <a:prstGeom prst="rect">
            <a:avLst/>
          </a:prstGeom>
          <a:noFill/>
        </p:spPr>
        <p:txBody>
          <a:bodyPr wrap="none" rtlCol="0">
            <a:spAutoFit/>
          </a:bodyPr>
          <a:lstStyle/>
          <a:p>
            <a:pPr marL="342900" indent="-342900">
              <a:lnSpc>
                <a:spcPct val="200000"/>
              </a:lnSpc>
              <a:buFont typeface="+mj-lt"/>
              <a:buAutoNum type="arabicPeriod"/>
            </a:pPr>
            <a:r>
              <a:rPr lang="en-GB" dirty="0" smtClean="0">
                <a:solidFill>
                  <a:srgbClr val="FF0000"/>
                </a:solidFill>
              </a:rPr>
              <a:t>Ecological </a:t>
            </a:r>
            <a:r>
              <a:rPr lang="en-GB" dirty="0">
                <a:solidFill>
                  <a:srgbClr val="FF0000"/>
                </a:solidFill>
              </a:rPr>
              <a:t>importance of a river habitat</a:t>
            </a:r>
          </a:p>
          <a:p>
            <a:pPr marL="342900" indent="-342900">
              <a:lnSpc>
                <a:spcPct val="200000"/>
              </a:lnSpc>
              <a:buFont typeface="+mj-lt"/>
              <a:buAutoNum type="arabicPeriod"/>
            </a:pPr>
            <a:r>
              <a:rPr lang="en-GB" dirty="0">
                <a:solidFill>
                  <a:srgbClr val="FF0000"/>
                </a:solidFill>
              </a:rPr>
              <a:t>Selection of a National </a:t>
            </a:r>
            <a:r>
              <a:rPr lang="en-GB" dirty="0" smtClean="0">
                <a:solidFill>
                  <a:srgbClr val="FF0000"/>
                </a:solidFill>
              </a:rPr>
              <a:t>Park</a:t>
            </a:r>
          </a:p>
          <a:p>
            <a:pPr marL="342900" indent="-342900">
              <a:lnSpc>
                <a:spcPct val="200000"/>
              </a:lnSpc>
              <a:buFont typeface="+mj-lt"/>
              <a:buAutoNum type="arabicPeriod"/>
            </a:pPr>
            <a:r>
              <a:rPr lang="en-GB" dirty="0" smtClean="0">
                <a:solidFill>
                  <a:srgbClr val="FF0000"/>
                </a:solidFill>
              </a:rPr>
              <a:t>Selection of MPA</a:t>
            </a:r>
            <a:endParaRPr lang="en-GB" dirty="0">
              <a:solidFill>
                <a:srgbClr val="FF0000"/>
              </a:solidFill>
            </a:endParaRPr>
          </a:p>
          <a:p>
            <a:pPr marL="342900" indent="-342900">
              <a:lnSpc>
                <a:spcPct val="200000"/>
              </a:lnSpc>
              <a:buFont typeface="+mj-lt"/>
              <a:buAutoNum type="arabicPeriod"/>
            </a:pPr>
            <a:r>
              <a:rPr lang="en-GB" dirty="0">
                <a:solidFill>
                  <a:srgbClr val="FF0000"/>
                </a:solidFill>
              </a:rPr>
              <a:t>Climate change </a:t>
            </a:r>
            <a:r>
              <a:rPr lang="en-GB" dirty="0" smtClean="0">
                <a:solidFill>
                  <a:srgbClr val="FF0000"/>
                </a:solidFill>
              </a:rPr>
              <a:t>Marine </a:t>
            </a:r>
            <a:r>
              <a:rPr lang="en-GB" dirty="0">
                <a:solidFill>
                  <a:srgbClr val="FF0000"/>
                </a:solidFill>
              </a:rPr>
              <a:t>pollution</a:t>
            </a:r>
          </a:p>
          <a:p>
            <a:endParaRPr lang="en-GB" dirty="0"/>
          </a:p>
        </p:txBody>
      </p:sp>
      <p:pic>
        <p:nvPicPr>
          <p:cNvPr id="4" name="Picture 3"/>
          <p:cNvPicPr>
            <a:picLocks noChangeAspect="1"/>
          </p:cNvPicPr>
          <p:nvPr/>
        </p:nvPicPr>
        <p:blipFill>
          <a:blip r:embed="rId3"/>
          <a:stretch>
            <a:fillRect/>
          </a:stretch>
        </p:blipFill>
        <p:spPr>
          <a:xfrm>
            <a:off x="4006331" y="1848945"/>
            <a:ext cx="4889697" cy="3248156"/>
          </a:xfrm>
          <a:prstGeom prst="rect">
            <a:avLst/>
          </a:prstGeom>
        </p:spPr>
      </p:pic>
      <p:sp>
        <p:nvSpPr>
          <p:cNvPr id="3" name="TextBox 2"/>
          <p:cNvSpPr txBox="1"/>
          <p:nvPr/>
        </p:nvSpPr>
        <p:spPr>
          <a:xfrm>
            <a:off x="3865418" y="5261956"/>
            <a:ext cx="4754880" cy="369332"/>
          </a:xfrm>
          <a:prstGeom prst="rect">
            <a:avLst/>
          </a:prstGeom>
          <a:noFill/>
        </p:spPr>
        <p:txBody>
          <a:bodyPr wrap="square" rtlCol="0">
            <a:spAutoFit/>
          </a:bodyPr>
          <a:lstStyle/>
          <a:p>
            <a:r>
              <a:rPr lang="en-GB" dirty="0" smtClean="0"/>
              <a:t>Groups of 2 and present next week</a:t>
            </a:r>
            <a:endParaRPr lang="en-GB" dirty="0"/>
          </a:p>
        </p:txBody>
      </p:sp>
    </p:spTree>
    <p:extLst>
      <p:ext uri="{BB962C8B-B14F-4D97-AF65-F5344CB8AC3E}">
        <p14:creationId xmlns:p14="http://schemas.microsoft.com/office/powerpoint/2010/main" val="702109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0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20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xEl>
                                              <p:pRg st="1" end="1"/>
                                            </p:txEl>
                                          </p:spTgt>
                                        </p:tgtEl>
                                        <p:attrNameLst>
                                          <p:attrName>style.visibility</p:attrName>
                                        </p:attrNameLst>
                                      </p:cBhvr>
                                      <p:to>
                                        <p:strVal val="visible"/>
                                      </p:to>
                                    </p:set>
                                    <p:animEffect transition="in" filter="fade">
                                      <p:cBhvr>
                                        <p:cTn id="17" dur="2000"/>
                                        <p:tgtEl>
                                          <p:spTgt spid="1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xEl>
                                              <p:pRg st="2" end="2"/>
                                            </p:txEl>
                                          </p:spTgt>
                                        </p:tgtEl>
                                        <p:attrNameLst>
                                          <p:attrName>style.visibility</p:attrName>
                                        </p:attrNameLst>
                                      </p:cBhvr>
                                      <p:to>
                                        <p:strVal val="visible"/>
                                      </p:to>
                                    </p:set>
                                    <p:animEffect transition="in" filter="fade">
                                      <p:cBhvr>
                                        <p:cTn id="22" dur="2000"/>
                                        <p:tgtEl>
                                          <p:spTgt spid="1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xEl>
                                              <p:pRg st="3" end="3"/>
                                            </p:txEl>
                                          </p:spTgt>
                                        </p:tgtEl>
                                        <p:attrNameLst>
                                          <p:attrName>style.visibility</p:attrName>
                                        </p:attrNameLst>
                                      </p:cBhvr>
                                      <p:to>
                                        <p:strVal val="visible"/>
                                      </p:to>
                                    </p:set>
                                    <p:animEffect transition="in" filter="fade">
                                      <p:cBhvr>
                                        <p:cTn id="27" dur="2000"/>
                                        <p:tgtEl>
                                          <p:spTgt spid="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 grpId="0" uiExpand="1"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a:defRPr/>
            </a:pPr>
            <a:endParaRPr lang="en-GB">
              <a:solidFill>
                <a:prstClr val="black"/>
              </a:solidFill>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a:defRPr/>
            </a:pPr>
            <a:endParaRPr lang="en-GB">
              <a:solidFill>
                <a:prstClr val="black"/>
              </a:solidFill>
            </a:endParaRPr>
          </a:p>
        </p:txBody>
      </p:sp>
      <p:sp>
        <p:nvSpPr>
          <p:cNvPr id="12" name="Text Placeholder 3"/>
          <p:cNvSpPr txBox="1">
            <a:spLocks/>
          </p:cNvSpPr>
          <p:nvPr/>
        </p:nvSpPr>
        <p:spPr>
          <a:xfrm>
            <a:off x="533874" y="1245612"/>
            <a:ext cx="6712055" cy="3908279"/>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tabLst/>
              <a:defRPr/>
            </a:pPr>
            <a:endParaRPr kumimoji="0" lang="en-GB" sz="1400" b="0" i="0" u="none" strike="noStrike" kern="1200" cap="none" spc="0" normalizeH="0" baseline="0" noProof="0" dirty="0">
              <a:ln>
                <a:noFill/>
              </a:ln>
              <a:solidFill>
                <a:schemeClr val="tx1"/>
              </a:solidFill>
              <a:effectLst/>
              <a:uLnTx/>
              <a:uFillTx/>
              <a:latin typeface="+mn-lt"/>
              <a:ea typeface="+mn-ea"/>
              <a:cs typeface="+mn-cs"/>
            </a:endParaRPr>
          </a:p>
        </p:txBody>
      </p:sp>
      <p:sp>
        <p:nvSpPr>
          <p:cNvPr id="13" name="TextBox 12"/>
          <p:cNvSpPr txBox="1"/>
          <p:nvPr/>
        </p:nvSpPr>
        <p:spPr>
          <a:xfrm>
            <a:off x="858981" y="180108"/>
            <a:ext cx="7148947" cy="523220"/>
          </a:xfrm>
          <a:prstGeom prst="rect">
            <a:avLst/>
          </a:prstGeom>
          <a:noFill/>
        </p:spPr>
        <p:txBody>
          <a:bodyPr wrap="square" rtlCol="0">
            <a:spAutoFit/>
          </a:bodyPr>
          <a:lstStyle/>
          <a:p>
            <a:pPr algn="ctr"/>
            <a:r>
              <a:rPr lang="en-GB" sz="2800" dirty="0"/>
              <a:t>Conclusion</a:t>
            </a:r>
          </a:p>
        </p:txBody>
      </p:sp>
      <p:sp>
        <p:nvSpPr>
          <p:cNvPr id="15" name="TextBox 14"/>
          <p:cNvSpPr txBox="1"/>
          <p:nvPr/>
        </p:nvSpPr>
        <p:spPr>
          <a:xfrm>
            <a:off x="636106" y="1053549"/>
            <a:ext cx="2991677" cy="2354491"/>
          </a:xfrm>
          <a:prstGeom prst="rect">
            <a:avLst/>
          </a:prstGeom>
          <a:noFill/>
        </p:spPr>
        <p:txBody>
          <a:bodyPr wrap="square" rtlCol="0">
            <a:spAutoFit/>
          </a:bodyPr>
          <a:lstStyle/>
          <a:p>
            <a:pPr marL="342900" indent="-342900">
              <a:buFont typeface="+mj-lt"/>
              <a:buAutoNum type="arabicPeriod"/>
            </a:pPr>
            <a:r>
              <a:rPr lang="en-GB" dirty="0"/>
              <a:t>Why should we assess/measure SD?</a:t>
            </a:r>
          </a:p>
          <a:p>
            <a:pPr marL="342900" indent="-342900">
              <a:buFont typeface="+mj-lt"/>
              <a:buAutoNum type="arabicPeriod"/>
            </a:pPr>
            <a:endParaRPr lang="en-GB" dirty="0"/>
          </a:p>
          <a:p>
            <a:pPr marL="342900" indent="-342900">
              <a:buFont typeface="+mj-lt"/>
              <a:buAutoNum type="arabicPeriod"/>
            </a:pPr>
            <a:r>
              <a:rPr lang="en-GB" dirty="0"/>
              <a:t>How should we assess/measure SD?</a:t>
            </a:r>
          </a:p>
          <a:p>
            <a:pPr marL="342900" indent="-342900">
              <a:buFont typeface="+mj-lt"/>
              <a:buAutoNum type="arabicPeriod"/>
            </a:pPr>
            <a:endParaRPr lang="en-GB" dirty="0"/>
          </a:p>
          <a:p>
            <a:pPr marL="342900" indent="-342900">
              <a:buFont typeface="+mj-lt"/>
              <a:buAutoNum type="arabicPeriod"/>
            </a:pPr>
            <a:r>
              <a:rPr lang="en-GB" dirty="0"/>
              <a:t>What should be the response/policy?</a:t>
            </a:r>
          </a:p>
        </p:txBody>
      </p:sp>
      <p:pic>
        <p:nvPicPr>
          <p:cNvPr id="220162" name="Picture 2" descr="http://www.teachersclubhouse.com/images/sampleimages/Measurement_Mania.jpg"/>
          <p:cNvPicPr>
            <a:picLocks noChangeAspect="1" noChangeArrowheads="1"/>
          </p:cNvPicPr>
          <p:nvPr/>
        </p:nvPicPr>
        <p:blipFill>
          <a:blip r:embed="rId3"/>
          <a:srcRect/>
          <a:stretch>
            <a:fillRect/>
          </a:stretch>
        </p:blipFill>
        <p:spPr bwMode="auto">
          <a:xfrm>
            <a:off x="0" y="3628715"/>
            <a:ext cx="2908715" cy="2181536"/>
          </a:xfrm>
          <a:prstGeom prst="rect">
            <a:avLst/>
          </a:prstGeom>
          <a:noFill/>
        </p:spPr>
      </p:pic>
      <p:pic>
        <p:nvPicPr>
          <p:cNvPr id="220166" name="Picture 6" descr="http://www.insightassessment.com/var/ezflow_site/storage/images/media/images/globe-measuring-thinking-worldwide/18908-1-eng-US/Globe-Measuring-Thinking-Worldwide_medium.jpg"/>
          <p:cNvPicPr>
            <a:picLocks noChangeAspect="1" noChangeArrowheads="1"/>
          </p:cNvPicPr>
          <p:nvPr/>
        </p:nvPicPr>
        <p:blipFill>
          <a:blip r:embed="rId4"/>
          <a:srcRect/>
          <a:stretch>
            <a:fillRect/>
          </a:stretch>
        </p:blipFill>
        <p:spPr bwMode="auto">
          <a:xfrm>
            <a:off x="4186180" y="3628715"/>
            <a:ext cx="1838325" cy="1905000"/>
          </a:xfrm>
          <a:prstGeom prst="rect">
            <a:avLst/>
          </a:prstGeom>
          <a:noFill/>
        </p:spPr>
      </p:pic>
      <p:pic>
        <p:nvPicPr>
          <p:cNvPr id="4" name="Picture 3"/>
          <p:cNvPicPr>
            <a:picLocks noChangeAspect="1"/>
          </p:cNvPicPr>
          <p:nvPr/>
        </p:nvPicPr>
        <p:blipFill>
          <a:blip r:embed="rId5"/>
          <a:stretch>
            <a:fillRect/>
          </a:stretch>
        </p:blipFill>
        <p:spPr>
          <a:xfrm>
            <a:off x="6817074" y="1746523"/>
            <a:ext cx="2148053" cy="3222080"/>
          </a:xfrm>
          <a:prstGeom prst="rect">
            <a:avLst/>
          </a:prstGeom>
        </p:spPr>
      </p:pic>
      <p:pic>
        <p:nvPicPr>
          <p:cNvPr id="7" name="Picture 6"/>
          <p:cNvPicPr>
            <a:picLocks noChangeAspect="1"/>
          </p:cNvPicPr>
          <p:nvPr/>
        </p:nvPicPr>
        <p:blipFill>
          <a:blip r:embed="rId6"/>
          <a:stretch>
            <a:fillRect/>
          </a:stretch>
        </p:blipFill>
        <p:spPr>
          <a:xfrm>
            <a:off x="3597051" y="1053549"/>
            <a:ext cx="3016585" cy="2012628"/>
          </a:xfrm>
          <a:prstGeom prst="rect">
            <a:avLst/>
          </a:prstGeom>
        </p:spPr>
      </p:pic>
    </p:spTree>
    <p:extLst>
      <p:ext uri="{BB962C8B-B14F-4D97-AF65-F5344CB8AC3E}">
        <p14:creationId xmlns:p14="http://schemas.microsoft.com/office/powerpoint/2010/main" val="702109912"/>
      </p:ext>
    </p:extLst>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fade">
                                      <p:cBhvr>
                                        <p:cTn id="7" dur="2000"/>
                                        <p:tgtEl>
                                          <p:spTgt spid="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xEl>
                                              <p:pRg st="2" end="2"/>
                                            </p:txEl>
                                          </p:spTgt>
                                        </p:tgtEl>
                                        <p:attrNameLst>
                                          <p:attrName>style.visibility</p:attrName>
                                        </p:attrNameLst>
                                      </p:cBhvr>
                                      <p:to>
                                        <p:strVal val="visible"/>
                                      </p:to>
                                    </p:set>
                                    <p:animEffect transition="in" filter="fade">
                                      <p:cBhvr>
                                        <p:cTn id="12" dur="2000"/>
                                        <p:tgtEl>
                                          <p:spTgt spid="1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xEl>
                                              <p:pRg st="4" end="4"/>
                                            </p:txEl>
                                          </p:spTgt>
                                        </p:tgtEl>
                                        <p:attrNameLst>
                                          <p:attrName>style.visibility</p:attrName>
                                        </p:attrNameLst>
                                      </p:cBhvr>
                                      <p:to>
                                        <p:strVal val="visible"/>
                                      </p:to>
                                    </p:set>
                                    <p:animEffect transition="in" filter="fade">
                                      <p:cBhvr>
                                        <p:cTn id="17" dur="2000"/>
                                        <p:tgtEl>
                                          <p:spTgt spid="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extBox 2"/>
          <p:cNvSpPr txBox="1">
            <a:spLocks noChangeArrowheads="1"/>
          </p:cNvSpPr>
          <p:nvPr/>
        </p:nvSpPr>
        <p:spPr bwMode="auto">
          <a:xfrm>
            <a:off x="2494722" y="1746654"/>
            <a:ext cx="4134679" cy="2308324"/>
          </a:xfrm>
          <a:prstGeom prst="rect">
            <a:avLst/>
          </a:prstGeom>
          <a:noFill/>
          <a:ln w="9525">
            <a:noFill/>
            <a:miter lim="800000"/>
            <a:headEnd/>
            <a:tailEnd/>
          </a:ln>
        </p:spPr>
        <p:txBody>
          <a:bodyPr wrap="square">
            <a:spAutoFit/>
          </a:bodyPr>
          <a:lstStyle/>
          <a:p>
            <a:pPr algn="ctr"/>
            <a:endParaRPr lang="en-GB" sz="2400" dirty="0">
              <a:solidFill>
                <a:srgbClr val="1F497D"/>
              </a:solidFill>
            </a:endParaRPr>
          </a:p>
          <a:p>
            <a:pPr algn="ctr"/>
            <a:r>
              <a:rPr lang="en-US" sz="2400" i="1" dirty="0">
                <a:solidFill>
                  <a:prstClr val="black"/>
                </a:solidFill>
              </a:rPr>
              <a:t>Foot printing</a:t>
            </a:r>
          </a:p>
          <a:p>
            <a:pPr algn="ctr"/>
            <a:endParaRPr lang="en-US" sz="2400" i="1" dirty="0">
              <a:solidFill>
                <a:prstClr val="black"/>
              </a:solidFill>
            </a:endParaRPr>
          </a:p>
          <a:p>
            <a:pPr algn="ctr"/>
            <a:r>
              <a:rPr lang="en-US" sz="2400" i="1" dirty="0">
                <a:solidFill>
                  <a:prstClr val="black"/>
                </a:solidFill>
              </a:rPr>
              <a:t>A tool for assessing sustainability</a:t>
            </a:r>
          </a:p>
          <a:p>
            <a:pPr algn="ctr"/>
            <a:endParaRPr lang="en-US" sz="2400" i="1" dirty="0">
              <a:solidFill>
                <a:prstClr val="black"/>
              </a:solidFill>
            </a:endParaRPr>
          </a:p>
        </p:txBody>
      </p:sp>
      <p:sp>
        <p:nvSpPr>
          <p:cNvPr id="5" name="Rectangle 3"/>
          <p:cNvSpPr>
            <a:spLocks noChangeArrowheads="1"/>
          </p:cNvSpPr>
          <p:nvPr/>
        </p:nvSpPr>
        <p:spPr bwMode="auto">
          <a:xfrm>
            <a:off x="0" y="117984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a:defRPr/>
            </a:pPr>
            <a:endParaRPr lang="en-GB">
              <a:solidFill>
                <a:prstClr val="black"/>
              </a:solidFill>
            </a:endParaRPr>
          </a:p>
        </p:txBody>
      </p:sp>
      <p:sp>
        <p:nvSpPr>
          <p:cNvPr id="7" name="Rectangle 6"/>
          <p:cNvSpPr/>
          <p:nvPr/>
        </p:nvSpPr>
        <p:spPr>
          <a:xfrm>
            <a:off x="0" y="1751014"/>
            <a:ext cx="9144000" cy="984885"/>
          </a:xfrm>
          <a:prstGeom prst="rect">
            <a:avLst/>
          </a:prstGeom>
        </p:spPr>
        <p:txBody>
          <a:bodyPr>
            <a:spAutoFit/>
          </a:bodyPr>
          <a:lstStyle/>
          <a:p>
            <a:pPr algn="ctr" defTabSz="914296">
              <a:defRPr/>
            </a:pPr>
            <a:endParaRPr lang="en-GB" sz="4000" dirty="0">
              <a:solidFill>
                <a:prstClr val="black"/>
              </a:solidFill>
            </a:endParaRPr>
          </a:p>
          <a:p>
            <a:pPr algn="ctr" defTabSz="914296">
              <a:defRPr/>
            </a:pPr>
            <a:endParaRPr lang="en-GB" dirty="0">
              <a:solidFill>
                <a:prstClr val="black"/>
              </a:solidFill>
            </a:endParaRPr>
          </a:p>
        </p:txBody>
      </p:sp>
      <p:sp>
        <p:nvSpPr>
          <p:cNvPr id="9" name="Rectangle 3"/>
          <p:cNvSpPr>
            <a:spLocks noChangeArrowheads="1"/>
          </p:cNvSpPr>
          <p:nvPr/>
        </p:nvSpPr>
        <p:spPr bwMode="auto">
          <a:xfrm>
            <a:off x="0" y="4468849"/>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a:defRPr/>
            </a:pPr>
            <a:endParaRPr lang="en-GB">
              <a:solidFill>
                <a:prstClr val="black"/>
              </a:solidFill>
            </a:endParaRPr>
          </a:p>
        </p:txBody>
      </p:sp>
      <p:pic>
        <p:nvPicPr>
          <p:cNvPr id="31746" name="Picture 2" descr="http://people.ucsc.edu/~bkdaniel/number-water-footprint.jpg"/>
          <p:cNvPicPr>
            <a:picLocks noChangeAspect="1" noChangeArrowheads="1"/>
          </p:cNvPicPr>
          <p:nvPr/>
        </p:nvPicPr>
        <p:blipFill>
          <a:blip r:embed="rId3"/>
          <a:srcRect/>
          <a:stretch>
            <a:fillRect/>
          </a:stretch>
        </p:blipFill>
        <p:spPr bwMode="auto">
          <a:xfrm>
            <a:off x="6628937" y="2137259"/>
            <a:ext cx="2515065" cy="1579977"/>
          </a:xfrm>
          <a:prstGeom prst="rect">
            <a:avLst/>
          </a:prstGeom>
          <a:noFill/>
        </p:spPr>
      </p:pic>
      <p:pic>
        <p:nvPicPr>
          <p:cNvPr id="8" name="Picture 2" descr="http://people.ucsc.edu/~bkdaniel/number-water-footprint.jpg"/>
          <p:cNvPicPr>
            <a:picLocks noChangeAspect="1" noChangeArrowheads="1"/>
          </p:cNvPicPr>
          <p:nvPr/>
        </p:nvPicPr>
        <p:blipFill>
          <a:blip r:embed="rId3"/>
          <a:srcRect/>
          <a:stretch>
            <a:fillRect/>
          </a:stretch>
        </p:blipFill>
        <p:spPr bwMode="auto">
          <a:xfrm>
            <a:off x="1" y="2170390"/>
            <a:ext cx="2515065" cy="1579977"/>
          </a:xfrm>
          <a:prstGeom prst="rect">
            <a:avLst/>
          </a:prstGeom>
          <a:noFill/>
        </p:spPr>
      </p:pic>
    </p:spTree>
    <p:extLst>
      <p:ext uri="{BB962C8B-B14F-4D97-AF65-F5344CB8AC3E}">
        <p14:creationId xmlns:p14="http://schemas.microsoft.com/office/powerpoint/2010/main" val="344511594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183301" name="Picture 5" descr="world footprint scenarios"/>
          <p:cNvPicPr>
            <a:picLocks noChangeAspect="1" noChangeArrowheads="1"/>
          </p:cNvPicPr>
          <p:nvPr/>
        </p:nvPicPr>
        <p:blipFill>
          <a:blip r:embed="rId3"/>
          <a:srcRect/>
          <a:stretch>
            <a:fillRect/>
          </a:stretch>
        </p:blipFill>
        <p:spPr bwMode="auto">
          <a:xfrm>
            <a:off x="132624" y="1097621"/>
            <a:ext cx="6670576" cy="4747527"/>
          </a:xfrm>
          <a:prstGeom prst="rect">
            <a:avLst/>
          </a:prstGeom>
          <a:noFill/>
        </p:spPr>
      </p:pic>
      <p:sp>
        <p:nvSpPr>
          <p:cNvPr id="8" name="TextBox 7"/>
          <p:cNvSpPr txBox="1"/>
          <p:nvPr/>
        </p:nvSpPr>
        <p:spPr>
          <a:xfrm>
            <a:off x="1611009" y="1"/>
            <a:ext cx="5787024" cy="584775"/>
          </a:xfrm>
          <a:prstGeom prst="rect">
            <a:avLst/>
          </a:prstGeom>
          <a:noFill/>
        </p:spPr>
        <p:txBody>
          <a:bodyPr wrap="square" rtlCol="0">
            <a:spAutoFit/>
          </a:bodyPr>
          <a:lstStyle/>
          <a:p>
            <a:pPr algn="ctr"/>
            <a:r>
              <a:rPr lang="en-GB" sz="3200" dirty="0"/>
              <a:t>Global Overshoot</a:t>
            </a:r>
          </a:p>
        </p:txBody>
      </p:sp>
      <p:sp>
        <p:nvSpPr>
          <p:cNvPr id="10" name="Rectangle 9"/>
          <p:cNvSpPr/>
          <p:nvPr/>
        </p:nvSpPr>
        <p:spPr>
          <a:xfrm>
            <a:off x="1954062" y="4386970"/>
            <a:ext cx="4947780" cy="646331"/>
          </a:xfrm>
          <a:prstGeom prst="rect">
            <a:avLst/>
          </a:prstGeom>
        </p:spPr>
        <p:txBody>
          <a:bodyPr wrap="square">
            <a:spAutoFit/>
          </a:bodyPr>
          <a:lstStyle/>
          <a:p>
            <a:pPr lvl="0"/>
            <a:r>
              <a:rPr lang="en-GB" dirty="0" smtClean="0">
                <a:solidFill>
                  <a:prstClr val="black"/>
                </a:solidFill>
                <a:hlinkClick r:id="rId4"/>
              </a:rPr>
              <a:t>Global overshoot day 2019 21st August, 2019?) READ Discuss</a:t>
            </a:r>
            <a:endParaRPr lang="en-GB" dirty="0">
              <a:solidFill>
                <a:prstClr val="black"/>
              </a:solidFill>
            </a:endParaRPr>
          </a:p>
        </p:txBody>
      </p:sp>
      <p:pic>
        <p:nvPicPr>
          <p:cNvPr id="219138" name="Picture 2" descr="http://3.bp.blogspot.com/-BjtsFBX4NPE/TbHniKBitOI/AAAAAAAAAUk/2u_23zkB9gA/s1600/E880091-Carbon_footprint%252C_conceptual_artwork-SPL.jpg"/>
          <p:cNvPicPr>
            <a:picLocks noChangeAspect="1" noChangeArrowheads="1"/>
          </p:cNvPicPr>
          <p:nvPr/>
        </p:nvPicPr>
        <p:blipFill>
          <a:blip r:embed="rId5"/>
          <a:srcRect/>
          <a:stretch>
            <a:fillRect/>
          </a:stretch>
        </p:blipFill>
        <p:spPr bwMode="auto">
          <a:xfrm rot="16200000">
            <a:off x="6921915" y="3247620"/>
            <a:ext cx="2013364" cy="1610692"/>
          </a:xfrm>
          <a:prstGeom prst="rect">
            <a:avLst/>
          </a:prstGeom>
          <a:noFill/>
        </p:spPr>
      </p:pic>
      <p:sp>
        <p:nvSpPr>
          <p:cNvPr id="2" name="TextBox 1"/>
          <p:cNvSpPr txBox="1"/>
          <p:nvPr/>
        </p:nvSpPr>
        <p:spPr>
          <a:xfrm>
            <a:off x="6972467" y="1164505"/>
            <a:ext cx="1912261" cy="1754326"/>
          </a:xfrm>
          <a:prstGeom prst="rect">
            <a:avLst/>
          </a:prstGeom>
          <a:noFill/>
        </p:spPr>
        <p:txBody>
          <a:bodyPr wrap="square" rtlCol="0">
            <a:spAutoFit/>
          </a:bodyPr>
          <a:lstStyle/>
          <a:p>
            <a:pPr marL="342900" indent="-342900">
              <a:buFont typeface="+mj-lt"/>
              <a:buAutoNum type="arabicPeriod"/>
            </a:pPr>
            <a:r>
              <a:rPr lang="en-GB" dirty="0">
                <a:solidFill>
                  <a:schemeClr val="accent3">
                    <a:lumMod val="50000"/>
                  </a:schemeClr>
                </a:solidFill>
              </a:rPr>
              <a:t>What kind of future do we want? </a:t>
            </a:r>
          </a:p>
          <a:p>
            <a:pPr marL="342900" indent="-342900">
              <a:buFont typeface="+mj-lt"/>
              <a:buAutoNum type="arabicPeriod"/>
            </a:pPr>
            <a:r>
              <a:rPr lang="en-GB" dirty="0">
                <a:solidFill>
                  <a:schemeClr val="accent3">
                    <a:lumMod val="50000"/>
                  </a:schemeClr>
                </a:solidFill>
              </a:rPr>
              <a:t>What ‘path’ should we walk down?</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did it change for 2020?</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smtClean="0">
                <a:hlinkClick r:id="rId2"/>
              </a:rPr>
              <a:t>World overshoot day and COVID</a:t>
            </a:r>
            <a:r>
              <a:rPr lang="en-GB" dirty="0" smtClean="0"/>
              <a:t> DISCUSS</a:t>
            </a:r>
            <a:endParaRPr lang="en-GB" dirty="0"/>
          </a:p>
        </p:txBody>
      </p:sp>
      <p:pic>
        <p:nvPicPr>
          <p:cNvPr id="4" name="Picture 3"/>
          <p:cNvPicPr>
            <a:picLocks noChangeAspect="1"/>
          </p:cNvPicPr>
          <p:nvPr/>
        </p:nvPicPr>
        <p:blipFill>
          <a:blip r:embed="rId3"/>
          <a:stretch>
            <a:fillRect/>
          </a:stretch>
        </p:blipFill>
        <p:spPr>
          <a:xfrm>
            <a:off x="1151689" y="2499360"/>
            <a:ext cx="7037388" cy="4358640"/>
          </a:xfrm>
          <a:prstGeom prst="rect">
            <a:avLst/>
          </a:prstGeom>
        </p:spPr>
      </p:pic>
    </p:spTree>
    <p:extLst>
      <p:ext uri="{BB962C8B-B14F-4D97-AF65-F5344CB8AC3E}">
        <p14:creationId xmlns:p14="http://schemas.microsoft.com/office/powerpoint/2010/main" val="128027657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0" y="2795"/>
            <a:ext cx="9144000" cy="6855206"/>
          </a:xfrm>
          <a:prstGeom prst="rect">
            <a:avLst/>
          </a:prstGeom>
        </p:spPr>
      </p:pic>
    </p:spTree>
    <p:extLst>
      <p:ext uri="{BB962C8B-B14F-4D97-AF65-F5344CB8AC3E}">
        <p14:creationId xmlns:p14="http://schemas.microsoft.com/office/powerpoint/2010/main" val="104688558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76960"/>
            <a:ext cx="9138848" cy="57810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 y="82729"/>
            <a:ext cx="9144000" cy="1200329"/>
          </a:xfrm>
          <a:prstGeom prst="rect">
            <a:avLst/>
          </a:prstGeom>
          <a:noFill/>
        </p:spPr>
        <p:txBody>
          <a:bodyPr wrap="square" rtlCol="0">
            <a:spAutoFit/>
          </a:bodyPr>
          <a:lstStyle/>
          <a:p>
            <a:r>
              <a:rPr lang="en-GB" dirty="0"/>
              <a:t>Climate change "threatens our planet, our only home", warns Thomas Stocker, IPCC co-chair</a:t>
            </a:r>
          </a:p>
          <a:p>
            <a:r>
              <a:rPr lang="en-GB" dirty="0"/>
              <a:t>A landmark report says scientists are 95% certain that humans are the "dominant cause" of global warming since the 1950s (BBC, </a:t>
            </a:r>
            <a:r>
              <a:rPr lang="en-GB" dirty="0" smtClean="0"/>
              <a:t>2018)</a:t>
            </a:r>
            <a:endParaRPr lang="en-GB" dirty="0"/>
          </a:p>
          <a:p>
            <a:endParaRPr lang="en-GB" dirty="0"/>
          </a:p>
        </p:txBody>
      </p:sp>
    </p:spTree>
    <p:extLst>
      <p:ext uri="{BB962C8B-B14F-4D97-AF65-F5344CB8AC3E}">
        <p14:creationId xmlns:p14="http://schemas.microsoft.com/office/powerpoint/2010/main" val="401143009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1064578" y="126077"/>
            <a:ext cx="7014575" cy="584775"/>
          </a:xfrm>
          <a:prstGeom prst="rect">
            <a:avLst/>
          </a:prstGeom>
          <a:noFill/>
        </p:spPr>
        <p:txBody>
          <a:bodyPr wrap="square" rtlCol="0">
            <a:spAutoFit/>
          </a:bodyPr>
          <a:lstStyle/>
          <a:p>
            <a:pPr algn="ctr"/>
            <a:r>
              <a:rPr lang="en-GB" sz="3200" dirty="0"/>
              <a:t>Carrying Capacity</a:t>
            </a:r>
          </a:p>
        </p:txBody>
      </p:sp>
      <p:pic>
        <p:nvPicPr>
          <p:cNvPr id="217090" name="Picture 2" descr="http://www.life-size-media.com/blog/wp-content/uploads/2011/08/carbon_footprint.jpg"/>
          <p:cNvPicPr>
            <a:picLocks noChangeAspect="1" noChangeArrowheads="1"/>
          </p:cNvPicPr>
          <p:nvPr/>
        </p:nvPicPr>
        <p:blipFill>
          <a:blip r:embed="rId3"/>
          <a:srcRect/>
          <a:stretch>
            <a:fillRect/>
          </a:stretch>
        </p:blipFill>
        <p:spPr bwMode="auto">
          <a:xfrm>
            <a:off x="8432661" y="1"/>
            <a:ext cx="711339" cy="711339"/>
          </a:xfrm>
          <a:prstGeom prst="rect">
            <a:avLst/>
          </a:prstGeom>
          <a:noFill/>
        </p:spPr>
      </p:pic>
      <p:pic>
        <p:nvPicPr>
          <p:cNvPr id="10" name="Picture 2" descr="http://www.life-size-media.com/blog/wp-content/uploads/2011/08/carbon_footprint.jpg"/>
          <p:cNvPicPr>
            <a:picLocks noChangeAspect="1" noChangeArrowheads="1"/>
          </p:cNvPicPr>
          <p:nvPr/>
        </p:nvPicPr>
        <p:blipFill>
          <a:blip r:embed="rId3"/>
          <a:srcRect/>
          <a:stretch>
            <a:fillRect/>
          </a:stretch>
        </p:blipFill>
        <p:spPr bwMode="auto">
          <a:xfrm>
            <a:off x="1" y="1"/>
            <a:ext cx="711339" cy="711339"/>
          </a:xfrm>
          <a:prstGeom prst="rect">
            <a:avLst/>
          </a:prstGeom>
          <a:noFill/>
        </p:spPr>
      </p:pic>
      <p:sp>
        <p:nvSpPr>
          <p:cNvPr id="2" name="TextBox 1"/>
          <p:cNvSpPr txBox="1"/>
          <p:nvPr/>
        </p:nvSpPr>
        <p:spPr>
          <a:xfrm>
            <a:off x="471457" y="1009605"/>
            <a:ext cx="8223883" cy="1631216"/>
          </a:xfrm>
          <a:prstGeom prst="rect">
            <a:avLst/>
          </a:prstGeom>
          <a:noFill/>
        </p:spPr>
        <p:txBody>
          <a:bodyPr wrap="square" rtlCol="0">
            <a:spAutoFit/>
          </a:bodyPr>
          <a:lstStyle/>
          <a:p>
            <a:r>
              <a:rPr lang="en-GB" sz="2000" dirty="0">
                <a:solidFill>
                  <a:schemeClr val="accent3">
                    <a:lumMod val="50000"/>
                  </a:schemeClr>
                </a:solidFill>
              </a:rPr>
              <a:t>Max. pop. Of a species that an area can support without reducing its ability to support the same species in the future. </a:t>
            </a:r>
            <a:endParaRPr lang="en-GB" sz="2000" dirty="0" smtClean="0">
              <a:solidFill>
                <a:schemeClr val="accent3">
                  <a:lumMod val="50000"/>
                </a:schemeClr>
              </a:solidFill>
            </a:endParaRPr>
          </a:p>
          <a:p>
            <a:r>
              <a:rPr lang="en-GB" sz="2000" dirty="0" smtClean="0">
                <a:solidFill>
                  <a:schemeClr val="accent3">
                    <a:lumMod val="50000"/>
                  </a:schemeClr>
                </a:solidFill>
                <a:hlinkClick r:id="rId4"/>
              </a:rPr>
              <a:t>Introduction 3 </a:t>
            </a:r>
            <a:r>
              <a:rPr lang="en-GB" sz="2000" dirty="0" err="1" smtClean="0">
                <a:solidFill>
                  <a:schemeClr val="accent3">
                    <a:lumMod val="50000"/>
                  </a:schemeClr>
                </a:solidFill>
                <a:hlinkClick r:id="rId4"/>
              </a:rPr>
              <a:t>mins</a:t>
            </a:r>
            <a:endParaRPr lang="en-GB" sz="2000" dirty="0">
              <a:solidFill>
                <a:schemeClr val="accent3">
                  <a:lumMod val="50000"/>
                </a:schemeClr>
              </a:solidFill>
            </a:endParaRPr>
          </a:p>
          <a:p>
            <a:endParaRPr lang="en-GB" sz="2000" dirty="0"/>
          </a:p>
          <a:p>
            <a:endParaRPr lang="en-GB" sz="2000" dirty="0"/>
          </a:p>
        </p:txBody>
      </p:sp>
      <p:pic>
        <p:nvPicPr>
          <p:cNvPr id="3074" name="Picture 2" descr="http://1.bp.blogspot.com/_EDAxejLhJAE/Rx0RS6UClSI/AAAAAAAAAAk/E1NGzrRGkaY/s320/carrying_capacity_chart.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7413" y="2102437"/>
            <a:ext cx="5902988" cy="3707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441344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1064578" y="126077"/>
            <a:ext cx="7014575" cy="584775"/>
          </a:xfrm>
          <a:prstGeom prst="rect">
            <a:avLst/>
          </a:prstGeom>
          <a:noFill/>
        </p:spPr>
        <p:txBody>
          <a:bodyPr wrap="square" rtlCol="0">
            <a:spAutoFit/>
          </a:bodyPr>
          <a:lstStyle/>
          <a:p>
            <a:pPr algn="ctr"/>
            <a:r>
              <a:rPr lang="en-GB" sz="3200" dirty="0"/>
              <a:t>Carrying Capacity</a:t>
            </a:r>
          </a:p>
        </p:txBody>
      </p:sp>
      <p:pic>
        <p:nvPicPr>
          <p:cNvPr id="217090" name="Picture 2" descr="http://www.life-size-media.com/blog/wp-content/uploads/2011/08/carbon_footprint.jpg"/>
          <p:cNvPicPr>
            <a:picLocks noChangeAspect="1" noChangeArrowheads="1"/>
          </p:cNvPicPr>
          <p:nvPr/>
        </p:nvPicPr>
        <p:blipFill>
          <a:blip r:embed="rId3"/>
          <a:srcRect/>
          <a:stretch>
            <a:fillRect/>
          </a:stretch>
        </p:blipFill>
        <p:spPr bwMode="auto">
          <a:xfrm>
            <a:off x="8432661" y="1"/>
            <a:ext cx="711339" cy="711339"/>
          </a:xfrm>
          <a:prstGeom prst="rect">
            <a:avLst/>
          </a:prstGeom>
          <a:noFill/>
        </p:spPr>
      </p:pic>
      <p:pic>
        <p:nvPicPr>
          <p:cNvPr id="10" name="Picture 2" descr="http://www.life-size-media.com/blog/wp-content/uploads/2011/08/carbon_footprint.jpg"/>
          <p:cNvPicPr>
            <a:picLocks noChangeAspect="1" noChangeArrowheads="1"/>
          </p:cNvPicPr>
          <p:nvPr/>
        </p:nvPicPr>
        <p:blipFill>
          <a:blip r:embed="rId3"/>
          <a:srcRect/>
          <a:stretch>
            <a:fillRect/>
          </a:stretch>
        </p:blipFill>
        <p:spPr bwMode="auto">
          <a:xfrm>
            <a:off x="1" y="1"/>
            <a:ext cx="711339" cy="711339"/>
          </a:xfrm>
          <a:prstGeom prst="rect">
            <a:avLst/>
          </a:prstGeom>
          <a:noFill/>
        </p:spPr>
      </p:pic>
      <p:sp>
        <p:nvSpPr>
          <p:cNvPr id="2" name="TextBox 1"/>
          <p:cNvSpPr txBox="1"/>
          <p:nvPr/>
        </p:nvSpPr>
        <p:spPr>
          <a:xfrm>
            <a:off x="154984" y="1009604"/>
            <a:ext cx="8868045" cy="1631216"/>
          </a:xfrm>
          <a:prstGeom prst="rect">
            <a:avLst/>
          </a:prstGeom>
          <a:noFill/>
        </p:spPr>
        <p:txBody>
          <a:bodyPr wrap="square" rtlCol="0">
            <a:spAutoFit/>
          </a:bodyPr>
          <a:lstStyle/>
          <a:p>
            <a:r>
              <a:rPr lang="en-GB" sz="2000" dirty="0"/>
              <a:t>Catton (cited in </a:t>
            </a:r>
            <a:r>
              <a:rPr lang="en-GB" sz="2000" dirty="0" err="1"/>
              <a:t>Wackernagel</a:t>
            </a:r>
            <a:r>
              <a:rPr lang="en-GB" sz="2000" dirty="0"/>
              <a:t> &amp; Rees, (2007: 158) “max. load (pop * per capita impact) that can safely and persistently be imposed on the environment by the people” (read </a:t>
            </a:r>
            <a:r>
              <a:rPr lang="en-GB" sz="2000" dirty="0" err="1"/>
              <a:t>handout</a:t>
            </a:r>
            <a:r>
              <a:rPr lang="en-GB" sz="2000" dirty="0"/>
              <a:t> box 2.5).</a:t>
            </a:r>
          </a:p>
          <a:p>
            <a:r>
              <a:rPr lang="en-GB" sz="2000" dirty="0">
                <a:solidFill>
                  <a:schemeClr val="accent3">
                    <a:lumMod val="50000"/>
                  </a:schemeClr>
                </a:solidFill>
              </a:rPr>
              <a:t>And overshoot is “growth beyond an areas carrying capacity, leading to crash”</a:t>
            </a:r>
          </a:p>
          <a:p>
            <a:endParaRPr lang="en-GB" sz="2000" dirty="0"/>
          </a:p>
        </p:txBody>
      </p:sp>
      <p:pic>
        <p:nvPicPr>
          <p:cNvPr id="11" name="Picture 4" descr="http://www.algebralab.org/img/cb07ae0c-5106-416c-8407-38da526923c6.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33129" y="2630216"/>
            <a:ext cx="5764575" cy="3180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4908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paulchefurka.ca/Overshoot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466" y="335189"/>
            <a:ext cx="8504441" cy="5709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846036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rot="19961242">
            <a:off x="-127477" y="757050"/>
            <a:ext cx="5589677" cy="2585323"/>
          </a:xfrm>
          <a:prstGeom prst="rect">
            <a:avLst/>
          </a:prstGeom>
          <a:noFill/>
        </p:spPr>
        <p:txBody>
          <a:bodyPr wrap="squar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Does the pandemic change things?</a:t>
            </a:r>
            <a:endParaRPr lang="en-US" sz="5400" b="1" cap="none" spc="0" dirty="0">
              <a:ln w="22225">
                <a:solidFill>
                  <a:schemeClr val="accent2"/>
                </a:solidFill>
                <a:prstDash val="solid"/>
              </a:ln>
              <a:solidFill>
                <a:schemeClr val="accent2">
                  <a:lumMod val="40000"/>
                  <a:lumOff val="60000"/>
                </a:schemeClr>
              </a:solidFill>
              <a:effectLst/>
            </a:endParaRPr>
          </a:p>
        </p:txBody>
      </p:sp>
      <p:pic>
        <p:nvPicPr>
          <p:cNvPr id="3" name="Picture 2"/>
          <p:cNvPicPr>
            <a:picLocks noChangeAspect="1"/>
          </p:cNvPicPr>
          <p:nvPr/>
        </p:nvPicPr>
        <p:blipFill>
          <a:blip r:embed="rId2"/>
          <a:stretch>
            <a:fillRect/>
          </a:stretch>
        </p:blipFill>
        <p:spPr>
          <a:xfrm>
            <a:off x="2636005" y="3474317"/>
            <a:ext cx="6215495" cy="2636721"/>
          </a:xfrm>
          <a:prstGeom prst="rect">
            <a:avLst/>
          </a:prstGeom>
        </p:spPr>
      </p:pic>
      <p:pic>
        <p:nvPicPr>
          <p:cNvPr id="4" name="Picture 3"/>
          <p:cNvPicPr>
            <a:picLocks noChangeAspect="1"/>
          </p:cNvPicPr>
          <p:nvPr/>
        </p:nvPicPr>
        <p:blipFill>
          <a:blip r:embed="rId3"/>
          <a:stretch>
            <a:fillRect/>
          </a:stretch>
        </p:blipFill>
        <p:spPr>
          <a:xfrm>
            <a:off x="5231839" y="529269"/>
            <a:ext cx="3619661" cy="2413107"/>
          </a:xfrm>
          <a:prstGeom prst="rect">
            <a:avLst/>
          </a:prstGeom>
        </p:spPr>
      </p:pic>
      <p:pic>
        <p:nvPicPr>
          <p:cNvPr id="5" name="Picture 4"/>
          <p:cNvPicPr>
            <a:picLocks noChangeAspect="1"/>
          </p:cNvPicPr>
          <p:nvPr/>
        </p:nvPicPr>
        <p:blipFill>
          <a:blip r:embed="rId4"/>
          <a:stretch>
            <a:fillRect/>
          </a:stretch>
        </p:blipFill>
        <p:spPr>
          <a:xfrm>
            <a:off x="147870" y="4140924"/>
            <a:ext cx="2337179" cy="1752884"/>
          </a:xfrm>
          <a:prstGeom prst="rect">
            <a:avLst/>
          </a:prstGeom>
        </p:spPr>
      </p:pic>
    </p:spTree>
    <p:extLst>
      <p:ext uri="{BB962C8B-B14F-4D97-AF65-F5344CB8AC3E}">
        <p14:creationId xmlns:p14="http://schemas.microsoft.com/office/powerpoint/2010/main" val="380816866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64640" y="234633"/>
            <a:ext cx="6025832" cy="5937864"/>
          </a:xfrm>
          <a:prstGeom prst="rect">
            <a:avLst/>
          </a:prstGeom>
        </p:spPr>
      </p:pic>
      <p:sp>
        <p:nvSpPr>
          <p:cNvPr id="3" name="TextBox 2"/>
          <p:cNvSpPr txBox="1"/>
          <p:nvPr/>
        </p:nvSpPr>
        <p:spPr>
          <a:xfrm rot="20305945">
            <a:off x="274320" y="1087120"/>
            <a:ext cx="1016000" cy="369332"/>
          </a:xfrm>
          <a:prstGeom prst="rect">
            <a:avLst/>
          </a:prstGeom>
          <a:noFill/>
        </p:spPr>
        <p:txBody>
          <a:bodyPr wrap="square" rtlCol="0">
            <a:spAutoFit/>
          </a:bodyPr>
          <a:lstStyle/>
          <a:p>
            <a:r>
              <a:rPr lang="en-GB" dirty="0" smtClean="0"/>
              <a:t>Discuss</a:t>
            </a:r>
            <a:endParaRPr lang="en-GB" dirty="0"/>
          </a:p>
        </p:txBody>
      </p:sp>
    </p:spTree>
    <p:extLst>
      <p:ext uri="{BB962C8B-B14F-4D97-AF65-F5344CB8AC3E}">
        <p14:creationId xmlns:p14="http://schemas.microsoft.com/office/powerpoint/2010/main" val="57296781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COVID Article in Nature</a:t>
            </a:r>
            <a:endParaRPr lang="en-GB" dirty="0"/>
          </a:p>
        </p:txBody>
      </p:sp>
      <p:sp>
        <p:nvSpPr>
          <p:cNvPr id="3" name="Content Placeholder 2"/>
          <p:cNvSpPr>
            <a:spLocks noGrp="1"/>
          </p:cNvSpPr>
          <p:nvPr>
            <p:ph sz="half" idx="1"/>
          </p:nvPr>
        </p:nvSpPr>
        <p:spPr>
          <a:xfrm>
            <a:off x="362139" y="1845734"/>
            <a:ext cx="8365402" cy="4372186"/>
          </a:xfrm>
        </p:spPr>
        <p:txBody>
          <a:bodyPr>
            <a:normAutofit fontScale="92500" lnSpcReduction="20000"/>
          </a:bodyPr>
          <a:lstStyle/>
          <a:p>
            <a:pPr>
              <a:buFont typeface="Arial" panose="020B0604020202020204" pitchFamily="34" charset="0"/>
              <a:buChar char="•"/>
            </a:pPr>
            <a:r>
              <a:rPr lang="en-GB" dirty="0"/>
              <a:t>Government policies during the COVID-19 pandemic have drastically altered patterns of energy demand around the world</a:t>
            </a:r>
            <a:r>
              <a:rPr lang="en-GB" dirty="0" smtClean="0"/>
              <a:t>.</a:t>
            </a:r>
          </a:p>
          <a:p>
            <a:pPr>
              <a:buFont typeface="Arial" panose="020B0604020202020204" pitchFamily="34" charset="0"/>
              <a:buChar char="•"/>
            </a:pPr>
            <a:r>
              <a:rPr lang="en-GB" dirty="0" smtClean="0">
                <a:solidFill>
                  <a:srgbClr val="0070C0"/>
                </a:solidFill>
              </a:rPr>
              <a:t>Many </a:t>
            </a:r>
            <a:r>
              <a:rPr lang="en-GB" dirty="0">
                <a:solidFill>
                  <a:srgbClr val="0070C0"/>
                </a:solidFill>
              </a:rPr>
              <a:t>international borders were closed and populations were confined to their homes, which reduced transport and changed consumption patterns. </a:t>
            </a:r>
            <a:endParaRPr lang="en-GB" dirty="0" smtClean="0">
              <a:solidFill>
                <a:srgbClr val="0070C0"/>
              </a:solidFill>
            </a:endParaRPr>
          </a:p>
          <a:p>
            <a:pPr>
              <a:buFont typeface="Arial" panose="020B0604020202020204" pitchFamily="34" charset="0"/>
              <a:buChar char="•"/>
            </a:pPr>
            <a:r>
              <a:rPr lang="en-GB" dirty="0" smtClean="0"/>
              <a:t>Daily </a:t>
            </a:r>
            <a:r>
              <a:rPr lang="en-GB" dirty="0"/>
              <a:t>global CO2 emissions decreased by –17% (–11 to –25% for ±1σ) by early April 2020 compared with the mean 2019 </a:t>
            </a:r>
            <a:r>
              <a:rPr lang="en-GB" dirty="0" smtClean="0"/>
              <a:t>levels</a:t>
            </a:r>
          </a:p>
          <a:p>
            <a:pPr>
              <a:buFont typeface="Arial" panose="020B0604020202020204" pitchFamily="34" charset="0"/>
              <a:buChar char="•"/>
            </a:pPr>
            <a:r>
              <a:rPr lang="en-GB" dirty="0" smtClean="0">
                <a:solidFill>
                  <a:srgbClr val="0070C0"/>
                </a:solidFill>
              </a:rPr>
              <a:t>Just </a:t>
            </a:r>
            <a:r>
              <a:rPr lang="en-GB" dirty="0">
                <a:solidFill>
                  <a:srgbClr val="0070C0"/>
                </a:solidFill>
              </a:rPr>
              <a:t>under half from changes in surface transport. </a:t>
            </a:r>
            <a:endParaRPr lang="en-GB" dirty="0" smtClean="0">
              <a:solidFill>
                <a:srgbClr val="0070C0"/>
              </a:solidFill>
            </a:endParaRPr>
          </a:p>
          <a:p>
            <a:pPr>
              <a:buFont typeface="Arial" panose="020B0604020202020204" pitchFamily="34" charset="0"/>
              <a:buChar char="•"/>
            </a:pPr>
            <a:r>
              <a:rPr lang="en-GB" dirty="0" smtClean="0"/>
              <a:t>At </a:t>
            </a:r>
            <a:r>
              <a:rPr lang="en-GB" dirty="0"/>
              <a:t>their peak, emissions in individual countries decreased by –26% on average. </a:t>
            </a:r>
            <a:endParaRPr lang="en-GB" dirty="0" smtClean="0"/>
          </a:p>
          <a:p>
            <a:pPr>
              <a:buFont typeface="Arial" panose="020B0604020202020204" pitchFamily="34" charset="0"/>
              <a:buChar char="•"/>
            </a:pPr>
            <a:r>
              <a:rPr lang="en-GB" dirty="0" smtClean="0">
                <a:solidFill>
                  <a:srgbClr val="0070C0"/>
                </a:solidFill>
              </a:rPr>
              <a:t>The </a:t>
            </a:r>
            <a:r>
              <a:rPr lang="en-GB" dirty="0">
                <a:solidFill>
                  <a:srgbClr val="0070C0"/>
                </a:solidFill>
              </a:rPr>
              <a:t>impact on 2020 annual emissions depends on the duration of the confinement, with a low estimate of –4% (–2 to –7%) if </a:t>
            </a:r>
            <a:r>
              <a:rPr lang="en-GB" dirty="0" err="1">
                <a:solidFill>
                  <a:srgbClr val="0070C0"/>
                </a:solidFill>
              </a:rPr>
              <a:t>prepandemic</a:t>
            </a:r>
            <a:r>
              <a:rPr lang="en-GB" dirty="0">
                <a:solidFill>
                  <a:srgbClr val="0070C0"/>
                </a:solidFill>
              </a:rPr>
              <a:t> conditions return by mid-June, and a high estimate of –7% (–3 to –13%) if some restrictions remain worldwide until the end of 2020. </a:t>
            </a:r>
            <a:endParaRPr lang="en-GB" dirty="0" smtClean="0">
              <a:solidFill>
                <a:srgbClr val="0070C0"/>
              </a:solidFill>
            </a:endParaRPr>
          </a:p>
          <a:p>
            <a:pPr>
              <a:buFont typeface="Arial" panose="020B0604020202020204" pitchFamily="34" charset="0"/>
              <a:buChar char="•"/>
            </a:pPr>
            <a:r>
              <a:rPr lang="en-GB" dirty="0" smtClean="0">
                <a:solidFill>
                  <a:srgbClr val="0070C0"/>
                </a:solidFill>
              </a:rPr>
              <a:t>Emissions </a:t>
            </a:r>
            <a:r>
              <a:rPr lang="en-GB" dirty="0">
                <a:solidFill>
                  <a:srgbClr val="0070C0"/>
                </a:solidFill>
              </a:rPr>
              <a:t>dropped during the COVID-19 pandemic. The climate impact won’t </a:t>
            </a:r>
            <a:r>
              <a:rPr lang="en-GB" dirty="0" smtClean="0">
                <a:solidFill>
                  <a:srgbClr val="0070C0"/>
                </a:solidFill>
              </a:rPr>
              <a:t>last</a:t>
            </a:r>
          </a:p>
          <a:p>
            <a:pPr algn="r"/>
            <a:r>
              <a:rPr lang="en-GB" dirty="0" smtClean="0"/>
              <a:t>Le </a:t>
            </a:r>
            <a:r>
              <a:rPr lang="en-GB" dirty="0" err="1"/>
              <a:t>Quere</a:t>
            </a:r>
            <a:r>
              <a:rPr lang="en-GB" dirty="0"/>
              <a:t>, et al. 2020 in Nature</a:t>
            </a:r>
          </a:p>
          <a:p>
            <a:endParaRPr lang="en-GB" dirty="0"/>
          </a:p>
        </p:txBody>
      </p:sp>
    </p:spTree>
    <p:extLst>
      <p:ext uri="{BB962C8B-B14F-4D97-AF65-F5344CB8AC3E}">
        <p14:creationId xmlns:p14="http://schemas.microsoft.com/office/powerpoint/2010/main" val="368327869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Could new policies improve our overshoot targets?</a:t>
            </a:r>
            <a:endParaRPr lang="en-GB" dirty="0"/>
          </a:p>
        </p:txBody>
      </p:sp>
      <p:sp>
        <p:nvSpPr>
          <p:cNvPr id="3" name="Content Placeholder 2"/>
          <p:cNvSpPr>
            <a:spLocks noGrp="1"/>
          </p:cNvSpPr>
          <p:nvPr>
            <p:ph sz="half" idx="1"/>
          </p:nvPr>
        </p:nvSpPr>
        <p:spPr/>
        <p:txBody>
          <a:bodyPr>
            <a:normAutofit/>
          </a:bodyPr>
          <a:lstStyle/>
          <a:p>
            <a:pPr>
              <a:buFont typeface="Arial" panose="020B0604020202020204" pitchFamily="34" charset="0"/>
              <a:buChar char="•"/>
            </a:pPr>
            <a:r>
              <a:rPr lang="en-GB" dirty="0"/>
              <a:t>‘Green’ policies built into coronavirus recovery plans could leave a more permanent mark (Science News, 2020</a:t>
            </a:r>
            <a:r>
              <a:rPr lang="en-GB" dirty="0" smtClean="0"/>
              <a:t>)</a:t>
            </a:r>
          </a:p>
          <a:p>
            <a:pPr>
              <a:buFont typeface="Arial" panose="020B0604020202020204" pitchFamily="34" charset="0"/>
              <a:buChar char="•"/>
            </a:pPr>
            <a:r>
              <a:rPr lang="en-GB" dirty="0"/>
              <a:t>Government actions and economic incentives post crisis will likely influence the global CO2 emissions path for </a:t>
            </a:r>
            <a:r>
              <a:rPr lang="en-GB" dirty="0" smtClean="0"/>
              <a:t>decades (</a:t>
            </a:r>
            <a:r>
              <a:rPr lang="fr-FR" dirty="0" smtClean="0"/>
              <a:t>Le </a:t>
            </a:r>
            <a:r>
              <a:rPr lang="fr-FR" dirty="0" err="1"/>
              <a:t>Quere</a:t>
            </a:r>
            <a:r>
              <a:rPr lang="fr-FR" dirty="0"/>
              <a:t>, et al. </a:t>
            </a:r>
            <a:r>
              <a:rPr lang="fr-FR" dirty="0" smtClean="0"/>
              <a:t>2020) </a:t>
            </a:r>
            <a:endParaRPr lang="en-GB" dirty="0"/>
          </a:p>
          <a:p>
            <a:pPr>
              <a:buFont typeface="Arial" panose="020B0604020202020204" pitchFamily="34" charset="0"/>
              <a:buChar char="•"/>
            </a:pPr>
            <a:r>
              <a:rPr lang="en-GB" dirty="0" smtClean="0">
                <a:solidFill>
                  <a:srgbClr val="00B050"/>
                </a:solidFill>
              </a:rPr>
              <a:t>However, despite </a:t>
            </a:r>
            <a:r>
              <a:rPr lang="en-GB" dirty="0">
                <a:solidFill>
                  <a:srgbClr val="00B050"/>
                </a:solidFill>
              </a:rPr>
              <a:t>lockdown, greenhouse gases have risen to record highs, UN. 2020</a:t>
            </a:r>
          </a:p>
          <a:p>
            <a:endParaRPr lang="en-GB" dirty="0"/>
          </a:p>
        </p:txBody>
      </p:sp>
      <p:pic>
        <p:nvPicPr>
          <p:cNvPr id="5" name="Content Placeholder 4"/>
          <p:cNvPicPr>
            <a:picLocks noGrp="1" noChangeAspect="1"/>
          </p:cNvPicPr>
          <p:nvPr>
            <p:ph sz="half" idx="2"/>
          </p:nvPr>
        </p:nvPicPr>
        <p:blipFill>
          <a:blip r:embed="rId2"/>
          <a:stretch>
            <a:fillRect/>
          </a:stretch>
        </p:blipFill>
        <p:spPr>
          <a:xfrm>
            <a:off x="5152855" y="2018279"/>
            <a:ext cx="3285803" cy="4022725"/>
          </a:xfrm>
          <a:prstGeom prst="rect">
            <a:avLst/>
          </a:prstGeom>
        </p:spPr>
      </p:pic>
    </p:spTree>
    <p:extLst>
      <p:ext uri="{BB962C8B-B14F-4D97-AF65-F5344CB8AC3E}">
        <p14:creationId xmlns:p14="http://schemas.microsoft.com/office/powerpoint/2010/main" val="195486393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80" y="152400"/>
            <a:ext cx="7543800" cy="843281"/>
          </a:xfrm>
        </p:spPr>
        <p:txBody>
          <a:bodyPr/>
          <a:lstStyle/>
          <a:p>
            <a:r>
              <a:rPr lang="en-GB" dirty="0" smtClean="0"/>
              <a:t>COVID and the Environment</a:t>
            </a:r>
            <a:endParaRPr lang="en-GB" dirty="0"/>
          </a:p>
        </p:txBody>
      </p:sp>
      <p:sp>
        <p:nvSpPr>
          <p:cNvPr id="3" name="Subtitle 2"/>
          <p:cNvSpPr>
            <a:spLocks noGrp="1"/>
          </p:cNvSpPr>
          <p:nvPr>
            <p:ph sz="half" idx="1"/>
          </p:nvPr>
        </p:nvSpPr>
        <p:spPr/>
        <p:txBody>
          <a:bodyPr>
            <a:normAutofit/>
          </a:bodyPr>
          <a:lstStyle/>
          <a:p>
            <a:pPr marL="457200" indent="-457200">
              <a:buFont typeface="+mj-lt"/>
              <a:buAutoNum type="arabicPeriod"/>
            </a:pPr>
            <a:r>
              <a:rPr lang="en-GB" dirty="0" smtClean="0"/>
              <a:t>What do you think is the impact of COVID on the environment?</a:t>
            </a:r>
          </a:p>
          <a:p>
            <a:pPr marL="457200" indent="-457200">
              <a:buFont typeface="+mj-lt"/>
              <a:buAutoNum type="arabicPeriod"/>
            </a:pPr>
            <a:r>
              <a:rPr lang="en-GB" dirty="0" smtClean="0"/>
              <a:t>Listen to the debate 1 hr.</a:t>
            </a:r>
          </a:p>
          <a:p>
            <a:pPr marL="457200" indent="-457200">
              <a:buFont typeface="+mj-lt"/>
              <a:buAutoNum type="arabicPeriod"/>
            </a:pPr>
            <a:r>
              <a:rPr lang="en-GB" dirty="0" smtClean="0"/>
              <a:t>Summarise onto an A4 sheet</a:t>
            </a:r>
          </a:p>
          <a:p>
            <a:pPr marL="457200" indent="-457200">
              <a:buFont typeface="+mj-lt"/>
              <a:buAutoNum type="arabicPeriod"/>
            </a:pPr>
            <a:r>
              <a:rPr lang="en-GB" dirty="0" smtClean="0"/>
              <a:t>Discuss</a:t>
            </a:r>
            <a:endParaRPr lang="en-GB" dirty="0" smtClean="0">
              <a:hlinkClick r:id="rId2"/>
            </a:endParaRPr>
          </a:p>
          <a:p>
            <a:r>
              <a:rPr lang="en-GB" dirty="0" smtClean="0">
                <a:hlinkClick r:id="rId2"/>
              </a:rPr>
              <a:t>https://www.youtube.com/watch?v=pAVGKfa9hlA</a:t>
            </a:r>
            <a:r>
              <a:rPr lang="en-GB" dirty="0" smtClean="0"/>
              <a:t> 1 hour</a:t>
            </a:r>
            <a:r>
              <a:rPr lang="en-GB" dirty="0"/>
              <a:t> </a:t>
            </a:r>
            <a:r>
              <a:rPr lang="en-GB" dirty="0" smtClean="0"/>
              <a:t>Webinar </a:t>
            </a:r>
          </a:p>
          <a:p>
            <a:r>
              <a:rPr lang="en-GB" dirty="0" smtClean="0">
                <a:hlinkClick r:id="rId3"/>
              </a:rPr>
              <a:t>10 min overview</a:t>
            </a:r>
            <a:endParaRPr lang="en-GB" dirty="0"/>
          </a:p>
        </p:txBody>
      </p:sp>
      <p:pic>
        <p:nvPicPr>
          <p:cNvPr id="10" name="Content Placeholder 9"/>
          <p:cNvPicPr>
            <a:picLocks noGrp="1" noChangeAspect="1"/>
          </p:cNvPicPr>
          <p:nvPr>
            <p:ph sz="half" idx="2"/>
          </p:nvPr>
        </p:nvPicPr>
        <p:blipFill>
          <a:blip r:embed="rId4"/>
          <a:stretch>
            <a:fillRect/>
          </a:stretch>
        </p:blipFill>
        <p:spPr>
          <a:xfrm>
            <a:off x="5171440" y="1757670"/>
            <a:ext cx="3754119" cy="2264512"/>
          </a:xfrm>
          <a:prstGeom prst="rect">
            <a:avLst/>
          </a:prstGeom>
        </p:spPr>
      </p:pic>
      <p:pic>
        <p:nvPicPr>
          <p:cNvPr id="11" name="Picture 10"/>
          <p:cNvPicPr>
            <a:picLocks noChangeAspect="1"/>
          </p:cNvPicPr>
          <p:nvPr/>
        </p:nvPicPr>
        <p:blipFill>
          <a:blip r:embed="rId5"/>
          <a:stretch>
            <a:fillRect/>
          </a:stretch>
        </p:blipFill>
        <p:spPr>
          <a:xfrm>
            <a:off x="5171440" y="4187614"/>
            <a:ext cx="3754119" cy="2111693"/>
          </a:xfrm>
          <a:prstGeom prst="rect">
            <a:avLst/>
          </a:prstGeom>
        </p:spPr>
      </p:pic>
    </p:spTree>
    <p:extLst>
      <p:ext uri="{BB962C8B-B14F-4D97-AF65-F5344CB8AC3E}">
        <p14:creationId xmlns:p14="http://schemas.microsoft.com/office/powerpoint/2010/main" val="264154571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6" name="Content Placeholder 5"/>
          <p:cNvPicPr>
            <a:picLocks noGrp="1" noChangeAspect="1"/>
          </p:cNvPicPr>
          <p:nvPr>
            <p:ph sz="half" idx="2"/>
          </p:nvPr>
        </p:nvPicPr>
        <p:blipFill>
          <a:blip r:embed="rId2"/>
          <a:stretch>
            <a:fillRect/>
          </a:stretch>
        </p:blipFill>
        <p:spPr>
          <a:xfrm>
            <a:off x="0" y="0"/>
            <a:ext cx="9144000" cy="6772574"/>
          </a:xfrm>
          <a:prstGeom prst="rect">
            <a:avLst/>
          </a:prstGeom>
        </p:spPr>
      </p:pic>
    </p:spTree>
    <p:extLst>
      <p:ext uri="{BB962C8B-B14F-4D97-AF65-F5344CB8AC3E}">
        <p14:creationId xmlns:p14="http://schemas.microsoft.com/office/powerpoint/2010/main" val="15359161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we have a green recovery?</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509160" y="1845734"/>
            <a:ext cx="6171398" cy="4106785"/>
          </a:xfrm>
          <a:prstGeom prst="rect">
            <a:avLst/>
          </a:prstGeom>
        </p:spPr>
      </p:pic>
    </p:spTree>
    <p:extLst>
      <p:ext uri="{BB962C8B-B14F-4D97-AF65-F5344CB8AC3E}">
        <p14:creationId xmlns:p14="http://schemas.microsoft.com/office/powerpoint/2010/main" val="52658450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711340" y="126077"/>
            <a:ext cx="7367813" cy="584775"/>
          </a:xfrm>
          <a:prstGeom prst="rect">
            <a:avLst/>
          </a:prstGeom>
          <a:noFill/>
        </p:spPr>
        <p:txBody>
          <a:bodyPr wrap="square" rtlCol="0">
            <a:spAutoFit/>
          </a:bodyPr>
          <a:lstStyle/>
          <a:p>
            <a:pPr algn="ctr"/>
            <a:r>
              <a:rPr lang="en-GB" sz="3200" dirty="0" smtClean="0"/>
              <a:t>Conceptual framework for CF: </a:t>
            </a:r>
            <a:r>
              <a:rPr lang="en-GB" sz="3200" dirty="0" err="1" smtClean="0"/>
              <a:t>Biocapacity</a:t>
            </a:r>
            <a:endParaRPr lang="en-GB" sz="3200" dirty="0"/>
          </a:p>
        </p:txBody>
      </p:sp>
      <p:sp>
        <p:nvSpPr>
          <p:cNvPr id="8" name="Rectangle 7"/>
          <p:cNvSpPr/>
          <p:nvPr/>
        </p:nvSpPr>
        <p:spPr>
          <a:xfrm>
            <a:off x="160637" y="962967"/>
            <a:ext cx="8822727" cy="2831544"/>
          </a:xfrm>
          <a:prstGeom prst="rect">
            <a:avLst/>
          </a:prstGeom>
        </p:spPr>
        <p:txBody>
          <a:bodyPr wrap="square">
            <a:spAutoFit/>
          </a:bodyPr>
          <a:lstStyle/>
          <a:p>
            <a:r>
              <a:rPr lang="en-GB" sz="1600" b="1" dirty="0">
                <a:solidFill>
                  <a:schemeClr val="accent3">
                    <a:lumMod val="75000"/>
                  </a:schemeClr>
                </a:solidFill>
              </a:rPr>
              <a:t>As the Ecological Footprint refers to a continuous demand, and </a:t>
            </a:r>
            <a:r>
              <a:rPr lang="en-GB" sz="1600" b="1" dirty="0" err="1">
                <a:solidFill>
                  <a:schemeClr val="accent3">
                    <a:lumMod val="75000"/>
                  </a:schemeClr>
                </a:solidFill>
              </a:rPr>
              <a:t>biocapacity</a:t>
            </a:r>
            <a:r>
              <a:rPr lang="en-GB" sz="1600" b="1" dirty="0">
                <a:solidFill>
                  <a:schemeClr val="accent3">
                    <a:lumMod val="75000"/>
                  </a:schemeClr>
                </a:solidFill>
              </a:rPr>
              <a:t> refers to a continuous supply, both are correctly reported in global </a:t>
            </a:r>
            <a:r>
              <a:rPr lang="en-GB" sz="1600" b="1" dirty="0" smtClean="0">
                <a:solidFill>
                  <a:schemeClr val="accent3">
                    <a:lumMod val="75000"/>
                  </a:schemeClr>
                </a:solidFill>
              </a:rPr>
              <a:t>hectares</a:t>
            </a:r>
          </a:p>
          <a:p>
            <a:endParaRPr lang="en-GB" sz="1600" b="1" dirty="0">
              <a:solidFill>
                <a:schemeClr val="accent3">
                  <a:lumMod val="75000"/>
                </a:schemeClr>
              </a:solidFill>
            </a:endParaRPr>
          </a:p>
          <a:p>
            <a:pPr marL="285750" indent="-285750">
              <a:buFont typeface="Arial" panose="020B0604020202020204" pitchFamily="34" charset="0"/>
              <a:buChar char="•"/>
            </a:pPr>
            <a:r>
              <a:rPr lang="en-GB" sz="1600" b="1" dirty="0" err="1" smtClean="0">
                <a:solidFill>
                  <a:schemeClr val="accent3">
                    <a:lumMod val="75000"/>
                  </a:schemeClr>
                </a:solidFill>
              </a:rPr>
              <a:t>Biocapacity</a:t>
            </a:r>
            <a:r>
              <a:rPr lang="en-GB" sz="1600" dirty="0" smtClean="0">
                <a:solidFill>
                  <a:schemeClr val="accent3">
                    <a:lumMod val="75000"/>
                  </a:schemeClr>
                </a:solidFill>
              </a:rPr>
              <a:t> </a:t>
            </a:r>
            <a:r>
              <a:rPr lang="en-GB" sz="1600" dirty="0">
                <a:solidFill>
                  <a:schemeClr val="accent3">
                    <a:lumMod val="75000"/>
                  </a:schemeClr>
                </a:solidFill>
              </a:rPr>
              <a:t>is shorthand for biological capacity, which is the ability of an ecosystem to produce useful biological materials and to absorb carbon dioxide emissions. </a:t>
            </a:r>
          </a:p>
          <a:p>
            <a:pPr marL="285750" indent="-285750">
              <a:buFont typeface="Arial" panose="020B0604020202020204" pitchFamily="34" charset="0"/>
              <a:buChar char="•"/>
            </a:pPr>
            <a:endParaRPr lang="en-GB" sz="1600" dirty="0">
              <a:solidFill>
                <a:schemeClr val="accent3">
                  <a:lumMod val="75000"/>
                </a:schemeClr>
              </a:solidFill>
            </a:endParaRPr>
          </a:p>
          <a:p>
            <a:pPr marL="285750" indent="-285750">
              <a:buFont typeface="Arial" panose="020B0604020202020204" pitchFamily="34" charset="0"/>
              <a:buChar char="•"/>
            </a:pPr>
            <a:r>
              <a:rPr lang="en-GB" sz="1600" b="1" dirty="0"/>
              <a:t>Consumption: </a:t>
            </a:r>
            <a:r>
              <a:rPr lang="en-GB" sz="1600" dirty="0"/>
              <a:t>Use of goods or of services.</a:t>
            </a:r>
          </a:p>
          <a:p>
            <a:pPr marL="285750" indent="-285750">
              <a:buFont typeface="Arial" panose="020B0604020202020204" pitchFamily="34" charset="0"/>
              <a:buChar char="•"/>
            </a:pPr>
            <a:endParaRPr lang="en-GB" sz="1600" dirty="0">
              <a:solidFill>
                <a:schemeClr val="accent3">
                  <a:lumMod val="75000"/>
                </a:schemeClr>
              </a:solidFill>
            </a:endParaRPr>
          </a:p>
          <a:p>
            <a:pPr marL="285750" indent="-285750">
              <a:buFont typeface="Arial" panose="020B0604020202020204" pitchFamily="34" charset="0"/>
              <a:buChar char="•"/>
            </a:pPr>
            <a:r>
              <a:rPr lang="en-GB" sz="1600" b="1" dirty="0">
                <a:solidFill>
                  <a:schemeClr val="accent3">
                    <a:lumMod val="75000"/>
                  </a:schemeClr>
                </a:solidFill>
              </a:rPr>
              <a:t>Biological capital </a:t>
            </a:r>
            <a:r>
              <a:rPr lang="en-GB" sz="1600" dirty="0">
                <a:solidFill>
                  <a:schemeClr val="accent3">
                    <a:lumMod val="75000"/>
                  </a:schemeClr>
                </a:solidFill>
              </a:rPr>
              <a:t>is reduced for future generations</a:t>
            </a:r>
          </a:p>
          <a:p>
            <a:endParaRPr lang="en-GB" sz="1600" dirty="0"/>
          </a:p>
          <a:p>
            <a:pPr algn="r"/>
            <a:r>
              <a:rPr lang="en-GB" dirty="0" smtClean="0">
                <a:solidFill>
                  <a:schemeClr val="accent3">
                    <a:lumMod val="75000"/>
                  </a:schemeClr>
                </a:solidFill>
              </a:rPr>
              <a:t>Global </a:t>
            </a:r>
            <a:r>
              <a:rPr lang="en-GB" dirty="0">
                <a:solidFill>
                  <a:schemeClr val="accent3">
                    <a:lumMod val="75000"/>
                  </a:schemeClr>
                </a:solidFill>
              </a:rPr>
              <a:t>Footprint Network, 2018</a:t>
            </a:r>
            <a:endParaRPr lang="en-GB" dirty="0"/>
          </a:p>
        </p:txBody>
      </p:sp>
      <p:pic>
        <p:nvPicPr>
          <p:cNvPr id="217090" name="Picture 2" descr="http://www.life-size-media.com/blog/wp-content/uploads/2011/08/carbon_footprint.jpg"/>
          <p:cNvPicPr>
            <a:picLocks noChangeAspect="1" noChangeArrowheads="1"/>
          </p:cNvPicPr>
          <p:nvPr/>
        </p:nvPicPr>
        <p:blipFill>
          <a:blip r:embed="rId3"/>
          <a:srcRect/>
          <a:stretch>
            <a:fillRect/>
          </a:stretch>
        </p:blipFill>
        <p:spPr bwMode="auto">
          <a:xfrm>
            <a:off x="8432661" y="1"/>
            <a:ext cx="711339" cy="711339"/>
          </a:xfrm>
          <a:prstGeom prst="rect">
            <a:avLst/>
          </a:prstGeom>
          <a:noFill/>
        </p:spPr>
      </p:pic>
      <p:pic>
        <p:nvPicPr>
          <p:cNvPr id="10" name="Picture 2" descr="http://www.life-size-media.com/blog/wp-content/uploads/2011/08/carbon_footprint.jpg"/>
          <p:cNvPicPr>
            <a:picLocks noChangeAspect="1" noChangeArrowheads="1"/>
          </p:cNvPicPr>
          <p:nvPr/>
        </p:nvPicPr>
        <p:blipFill>
          <a:blip r:embed="rId3"/>
          <a:srcRect/>
          <a:stretch>
            <a:fillRect/>
          </a:stretch>
        </p:blipFill>
        <p:spPr bwMode="auto">
          <a:xfrm>
            <a:off x="1" y="1"/>
            <a:ext cx="711339" cy="711339"/>
          </a:xfrm>
          <a:prstGeom prst="rect">
            <a:avLst/>
          </a:prstGeom>
          <a:noFill/>
        </p:spPr>
      </p:pic>
      <p:pic>
        <p:nvPicPr>
          <p:cNvPr id="2" name="Picture 1"/>
          <p:cNvPicPr>
            <a:picLocks noChangeAspect="1"/>
          </p:cNvPicPr>
          <p:nvPr/>
        </p:nvPicPr>
        <p:blipFill>
          <a:blip r:embed="rId4"/>
          <a:stretch>
            <a:fillRect/>
          </a:stretch>
        </p:blipFill>
        <p:spPr>
          <a:xfrm>
            <a:off x="-1" y="3938439"/>
            <a:ext cx="5033727" cy="2919562"/>
          </a:xfrm>
          <a:prstGeom prst="rect">
            <a:avLst/>
          </a:prstGeom>
        </p:spPr>
      </p:pic>
    </p:spTree>
    <p:extLst>
      <p:ext uri="{BB962C8B-B14F-4D97-AF65-F5344CB8AC3E}">
        <p14:creationId xmlns:p14="http://schemas.microsoft.com/office/powerpoint/2010/main" val="4083947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arn(inVertical)">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barn(inVertical)">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Effect transition="in" filter="barn(inVertical)">
                                      <p:cBhvr>
                                        <p:cTn id="17" dur="500"/>
                                        <p:tgtEl>
                                          <p:spTgt spid="8">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8">
                                            <p:txEl>
                                              <p:pRg st="6" end="6"/>
                                            </p:txEl>
                                          </p:spTgt>
                                        </p:tgtEl>
                                        <p:attrNameLst>
                                          <p:attrName>style.visibility</p:attrName>
                                        </p:attrNameLst>
                                      </p:cBhvr>
                                      <p:to>
                                        <p:strVal val="visible"/>
                                      </p:to>
                                    </p:set>
                                    <p:animEffect transition="in" filter="barn(inVertical)">
                                      <p:cBhvr>
                                        <p:cTn id="22" dur="500"/>
                                        <p:tgtEl>
                                          <p:spTgt spid="8">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animEffect transition="in" filter="barn(inVertical)">
                                      <p:cBhvr>
                                        <p:cTn id="27" dur="500"/>
                                        <p:tgtEl>
                                          <p:spTgt spid="8">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8">
                                            <p:txEl>
                                              <p:pRg st="2" end="2"/>
                                            </p:txEl>
                                          </p:spTgt>
                                        </p:tgtEl>
                                        <p:attrNameLst>
                                          <p:attrName>style.visibility</p:attrName>
                                        </p:attrNameLst>
                                      </p:cBhvr>
                                      <p:to>
                                        <p:strVal val="visible"/>
                                      </p:to>
                                    </p:set>
                                    <p:animEffect transition="in" filter="circle(in)">
                                      <p:cBhvr>
                                        <p:cTn id="32" dur="2000"/>
                                        <p:tgtEl>
                                          <p:spTgt spid="8">
                                            <p:txEl>
                                              <p:pRg st="2" end="2"/>
                                            </p:txEl>
                                          </p:spTgt>
                                        </p:tgtEl>
                                      </p:cBhvr>
                                    </p:animEffect>
                                  </p:childTnLst>
                                </p:cTn>
                              </p:par>
                              <p:par>
                                <p:cTn id="33" presetID="6" presetClass="entr" presetSubtype="16" fill="hold" nodeType="with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Effect transition="in" filter="circle(in)">
                                      <p:cBhvr>
                                        <p:cTn id="35" dur="2000"/>
                                        <p:tgtEl>
                                          <p:spTgt spid="8">
                                            <p:txEl>
                                              <p:pRg st="4" end="4"/>
                                            </p:txEl>
                                          </p:spTgt>
                                        </p:tgtEl>
                                      </p:cBhvr>
                                    </p:animEffect>
                                  </p:childTnLst>
                                </p:cTn>
                              </p:par>
                              <p:par>
                                <p:cTn id="36" presetID="6" presetClass="entr" presetSubtype="16" fill="hold" nodeType="withEffect">
                                  <p:stCondLst>
                                    <p:cond delay="0"/>
                                  </p:stCondLst>
                                  <p:childTnLst>
                                    <p:set>
                                      <p:cBhvr>
                                        <p:cTn id="37" dur="1" fill="hold">
                                          <p:stCondLst>
                                            <p:cond delay="0"/>
                                          </p:stCondLst>
                                        </p:cTn>
                                        <p:tgtEl>
                                          <p:spTgt spid="8">
                                            <p:txEl>
                                              <p:pRg st="6" end="6"/>
                                            </p:txEl>
                                          </p:spTgt>
                                        </p:tgtEl>
                                        <p:attrNameLst>
                                          <p:attrName>style.visibility</p:attrName>
                                        </p:attrNameLst>
                                      </p:cBhvr>
                                      <p:to>
                                        <p:strVal val="visible"/>
                                      </p:to>
                                    </p:set>
                                    <p:animEffect transition="in" filter="circle(in)">
                                      <p:cBhvr>
                                        <p:cTn id="38" dur="20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711340" y="126077"/>
            <a:ext cx="7367813" cy="584775"/>
          </a:xfrm>
          <a:prstGeom prst="rect">
            <a:avLst/>
          </a:prstGeom>
          <a:noFill/>
        </p:spPr>
        <p:txBody>
          <a:bodyPr wrap="square" rtlCol="0">
            <a:spAutoFit/>
          </a:bodyPr>
          <a:lstStyle/>
          <a:p>
            <a:pPr algn="ctr"/>
            <a:r>
              <a:rPr lang="en-GB" sz="3200" dirty="0" smtClean="0"/>
              <a:t>Conceptual framework for CF: </a:t>
            </a:r>
            <a:r>
              <a:rPr lang="en-GB" sz="3200" dirty="0" err="1" smtClean="0"/>
              <a:t>Biocapacity</a:t>
            </a:r>
            <a:endParaRPr lang="en-GB" sz="3200" dirty="0"/>
          </a:p>
        </p:txBody>
      </p:sp>
      <p:sp>
        <p:nvSpPr>
          <p:cNvPr id="8" name="Rectangle 7"/>
          <p:cNvSpPr/>
          <p:nvPr/>
        </p:nvSpPr>
        <p:spPr>
          <a:xfrm>
            <a:off x="160637" y="962967"/>
            <a:ext cx="8822727" cy="3816429"/>
          </a:xfrm>
          <a:prstGeom prst="rect">
            <a:avLst/>
          </a:prstGeom>
        </p:spPr>
        <p:txBody>
          <a:bodyPr wrap="square">
            <a:spAutoFit/>
          </a:bodyPr>
          <a:lstStyle/>
          <a:p>
            <a:r>
              <a:rPr lang="en-GB" sz="1600" dirty="0"/>
              <a:t> </a:t>
            </a:r>
            <a:r>
              <a:rPr lang="en-GB" sz="1600" b="1" dirty="0"/>
              <a:t>Biodiversity buffer : </a:t>
            </a:r>
            <a:r>
              <a:rPr lang="en-GB" sz="1600" dirty="0"/>
              <a:t>The amount of </a:t>
            </a:r>
            <a:r>
              <a:rPr lang="en-GB" sz="1600" dirty="0" err="1"/>
              <a:t>biocapacity</a:t>
            </a:r>
            <a:r>
              <a:rPr lang="en-GB" sz="1600" dirty="0"/>
              <a:t> set aside to maintain representative ecosystem types and viable populations of species. How much needs to be set aside depends on biodiversity management practices and the desired outcome.</a:t>
            </a:r>
          </a:p>
          <a:p>
            <a:endParaRPr lang="en-GB" sz="1600" b="1" dirty="0" smtClean="0">
              <a:solidFill>
                <a:schemeClr val="accent3">
                  <a:lumMod val="75000"/>
                </a:schemeClr>
              </a:solidFill>
            </a:endParaRPr>
          </a:p>
          <a:p>
            <a:r>
              <a:rPr lang="en-GB" sz="1600" b="1" dirty="0" smtClean="0">
                <a:solidFill>
                  <a:schemeClr val="accent3">
                    <a:lumMod val="75000"/>
                  </a:schemeClr>
                </a:solidFill>
              </a:rPr>
              <a:t>Biologically </a:t>
            </a:r>
            <a:r>
              <a:rPr lang="en-GB" sz="1600" b="1" dirty="0">
                <a:solidFill>
                  <a:schemeClr val="accent3">
                    <a:lumMod val="75000"/>
                  </a:schemeClr>
                </a:solidFill>
              </a:rPr>
              <a:t>productive land and water :</a:t>
            </a:r>
            <a:r>
              <a:rPr lang="en-GB" sz="1600" dirty="0">
                <a:solidFill>
                  <a:schemeClr val="accent3">
                    <a:lumMod val="75000"/>
                  </a:schemeClr>
                </a:solidFill>
              </a:rPr>
              <a:t> The land and water (both marine and inland waters) area that supports significant photosynthetic activity and the accumulation of biomass used by humans.</a:t>
            </a:r>
          </a:p>
          <a:p>
            <a:endParaRPr lang="en-GB" sz="1600" dirty="0">
              <a:solidFill>
                <a:schemeClr val="accent3">
                  <a:lumMod val="75000"/>
                </a:schemeClr>
              </a:solidFill>
            </a:endParaRPr>
          </a:p>
          <a:p>
            <a:r>
              <a:rPr lang="en-GB" sz="1600" b="1" dirty="0"/>
              <a:t>Non-productive areas </a:t>
            </a:r>
            <a:r>
              <a:rPr lang="en-GB" sz="1600" dirty="0"/>
              <a:t>as well as marginal areas with patchy vegetation are not included. Biomass that is not of use to humans is also not included. The total biologically productive area on land and water in </a:t>
            </a:r>
            <a:r>
              <a:rPr lang="en-GB" sz="1600" dirty="0" smtClean="0"/>
              <a:t>2017 </a:t>
            </a:r>
            <a:r>
              <a:rPr lang="en-GB" sz="1600" dirty="0"/>
              <a:t>was approximately </a:t>
            </a:r>
            <a:r>
              <a:rPr lang="en-GB" sz="1600" dirty="0" smtClean="0"/>
              <a:t>12.2 </a:t>
            </a:r>
            <a:r>
              <a:rPr lang="en-GB" sz="1600" dirty="0"/>
              <a:t>billion hectares. Dividing by the number of people alive in that year (7 billion) gives 1.72 global hectares per </a:t>
            </a:r>
            <a:r>
              <a:rPr lang="en-GB" sz="1600" dirty="0" smtClean="0"/>
              <a:t>person (</a:t>
            </a:r>
            <a:r>
              <a:rPr lang="en-GB" sz="1600" dirty="0"/>
              <a:t>The One Planet Life, 2018</a:t>
            </a:r>
            <a:r>
              <a:rPr lang="en-GB" sz="1600" dirty="0" smtClean="0"/>
              <a:t>)</a:t>
            </a:r>
            <a:endParaRPr lang="en-GB" sz="1600" b="1" dirty="0">
              <a:solidFill>
                <a:schemeClr val="accent3">
                  <a:lumMod val="75000"/>
                </a:schemeClr>
              </a:solidFill>
            </a:endParaRPr>
          </a:p>
          <a:p>
            <a:endParaRPr lang="en-GB" sz="1600" b="1" dirty="0">
              <a:solidFill>
                <a:schemeClr val="accent3">
                  <a:lumMod val="75000"/>
                </a:schemeClr>
              </a:solidFill>
            </a:endParaRPr>
          </a:p>
          <a:p>
            <a:r>
              <a:rPr lang="en-GB" sz="1600" b="1" dirty="0">
                <a:solidFill>
                  <a:schemeClr val="accent3">
                    <a:lumMod val="75000"/>
                  </a:schemeClr>
                </a:solidFill>
              </a:rPr>
              <a:t>Ecological deficit / reserve : </a:t>
            </a:r>
            <a:r>
              <a:rPr lang="en-GB" sz="1600" dirty="0">
                <a:solidFill>
                  <a:schemeClr val="accent3">
                    <a:lumMod val="75000"/>
                  </a:schemeClr>
                </a:solidFill>
              </a:rPr>
              <a:t>The difference between the </a:t>
            </a:r>
            <a:r>
              <a:rPr lang="en-GB" sz="1600" dirty="0" err="1">
                <a:solidFill>
                  <a:schemeClr val="accent3">
                    <a:lumMod val="75000"/>
                  </a:schemeClr>
                </a:solidFill>
              </a:rPr>
              <a:t>biocapacity</a:t>
            </a:r>
            <a:r>
              <a:rPr lang="en-GB" sz="1600" u="sng" dirty="0">
                <a:solidFill>
                  <a:schemeClr val="accent3">
                    <a:lumMod val="75000"/>
                  </a:schemeClr>
                </a:solidFill>
              </a:rPr>
              <a:t> </a:t>
            </a:r>
            <a:r>
              <a:rPr lang="en-GB" sz="1600" dirty="0">
                <a:solidFill>
                  <a:schemeClr val="accent3">
                    <a:lumMod val="75000"/>
                  </a:schemeClr>
                </a:solidFill>
              </a:rPr>
              <a:t>and EF of a region or </a:t>
            </a:r>
            <a:r>
              <a:rPr lang="en-GB" sz="1600" dirty="0" smtClean="0">
                <a:solidFill>
                  <a:schemeClr val="accent3">
                    <a:lumMod val="75000"/>
                  </a:schemeClr>
                </a:solidFill>
              </a:rPr>
              <a:t>country</a:t>
            </a:r>
          </a:p>
          <a:p>
            <a:endParaRPr lang="en-GB" sz="1600" dirty="0">
              <a:solidFill>
                <a:schemeClr val="accent3">
                  <a:lumMod val="75000"/>
                </a:schemeClr>
              </a:solidFill>
            </a:endParaRPr>
          </a:p>
          <a:p>
            <a:pPr algn="r"/>
            <a:r>
              <a:rPr lang="en-GB" dirty="0">
                <a:solidFill>
                  <a:schemeClr val="accent3">
                    <a:lumMod val="75000"/>
                  </a:schemeClr>
                </a:solidFill>
              </a:rPr>
              <a:t>Global Footprint Network, 2018</a:t>
            </a:r>
            <a:endParaRPr lang="en-GB" dirty="0"/>
          </a:p>
        </p:txBody>
      </p:sp>
      <p:pic>
        <p:nvPicPr>
          <p:cNvPr id="217090" name="Picture 2" descr="http://www.life-size-media.com/blog/wp-content/uploads/2011/08/carbon_footprint.jpg"/>
          <p:cNvPicPr>
            <a:picLocks noChangeAspect="1" noChangeArrowheads="1"/>
          </p:cNvPicPr>
          <p:nvPr/>
        </p:nvPicPr>
        <p:blipFill>
          <a:blip r:embed="rId3"/>
          <a:srcRect/>
          <a:stretch>
            <a:fillRect/>
          </a:stretch>
        </p:blipFill>
        <p:spPr bwMode="auto">
          <a:xfrm>
            <a:off x="8432661" y="1"/>
            <a:ext cx="711339" cy="711339"/>
          </a:xfrm>
          <a:prstGeom prst="rect">
            <a:avLst/>
          </a:prstGeom>
          <a:noFill/>
        </p:spPr>
      </p:pic>
      <p:pic>
        <p:nvPicPr>
          <p:cNvPr id="10" name="Picture 2" descr="http://www.life-size-media.com/blog/wp-content/uploads/2011/08/carbon_footprint.jpg"/>
          <p:cNvPicPr>
            <a:picLocks noChangeAspect="1" noChangeArrowheads="1"/>
          </p:cNvPicPr>
          <p:nvPr/>
        </p:nvPicPr>
        <p:blipFill>
          <a:blip r:embed="rId3"/>
          <a:srcRect/>
          <a:stretch>
            <a:fillRect/>
          </a:stretch>
        </p:blipFill>
        <p:spPr bwMode="auto">
          <a:xfrm>
            <a:off x="1" y="1"/>
            <a:ext cx="711339" cy="711339"/>
          </a:xfrm>
          <a:prstGeom prst="rect">
            <a:avLst/>
          </a:prstGeom>
          <a:noFill/>
        </p:spPr>
      </p:pic>
      <p:pic>
        <p:nvPicPr>
          <p:cNvPr id="2" name="Picture 1"/>
          <p:cNvPicPr>
            <a:picLocks noChangeAspect="1"/>
          </p:cNvPicPr>
          <p:nvPr/>
        </p:nvPicPr>
        <p:blipFill>
          <a:blip r:embed="rId4"/>
          <a:stretch>
            <a:fillRect/>
          </a:stretch>
        </p:blipFill>
        <p:spPr>
          <a:xfrm>
            <a:off x="0" y="4295256"/>
            <a:ext cx="4605354" cy="2562744"/>
          </a:xfrm>
          <a:prstGeom prst="rect">
            <a:avLst/>
          </a:prstGeom>
        </p:spPr>
      </p:pic>
    </p:spTree>
    <p:extLst>
      <p:ext uri="{BB962C8B-B14F-4D97-AF65-F5344CB8AC3E}">
        <p14:creationId xmlns:p14="http://schemas.microsoft.com/office/powerpoint/2010/main" val="3149085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arn(inVertical)">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barn(inVertical)">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Effect transition="in" filter="barn(inVertical)">
                                      <p:cBhvr>
                                        <p:cTn id="17" dur="500"/>
                                        <p:tgtEl>
                                          <p:spTgt spid="8">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8">
                                            <p:txEl>
                                              <p:pRg st="6" end="6"/>
                                            </p:txEl>
                                          </p:spTgt>
                                        </p:tgtEl>
                                        <p:attrNameLst>
                                          <p:attrName>style.visibility</p:attrName>
                                        </p:attrNameLst>
                                      </p:cBhvr>
                                      <p:to>
                                        <p:strVal val="visible"/>
                                      </p:to>
                                    </p:set>
                                    <p:animEffect transition="in" filter="barn(inVertical)">
                                      <p:cBhvr>
                                        <p:cTn id="22" dur="500"/>
                                        <p:tgtEl>
                                          <p:spTgt spid="8">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animEffect transition="in" filter="barn(inVertical)">
                                      <p:cBhvr>
                                        <p:cTn id="27" dur="500"/>
                                        <p:tgtEl>
                                          <p:spTgt spid="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1064578" y="126077"/>
            <a:ext cx="7014575" cy="584775"/>
          </a:xfrm>
          <a:prstGeom prst="rect">
            <a:avLst/>
          </a:prstGeom>
          <a:noFill/>
        </p:spPr>
        <p:txBody>
          <a:bodyPr wrap="square" rtlCol="0">
            <a:spAutoFit/>
          </a:bodyPr>
          <a:lstStyle/>
          <a:p>
            <a:pPr algn="ctr"/>
            <a:r>
              <a:rPr lang="en-GB" sz="3200" dirty="0"/>
              <a:t>Natural Capital</a:t>
            </a:r>
          </a:p>
        </p:txBody>
      </p:sp>
      <p:pic>
        <p:nvPicPr>
          <p:cNvPr id="217090" name="Picture 2" descr="http://www.life-size-media.com/blog/wp-content/uploads/2011/08/carbon_footprint.jpg"/>
          <p:cNvPicPr>
            <a:picLocks noChangeAspect="1" noChangeArrowheads="1"/>
          </p:cNvPicPr>
          <p:nvPr/>
        </p:nvPicPr>
        <p:blipFill>
          <a:blip r:embed="rId3"/>
          <a:srcRect/>
          <a:stretch>
            <a:fillRect/>
          </a:stretch>
        </p:blipFill>
        <p:spPr bwMode="auto">
          <a:xfrm>
            <a:off x="8432661" y="1"/>
            <a:ext cx="711339" cy="711339"/>
          </a:xfrm>
          <a:prstGeom prst="rect">
            <a:avLst/>
          </a:prstGeom>
          <a:noFill/>
        </p:spPr>
      </p:pic>
      <p:pic>
        <p:nvPicPr>
          <p:cNvPr id="10" name="Picture 2" descr="http://www.life-size-media.com/blog/wp-content/uploads/2011/08/carbon_footprint.jpg"/>
          <p:cNvPicPr>
            <a:picLocks noChangeAspect="1" noChangeArrowheads="1"/>
          </p:cNvPicPr>
          <p:nvPr/>
        </p:nvPicPr>
        <p:blipFill>
          <a:blip r:embed="rId3"/>
          <a:srcRect/>
          <a:stretch>
            <a:fillRect/>
          </a:stretch>
        </p:blipFill>
        <p:spPr bwMode="auto">
          <a:xfrm>
            <a:off x="1" y="1"/>
            <a:ext cx="711339" cy="711339"/>
          </a:xfrm>
          <a:prstGeom prst="rect">
            <a:avLst/>
          </a:prstGeom>
          <a:noFill/>
        </p:spPr>
      </p:pic>
      <p:sp>
        <p:nvSpPr>
          <p:cNvPr id="2" name="TextBox 1"/>
          <p:cNvSpPr txBox="1"/>
          <p:nvPr/>
        </p:nvSpPr>
        <p:spPr>
          <a:xfrm>
            <a:off x="123291" y="1009606"/>
            <a:ext cx="3828778" cy="4093428"/>
          </a:xfrm>
          <a:prstGeom prst="rect">
            <a:avLst/>
          </a:prstGeom>
          <a:noFill/>
        </p:spPr>
        <p:txBody>
          <a:bodyPr wrap="square" rtlCol="0" anchor="t">
            <a:spAutoFit/>
          </a:bodyPr>
          <a:lstStyle/>
          <a:p>
            <a:r>
              <a:rPr lang="en-GB" sz="2000" dirty="0">
                <a:solidFill>
                  <a:schemeClr val="accent3">
                    <a:lumMod val="50000"/>
                  </a:schemeClr>
                </a:solidFill>
              </a:rPr>
              <a:t>Natural capital (handout 2.2) “natural assets that yield a flow of natural goods and services” </a:t>
            </a:r>
            <a:r>
              <a:rPr lang="en-GB" sz="2000" dirty="0" err="1">
                <a:solidFill>
                  <a:schemeClr val="accent3">
                    <a:lumMod val="50000"/>
                  </a:schemeClr>
                </a:solidFill>
              </a:rPr>
              <a:t>Wackernagel</a:t>
            </a:r>
            <a:r>
              <a:rPr lang="en-GB" sz="2000" dirty="0">
                <a:solidFill>
                  <a:schemeClr val="accent3">
                    <a:lumMod val="50000"/>
                  </a:schemeClr>
                </a:solidFill>
              </a:rPr>
              <a:t> &amp; Rees, (</a:t>
            </a:r>
            <a:r>
              <a:rPr lang="en-GB" sz="2000" dirty="0" smtClean="0">
                <a:solidFill>
                  <a:schemeClr val="accent3">
                    <a:lumMod val="50000"/>
                  </a:schemeClr>
                </a:solidFill>
              </a:rPr>
              <a:t>2018: </a:t>
            </a:r>
            <a:r>
              <a:rPr lang="en-GB" sz="2000" dirty="0">
                <a:solidFill>
                  <a:schemeClr val="accent3">
                    <a:lumMod val="50000"/>
                  </a:schemeClr>
                </a:solidFill>
              </a:rPr>
              <a:t>35) </a:t>
            </a:r>
          </a:p>
          <a:p>
            <a:endParaRPr lang="en-GB" sz="2000" dirty="0"/>
          </a:p>
          <a:p>
            <a:r>
              <a:rPr lang="en-GB" sz="2000" dirty="0"/>
              <a:t>Provide examples of these types of NC:</a:t>
            </a:r>
          </a:p>
          <a:p>
            <a:pPr marL="457200" indent="-457200">
              <a:buFont typeface="+mj-lt"/>
              <a:buAutoNum type="alphaUcPeriod"/>
            </a:pPr>
            <a:r>
              <a:rPr lang="en-GB" sz="2000" dirty="0"/>
              <a:t>	Renewable</a:t>
            </a:r>
          </a:p>
          <a:p>
            <a:pPr marL="457200" indent="-457200">
              <a:buFont typeface="+mj-lt"/>
              <a:buAutoNum type="alphaUcPeriod"/>
            </a:pPr>
            <a:r>
              <a:rPr lang="en-GB" sz="2000" dirty="0"/>
              <a:t>	Replenishable</a:t>
            </a:r>
          </a:p>
          <a:p>
            <a:pPr marL="457200" indent="-457200">
              <a:buFont typeface="+mj-lt"/>
              <a:buAutoNum type="alphaUcPeriod"/>
            </a:pPr>
            <a:r>
              <a:rPr lang="en-GB" sz="2000" dirty="0"/>
              <a:t>	Non-renewable</a:t>
            </a:r>
          </a:p>
          <a:p>
            <a:endParaRPr lang="en-GB" sz="2000" dirty="0"/>
          </a:p>
          <a:p>
            <a:r>
              <a:rPr lang="en-GB" sz="2000" dirty="0">
                <a:solidFill>
                  <a:schemeClr val="accent3">
                    <a:lumMod val="50000"/>
                  </a:schemeClr>
                </a:solidFill>
              </a:rPr>
              <a:t>What are the implications of the types of NC for carrying capacity?</a:t>
            </a:r>
          </a:p>
        </p:txBody>
      </p:sp>
      <p:pic>
        <p:nvPicPr>
          <p:cNvPr id="4098" name="Picture 2" descr="http://www.forumforthefuture.org/sites/default/files/images/5capitals_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2068" y="1782306"/>
            <a:ext cx="4965219" cy="3700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044760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186820" y="0"/>
            <a:ext cx="2728959" cy="6844348"/>
          </a:xfrm>
          <a:prstGeom prst="rect">
            <a:avLst/>
          </a:prstGeom>
        </p:spPr>
      </p:pic>
      <p:sp>
        <p:nvSpPr>
          <p:cNvPr id="3" name="TextBox 2"/>
          <p:cNvSpPr txBox="1"/>
          <p:nvPr/>
        </p:nvSpPr>
        <p:spPr>
          <a:xfrm>
            <a:off x="6464174" y="5232903"/>
            <a:ext cx="2679826" cy="923330"/>
          </a:xfrm>
          <a:prstGeom prst="rect">
            <a:avLst/>
          </a:prstGeom>
          <a:noFill/>
        </p:spPr>
        <p:txBody>
          <a:bodyPr wrap="square" rtlCol="0">
            <a:spAutoFit/>
          </a:bodyPr>
          <a:lstStyle/>
          <a:p>
            <a:r>
              <a:rPr lang="en-GB"/>
              <a:t>https://www.iberdrola.com/environment/measures-initiatives-green-recovery</a:t>
            </a:r>
            <a:endParaRPr lang="en-GB" dirty="0"/>
          </a:p>
        </p:txBody>
      </p:sp>
      <p:pic>
        <p:nvPicPr>
          <p:cNvPr id="4" name="Picture 3"/>
          <p:cNvPicPr>
            <a:picLocks noChangeAspect="1"/>
          </p:cNvPicPr>
          <p:nvPr/>
        </p:nvPicPr>
        <p:blipFill>
          <a:blip r:embed="rId3"/>
          <a:stretch>
            <a:fillRect/>
          </a:stretch>
        </p:blipFill>
        <p:spPr>
          <a:xfrm>
            <a:off x="271604" y="2764373"/>
            <a:ext cx="2738013" cy="1537838"/>
          </a:xfrm>
          <a:prstGeom prst="rect">
            <a:avLst/>
          </a:prstGeom>
        </p:spPr>
      </p:pic>
    </p:spTree>
    <p:extLst>
      <p:ext uri="{BB962C8B-B14F-4D97-AF65-F5344CB8AC3E}">
        <p14:creationId xmlns:p14="http://schemas.microsoft.com/office/powerpoint/2010/main" val="3706846369"/>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123" y="286604"/>
            <a:ext cx="8176637" cy="1450757"/>
          </a:xfrm>
        </p:spPr>
        <p:txBody>
          <a:bodyPr>
            <a:normAutofit/>
          </a:bodyPr>
          <a:lstStyle/>
          <a:p>
            <a:r>
              <a:rPr lang="en-GB" dirty="0" smtClean="0"/>
              <a:t>OECD </a:t>
            </a:r>
            <a:br>
              <a:rPr lang="en-GB" dirty="0" smtClean="0"/>
            </a:br>
            <a:r>
              <a:rPr lang="en-GB" sz="4000" dirty="0" smtClean="0"/>
              <a:t>Government response: Green Recovery</a:t>
            </a:r>
            <a:endParaRPr lang="en-GB" sz="4000" dirty="0"/>
          </a:p>
        </p:txBody>
      </p:sp>
      <p:sp>
        <p:nvSpPr>
          <p:cNvPr id="3" name="Content Placeholder 2"/>
          <p:cNvSpPr>
            <a:spLocks noGrp="1"/>
          </p:cNvSpPr>
          <p:nvPr>
            <p:ph idx="1"/>
          </p:nvPr>
        </p:nvSpPr>
        <p:spPr/>
        <p:txBody>
          <a:bodyPr>
            <a:noAutofit/>
          </a:bodyPr>
          <a:lstStyle/>
          <a:p>
            <a:r>
              <a:rPr lang="en-GB" dirty="0"/>
              <a:t>A green recovery is a win-win strategy and governments have a once-in-a-lifetime opportunity …..</a:t>
            </a:r>
          </a:p>
          <a:p>
            <a:r>
              <a:rPr lang="en-GB" dirty="0">
                <a:solidFill>
                  <a:srgbClr val="00B050"/>
                </a:solidFill>
              </a:rPr>
              <a:t>Many governments have included “green” recovery measures in their crisis recovery packages (preliminary OECD estimates suggest these amount to about USD 312 billion) – for example through grants, loans and tax reliefs directed towards green transport, circular economy and clean energy research, development and deployment. They also include new funding and programmes to create jobs and stimulate economic activity through ecosystem restoration, control of invasive alien species and forest conservation. (OECD, 2020)</a:t>
            </a:r>
          </a:p>
          <a:p>
            <a:r>
              <a:rPr lang="en-GB" sz="1800" dirty="0"/>
              <a:t> </a:t>
            </a:r>
          </a:p>
          <a:p>
            <a:endParaRPr lang="en-GB" sz="1800" dirty="0"/>
          </a:p>
        </p:txBody>
      </p:sp>
    </p:spTree>
    <p:extLst>
      <p:ext uri="{BB962C8B-B14F-4D97-AF65-F5344CB8AC3E}">
        <p14:creationId xmlns:p14="http://schemas.microsoft.com/office/powerpoint/2010/main" val="3286739004"/>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Government</a:t>
            </a:r>
            <a:endParaRPr lang="en-GB" dirty="0"/>
          </a:p>
        </p:txBody>
      </p:sp>
      <p:sp>
        <p:nvSpPr>
          <p:cNvPr id="3" name="Content Placeholder 2"/>
          <p:cNvSpPr>
            <a:spLocks noGrp="1"/>
          </p:cNvSpPr>
          <p:nvPr>
            <p:ph idx="1"/>
          </p:nvPr>
        </p:nvSpPr>
        <p:spPr/>
        <p:txBody>
          <a:bodyPr>
            <a:normAutofit fontScale="25000" lnSpcReduction="20000"/>
          </a:bodyPr>
          <a:lstStyle/>
          <a:p>
            <a:pPr lvl="0">
              <a:buClr>
                <a:srgbClr val="E48312"/>
              </a:buClr>
              <a:buFont typeface="Arial" panose="020B0604020202020204" pitchFamily="34" charset="0"/>
              <a:buChar char="•"/>
            </a:pPr>
            <a:r>
              <a:rPr lang="en-GB" sz="7200" b="1" dirty="0">
                <a:solidFill>
                  <a:srgbClr val="000000">
                    <a:lumMod val="75000"/>
                    <a:lumOff val="25000"/>
                  </a:srgbClr>
                </a:solidFill>
              </a:rPr>
              <a:t>UN’s Climate Action Roundtable (September 2020)</a:t>
            </a:r>
          </a:p>
          <a:p>
            <a:pPr lvl="0">
              <a:buClr>
                <a:srgbClr val="E48312"/>
              </a:buClr>
            </a:pPr>
            <a:r>
              <a:rPr lang="en-GB" sz="7200" dirty="0">
                <a:solidFill>
                  <a:srgbClr val="000000">
                    <a:lumMod val="75000"/>
                    <a:lumOff val="25000"/>
                  </a:srgbClr>
                </a:solidFill>
              </a:rPr>
              <a:t>UK will host a COP26 “</a:t>
            </a:r>
            <a:r>
              <a:rPr lang="en-GB" sz="7200" dirty="0" smtClean="0">
                <a:solidFill>
                  <a:srgbClr val="000000">
                    <a:lumMod val="75000"/>
                    <a:lumOff val="25000"/>
                  </a:srgbClr>
                </a:solidFill>
              </a:rPr>
              <a:t>launch pad</a:t>
            </a:r>
            <a:r>
              <a:rPr lang="en-GB" sz="7200" dirty="0">
                <a:solidFill>
                  <a:srgbClr val="000000">
                    <a:lumMod val="75000"/>
                    <a:lumOff val="25000"/>
                  </a:srgbClr>
                </a:solidFill>
              </a:rPr>
              <a:t>” event</a:t>
            </a:r>
          </a:p>
          <a:p>
            <a:pPr lvl="0">
              <a:buClr>
                <a:srgbClr val="E48312"/>
              </a:buClr>
            </a:pPr>
            <a:r>
              <a:rPr lang="en-GB" sz="7200" dirty="0">
                <a:solidFill>
                  <a:srgbClr val="000000">
                    <a:lumMod val="75000"/>
                    <a:lumOff val="25000"/>
                  </a:srgbClr>
                </a:solidFill>
              </a:rPr>
              <a:t>Johnson said the event will see the UK </a:t>
            </a:r>
            <a:r>
              <a:rPr lang="en-GB" sz="7200" dirty="0">
                <a:solidFill>
                  <a:srgbClr val="00B050"/>
                </a:solidFill>
              </a:rPr>
              <a:t>“leading by example” </a:t>
            </a:r>
            <a:r>
              <a:rPr lang="en-GB" sz="7200" dirty="0">
                <a:solidFill>
                  <a:srgbClr val="000000">
                    <a:lumMod val="75000"/>
                    <a:lumOff val="25000"/>
                  </a:srgbClr>
                </a:solidFill>
              </a:rPr>
              <a:t>in inspiring and enabling a </a:t>
            </a:r>
            <a:r>
              <a:rPr lang="en-GB" sz="7200" dirty="0">
                <a:solidFill>
                  <a:srgbClr val="00B050"/>
                </a:solidFill>
              </a:rPr>
              <a:t>“global green industrial revolution”.</a:t>
            </a:r>
          </a:p>
          <a:p>
            <a:pPr lvl="0">
              <a:buClr>
                <a:srgbClr val="E48312"/>
              </a:buClr>
            </a:pPr>
            <a:r>
              <a:rPr lang="en-GB" sz="7200" dirty="0">
                <a:solidFill>
                  <a:srgbClr val="000000">
                    <a:lumMod val="75000"/>
                    <a:lumOff val="25000"/>
                  </a:srgbClr>
                </a:solidFill>
              </a:rPr>
              <a:t> </a:t>
            </a:r>
          </a:p>
          <a:p>
            <a:pPr lvl="0">
              <a:buClr>
                <a:srgbClr val="E48312"/>
              </a:buClr>
            </a:pPr>
            <a:r>
              <a:rPr lang="en-GB" sz="7200" dirty="0">
                <a:solidFill>
                  <a:srgbClr val="00B050"/>
                </a:solidFill>
              </a:rPr>
              <a:t>"As the world continues to deal with coronavirus, we must look ahead to how we will rebuild and how we can seize the opportunity to build back better," </a:t>
            </a:r>
            <a:r>
              <a:rPr lang="en-GB" sz="7200" dirty="0">
                <a:solidFill>
                  <a:srgbClr val="000000">
                    <a:lumMod val="75000"/>
                    <a:lumOff val="25000"/>
                  </a:srgbClr>
                </a:solidFill>
              </a:rPr>
              <a:t>Johnson said.</a:t>
            </a:r>
          </a:p>
          <a:p>
            <a:pPr lvl="0">
              <a:buClr>
                <a:srgbClr val="E48312"/>
              </a:buClr>
            </a:pPr>
            <a:r>
              <a:rPr lang="en-GB" sz="7200" dirty="0">
                <a:solidFill>
                  <a:srgbClr val="000000">
                    <a:lumMod val="75000"/>
                    <a:lumOff val="25000"/>
                  </a:srgbClr>
                </a:solidFill>
              </a:rPr>
              <a:t> </a:t>
            </a:r>
          </a:p>
          <a:p>
            <a:pPr lvl="0">
              <a:buClr>
                <a:srgbClr val="E48312"/>
              </a:buClr>
            </a:pPr>
            <a:r>
              <a:rPr lang="en-GB" sz="7200" dirty="0">
                <a:solidFill>
                  <a:srgbClr val="00B050"/>
                </a:solidFill>
              </a:rPr>
              <a:t>"We cannot let climate action become another victim of coronavirus. Let us be the leaders who secure the very health of the planet for our children, grandchildren and generations to come."</a:t>
            </a:r>
          </a:p>
          <a:p>
            <a:pPr lvl="0">
              <a:buClr>
                <a:srgbClr val="E48312"/>
              </a:buClr>
            </a:pPr>
            <a:r>
              <a:rPr lang="en-GB" sz="7200" dirty="0">
                <a:solidFill>
                  <a:srgbClr val="000000">
                    <a:lumMod val="75000"/>
                    <a:lumOff val="25000"/>
                  </a:srgbClr>
                </a:solidFill>
              </a:rPr>
              <a:t> </a:t>
            </a:r>
            <a:endParaRPr lang="en-GB" dirty="0"/>
          </a:p>
        </p:txBody>
      </p:sp>
    </p:spTree>
    <p:extLst>
      <p:ext uri="{BB962C8B-B14F-4D97-AF65-F5344CB8AC3E}">
        <p14:creationId xmlns:p14="http://schemas.microsoft.com/office/powerpoint/2010/main" val="4060169747"/>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872240"/>
          </a:xfrm>
        </p:spPr>
        <p:txBody>
          <a:bodyPr/>
          <a:lstStyle/>
          <a:p>
            <a:r>
              <a:rPr lang="en-GB" dirty="0" smtClean="0"/>
              <a:t>What about Nature?</a:t>
            </a:r>
            <a:endParaRPr lang="en-GB" dirty="0"/>
          </a:p>
        </p:txBody>
      </p:sp>
      <p:sp>
        <p:nvSpPr>
          <p:cNvPr id="3" name="Content Placeholder 2"/>
          <p:cNvSpPr>
            <a:spLocks noGrp="1"/>
          </p:cNvSpPr>
          <p:nvPr>
            <p:ph idx="1"/>
          </p:nvPr>
        </p:nvSpPr>
        <p:spPr>
          <a:xfrm>
            <a:off x="344033" y="1845734"/>
            <a:ext cx="8437828" cy="4440766"/>
          </a:xfrm>
        </p:spPr>
        <p:txBody>
          <a:bodyPr>
            <a:normAutofit fontScale="47500" lnSpcReduction="20000"/>
          </a:bodyPr>
          <a:lstStyle/>
          <a:p>
            <a:pPr lvl="0">
              <a:buClr>
                <a:srgbClr val="E48312"/>
              </a:buClr>
            </a:pPr>
            <a:endParaRPr lang="en-GB" dirty="0">
              <a:solidFill>
                <a:srgbClr val="000000">
                  <a:lumMod val="75000"/>
                  <a:lumOff val="25000"/>
                </a:srgbClr>
              </a:solidFill>
            </a:endParaRPr>
          </a:p>
          <a:p>
            <a:pPr lvl="0">
              <a:buClr>
                <a:srgbClr val="E48312"/>
              </a:buClr>
            </a:pPr>
            <a:r>
              <a:rPr lang="en-GB" sz="4000" dirty="0" smtClean="0">
                <a:solidFill>
                  <a:srgbClr val="00B050"/>
                </a:solidFill>
              </a:rPr>
              <a:t>Government September 2020</a:t>
            </a:r>
          </a:p>
          <a:p>
            <a:pPr lvl="0">
              <a:buClr>
                <a:srgbClr val="E48312"/>
              </a:buClr>
              <a:buFont typeface="Arial" panose="020B0604020202020204" pitchFamily="34" charset="0"/>
              <a:buChar char="•"/>
            </a:pPr>
            <a:r>
              <a:rPr lang="en-GB" sz="4000" dirty="0" smtClean="0">
                <a:solidFill>
                  <a:srgbClr val="000000">
                    <a:lumMod val="75000"/>
                    <a:lumOff val="25000"/>
                  </a:srgbClr>
                </a:solidFill>
              </a:rPr>
              <a:t>Protecting </a:t>
            </a:r>
            <a:r>
              <a:rPr lang="en-GB" sz="4000" dirty="0">
                <a:solidFill>
                  <a:srgbClr val="000000">
                    <a:lumMod val="75000"/>
                    <a:lumOff val="25000"/>
                  </a:srgbClr>
                </a:solidFill>
              </a:rPr>
              <a:t>nature will be at the heart of the UK’s recovery from the </a:t>
            </a:r>
            <a:r>
              <a:rPr lang="en-GB" sz="4000" dirty="0" err="1">
                <a:solidFill>
                  <a:srgbClr val="000000">
                    <a:lumMod val="75000"/>
                    <a:lumOff val="25000"/>
                  </a:srgbClr>
                </a:solidFill>
              </a:rPr>
              <a:t>Covid</a:t>
            </a:r>
            <a:r>
              <a:rPr lang="en-GB" sz="4000" dirty="0">
                <a:solidFill>
                  <a:srgbClr val="000000">
                    <a:lumMod val="75000"/>
                    <a:lumOff val="25000"/>
                  </a:srgbClr>
                </a:solidFill>
              </a:rPr>
              <a:t> virus, Environment Secretary George Eustice has said</a:t>
            </a:r>
            <a:r>
              <a:rPr lang="en-GB" sz="4000" dirty="0" smtClean="0">
                <a:solidFill>
                  <a:srgbClr val="000000">
                    <a:lumMod val="75000"/>
                    <a:lumOff val="25000"/>
                  </a:srgbClr>
                </a:solidFill>
              </a:rPr>
              <a:t>.</a:t>
            </a:r>
            <a:endParaRPr lang="en-GB" sz="4000" dirty="0">
              <a:solidFill>
                <a:srgbClr val="000000">
                  <a:lumMod val="75000"/>
                  <a:lumOff val="25000"/>
                </a:srgbClr>
              </a:solidFill>
            </a:endParaRPr>
          </a:p>
          <a:p>
            <a:pPr lvl="0">
              <a:buClr>
                <a:srgbClr val="E48312"/>
              </a:buClr>
              <a:buFont typeface="Arial" panose="020B0604020202020204" pitchFamily="34" charset="0"/>
              <a:buChar char="•"/>
            </a:pPr>
            <a:r>
              <a:rPr lang="en-GB" sz="4000" dirty="0">
                <a:solidFill>
                  <a:srgbClr val="000000">
                    <a:lumMod val="75000"/>
                    <a:lumOff val="25000"/>
                  </a:srgbClr>
                </a:solidFill>
              </a:rPr>
              <a:t>Speaking to environmental organisations he said that leaving the EU allows Britain to develop smarter rules to safeguard green spaces</a:t>
            </a:r>
            <a:r>
              <a:rPr lang="en-GB" sz="4000" dirty="0" smtClean="0">
                <a:solidFill>
                  <a:srgbClr val="000000">
                    <a:lumMod val="75000"/>
                    <a:lumOff val="25000"/>
                  </a:srgbClr>
                </a:solidFill>
              </a:rPr>
              <a:t>.</a:t>
            </a:r>
            <a:endParaRPr lang="en-GB" sz="4000" dirty="0">
              <a:solidFill>
                <a:srgbClr val="000000">
                  <a:lumMod val="75000"/>
                  <a:lumOff val="25000"/>
                </a:srgbClr>
              </a:solidFill>
            </a:endParaRPr>
          </a:p>
          <a:p>
            <a:pPr lvl="0">
              <a:buClr>
                <a:srgbClr val="E48312"/>
              </a:buClr>
              <a:buFont typeface="Arial" panose="020B0604020202020204" pitchFamily="34" charset="0"/>
              <a:buChar char="•"/>
            </a:pPr>
            <a:r>
              <a:rPr lang="en-GB" sz="4000" dirty="0">
                <a:solidFill>
                  <a:srgbClr val="000000">
                    <a:lumMod val="75000"/>
                    <a:lumOff val="25000"/>
                  </a:srgbClr>
                </a:solidFill>
              </a:rPr>
              <a:t>He promised post-</a:t>
            </a:r>
            <a:r>
              <a:rPr lang="en-GB" sz="4000" dirty="0" err="1">
                <a:solidFill>
                  <a:srgbClr val="000000">
                    <a:lumMod val="75000"/>
                    <a:lumOff val="25000"/>
                  </a:srgbClr>
                </a:solidFill>
              </a:rPr>
              <a:t>Brexit</a:t>
            </a:r>
            <a:r>
              <a:rPr lang="en-GB" sz="4000" dirty="0">
                <a:solidFill>
                  <a:srgbClr val="000000">
                    <a:lumMod val="75000"/>
                    <a:lumOff val="25000"/>
                  </a:srgbClr>
                </a:solidFill>
              </a:rPr>
              <a:t> regulations tailored to enhance habitats without needless delays to development</a:t>
            </a:r>
            <a:r>
              <a:rPr lang="en-GB" sz="4000" dirty="0" smtClean="0">
                <a:solidFill>
                  <a:srgbClr val="000000">
                    <a:lumMod val="75000"/>
                    <a:lumOff val="25000"/>
                  </a:srgbClr>
                </a:solidFill>
              </a:rPr>
              <a:t>.</a:t>
            </a:r>
            <a:endParaRPr lang="en-GB" sz="4000" dirty="0">
              <a:solidFill>
                <a:srgbClr val="000000">
                  <a:lumMod val="75000"/>
                  <a:lumOff val="25000"/>
                </a:srgbClr>
              </a:solidFill>
            </a:endParaRPr>
          </a:p>
          <a:p>
            <a:pPr lvl="0">
              <a:buClr>
                <a:srgbClr val="E48312"/>
              </a:buClr>
            </a:pPr>
            <a:r>
              <a:rPr lang="en-GB" sz="4000" dirty="0" smtClean="0">
                <a:solidFill>
                  <a:srgbClr val="00B050"/>
                </a:solidFill>
              </a:rPr>
              <a:t>Green groups</a:t>
            </a:r>
          </a:p>
          <a:p>
            <a:pPr>
              <a:buClr>
                <a:srgbClr val="E48312"/>
              </a:buClr>
              <a:buFont typeface="Arial" panose="020B0604020202020204" pitchFamily="34" charset="0"/>
              <a:buChar char="•"/>
            </a:pPr>
            <a:r>
              <a:rPr lang="en-GB" sz="4000" dirty="0">
                <a:solidFill>
                  <a:srgbClr val="000000">
                    <a:lumMod val="75000"/>
                    <a:lumOff val="25000"/>
                  </a:srgbClr>
                </a:solidFill>
              </a:rPr>
              <a:t>F</a:t>
            </a:r>
            <a:r>
              <a:rPr lang="en-GB" sz="4000" dirty="0" smtClean="0">
                <a:solidFill>
                  <a:srgbClr val="000000">
                    <a:lumMod val="75000"/>
                    <a:lumOff val="25000"/>
                  </a:srgbClr>
                </a:solidFill>
              </a:rPr>
              <a:t>ear </a:t>
            </a:r>
            <a:r>
              <a:rPr lang="en-GB" sz="4000" dirty="0">
                <a:solidFill>
                  <a:srgbClr val="000000">
                    <a:lumMod val="75000"/>
                    <a:lumOff val="25000"/>
                  </a:srgbClr>
                </a:solidFill>
              </a:rPr>
              <a:t>it means developers will be able to fast-track damaging projects</a:t>
            </a:r>
            <a:r>
              <a:rPr lang="en-GB" sz="4000" dirty="0" smtClean="0">
                <a:solidFill>
                  <a:srgbClr val="000000">
                    <a:lumMod val="75000"/>
                    <a:lumOff val="25000"/>
                  </a:srgbClr>
                </a:solidFill>
              </a:rPr>
              <a:t>.</a:t>
            </a:r>
            <a:endParaRPr lang="en-GB" sz="4000" dirty="0">
              <a:solidFill>
                <a:srgbClr val="000000">
                  <a:lumMod val="75000"/>
                  <a:lumOff val="25000"/>
                </a:srgbClr>
              </a:solidFill>
            </a:endParaRPr>
          </a:p>
          <a:p>
            <a:pPr>
              <a:buClr>
                <a:srgbClr val="E48312"/>
              </a:buClr>
              <a:buFont typeface="Arial" panose="020B0604020202020204" pitchFamily="34" charset="0"/>
              <a:buChar char="•"/>
            </a:pPr>
            <a:r>
              <a:rPr lang="en-GB" sz="4000" dirty="0">
                <a:solidFill>
                  <a:srgbClr val="000000">
                    <a:lumMod val="75000"/>
                    <a:lumOff val="25000"/>
                  </a:srgbClr>
                </a:solidFill>
              </a:rPr>
              <a:t>PM pledges 'new deal' to build </a:t>
            </a:r>
            <a:r>
              <a:rPr lang="en-GB" sz="4000" dirty="0" smtClean="0">
                <a:solidFill>
                  <a:srgbClr val="000000">
                    <a:lumMod val="75000"/>
                    <a:lumOff val="25000"/>
                  </a:srgbClr>
                </a:solidFill>
              </a:rPr>
              <a:t>post-coronavirus but Road </a:t>
            </a:r>
            <a:r>
              <a:rPr lang="en-GB" sz="4000" dirty="0">
                <a:solidFill>
                  <a:srgbClr val="000000">
                    <a:lumMod val="75000"/>
                    <a:lumOff val="25000"/>
                  </a:srgbClr>
                </a:solidFill>
              </a:rPr>
              <a:t>plans will scupper CO</a:t>
            </a:r>
            <a:r>
              <a:rPr lang="en-GB" sz="4000" baseline="30000" dirty="0">
                <a:solidFill>
                  <a:srgbClr val="000000">
                    <a:lumMod val="75000"/>
                    <a:lumOff val="25000"/>
                  </a:srgbClr>
                </a:solidFill>
              </a:rPr>
              <a:t>2 </a:t>
            </a:r>
            <a:r>
              <a:rPr lang="en-GB" sz="4000" dirty="0" smtClean="0">
                <a:solidFill>
                  <a:srgbClr val="000000">
                    <a:lumMod val="75000"/>
                    <a:lumOff val="25000"/>
                  </a:srgbClr>
                </a:solidFill>
              </a:rPr>
              <a:t>targets</a:t>
            </a:r>
            <a:endParaRPr lang="en-GB" sz="4000" dirty="0">
              <a:solidFill>
                <a:srgbClr val="000000">
                  <a:lumMod val="75000"/>
                  <a:lumOff val="25000"/>
                </a:srgbClr>
              </a:solidFill>
            </a:endParaRPr>
          </a:p>
          <a:p>
            <a:pPr>
              <a:buClr>
                <a:srgbClr val="E48312"/>
              </a:buClr>
              <a:buFont typeface="Arial" panose="020B0604020202020204" pitchFamily="34" charset="0"/>
              <a:buChar char="•"/>
            </a:pPr>
            <a:r>
              <a:rPr lang="en-GB" sz="4000" dirty="0">
                <a:solidFill>
                  <a:srgbClr val="000000">
                    <a:lumMod val="75000"/>
                    <a:lumOff val="25000"/>
                  </a:srgbClr>
                </a:solidFill>
              </a:rPr>
              <a:t>Garden villages 'locking-in car dependency'</a:t>
            </a:r>
          </a:p>
          <a:p>
            <a:endParaRPr lang="en-GB" dirty="0"/>
          </a:p>
        </p:txBody>
      </p:sp>
    </p:spTree>
    <p:extLst>
      <p:ext uri="{BB962C8B-B14F-4D97-AF65-F5344CB8AC3E}">
        <p14:creationId xmlns:p14="http://schemas.microsoft.com/office/powerpoint/2010/main" val="2899704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ircle(in)">
                                      <p:cBhvr>
                                        <p:cTn id="10" dur="2000"/>
                                        <p:tgtEl>
                                          <p:spTgt spid="3">
                                            <p:txEl>
                                              <p:pRg st="2" end="2"/>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circle(in)">
                                      <p:cBhvr>
                                        <p:cTn id="13" dur="2000"/>
                                        <p:tgtEl>
                                          <p:spTgt spid="3">
                                            <p:txEl>
                                              <p:pRg st="3" end="3"/>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circle(in)">
                                      <p:cBhvr>
                                        <p:cTn id="16" dur="2000"/>
                                        <p:tgtEl>
                                          <p:spTgt spid="3">
                                            <p:txEl>
                                              <p:pRg st="4" end="4"/>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circle(in)">
                                      <p:cBhvr>
                                        <p:cTn id="19" dur="2000"/>
                                        <p:tgtEl>
                                          <p:spTgt spid="3">
                                            <p:txEl>
                                              <p:pRg st="5" end="5"/>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circle(in)">
                                      <p:cBhvr>
                                        <p:cTn id="22" dur="2000"/>
                                        <p:tgtEl>
                                          <p:spTgt spid="3">
                                            <p:txEl>
                                              <p:pRg st="6" end="6"/>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circle(in)">
                                      <p:cBhvr>
                                        <p:cTn id="25" dur="2000"/>
                                        <p:tgtEl>
                                          <p:spTgt spid="3">
                                            <p:txEl>
                                              <p:pRg st="7" end="7"/>
                                            </p:txEl>
                                          </p:spTgt>
                                        </p:tgtEl>
                                      </p:cBhvr>
                                    </p:animEffect>
                                  </p:childTnLst>
                                </p:cTn>
                              </p:par>
                              <p:par>
                                <p:cTn id="26" presetID="6" presetClass="entr" presetSubtype="16" fill="hold" nodeType="with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circle(in)">
                                      <p:cBhvr>
                                        <p:cTn id="28" dur="2000"/>
                                        <p:tgtEl>
                                          <p:spTgt spid="3">
                                            <p:txEl>
                                              <p:pRg st="8" end="8"/>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grpId="0" nodeType="click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Effect transition="in" filter="circle(in)">
                                      <p:cBhvr>
                                        <p:cTn id="33" dur="2000"/>
                                        <p:tgtEl>
                                          <p:spTgt spid="3">
                                            <p:txEl>
                                              <p:pRg st="1" end="1"/>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3">
                                            <p:txEl>
                                              <p:pRg st="2" end="2"/>
                                            </p:txEl>
                                          </p:spTgt>
                                        </p:tgtEl>
                                        <p:attrNameLst>
                                          <p:attrName>style.visibility</p:attrName>
                                        </p:attrNameLst>
                                      </p:cBhvr>
                                      <p:to>
                                        <p:strVal val="visible"/>
                                      </p:to>
                                    </p:set>
                                    <p:animEffect transition="in" filter="circle(in)">
                                      <p:cBhvr>
                                        <p:cTn id="38" dur="2000"/>
                                        <p:tgtEl>
                                          <p:spTgt spid="3">
                                            <p:txEl>
                                              <p:pRg st="2" end="2"/>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grpId="0"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Effect transition="in" filter="circle(in)">
                                      <p:cBhvr>
                                        <p:cTn id="43" dur="2000"/>
                                        <p:tgtEl>
                                          <p:spTgt spid="3">
                                            <p:txEl>
                                              <p:pRg st="3" end="3"/>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6" presetClass="entr" presetSubtype="16" fill="hold" grpId="0" nodeType="click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Effect transition="in" filter="circle(in)">
                                      <p:cBhvr>
                                        <p:cTn id="48" dur="2000"/>
                                        <p:tgtEl>
                                          <p:spTgt spid="3">
                                            <p:txEl>
                                              <p:pRg st="4" end="4"/>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6" presetClass="entr" presetSubtype="16" fill="hold" grpId="0"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Effect transition="in" filter="circle(in)">
                                      <p:cBhvr>
                                        <p:cTn id="53" dur="2000"/>
                                        <p:tgtEl>
                                          <p:spTgt spid="3">
                                            <p:txEl>
                                              <p:pRg st="5" end="5"/>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6" presetClass="entr" presetSubtype="16" fill="hold" grpId="0" nodeType="clickEffect">
                                  <p:stCondLst>
                                    <p:cond delay="0"/>
                                  </p:stCondLst>
                                  <p:childTnLst>
                                    <p:set>
                                      <p:cBhvr>
                                        <p:cTn id="57" dur="1" fill="hold">
                                          <p:stCondLst>
                                            <p:cond delay="0"/>
                                          </p:stCondLst>
                                        </p:cTn>
                                        <p:tgtEl>
                                          <p:spTgt spid="3">
                                            <p:txEl>
                                              <p:pRg st="6" end="6"/>
                                            </p:txEl>
                                          </p:spTgt>
                                        </p:tgtEl>
                                        <p:attrNameLst>
                                          <p:attrName>style.visibility</p:attrName>
                                        </p:attrNameLst>
                                      </p:cBhvr>
                                      <p:to>
                                        <p:strVal val="visible"/>
                                      </p:to>
                                    </p:set>
                                    <p:animEffect transition="in" filter="circle(in)">
                                      <p:cBhvr>
                                        <p:cTn id="58" dur="2000"/>
                                        <p:tgtEl>
                                          <p:spTgt spid="3">
                                            <p:txEl>
                                              <p:pRg st="6" end="6"/>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6" presetClass="entr" presetSubtype="16"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circle(in)">
                                      <p:cBhvr>
                                        <p:cTn id="63" dur="2000"/>
                                        <p:tgtEl>
                                          <p:spTgt spid="3">
                                            <p:txEl>
                                              <p:pRg st="7" end="7"/>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6" presetClass="entr" presetSubtype="16" fill="hold" grpId="0" nodeType="clickEffect">
                                  <p:stCondLst>
                                    <p:cond delay="0"/>
                                  </p:stCondLst>
                                  <p:childTnLst>
                                    <p:set>
                                      <p:cBhvr>
                                        <p:cTn id="67" dur="1" fill="hold">
                                          <p:stCondLst>
                                            <p:cond delay="0"/>
                                          </p:stCondLst>
                                        </p:cTn>
                                        <p:tgtEl>
                                          <p:spTgt spid="3">
                                            <p:txEl>
                                              <p:pRg st="8" end="8"/>
                                            </p:txEl>
                                          </p:spTgt>
                                        </p:tgtEl>
                                        <p:attrNameLst>
                                          <p:attrName>style.visibility</p:attrName>
                                        </p:attrNameLst>
                                      </p:cBhvr>
                                      <p:to>
                                        <p:strVal val="visible"/>
                                      </p:to>
                                    </p:set>
                                    <p:animEffect transition="in" filter="circle(in)">
                                      <p:cBhvr>
                                        <p:cTn id="68"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872240"/>
          </a:xfrm>
        </p:spPr>
        <p:txBody>
          <a:bodyPr/>
          <a:lstStyle/>
          <a:p>
            <a:r>
              <a:rPr lang="en-GB" dirty="0" smtClean="0"/>
              <a:t>Response?</a:t>
            </a:r>
            <a:endParaRPr lang="en-GB" dirty="0"/>
          </a:p>
        </p:txBody>
      </p:sp>
      <p:sp>
        <p:nvSpPr>
          <p:cNvPr id="3" name="Content Placeholder 2"/>
          <p:cNvSpPr>
            <a:spLocks noGrp="1"/>
          </p:cNvSpPr>
          <p:nvPr>
            <p:ph idx="1"/>
          </p:nvPr>
        </p:nvSpPr>
        <p:spPr>
          <a:xfrm>
            <a:off x="344033" y="1845734"/>
            <a:ext cx="8437828" cy="4023360"/>
          </a:xfrm>
        </p:spPr>
        <p:txBody>
          <a:bodyPr>
            <a:normAutofit fontScale="40000" lnSpcReduction="20000"/>
          </a:bodyPr>
          <a:lstStyle/>
          <a:p>
            <a:pPr lvl="0">
              <a:buClr>
                <a:srgbClr val="E48312"/>
              </a:buClr>
            </a:pPr>
            <a:endParaRPr lang="en-GB" dirty="0">
              <a:solidFill>
                <a:srgbClr val="000000">
                  <a:lumMod val="75000"/>
                  <a:lumOff val="25000"/>
                </a:srgbClr>
              </a:solidFill>
            </a:endParaRPr>
          </a:p>
          <a:p>
            <a:pPr lvl="0">
              <a:buClr>
                <a:srgbClr val="E48312"/>
              </a:buClr>
            </a:pPr>
            <a:r>
              <a:rPr lang="en-GB" sz="4000" b="1" dirty="0" smtClean="0">
                <a:solidFill>
                  <a:srgbClr val="00B050"/>
                </a:solidFill>
              </a:rPr>
              <a:t>Government response</a:t>
            </a:r>
          </a:p>
          <a:p>
            <a:pPr lvl="0">
              <a:buClr>
                <a:srgbClr val="E48312"/>
              </a:buClr>
            </a:pPr>
            <a:r>
              <a:rPr lang="en-GB" sz="4000" dirty="0" smtClean="0">
                <a:solidFill>
                  <a:srgbClr val="000000">
                    <a:lumMod val="75000"/>
                    <a:lumOff val="25000"/>
                  </a:srgbClr>
                </a:solidFill>
              </a:rPr>
              <a:t>But </a:t>
            </a:r>
            <a:r>
              <a:rPr lang="en-GB" sz="4000" dirty="0">
                <a:solidFill>
                  <a:srgbClr val="000000">
                    <a:lumMod val="75000"/>
                    <a:lumOff val="25000"/>
                  </a:srgbClr>
                </a:solidFill>
              </a:rPr>
              <a:t>Mr Eustice said: </a:t>
            </a:r>
            <a:r>
              <a:rPr lang="en-GB" sz="4000" i="1" dirty="0">
                <a:solidFill>
                  <a:srgbClr val="00B050"/>
                </a:solidFill>
              </a:rPr>
              <a:t>“There is no point leaving the EU to keep everything the same. The old model (including EU farm subsidies) hasn’t stopped the decline in our natural world</a:t>
            </a:r>
            <a:r>
              <a:rPr lang="en-GB" sz="4000" i="1" dirty="0" smtClean="0">
                <a:solidFill>
                  <a:srgbClr val="00B050"/>
                </a:solidFill>
              </a:rPr>
              <a:t>.</a:t>
            </a:r>
            <a:endParaRPr lang="en-GB" sz="4000" i="1" dirty="0">
              <a:solidFill>
                <a:srgbClr val="00B050"/>
              </a:solidFill>
            </a:endParaRPr>
          </a:p>
          <a:p>
            <a:pPr lvl="0">
              <a:buClr>
                <a:srgbClr val="E48312"/>
              </a:buClr>
            </a:pPr>
            <a:r>
              <a:rPr lang="en-GB" sz="4000" i="1" dirty="0">
                <a:solidFill>
                  <a:srgbClr val="00B050"/>
                </a:solidFill>
              </a:rPr>
              <a:t>“We must think creatively, to innovate and to avoid clinging to procedures just because they are familiar. On environmental policy, we can do better</a:t>
            </a:r>
            <a:r>
              <a:rPr lang="en-GB" sz="4000" i="1" dirty="0" smtClean="0">
                <a:solidFill>
                  <a:srgbClr val="00B050"/>
                </a:solidFill>
              </a:rPr>
              <a:t>.”</a:t>
            </a:r>
            <a:endParaRPr lang="en-GB" sz="4000" i="1" dirty="0">
              <a:solidFill>
                <a:srgbClr val="00B050"/>
              </a:solidFill>
            </a:endParaRPr>
          </a:p>
          <a:p>
            <a:pPr lvl="0">
              <a:buClr>
                <a:srgbClr val="E48312"/>
              </a:buClr>
            </a:pPr>
            <a:r>
              <a:rPr lang="en-GB" sz="4000" dirty="0">
                <a:solidFill>
                  <a:srgbClr val="000000">
                    <a:lumMod val="75000"/>
                    <a:lumOff val="25000"/>
                  </a:srgbClr>
                </a:solidFill>
              </a:rPr>
              <a:t>He announced a consultation in the autumn on changing the way environmental impacts are assessed as part of the planning process</a:t>
            </a:r>
            <a:r>
              <a:rPr lang="en-GB" sz="4000" dirty="0" smtClean="0">
                <a:solidFill>
                  <a:srgbClr val="000000">
                    <a:lumMod val="75000"/>
                    <a:lumOff val="25000"/>
                  </a:srgbClr>
                </a:solidFill>
              </a:rPr>
              <a:t>.</a:t>
            </a:r>
            <a:endParaRPr lang="en-GB" sz="4000" dirty="0">
              <a:solidFill>
                <a:srgbClr val="000000">
                  <a:lumMod val="75000"/>
                  <a:lumOff val="25000"/>
                </a:srgbClr>
              </a:solidFill>
            </a:endParaRPr>
          </a:p>
          <a:p>
            <a:pPr lvl="0">
              <a:buClr>
                <a:srgbClr val="E48312"/>
              </a:buClr>
            </a:pPr>
            <a:r>
              <a:rPr lang="en-GB" sz="4000" dirty="0">
                <a:solidFill>
                  <a:srgbClr val="000000">
                    <a:lumMod val="75000"/>
                    <a:lumOff val="25000"/>
                  </a:srgbClr>
                </a:solidFill>
              </a:rPr>
              <a:t>He said: </a:t>
            </a:r>
            <a:r>
              <a:rPr lang="en-GB" sz="4000" i="1" dirty="0">
                <a:solidFill>
                  <a:srgbClr val="00B050"/>
                </a:solidFill>
              </a:rPr>
              <a:t>“We can set out which habitats and species will always be off-limit, so everyone knows where they stand</a:t>
            </a:r>
            <a:r>
              <a:rPr lang="en-GB" sz="4000" i="1" dirty="0" smtClean="0">
                <a:solidFill>
                  <a:srgbClr val="00B050"/>
                </a:solidFill>
              </a:rPr>
              <a:t>.</a:t>
            </a:r>
            <a:endParaRPr lang="en-GB" sz="4000" i="1" dirty="0">
              <a:solidFill>
                <a:srgbClr val="00B050"/>
              </a:solidFill>
            </a:endParaRPr>
          </a:p>
          <a:p>
            <a:pPr lvl="0">
              <a:buClr>
                <a:srgbClr val="E48312"/>
              </a:buClr>
            </a:pPr>
            <a:r>
              <a:rPr lang="en-GB" sz="4000" i="1" dirty="0">
                <a:solidFill>
                  <a:srgbClr val="00B050"/>
                </a:solidFill>
              </a:rPr>
              <a:t>“And we can add to that list where we want better protection for species characteristic of our country and critical to our ecosystems that the EU has sometimes overlooked – things like water voles, red squirrels, adders and pine martens</a:t>
            </a:r>
            <a:r>
              <a:rPr lang="en-GB" sz="4000" i="1" dirty="0" smtClean="0">
                <a:solidFill>
                  <a:srgbClr val="00B050"/>
                </a:solidFill>
              </a:rPr>
              <a:t>.”</a:t>
            </a:r>
            <a:endParaRPr lang="en-GB" sz="4000" i="1" dirty="0">
              <a:solidFill>
                <a:srgbClr val="00B050"/>
              </a:solidFill>
            </a:endParaRPr>
          </a:p>
          <a:p>
            <a:pPr lvl="0">
              <a:buClr>
                <a:srgbClr val="E48312"/>
              </a:buClr>
            </a:pPr>
            <a:r>
              <a:rPr lang="en-GB" sz="4000" dirty="0">
                <a:solidFill>
                  <a:srgbClr val="000000">
                    <a:lumMod val="75000"/>
                    <a:lumOff val="25000"/>
                  </a:srgbClr>
                </a:solidFill>
              </a:rPr>
              <a:t>He announced a £5m pilot project to improve the science determining what needs to be protected. </a:t>
            </a:r>
            <a:endParaRPr lang="en-GB" sz="4000" dirty="0" smtClean="0">
              <a:solidFill>
                <a:srgbClr val="000000">
                  <a:lumMod val="75000"/>
                  <a:lumOff val="25000"/>
                </a:srgbClr>
              </a:solidFill>
            </a:endParaRPr>
          </a:p>
          <a:p>
            <a:pPr lvl="0" algn="r">
              <a:buClr>
                <a:srgbClr val="E48312"/>
              </a:buClr>
            </a:pPr>
            <a:r>
              <a:rPr lang="en-GB" sz="4000" dirty="0" smtClean="0">
                <a:solidFill>
                  <a:srgbClr val="000000">
                    <a:lumMod val="75000"/>
                    <a:lumOff val="25000"/>
                  </a:srgbClr>
                </a:solidFill>
              </a:rPr>
              <a:t>(</a:t>
            </a:r>
            <a:r>
              <a:rPr lang="en-GB" sz="4000" dirty="0" err="1" smtClean="0">
                <a:solidFill>
                  <a:srgbClr val="000000">
                    <a:lumMod val="75000"/>
                    <a:lumOff val="25000"/>
                  </a:srgbClr>
                </a:solidFill>
              </a:rPr>
              <a:t>Harrabin</a:t>
            </a:r>
            <a:r>
              <a:rPr lang="en-GB" sz="4000" dirty="0">
                <a:solidFill>
                  <a:srgbClr val="000000">
                    <a:lumMod val="75000"/>
                    <a:lumOff val="25000"/>
                  </a:srgbClr>
                </a:solidFill>
              </a:rPr>
              <a:t>, 2020) (https://www.bbc.co.uk/news/uk-politics-53474575)</a:t>
            </a:r>
          </a:p>
          <a:p>
            <a:endParaRPr lang="en-GB" dirty="0"/>
          </a:p>
        </p:txBody>
      </p:sp>
    </p:spTree>
    <p:extLst>
      <p:ext uri="{BB962C8B-B14F-4D97-AF65-F5344CB8AC3E}">
        <p14:creationId xmlns:p14="http://schemas.microsoft.com/office/powerpoint/2010/main" val="12346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ircle(in)">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circle(in)">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circle(in)">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circle(in)">
                                      <p:cBhvr>
                                        <p:cTn id="37" dur="20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circle(in)">
                                      <p:cBhvr>
                                        <p:cTn id="4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latin typeface="+mn-lt"/>
              </a:rPr>
              <a:t>Green </a:t>
            </a:r>
            <a:r>
              <a:rPr lang="en-GB" sz="3600" dirty="0" smtClean="0">
                <a:latin typeface="+mn-lt"/>
              </a:rPr>
              <a:t>Recovery</a:t>
            </a:r>
            <a:br>
              <a:rPr lang="en-GB" sz="3600" dirty="0" smtClean="0">
                <a:latin typeface="+mn-lt"/>
              </a:rPr>
            </a:br>
            <a:r>
              <a:rPr lang="en-GB" sz="2200" dirty="0">
                <a:latin typeface="+mn-lt"/>
              </a:rPr>
              <a:t/>
            </a:r>
            <a:br>
              <a:rPr lang="en-GB" sz="2200" dirty="0">
                <a:latin typeface="+mn-lt"/>
              </a:rPr>
            </a:br>
            <a:r>
              <a:rPr lang="en-GB" sz="2200" dirty="0">
                <a:latin typeface="+mn-lt"/>
                <a:hlinkClick r:id="rId2"/>
              </a:rPr>
              <a:t>http://</a:t>
            </a:r>
            <a:r>
              <a:rPr lang="en-GB" sz="2200" dirty="0" smtClean="0">
                <a:latin typeface="+mn-lt"/>
                <a:hlinkClick r:id="rId2"/>
              </a:rPr>
              <a:t>www.oecd.org/coronavirus/en/themes/green-recovery</a:t>
            </a:r>
            <a:r>
              <a:rPr lang="en-GB" sz="2200" dirty="0" smtClean="0">
                <a:latin typeface="+mn-lt"/>
              </a:rPr>
              <a:t/>
            </a:r>
            <a:br>
              <a:rPr lang="en-GB" sz="2200" dirty="0" smtClean="0">
                <a:latin typeface="+mn-lt"/>
              </a:rPr>
            </a:br>
            <a:r>
              <a:rPr lang="en-GB" sz="2200" dirty="0" smtClean="0">
                <a:latin typeface="+mn-lt"/>
              </a:rPr>
              <a:t>Individually read one of these article and report back to group.</a:t>
            </a:r>
            <a:endParaRPr lang="en-GB" dirty="0"/>
          </a:p>
        </p:txBody>
      </p:sp>
      <p:pic>
        <p:nvPicPr>
          <p:cNvPr id="5" name="Picture 4"/>
          <p:cNvPicPr>
            <a:picLocks noChangeAspect="1"/>
          </p:cNvPicPr>
          <p:nvPr/>
        </p:nvPicPr>
        <p:blipFill>
          <a:blip r:embed="rId3"/>
          <a:stretch>
            <a:fillRect/>
          </a:stretch>
        </p:blipFill>
        <p:spPr>
          <a:xfrm>
            <a:off x="1" y="4573147"/>
            <a:ext cx="9143999" cy="2284853"/>
          </a:xfrm>
          <a:prstGeom prst="rect">
            <a:avLst/>
          </a:prstGeom>
        </p:spPr>
      </p:pic>
      <p:pic>
        <p:nvPicPr>
          <p:cNvPr id="6" name="Picture 5"/>
          <p:cNvPicPr>
            <a:picLocks noChangeAspect="1"/>
          </p:cNvPicPr>
          <p:nvPr/>
        </p:nvPicPr>
        <p:blipFill>
          <a:blip r:embed="rId4"/>
          <a:stretch>
            <a:fillRect/>
          </a:stretch>
        </p:blipFill>
        <p:spPr>
          <a:xfrm>
            <a:off x="1" y="1942299"/>
            <a:ext cx="9074082" cy="2425911"/>
          </a:xfrm>
          <a:prstGeom prst="rect">
            <a:avLst/>
          </a:prstGeom>
        </p:spPr>
      </p:pic>
    </p:spTree>
    <p:extLst>
      <p:ext uri="{BB962C8B-B14F-4D97-AF65-F5344CB8AC3E}">
        <p14:creationId xmlns:p14="http://schemas.microsoft.com/office/powerpoint/2010/main" val="835104740"/>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New Nature Economy Project</a:t>
            </a:r>
            <a:endParaRPr lang="en-GB" dirty="0"/>
          </a:p>
        </p:txBody>
      </p:sp>
      <p:sp>
        <p:nvSpPr>
          <p:cNvPr id="5" name="Text Placeholder 4"/>
          <p:cNvSpPr>
            <a:spLocks noGrp="1"/>
          </p:cNvSpPr>
          <p:nvPr>
            <p:ph type="body" idx="1"/>
          </p:nvPr>
        </p:nvSpPr>
        <p:spPr>
          <a:xfrm>
            <a:off x="153682" y="1846052"/>
            <a:ext cx="3703320" cy="736282"/>
          </a:xfrm>
        </p:spPr>
        <p:txBody>
          <a:bodyPr/>
          <a:lstStyle/>
          <a:p>
            <a:r>
              <a:rPr lang="en-GB" dirty="0" smtClean="0"/>
              <a:t>Published World Economic Forum, 2020</a:t>
            </a:r>
            <a:endParaRPr lang="en-GB" dirty="0"/>
          </a:p>
        </p:txBody>
      </p:sp>
      <p:sp>
        <p:nvSpPr>
          <p:cNvPr id="6" name="Content Placeholder 5"/>
          <p:cNvSpPr>
            <a:spLocks noGrp="1"/>
          </p:cNvSpPr>
          <p:nvPr>
            <p:ph sz="half" idx="2"/>
          </p:nvPr>
        </p:nvSpPr>
        <p:spPr>
          <a:xfrm>
            <a:off x="262550" y="2582334"/>
            <a:ext cx="3485585" cy="3286760"/>
          </a:xfrm>
        </p:spPr>
        <p:txBody>
          <a:bodyPr>
            <a:normAutofit/>
          </a:bodyPr>
          <a:lstStyle/>
          <a:p>
            <a:r>
              <a:rPr lang="en-GB" dirty="0"/>
              <a:t>Tackling the global nature crisis could create 400m jobs and $10tn (£8tn) in business value each year by </a:t>
            </a:r>
            <a:r>
              <a:rPr lang="en-GB" dirty="0" smtClean="0"/>
              <a:t>2030.</a:t>
            </a:r>
          </a:p>
          <a:p>
            <a:r>
              <a:rPr lang="en-GB" dirty="0"/>
              <a:t>W</a:t>
            </a:r>
            <a:r>
              <a:rPr lang="en-GB" dirty="0" smtClean="0"/>
              <a:t>hen </a:t>
            </a:r>
            <a:r>
              <a:rPr lang="en-GB" dirty="0"/>
              <a:t>the world recovers from the coronavirus pandemic there can be </a:t>
            </a:r>
            <a:r>
              <a:rPr lang="en-GB" b="1" dirty="0"/>
              <a:t>no business-as-usual</a:t>
            </a:r>
            <a:r>
              <a:rPr lang="en-GB" dirty="0"/>
              <a:t>, with today’s destruction of the natural world threatening over half of global GDP.</a:t>
            </a:r>
          </a:p>
        </p:txBody>
      </p:sp>
      <p:sp>
        <p:nvSpPr>
          <p:cNvPr id="7" name="Text Placeholder 6"/>
          <p:cNvSpPr>
            <a:spLocks noGrp="1"/>
          </p:cNvSpPr>
          <p:nvPr>
            <p:ph type="body" sz="quarter" idx="3"/>
          </p:nvPr>
        </p:nvSpPr>
        <p:spPr/>
        <p:txBody>
          <a:bodyPr>
            <a:normAutofit fontScale="70000" lnSpcReduction="20000"/>
          </a:bodyPr>
          <a:lstStyle/>
          <a:p>
            <a:r>
              <a:rPr lang="en-GB" dirty="0"/>
              <a:t>Roof garden of Warsaw University Library, Poland. The global market for urban green roofs is already worth $9bn</a:t>
            </a:r>
          </a:p>
        </p:txBody>
      </p:sp>
      <p:sp>
        <p:nvSpPr>
          <p:cNvPr id="8" name="Content Placeholder 7"/>
          <p:cNvSpPr>
            <a:spLocks noGrp="1"/>
          </p:cNvSpPr>
          <p:nvPr>
            <p:ph sz="quarter" idx="4"/>
          </p:nvPr>
        </p:nvSpPr>
        <p:spPr/>
        <p:txBody>
          <a:bodyPr/>
          <a:lstStyle/>
          <a:p>
            <a:endParaRPr lang="en-GB"/>
          </a:p>
        </p:txBody>
      </p:sp>
      <p:pic>
        <p:nvPicPr>
          <p:cNvPr id="2050" name="Picture 2" descr="Roof garden"/>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4128135" y="2844934"/>
            <a:ext cx="4900383" cy="2940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6506195"/>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pic>
        <p:nvPicPr>
          <p:cNvPr id="7" name="Picture 6"/>
          <p:cNvPicPr>
            <a:picLocks noChangeAspect="1"/>
          </p:cNvPicPr>
          <p:nvPr/>
        </p:nvPicPr>
        <p:blipFill>
          <a:blip r:embed="rId2"/>
          <a:stretch>
            <a:fillRect/>
          </a:stretch>
        </p:blipFill>
        <p:spPr>
          <a:xfrm>
            <a:off x="1095469" y="0"/>
            <a:ext cx="6491335" cy="6854280"/>
          </a:xfrm>
          <a:prstGeom prst="rect">
            <a:avLst/>
          </a:prstGeom>
        </p:spPr>
      </p:pic>
    </p:spTree>
    <p:extLst>
      <p:ext uri="{BB962C8B-B14F-4D97-AF65-F5344CB8AC3E}">
        <p14:creationId xmlns:p14="http://schemas.microsoft.com/office/powerpoint/2010/main" val="1111494390"/>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566" y="286604"/>
            <a:ext cx="7932194" cy="1450757"/>
          </a:xfrm>
        </p:spPr>
        <p:txBody>
          <a:bodyPr>
            <a:normAutofit fontScale="90000"/>
          </a:bodyPr>
          <a:lstStyle/>
          <a:p>
            <a:r>
              <a:rPr lang="en-GB" dirty="0" smtClean="0"/>
              <a:t>The Future Of Nature And Business: New nature economy report II</a:t>
            </a:r>
            <a:endParaRPr lang="en-GB" dirty="0"/>
          </a:p>
        </p:txBody>
      </p:sp>
      <p:sp>
        <p:nvSpPr>
          <p:cNvPr id="3" name="Text Placeholder 2"/>
          <p:cNvSpPr>
            <a:spLocks noGrp="1"/>
          </p:cNvSpPr>
          <p:nvPr>
            <p:ph type="body" idx="1"/>
          </p:nvPr>
        </p:nvSpPr>
        <p:spPr/>
        <p:txBody>
          <a:bodyPr>
            <a:normAutofit fontScale="77500" lnSpcReduction="20000"/>
          </a:bodyPr>
          <a:lstStyle/>
          <a:p>
            <a:r>
              <a:rPr lang="en-GB" dirty="0"/>
              <a:t>“There will be no jobs or prosperity on a dead planet,” said Alan Jope, chief executive of Unilever</a:t>
            </a:r>
          </a:p>
          <a:p>
            <a:endParaRPr lang="en-GB" dirty="0"/>
          </a:p>
        </p:txBody>
      </p:sp>
      <p:sp>
        <p:nvSpPr>
          <p:cNvPr id="4" name="Content Placeholder 3"/>
          <p:cNvSpPr>
            <a:spLocks noGrp="1"/>
          </p:cNvSpPr>
          <p:nvPr>
            <p:ph sz="half" idx="2"/>
          </p:nvPr>
        </p:nvSpPr>
        <p:spPr>
          <a:xfrm>
            <a:off x="244444" y="2582334"/>
            <a:ext cx="4281836" cy="3286760"/>
          </a:xfrm>
        </p:spPr>
        <p:txBody>
          <a:bodyPr>
            <a:normAutofit/>
          </a:bodyPr>
          <a:lstStyle/>
          <a:p>
            <a:r>
              <a:rPr lang="en-GB" dirty="0" smtClean="0"/>
              <a:t>3 </a:t>
            </a:r>
            <a:r>
              <a:rPr lang="en-GB" dirty="0"/>
              <a:t>sectors </a:t>
            </a:r>
            <a:r>
              <a:rPr lang="en-GB" dirty="0" smtClean="0"/>
              <a:t>are </a:t>
            </a:r>
            <a:r>
              <a:rPr lang="en-GB" dirty="0"/>
              <a:t>responsible for endangering 80% of threatened </a:t>
            </a:r>
            <a:r>
              <a:rPr lang="en-GB" dirty="0" smtClean="0"/>
              <a:t>species: </a:t>
            </a:r>
          </a:p>
          <a:p>
            <a:pPr marL="457200" indent="-457200">
              <a:buFont typeface="+mj-lt"/>
              <a:buAutoNum type="arabicPeriod"/>
            </a:pPr>
            <a:r>
              <a:rPr lang="en-GB" dirty="0"/>
              <a:t>F</a:t>
            </a:r>
            <a:r>
              <a:rPr lang="en-GB" dirty="0" smtClean="0"/>
              <a:t>ood </a:t>
            </a:r>
            <a:r>
              <a:rPr lang="en-GB" dirty="0"/>
              <a:t>and land use, </a:t>
            </a:r>
            <a:endParaRPr lang="en-GB" dirty="0" smtClean="0"/>
          </a:p>
          <a:p>
            <a:pPr marL="457200" indent="-457200">
              <a:buFont typeface="+mj-lt"/>
              <a:buAutoNum type="arabicPeriod"/>
            </a:pPr>
            <a:r>
              <a:rPr lang="en-GB" dirty="0"/>
              <a:t>I</a:t>
            </a:r>
            <a:r>
              <a:rPr lang="en-GB" dirty="0" smtClean="0"/>
              <a:t>nfrastructure </a:t>
            </a:r>
            <a:r>
              <a:rPr lang="en-GB" dirty="0"/>
              <a:t>and building, </a:t>
            </a:r>
            <a:endParaRPr lang="en-GB" dirty="0" smtClean="0"/>
          </a:p>
          <a:p>
            <a:pPr marL="457200" indent="-457200">
              <a:buFont typeface="+mj-lt"/>
              <a:buAutoNum type="arabicPeriod"/>
            </a:pPr>
            <a:r>
              <a:rPr lang="en-GB" dirty="0"/>
              <a:t>E</a:t>
            </a:r>
            <a:r>
              <a:rPr lang="en-GB" dirty="0" smtClean="0"/>
              <a:t>nergy </a:t>
            </a:r>
            <a:r>
              <a:rPr lang="en-GB" dirty="0"/>
              <a:t>and mining. </a:t>
            </a:r>
            <a:endParaRPr lang="en-GB" dirty="0" smtClean="0"/>
          </a:p>
        </p:txBody>
      </p:sp>
      <p:pic>
        <p:nvPicPr>
          <p:cNvPr id="9" name="Picture 8"/>
          <p:cNvPicPr>
            <a:picLocks noChangeAspect="1"/>
          </p:cNvPicPr>
          <p:nvPr/>
        </p:nvPicPr>
        <p:blipFill>
          <a:blip r:embed="rId2"/>
          <a:stretch>
            <a:fillRect/>
          </a:stretch>
        </p:blipFill>
        <p:spPr>
          <a:xfrm>
            <a:off x="4601810" y="2333108"/>
            <a:ext cx="4304149" cy="3535986"/>
          </a:xfrm>
          <a:prstGeom prst="rect">
            <a:avLst/>
          </a:prstGeom>
        </p:spPr>
      </p:pic>
    </p:spTree>
    <p:extLst>
      <p:ext uri="{BB962C8B-B14F-4D97-AF65-F5344CB8AC3E}">
        <p14:creationId xmlns:p14="http://schemas.microsoft.com/office/powerpoint/2010/main" val="1975349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circle(in)">
                                      <p:cBhvr>
                                        <p:cTn id="10" dur="2000"/>
                                        <p:tgtEl>
                                          <p:spTgt spid="4">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circle(in)">
                                      <p:cBhvr>
                                        <p:cTn id="13" dur="2000"/>
                                        <p:tgtEl>
                                          <p:spTgt spid="4">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circle(in)">
                                      <p:cBhvr>
                                        <p:cTn id="16" dur="2000"/>
                                        <p:tgtEl>
                                          <p:spTgt spid="4">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circle(in)">
                                      <p:cBhvr>
                                        <p:cTn id="21" dur="2000"/>
                                        <p:tgtEl>
                                          <p:spTgt spid="4">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4">
                                            <p:txEl>
                                              <p:pRg st="1" end="1"/>
                                            </p:txEl>
                                          </p:spTgt>
                                        </p:tgtEl>
                                        <p:attrNameLst>
                                          <p:attrName>style.visibility</p:attrName>
                                        </p:attrNameLst>
                                      </p:cBhvr>
                                      <p:to>
                                        <p:strVal val="visible"/>
                                      </p:to>
                                    </p:set>
                                    <p:animEffect transition="in" filter="circle(in)">
                                      <p:cBhvr>
                                        <p:cTn id="26" dur="2000"/>
                                        <p:tgtEl>
                                          <p:spTgt spid="4">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Effect transition="in" filter="circle(in)">
                                      <p:cBhvr>
                                        <p:cTn id="31" dur="2000"/>
                                        <p:tgtEl>
                                          <p:spTgt spid="4">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4">
                                            <p:txEl>
                                              <p:pRg st="3" end="3"/>
                                            </p:txEl>
                                          </p:spTgt>
                                        </p:tgtEl>
                                        <p:attrNameLst>
                                          <p:attrName>style.visibility</p:attrName>
                                        </p:attrNameLst>
                                      </p:cBhvr>
                                      <p:to>
                                        <p:strVal val="visible"/>
                                      </p:to>
                                    </p:set>
                                    <p:animEffect transition="in" filter="circle(in)">
                                      <p:cBhvr>
                                        <p:cTn id="36" dur="20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566" y="286605"/>
            <a:ext cx="7932194" cy="962774"/>
          </a:xfrm>
        </p:spPr>
        <p:txBody>
          <a:bodyPr>
            <a:normAutofit/>
          </a:bodyPr>
          <a:lstStyle/>
          <a:p>
            <a:r>
              <a:rPr lang="en-GB" dirty="0" smtClean="0"/>
              <a:t>Sector loss</a:t>
            </a:r>
            <a:endParaRPr lang="en-GB" dirty="0"/>
          </a:p>
        </p:txBody>
      </p:sp>
      <p:pic>
        <p:nvPicPr>
          <p:cNvPr id="5" name="Picture 4"/>
          <p:cNvPicPr>
            <a:picLocks noChangeAspect="1"/>
          </p:cNvPicPr>
          <p:nvPr/>
        </p:nvPicPr>
        <p:blipFill>
          <a:blip r:embed="rId2"/>
          <a:stretch>
            <a:fillRect/>
          </a:stretch>
        </p:blipFill>
        <p:spPr>
          <a:xfrm>
            <a:off x="827797" y="1249379"/>
            <a:ext cx="7000875" cy="4183605"/>
          </a:xfrm>
          <a:prstGeom prst="rect">
            <a:avLst/>
          </a:prstGeom>
        </p:spPr>
      </p:pic>
      <p:sp>
        <p:nvSpPr>
          <p:cNvPr id="8" name="Content Placeholder 3"/>
          <p:cNvSpPr>
            <a:spLocks noGrp="1"/>
          </p:cNvSpPr>
          <p:nvPr>
            <p:ph sz="half" idx="2"/>
          </p:nvPr>
        </p:nvSpPr>
        <p:spPr>
          <a:xfrm>
            <a:off x="316873" y="5642329"/>
            <a:ext cx="9035357" cy="514028"/>
          </a:xfrm>
        </p:spPr>
        <p:txBody>
          <a:bodyPr>
            <a:normAutofit/>
          </a:bodyPr>
          <a:lstStyle/>
          <a:p>
            <a:r>
              <a:rPr lang="en-GB" dirty="0"/>
              <a:t>Addressing the nature crisis </a:t>
            </a:r>
            <a:r>
              <a:rPr lang="en-GB" dirty="0" smtClean="0"/>
              <a:t>requires a </a:t>
            </a:r>
            <a:r>
              <a:rPr lang="en-GB" dirty="0"/>
              <a:t>critical shift towards </a:t>
            </a:r>
            <a:r>
              <a:rPr lang="en-GB" dirty="0" smtClean="0"/>
              <a:t>nature-positive models</a:t>
            </a:r>
            <a:endParaRPr lang="en-GB" dirty="0"/>
          </a:p>
        </p:txBody>
      </p:sp>
    </p:spTree>
    <p:extLst>
      <p:ext uri="{BB962C8B-B14F-4D97-AF65-F5344CB8AC3E}">
        <p14:creationId xmlns:p14="http://schemas.microsoft.com/office/powerpoint/2010/main" val="1148999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circle(in)">
                                      <p:cBhvr>
                                        <p:cTn id="7" dur="20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circle(in)">
                                      <p:cBhvr>
                                        <p:cTn id="12"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566" y="286605"/>
            <a:ext cx="7932194" cy="935614"/>
          </a:xfrm>
        </p:spPr>
        <p:txBody>
          <a:bodyPr>
            <a:normAutofit/>
          </a:bodyPr>
          <a:lstStyle/>
          <a:p>
            <a:r>
              <a:rPr lang="en-GB" dirty="0" smtClean="0"/>
              <a:t>Sector gain</a:t>
            </a:r>
            <a:endParaRPr lang="en-GB" dirty="0"/>
          </a:p>
        </p:txBody>
      </p:sp>
      <p:sp>
        <p:nvSpPr>
          <p:cNvPr id="4" name="Content Placeholder 3"/>
          <p:cNvSpPr>
            <a:spLocks noGrp="1"/>
          </p:cNvSpPr>
          <p:nvPr>
            <p:ph sz="half" idx="2"/>
          </p:nvPr>
        </p:nvSpPr>
        <p:spPr>
          <a:xfrm>
            <a:off x="108643" y="5271136"/>
            <a:ext cx="9035357" cy="1238229"/>
          </a:xfrm>
        </p:spPr>
        <p:txBody>
          <a:bodyPr>
            <a:normAutofit/>
          </a:bodyPr>
          <a:lstStyle/>
          <a:p>
            <a:pPr>
              <a:buFont typeface="Arial" panose="020B0604020202020204" pitchFamily="34" charset="0"/>
              <a:buChar char="•"/>
            </a:pPr>
            <a:r>
              <a:rPr lang="en-GB" dirty="0" smtClean="0"/>
              <a:t>But these sectors also have the most to gain from a nature-led recovery</a:t>
            </a:r>
          </a:p>
          <a:p>
            <a:pPr>
              <a:buFont typeface="Arial" panose="020B0604020202020204" pitchFamily="34" charset="0"/>
              <a:buChar char="•"/>
            </a:pPr>
            <a:r>
              <a:rPr lang="en-GB" i="1" dirty="0" smtClean="0"/>
              <a:t>Decisions </a:t>
            </a:r>
            <a:r>
              <a:rPr lang="en-GB" i="1" dirty="0"/>
              <a:t>on how to deploy the post-</a:t>
            </a:r>
            <a:r>
              <a:rPr lang="en-GB" i="1" dirty="0" err="1"/>
              <a:t>Covid</a:t>
            </a:r>
            <a:r>
              <a:rPr lang="en-GB" i="1" dirty="0"/>
              <a:t> crisis stimulus packages will likely shape societies and economies for decades</a:t>
            </a:r>
          </a:p>
          <a:p>
            <a:endParaRPr lang="en-GB" dirty="0"/>
          </a:p>
        </p:txBody>
      </p:sp>
      <p:pic>
        <p:nvPicPr>
          <p:cNvPr id="3" name="Picture 2"/>
          <p:cNvPicPr>
            <a:picLocks noChangeAspect="1"/>
          </p:cNvPicPr>
          <p:nvPr/>
        </p:nvPicPr>
        <p:blipFill>
          <a:blip r:embed="rId2"/>
          <a:stretch>
            <a:fillRect/>
          </a:stretch>
        </p:blipFill>
        <p:spPr>
          <a:xfrm>
            <a:off x="871396" y="1923098"/>
            <a:ext cx="6858000" cy="3162300"/>
          </a:xfrm>
          <a:prstGeom prst="rect">
            <a:avLst/>
          </a:prstGeom>
        </p:spPr>
      </p:pic>
    </p:spTree>
    <p:extLst>
      <p:ext uri="{BB962C8B-B14F-4D97-AF65-F5344CB8AC3E}">
        <p14:creationId xmlns:p14="http://schemas.microsoft.com/office/powerpoint/2010/main" val="1562669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circle(in)">
                                      <p:cBhvr>
                                        <p:cTn id="10" dur="20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circle(in)">
                                      <p:cBhvr>
                                        <p:cTn id="15" dur="2000"/>
                                        <p:tgtEl>
                                          <p:spTgt spid="4">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Effect transition="in" filter="circle(in)">
                                      <p:cBhvr>
                                        <p:cTn id="20" dur="2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WEF solutions</a:t>
            </a:r>
            <a:endParaRPr lang="en-GB" dirty="0"/>
          </a:p>
        </p:txBody>
      </p:sp>
      <p:sp>
        <p:nvSpPr>
          <p:cNvPr id="3" name="Text Placeholder 2"/>
          <p:cNvSpPr>
            <a:spLocks noGrp="1"/>
          </p:cNvSpPr>
          <p:nvPr>
            <p:ph type="body" idx="1"/>
          </p:nvPr>
        </p:nvSpPr>
        <p:spPr>
          <a:xfrm>
            <a:off x="334978" y="1936586"/>
            <a:ext cx="8709434" cy="736282"/>
          </a:xfrm>
        </p:spPr>
        <p:txBody>
          <a:bodyPr>
            <a:normAutofit fontScale="85000" lnSpcReduction="20000"/>
          </a:bodyPr>
          <a:lstStyle/>
          <a:p>
            <a:r>
              <a:rPr lang="en-GB" dirty="0" err="1"/>
              <a:t>Akanksha</a:t>
            </a:r>
            <a:r>
              <a:rPr lang="en-GB" dirty="0"/>
              <a:t> Khatri, head of WEF’s Nature Action Agenda, said: “Nature can provide the jobs our economies need. There is nothing stopping businesses and governments from implementing these plans today, at scale, to re-employ millions.</a:t>
            </a:r>
          </a:p>
          <a:p>
            <a:endParaRPr lang="en-GB" dirty="0"/>
          </a:p>
        </p:txBody>
      </p:sp>
      <p:sp>
        <p:nvSpPr>
          <p:cNvPr id="4" name="Content Placeholder 3"/>
          <p:cNvSpPr>
            <a:spLocks noGrp="1"/>
          </p:cNvSpPr>
          <p:nvPr>
            <p:ph sz="half" idx="2"/>
          </p:nvPr>
        </p:nvSpPr>
        <p:spPr>
          <a:xfrm>
            <a:off x="822960" y="2582334"/>
            <a:ext cx="7642030" cy="3286760"/>
          </a:xfrm>
        </p:spPr>
        <p:txBody>
          <a:bodyPr>
            <a:normAutofit fontScale="92500" lnSpcReduction="20000"/>
          </a:bodyPr>
          <a:lstStyle/>
          <a:p>
            <a:r>
              <a:rPr lang="en-GB" b="1" dirty="0" smtClean="0">
                <a:solidFill>
                  <a:srgbClr val="00B050"/>
                </a:solidFill>
              </a:rPr>
              <a:t>What do you think should be the solutions to increase jobs?  Discuss</a:t>
            </a:r>
          </a:p>
          <a:p>
            <a:r>
              <a:rPr lang="en-GB" dirty="0" smtClean="0"/>
              <a:t>The </a:t>
            </a:r>
            <a:r>
              <a:rPr lang="en-GB" dirty="0"/>
              <a:t>WEF report proposes a range of measures for boosting jobs and </a:t>
            </a:r>
            <a:r>
              <a:rPr lang="en-GB" dirty="0" smtClean="0"/>
              <a:t>economies e.g. </a:t>
            </a:r>
            <a:endParaRPr lang="en-GB" dirty="0"/>
          </a:p>
          <a:p>
            <a:pPr lvl="1">
              <a:buFont typeface="Arial" panose="020B0604020202020204" pitchFamily="34" charset="0"/>
              <a:buChar char="•"/>
            </a:pPr>
            <a:r>
              <a:rPr lang="en-GB" dirty="0"/>
              <a:t>C</a:t>
            </a:r>
            <a:r>
              <a:rPr lang="en-GB" dirty="0" smtClean="0"/>
              <a:t>utting </a:t>
            </a:r>
            <a:r>
              <a:rPr lang="en-GB" dirty="0"/>
              <a:t>food waste by providing metal silos and crates to keep food from rotting. </a:t>
            </a:r>
            <a:endParaRPr lang="en-GB" dirty="0" smtClean="0"/>
          </a:p>
          <a:p>
            <a:pPr lvl="1">
              <a:buFont typeface="Arial" panose="020B0604020202020204" pitchFamily="34" charset="0"/>
              <a:buChar char="•"/>
            </a:pPr>
            <a:r>
              <a:rPr lang="en-GB" dirty="0" smtClean="0">
                <a:solidFill>
                  <a:srgbClr val="00B050"/>
                </a:solidFill>
              </a:rPr>
              <a:t>Better </a:t>
            </a:r>
            <a:r>
              <a:rPr lang="en-GB" dirty="0">
                <a:solidFill>
                  <a:srgbClr val="00B050"/>
                </a:solidFill>
              </a:rPr>
              <a:t>management of wild fish too could boost catches and add 14m jobs and $170bn in value, </a:t>
            </a:r>
            <a:endParaRPr lang="en-GB" dirty="0" smtClean="0">
              <a:solidFill>
                <a:srgbClr val="00B050"/>
              </a:solidFill>
            </a:endParaRPr>
          </a:p>
          <a:p>
            <a:pPr lvl="1">
              <a:buFont typeface="Arial" panose="020B0604020202020204" pitchFamily="34" charset="0"/>
              <a:buChar char="•"/>
            </a:pPr>
            <a:r>
              <a:rPr lang="en-GB" dirty="0" smtClean="0"/>
              <a:t>Renewable </a:t>
            </a:r>
            <a:r>
              <a:rPr lang="en-GB" dirty="0"/>
              <a:t>energy </a:t>
            </a:r>
            <a:r>
              <a:rPr lang="en-GB" dirty="0" smtClean="0"/>
              <a:t>is </a:t>
            </a:r>
            <a:r>
              <a:rPr lang="en-GB" dirty="0"/>
              <a:t>a huge investment opportunity and already matches the cost of fossil fuels in 30 </a:t>
            </a:r>
            <a:r>
              <a:rPr lang="en-GB" dirty="0" smtClean="0"/>
              <a:t>countries</a:t>
            </a:r>
          </a:p>
          <a:p>
            <a:pPr lvl="2">
              <a:buFont typeface="Arial" panose="020B0604020202020204" pitchFamily="34" charset="0"/>
              <a:buChar char="•"/>
            </a:pPr>
            <a:r>
              <a:rPr lang="en-GB" dirty="0" smtClean="0">
                <a:solidFill>
                  <a:srgbClr val="00B050"/>
                </a:solidFill>
              </a:rPr>
              <a:t>Also, the </a:t>
            </a:r>
            <a:r>
              <a:rPr lang="en-GB" dirty="0">
                <a:solidFill>
                  <a:srgbClr val="00B050"/>
                </a:solidFill>
              </a:rPr>
              <a:t>use of human sewage as an energy source is </a:t>
            </a:r>
            <a:r>
              <a:rPr lang="en-GB" dirty="0" smtClean="0">
                <a:solidFill>
                  <a:srgbClr val="00B050"/>
                </a:solidFill>
              </a:rPr>
              <a:t>rising</a:t>
            </a:r>
          </a:p>
          <a:p>
            <a:pPr lvl="1">
              <a:buFont typeface="Arial" panose="020B0604020202020204" pitchFamily="34" charset="0"/>
              <a:buChar char="•"/>
            </a:pPr>
            <a:r>
              <a:rPr lang="en-GB" dirty="0" smtClean="0"/>
              <a:t>In </a:t>
            </a:r>
            <a:r>
              <a:rPr lang="en-GB" dirty="0"/>
              <a:t>cities, retrofitting to increase energy efficiency could save $825bn by 2030, while the market for urban green roofs is already worth $9bn and could grow rapidly. </a:t>
            </a:r>
          </a:p>
          <a:p>
            <a:pPr lvl="1">
              <a:buFont typeface="Arial" panose="020B0604020202020204" pitchFamily="34" charset="0"/>
              <a:buChar char="•"/>
            </a:pPr>
            <a:r>
              <a:rPr lang="en-GB" dirty="0">
                <a:solidFill>
                  <a:srgbClr val="00B050"/>
                </a:solidFill>
              </a:rPr>
              <a:t>E</a:t>
            </a:r>
            <a:r>
              <a:rPr lang="en-GB" dirty="0" smtClean="0">
                <a:solidFill>
                  <a:srgbClr val="00B050"/>
                </a:solidFill>
              </a:rPr>
              <a:t>nd </a:t>
            </a:r>
            <a:r>
              <a:rPr lang="en-GB" dirty="0">
                <a:solidFill>
                  <a:srgbClr val="00B050"/>
                </a:solidFill>
              </a:rPr>
              <a:t>the $2bn subsidies given daily to agriculture which damage the planet</a:t>
            </a:r>
          </a:p>
          <a:p>
            <a:endParaRPr lang="en-GB" dirty="0"/>
          </a:p>
        </p:txBody>
      </p:sp>
    </p:spTree>
    <p:extLst>
      <p:ext uri="{BB962C8B-B14F-4D97-AF65-F5344CB8AC3E}">
        <p14:creationId xmlns:p14="http://schemas.microsoft.com/office/powerpoint/2010/main" val="2548833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box(in)">
                                      <p:cBhvr>
                                        <p:cTn id="7" dur="2000"/>
                                        <p:tgtEl>
                                          <p:spTgt spid="4">
                                            <p:txEl>
                                              <p:pRg st="2" end="2"/>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box(in)">
                                      <p:cBhvr>
                                        <p:cTn id="10" dur="2000"/>
                                        <p:tgtEl>
                                          <p:spTgt spid="4">
                                            <p:txEl>
                                              <p:pRg st="3" end="3"/>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box(in)">
                                      <p:cBhvr>
                                        <p:cTn id="13" dur="2000"/>
                                        <p:tgtEl>
                                          <p:spTgt spid="4">
                                            <p:txEl>
                                              <p:pRg st="4" end="4"/>
                                            </p:txEl>
                                          </p:spTgt>
                                        </p:tgtEl>
                                      </p:cBhvr>
                                    </p:animEffect>
                                  </p:childTnLst>
                                </p:cTn>
                              </p:par>
                              <p:par>
                                <p:cTn id="14" presetID="4" presetClass="entr" presetSubtype="16" fill="hold" nodeType="withEffect">
                                  <p:stCondLst>
                                    <p:cond delay="0"/>
                                  </p:stCondLst>
                                  <p:childTnLst>
                                    <p:set>
                                      <p:cBhvr>
                                        <p:cTn id="15" dur="1" fill="hold">
                                          <p:stCondLst>
                                            <p:cond delay="0"/>
                                          </p:stCondLst>
                                        </p:cTn>
                                        <p:tgtEl>
                                          <p:spTgt spid="4">
                                            <p:txEl>
                                              <p:pRg st="5" end="5"/>
                                            </p:txEl>
                                          </p:spTgt>
                                        </p:tgtEl>
                                        <p:attrNameLst>
                                          <p:attrName>style.visibility</p:attrName>
                                        </p:attrNameLst>
                                      </p:cBhvr>
                                      <p:to>
                                        <p:strVal val="visible"/>
                                      </p:to>
                                    </p:set>
                                    <p:animEffect transition="in" filter="box(in)">
                                      <p:cBhvr>
                                        <p:cTn id="16" dur="2000"/>
                                        <p:tgtEl>
                                          <p:spTgt spid="4">
                                            <p:txEl>
                                              <p:pRg st="5" end="5"/>
                                            </p:txEl>
                                          </p:spTgt>
                                        </p:tgtEl>
                                      </p:cBhvr>
                                    </p:animEffect>
                                  </p:childTnLst>
                                </p:cTn>
                              </p:par>
                              <p:par>
                                <p:cTn id="17" presetID="4" presetClass="entr" presetSubtype="16"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animEffect transition="in" filter="box(in)">
                                      <p:cBhvr>
                                        <p:cTn id="19" dur="2000"/>
                                        <p:tgtEl>
                                          <p:spTgt spid="4">
                                            <p:txEl>
                                              <p:pRg st="6" end="6"/>
                                            </p:txEl>
                                          </p:spTgt>
                                        </p:tgtEl>
                                      </p:cBhvr>
                                    </p:animEffect>
                                  </p:childTnLst>
                                </p:cTn>
                              </p:par>
                              <p:par>
                                <p:cTn id="20" presetID="4" presetClass="entr" presetSubtype="16" fill="hold" nodeType="withEffect">
                                  <p:stCondLst>
                                    <p:cond delay="0"/>
                                  </p:stCondLst>
                                  <p:childTnLst>
                                    <p:set>
                                      <p:cBhvr>
                                        <p:cTn id="21" dur="1" fill="hold">
                                          <p:stCondLst>
                                            <p:cond delay="0"/>
                                          </p:stCondLst>
                                        </p:cTn>
                                        <p:tgtEl>
                                          <p:spTgt spid="4">
                                            <p:txEl>
                                              <p:pRg st="7" end="7"/>
                                            </p:txEl>
                                          </p:spTgt>
                                        </p:tgtEl>
                                        <p:attrNameLst>
                                          <p:attrName>style.visibility</p:attrName>
                                        </p:attrNameLst>
                                      </p:cBhvr>
                                      <p:to>
                                        <p:strVal val="visible"/>
                                      </p:to>
                                    </p:set>
                                    <p:animEffect transition="in" filter="box(in)">
                                      <p:cBhvr>
                                        <p:cTn id="22" dur="20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a:t>
            </a:r>
            <a:endParaRPr lang="en-GB" dirty="0"/>
          </a:p>
        </p:txBody>
      </p:sp>
      <p:sp>
        <p:nvSpPr>
          <p:cNvPr id="3" name="Text Placeholder 2"/>
          <p:cNvSpPr>
            <a:spLocks noGrp="1"/>
          </p:cNvSpPr>
          <p:nvPr>
            <p:ph type="body" idx="1"/>
          </p:nvPr>
        </p:nvSpPr>
        <p:spPr>
          <a:xfrm>
            <a:off x="822960" y="1920602"/>
            <a:ext cx="7543800" cy="736282"/>
          </a:xfrm>
        </p:spPr>
        <p:txBody>
          <a:bodyPr>
            <a:normAutofit/>
          </a:bodyPr>
          <a:lstStyle/>
          <a:p>
            <a:r>
              <a:rPr lang="en-GB" dirty="0"/>
              <a:t>It’s our collective responsibility to transform the way live (Jennifer Morris, head of The Nature Conservancy)</a:t>
            </a:r>
          </a:p>
          <a:p>
            <a:endParaRPr lang="en-GB" dirty="0"/>
          </a:p>
        </p:txBody>
      </p:sp>
      <p:sp>
        <p:nvSpPr>
          <p:cNvPr id="4" name="Content Placeholder 3"/>
          <p:cNvSpPr>
            <a:spLocks noGrp="1"/>
          </p:cNvSpPr>
          <p:nvPr>
            <p:ph sz="half" idx="2"/>
          </p:nvPr>
        </p:nvSpPr>
        <p:spPr/>
        <p:txBody>
          <a:bodyPr>
            <a:normAutofit fontScale="92500" lnSpcReduction="20000"/>
          </a:bodyPr>
          <a:lstStyle/>
          <a:p>
            <a:pPr>
              <a:buFont typeface="Arial" panose="020B0604020202020204" pitchFamily="34" charset="0"/>
              <a:buChar char="•"/>
            </a:pPr>
            <a:r>
              <a:rPr lang="en-GB" dirty="0"/>
              <a:t>WEF acknowledged that some workers would lose their jobs in unsustainable industries </a:t>
            </a:r>
          </a:p>
          <a:p>
            <a:pPr>
              <a:buFont typeface="Arial" panose="020B0604020202020204" pitchFamily="34" charset="0"/>
              <a:buChar char="•"/>
            </a:pPr>
            <a:r>
              <a:rPr lang="en-GB" dirty="0" smtClean="0"/>
              <a:t>Proposed that governments should support retraining </a:t>
            </a:r>
          </a:p>
          <a:p>
            <a:pPr>
              <a:buFont typeface="Arial" panose="020B0604020202020204" pitchFamily="34" charset="0"/>
              <a:buChar char="•"/>
            </a:pPr>
            <a:r>
              <a:rPr lang="en-GB" dirty="0" smtClean="0"/>
              <a:t>Important that </a:t>
            </a:r>
            <a:r>
              <a:rPr lang="en-GB" dirty="0"/>
              <a:t>the transition to a green economy was fair to all. </a:t>
            </a:r>
            <a:endParaRPr lang="en-GB" dirty="0" smtClean="0"/>
          </a:p>
          <a:p>
            <a:pPr>
              <a:buFont typeface="Arial" panose="020B0604020202020204" pitchFamily="34" charset="0"/>
              <a:buChar char="•"/>
            </a:pPr>
            <a:r>
              <a:rPr lang="en-GB" dirty="0" smtClean="0"/>
              <a:t>It is estimated </a:t>
            </a:r>
            <a:r>
              <a:rPr lang="en-GB" dirty="0"/>
              <a:t>that $2.7tn of annual investment is required to fund all the opportunities identified in the report, a sum similar to the stimulus package announced by the US in March.</a:t>
            </a:r>
          </a:p>
        </p:txBody>
      </p:sp>
      <p:pic>
        <p:nvPicPr>
          <p:cNvPr id="7" name="Content Placeholder 6"/>
          <p:cNvPicPr>
            <a:picLocks noGrp="1" noChangeAspect="1"/>
          </p:cNvPicPr>
          <p:nvPr>
            <p:ph sz="quarter" idx="4"/>
          </p:nvPr>
        </p:nvPicPr>
        <p:blipFill>
          <a:blip r:embed="rId2"/>
          <a:stretch>
            <a:fillRect/>
          </a:stretch>
        </p:blipFill>
        <p:spPr>
          <a:xfrm>
            <a:off x="4960072" y="2691026"/>
            <a:ext cx="3876079" cy="2978598"/>
          </a:xfrm>
          <a:prstGeom prst="rect">
            <a:avLst/>
          </a:prstGeom>
        </p:spPr>
      </p:pic>
    </p:spTree>
    <p:extLst>
      <p:ext uri="{BB962C8B-B14F-4D97-AF65-F5344CB8AC3E}">
        <p14:creationId xmlns:p14="http://schemas.microsoft.com/office/powerpoint/2010/main" val="3543528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circle(in)">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circle(in)">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circle(in)">
                                      <p:cBhvr>
                                        <p:cTn id="22" dur="20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Costa Rica</a:t>
            </a:r>
            <a:endParaRPr lang="en-GB" dirty="0"/>
          </a:p>
        </p:txBody>
      </p:sp>
      <p:sp>
        <p:nvSpPr>
          <p:cNvPr id="4" name="Content Placeholder 3"/>
          <p:cNvSpPr>
            <a:spLocks noGrp="1"/>
          </p:cNvSpPr>
          <p:nvPr>
            <p:ph sz="half" idx="2"/>
          </p:nvPr>
        </p:nvSpPr>
        <p:spPr>
          <a:xfrm>
            <a:off x="822960" y="1737361"/>
            <a:ext cx="3703320" cy="4131733"/>
          </a:xfrm>
        </p:spPr>
        <p:txBody>
          <a:bodyPr/>
          <a:lstStyle/>
          <a:p>
            <a:pPr>
              <a:buFont typeface="Arial" panose="020B0604020202020204" pitchFamily="34" charset="0"/>
              <a:buChar char="•"/>
            </a:pPr>
            <a:r>
              <a:rPr lang="en-GB" dirty="0"/>
              <a:t>Carlos Alvarado Quesada, president of Costa Rica, said: </a:t>
            </a:r>
            <a:r>
              <a:rPr lang="en-GB" i="1" dirty="0"/>
              <a:t>“We must use the coronavirus crisis as an opportunity to reset humanity’s relationship with nature</a:t>
            </a:r>
          </a:p>
          <a:p>
            <a:pPr>
              <a:buFont typeface="Arial" panose="020B0604020202020204" pitchFamily="34" charset="0"/>
              <a:buChar char="•"/>
            </a:pPr>
            <a:r>
              <a:rPr lang="en-GB" dirty="0" smtClean="0"/>
              <a:t>Costa Rica has </a:t>
            </a:r>
            <a:r>
              <a:rPr lang="en-GB" dirty="0"/>
              <a:t>shown that the transition to a carbon-neutral, nature-positive, economy brings greater prosperity and jobs. </a:t>
            </a:r>
            <a:endParaRPr lang="en-GB" dirty="0" smtClean="0"/>
          </a:p>
          <a:p>
            <a:pPr>
              <a:buFont typeface="Arial" panose="020B0604020202020204" pitchFamily="34" charset="0"/>
              <a:buChar char="•"/>
            </a:pPr>
            <a:r>
              <a:rPr lang="en-GB" i="1" dirty="0" smtClean="0"/>
              <a:t>“It’s </a:t>
            </a:r>
            <a:r>
              <a:rPr lang="en-GB" i="1" dirty="0"/>
              <a:t>time to mainstream this model.”</a:t>
            </a:r>
          </a:p>
          <a:p>
            <a:endParaRPr lang="en-GB" dirty="0"/>
          </a:p>
        </p:txBody>
      </p:sp>
      <p:pic>
        <p:nvPicPr>
          <p:cNvPr id="7" name="Content Placeholder 6"/>
          <p:cNvPicPr>
            <a:picLocks noGrp="1" noChangeAspect="1"/>
          </p:cNvPicPr>
          <p:nvPr>
            <p:ph sz="quarter" idx="4"/>
          </p:nvPr>
        </p:nvPicPr>
        <p:blipFill>
          <a:blip r:embed="rId2"/>
          <a:stretch>
            <a:fillRect/>
          </a:stretch>
        </p:blipFill>
        <p:spPr>
          <a:xfrm>
            <a:off x="5569485" y="2210775"/>
            <a:ext cx="2724150" cy="1676400"/>
          </a:xfrm>
          <a:prstGeom prst="rect">
            <a:avLst/>
          </a:prstGeom>
        </p:spPr>
      </p:pic>
      <p:pic>
        <p:nvPicPr>
          <p:cNvPr id="8" name="Picture 7"/>
          <p:cNvPicPr>
            <a:picLocks noChangeAspect="1"/>
          </p:cNvPicPr>
          <p:nvPr/>
        </p:nvPicPr>
        <p:blipFill>
          <a:blip r:embed="rId3"/>
          <a:stretch>
            <a:fillRect/>
          </a:stretch>
        </p:blipFill>
        <p:spPr>
          <a:xfrm>
            <a:off x="4951906" y="552237"/>
            <a:ext cx="3414854" cy="776103"/>
          </a:xfrm>
          <a:prstGeom prst="rect">
            <a:avLst/>
          </a:prstGeom>
        </p:spPr>
      </p:pic>
      <p:pic>
        <p:nvPicPr>
          <p:cNvPr id="9" name="Picture 8"/>
          <p:cNvPicPr>
            <a:picLocks noChangeAspect="1"/>
          </p:cNvPicPr>
          <p:nvPr/>
        </p:nvPicPr>
        <p:blipFill>
          <a:blip r:embed="rId4"/>
          <a:stretch>
            <a:fillRect/>
          </a:stretch>
        </p:blipFill>
        <p:spPr>
          <a:xfrm>
            <a:off x="5185247" y="4191754"/>
            <a:ext cx="3492626" cy="1964602"/>
          </a:xfrm>
          <a:prstGeom prst="rect">
            <a:avLst/>
          </a:prstGeom>
        </p:spPr>
      </p:pic>
    </p:spTree>
    <p:extLst>
      <p:ext uri="{BB962C8B-B14F-4D97-AF65-F5344CB8AC3E}">
        <p14:creationId xmlns:p14="http://schemas.microsoft.com/office/powerpoint/2010/main" val="2289329524"/>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 report 2020</a:t>
            </a:r>
            <a:endParaRPr lang="en-GB" dirty="0"/>
          </a:p>
        </p:txBody>
      </p:sp>
      <p:sp>
        <p:nvSpPr>
          <p:cNvPr id="4" name="Content Placeholder 3"/>
          <p:cNvSpPr>
            <a:spLocks noGrp="1"/>
          </p:cNvSpPr>
          <p:nvPr>
            <p:ph sz="half" idx="2"/>
          </p:nvPr>
        </p:nvSpPr>
        <p:spPr>
          <a:xfrm>
            <a:off x="243538" y="2100405"/>
            <a:ext cx="3703320" cy="3795850"/>
          </a:xfrm>
        </p:spPr>
        <p:txBody>
          <a:bodyPr/>
          <a:lstStyle/>
          <a:p>
            <a:pPr>
              <a:buFont typeface="Arial" panose="020B0604020202020204" pitchFamily="34" charset="0"/>
              <a:buChar char="•"/>
            </a:pPr>
            <a:r>
              <a:rPr lang="en-GB" dirty="0" smtClean="0"/>
              <a:t>UN report </a:t>
            </a:r>
            <a:r>
              <a:rPr lang="en-GB" dirty="0"/>
              <a:t>in </a:t>
            </a:r>
            <a:r>
              <a:rPr lang="en-GB" dirty="0" smtClean="0"/>
              <a:t>July (2020) </a:t>
            </a:r>
            <a:r>
              <a:rPr lang="en-GB" dirty="0"/>
              <a:t>concluded that almost a third of the world’s land and oceans could be protected while bolstering the economy. </a:t>
            </a:r>
            <a:endParaRPr lang="en-GB" dirty="0" smtClean="0"/>
          </a:p>
          <a:p>
            <a:pPr>
              <a:buFont typeface="Arial" panose="020B0604020202020204" pitchFamily="34" charset="0"/>
              <a:buChar char="•"/>
            </a:pPr>
            <a:r>
              <a:rPr lang="en-GB" dirty="0" smtClean="0"/>
              <a:t>The </a:t>
            </a:r>
            <a:r>
              <a:rPr lang="en-GB" dirty="0"/>
              <a:t>UN has also warned that the world is currently only treating the health and economic symptoms of the pandemic, not the cause – </a:t>
            </a:r>
            <a:r>
              <a:rPr lang="en-GB" b="1" dirty="0"/>
              <a:t>the environmental destruction.</a:t>
            </a:r>
          </a:p>
        </p:txBody>
      </p:sp>
      <p:sp>
        <p:nvSpPr>
          <p:cNvPr id="5" name="Text Placeholder 4"/>
          <p:cNvSpPr>
            <a:spLocks noGrp="1"/>
          </p:cNvSpPr>
          <p:nvPr>
            <p:ph type="body" sz="quarter" idx="3"/>
          </p:nvPr>
        </p:nvSpPr>
        <p:spPr/>
        <p:txBody>
          <a:bodyPr>
            <a:normAutofit fontScale="77500" lnSpcReduction="20000"/>
          </a:bodyPr>
          <a:lstStyle/>
          <a:p>
            <a:r>
              <a:rPr lang="en-GB" dirty="0"/>
              <a:t>https://www.unenvironment.org/resources/working-environment-protect-people-covid-19-response</a:t>
            </a:r>
          </a:p>
        </p:txBody>
      </p:sp>
      <p:pic>
        <p:nvPicPr>
          <p:cNvPr id="7" name="Content Placeholder 6"/>
          <p:cNvPicPr>
            <a:picLocks noGrp="1" noChangeAspect="1"/>
          </p:cNvPicPr>
          <p:nvPr>
            <p:ph sz="quarter" idx="4"/>
          </p:nvPr>
        </p:nvPicPr>
        <p:blipFill>
          <a:blip r:embed="rId2"/>
          <a:stretch>
            <a:fillRect/>
          </a:stretch>
        </p:blipFill>
        <p:spPr>
          <a:xfrm>
            <a:off x="4387212" y="3151725"/>
            <a:ext cx="4612655" cy="2744529"/>
          </a:xfrm>
          <a:prstGeom prst="rect">
            <a:avLst/>
          </a:prstGeom>
        </p:spPr>
      </p:pic>
    </p:spTree>
    <p:extLst>
      <p:ext uri="{BB962C8B-B14F-4D97-AF65-F5344CB8AC3E}">
        <p14:creationId xmlns:p14="http://schemas.microsoft.com/office/powerpoint/2010/main" val="487319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circle(in)">
                                      <p:cBhvr>
                                        <p:cTn id="10" dur="2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24744"/>
            <a:ext cx="9036496" cy="762000"/>
          </a:xfrm>
        </p:spPr>
        <p:txBody>
          <a:bodyPr>
            <a:normAutofit fontScale="90000"/>
          </a:bodyPr>
          <a:lstStyle/>
          <a:p>
            <a:r>
              <a:rPr lang="en-GB" dirty="0" smtClean="0"/>
              <a:t>Is the US election of 2020 is important to the environment?</a:t>
            </a:r>
            <a:endParaRPr lang="en-GB" dirty="0"/>
          </a:p>
        </p:txBody>
      </p:sp>
      <p:pic>
        <p:nvPicPr>
          <p:cNvPr id="7" name="Picture 6"/>
          <p:cNvPicPr>
            <a:picLocks noChangeAspect="1"/>
          </p:cNvPicPr>
          <p:nvPr/>
        </p:nvPicPr>
        <p:blipFill>
          <a:blip r:embed="rId2"/>
          <a:stretch>
            <a:fillRect/>
          </a:stretch>
        </p:blipFill>
        <p:spPr>
          <a:xfrm>
            <a:off x="1547664" y="1930400"/>
            <a:ext cx="6067425" cy="4791075"/>
          </a:xfrm>
          <a:prstGeom prst="rect">
            <a:avLst/>
          </a:prstGeom>
        </p:spPr>
      </p:pic>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75</a:t>
            </a:fld>
            <a:endParaRPr lang="en-GB" altLang="en-US"/>
          </a:p>
        </p:txBody>
      </p:sp>
    </p:spTree>
    <p:extLst>
      <p:ext uri="{BB962C8B-B14F-4D97-AF65-F5344CB8AC3E}">
        <p14:creationId xmlns:p14="http://schemas.microsoft.com/office/powerpoint/2010/main" val="2864752798"/>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 Election</a:t>
            </a:r>
            <a:endParaRPr lang="en-GB" dirty="0"/>
          </a:p>
        </p:txBody>
      </p:sp>
      <p:sp>
        <p:nvSpPr>
          <p:cNvPr id="3" name="Text Placeholder 2"/>
          <p:cNvSpPr>
            <a:spLocks noGrp="1"/>
          </p:cNvSpPr>
          <p:nvPr>
            <p:ph type="body" sz="half" idx="1"/>
          </p:nvPr>
        </p:nvSpPr>
        <p:spPr>
          <a:xfrm>
            <a:off x="328613" y="1941513"/>
            <a:ext cx="4531419" cy="4114800"/>
          </a:xfrm>
        </p:spPr>
        <p:txBody>
          <a:bodyPr/>
          <a:lstStyle/>
          <a:p>
            <a:r>
              <a:rPr lang="en-GB" dirty="0" smtClean="0"/>
              <a:t>Split into 2 groups</a:t>
            </a:r>
          </a:p>
          <a:p>
            <a:pPr marL="514350" indent="-514350">
              <a:buFont typeface="+mj-lt"/>
              <a:buAutoNum type="arabicPeriod"/>
            </a:pPr>
            <a:r>
              <a:rPr lang="en-GB" dirty="0" smtClean="0"/>
              <a:t>Trump</a:t>
            </a:r>
          </a:p>
          <a:p>
            <a:pPr marL="514350" indent="-514350">
              <a:buFont typeface="+mj-lt"/>
              <a:buAutoNum type="arabicPeriod"/>
            </a:pPr>
            <a:r>
              <a:rPr lang="en-GB" dirty="0" smtClean="0"/>
              <a:t>Biden</a:t>
            </a:r>
          </a:p>
          <a:p>
            <a:pPr marL="0" indent="0">
              <a:buNone/>
            </a:pPr>
            <a:endParaRPr lang="en-GB" dirty="0" smtClean="0"/>
          </a:p>
          <a:p>
            <a:r>
              <a:rPr lang="en-GB" dirty="0" smtClean="0"/>
              <a:t>What are their environmental strategies</a:t>
            </a:r>
          </a:p>
          <a:p>
            <a:r>
              <a:rPr lang="en-GB" dirty="0" smtClean="0"/>
              <a:t>What impact will this have on the global environment?</a:t>
            </a:r>
            <a:endParaRPr lang="en-GB"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76</a:t>
            </a:fld>
            <a:endParaRPr lang="en-GB" altLang="en-US"/>
          </a:p>
        </p:txBody>
      </p:sp>
      <p:pic>
        <p:nvPicPr>
          <p:cNvPr id="6" name="Picture 5"/>
          <p:cNvPicPr>
            <a:picLocks noChangeAspect="1"/>
          </p:cNvPicPr>
          <p:nvPr/>
        </p:nvPicPr>
        <p:blipFill>
          <a:blip r:embed="rId2"/>
          <a:stretch>
            <a:fillRect/>
          </a:stretch>
        </p:blipFill>
        <p:spPr>
          <a:xfrm>
            <a:off x="5289240" y="908720"/>
            <a:ext cx="3397560" cy="2265040"/>
          </a:xfrm>
          <a:prstGeom prst="rect">
            <a:avLst/>
          </a:prstGeom>
        </p:spPr>
      </p:pic>
      <p:pic>
        <p:nvPicPr>
          <p:cNvPr id="7" name="Picture 6"/>
          <p:cNvPicPr>
            <a:picLocks noChangeAspect="1"/>
          </p:cNvPicPr>
          <p:nvPr/>
        </p:nvPicPr>
        <p:blipFill>
          <a:blip r:embed="rId3"/>
          <a:stretch>
            <a:fillRect/>
          </a:stretch>
        </p:blipFill>
        <p:spPr>
          <a:xfrm>
            <a:off x="5335252" y="3842689"/>
            <a:ext cx="3351548" cy="2513661"/>
          </a:xfrm>
          <a:prstGeom prst="rect">
            <a:avLst/>
          </a:prstGeom>
        </p:spPr>
      </p:pic>
    </p:spTree>
    <p:extLst>
      <p:ext uri="{BB962C8B-B14F-4D97-AF65-F5344CB8AC3E}">
        <p14:creationId xmlns:p14="http://schemas.microsoft.com/office/powerpoint/2010/main" val="1354616657"/>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How should we assess carbon?</a:t>
            </a:r>
            <a:endParaRPr lang="en-GB" dirty="0"/>
          </a:p>
        </p:txBody>
      </p:sp>
      <p:sp>
        <p:nvSpPr>
          <p:cNvPr id="8" name="Content Placeholder 7"/>
          <p:cNvSpPr>
            <a:spLocks noGrp="1"/>
          </p:cNvSpPr>
          <p:nvPr>
            <p:ph idx="1"/>
          </p:nvPr>
        </p:nvSpPr>
        <p:spPr/>
        <p:txBody>
          <a:bodyPr/>
          <a:lstStyle/>
          <a:p>
            <a:r>
              <a:rPr lang="en-GB" dirty="0" smtClean="0"/>
              <a:t>The example of carbon and ecological foot printing</a:t>
            </a:r>
            <a:endParaRPr lang="en-GB" dirty="0"/>
          </a:p>
        </p:txBody>
      </p:sp>
      <p:pic>
        <p:nvPicPr>
          <p:cNvPr id="10" name="Picture 9"/>
          <p:cNvPicPr>
            <a:picLocks noChangeAspect="1"/>
          </p:cNvPicPr>
          <p:nvPr/>
        </p:nvPicPr>
        <p:blipFill>
          <a:blip r:embed="rId2"/>
          <a:stretch>
            <a:fillRect/>
          </a:stretch>
        </p:blipFill>
        <p:spPr>
          <a:xfrm>
            <a:off x="1169170" y="2852359"/>
            <a:ext cx="6715125" cy="3362325"/>
          </a:xfrm>
          <a:prstGeom prst="rect">
            <a:avLst/>
          </a:prstGeom>
        </p:spPr>
      </p:pic>
    </p:spTree>
    <p:extLst>
      <p:ext uri="{BB962C8B-B14F-4D97-AF65-F5344CB8AC3E}">
        <p14:creationId xmlns:p14="http://schemas.microsoft.com/office/powerpoint/2010/main" val="2730247501"/>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1064578" y="126077"/>
            <a:ext cx="7014575" cy="584775"/>
          </a:xfrm>
          <a:prstGeom prst="rect">
            <a:avLst/>
          </a:prstGeom>
          <a:noFill/>
        </p:spPr>
        <p:txBody>
          <a:bodyPr wrap="square" rtlCol="0">
            <a:spAutoFit/>
          </a:bodyPr>
          <a:lstStyle/>
          <a:p>
            <a:pPr algn="ctr"/>
            <a:r>
              <a:rPr lang="en-GB" sz="3200" dirty="0"/>
              <a:t>Sustainability or SD?</a:t>
            </a:r>
          </a:p>
        </p:txBody>
      </p:sp>
      <p:pic>
        <p:nvPicPr>
          <p:cNvPr id="217090" name="Picture 2" descr="http://www.life-size-media.com/blog/wp-content/uploads/2011/08/carbon_footprint.jpg"/>
          <p:cNvPicPr>
            <a:picLocks noChangeAspect="1" noChangeArrowheads="1"/>
          </p:cNvPicPr>
          <p:nvPr/>
        </p:nvPicPr>
        <p:blipFill>
          <a:blip r:embed="rId3"/>
          <a:srcRect/>
          <a:stretch>
            <a:fillRect/>
          </a:stretch>
        </p:blipFill>
        <p:spPr bwMode="auto">
          <a:xfrm>
            <a:off x="8432661" y="1"/>
            <a:ext cx="711339" cy="711339"/>
          </a:xfrm>
          <a:prstGeom prst="rect">
            <a:avLst/>
          </a:prstGeom>
          <a:noFill/>
        </p:spPr>
      </p:pic>
      <p:pic>
        <p:nvPicPr>
          <p:cNvPr id="10" name="Picture 2" descr="http://www.life-size-media.com/blog/wp-content/uploads/2011/08/carbon_footprint.jpg"/>
          <p:cNvPicPr>
            <a:picLocks noChangeAspect="1" noChangeArrowheads="1"/>
          </p:cNvPicPr>
          <p:nvPr/>
        </p:nvPicPr>
        <p:blipFill>
          <a:blip r:embed="rId3"/>
          <a:srcRect/>
          <a:stretch>
            <a:fillRect/>
          </a:stretch>
        </p:blipFill>
        <p:spPr bwMode="auto">
          <a:xfrm>
            <a:off x="1" y="1"/>
            <a:ext cx="711339" cy="711339"/>
          </a:xfrm>
          <a:prstGeom prst="rect">
            <a:avLst/>
          </a:prstGeom>
          <a:noFill/>
        </p:spPr>
      </p:pic>
      <p:sp>
        <p:nvSpPr>
          <p:cNvPr id="2" name="TextBox 1"/>
          <p:cNvSpPr txBox="1"/>
          <p:nvPr/>
        </p:nvSpPr>
        <p:spPr>
          <a:xfrm>
            <a:off x="-132520" y="893891"/>
            <a:ext cx="6096000" cy="4524315"/>
          </a:xfrm>
          <a:prstGeom prst="rect">
            <a:avLst/>
          </a:prstGeom>
          <a:noFill/>
        </p:spPr>
        <p:txBody>
          <a:bodyPr wrap="square" rtlCol="0">
            <a:spAutoFit/>
          </a:bodyPr>
          <a:lstStyle/>
          <a:p>
            <a:pPr marL="514350" indent="-514350">
              <a:buFont typeface="+mj-lt"/>
              <a:buAutoNum type="arabicPeriod"/>
            </a:pPr>
            <a:r>
              <a:rPr lang="en-GB" sz="3200" dirty="0"/>
              <a:t>Do you agree with </a:t>
            </a:r>
            <a:r>
              <a:rPr lang="en-GB" sz="3200" dirty="0" err="1"/>
              <a:t>Redclift</a:t>
            </a:r>
            <a:r>
              <a:rPr lang="en-GB" sz="3200" dirty="0"/>
              <a:t>? Why? (</a:t>
            </a:r>
            <a:r>
              <a:rPr lang="en-GB" sz="3200" dirty="0" err="1"/>
              <a:t>handout</a:t>
            </a:r>
            <a:r>
              <a:rPr lang="en-GB" sz="3200" dirty="0"/>
              <a:t> box 2.1 and next slide)</a:t>
            </a:r>
          </a:p>
          <a:p>
            <a:pPr marL="514350" indent="-514350">
              <a:buFont typeface="+mj-lt"/>
              <a:buAutoNum type="arabicPeriod"/>
            </a:pPr>
            <a:r>
              <a:rPr lang="en-GB" sz="3200" dirty="0">
                <a:solidFill>
                  <a:srgbClr val="00B0F0"/>
                </a:solidFill>
              </a:rPr>
              <a:t>Why is it important to consider these issues when ‘measuring’ SD?</a:t>
            </a:r>
          </a:p>
          <a:p>
            <a:pPr marL="514350" indent="-514350">
              <a:buFont typeface="+mj-lt"/>
              <a:buAutoNum type="arabicPeriod"/>
            </a:pPr>
            <a:r>
              <a:rPr lang="en-GB" sz="3200" dirty="0"/>
              <a:t>Read 2.3 (handout/2 slides) Can you identify any examples of strong and weak sustainability?</a:t>
            </a:r>
          </a:p>
        </p:txBody>
      </p:sp>
      <p:sp>
        <p:nvSpPr>
          <p:cNvPr id="3" name="Smiley Face 2"/>
          <p:cNvSpPr/>
          <p:nvPr/>
        </p:nvSpPr>
        <p:spPr>
          <a:xfrm>
            <a:off x="6096001" y="2080590"/>
            <a:ext cx="2888974" cy="2941983"/>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34413444"/>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48478" y="208722"/>
            <a:ext cx="8686800" cy="64504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1746" name="Picture 2"/>
          <p:cNvPicPr>
            <a:picLocks noChangeAspect="1" noChangeArrowheads="1"/>
          </p:cNvPicPr>
          <p:nvPr/>
        </p:nvPicPr>
        <p:blipFill>
          <a:blip r:embed="rId2"/>
          <a:srcRect/>
          <a:stretch>
            <a:fillRect/>
          </a:stretch>
        </p:blipFill>
        <p:spPr bwMode="auto">
          <a:xfrm>
            <a:off x="0" y="22477"/>
            <a:ext cx="4837176" cy="6835523"/>
          </a:xfrm>
          <a:prstGeom prst="rect">
            <a:avLst/>
          </a:prstGeom>
          <a:noFill/>
          <a:ln w="9525">
            <a:noFill/>
            <a:miter lim="800000"/>
            <a:headEnd/>
            <a:tailEnd/>
          </a:ln>
        </p:spPr>
      </p:pic>
      <p:cxnSp>
        <p:nvCxnSpPr>
          <p:cNvPr id="5" name="Straight Connector 4"/>
          <p:cNvCxnSpPr/>
          <p:nvPr/>
        </p:nvCxnSpPr>
        <p:spPr>
          <a:xfrm>
            <a:off x="748017" y="3705582"/>
            <a:ext cx="857839" cy="18854"/>
          </a:xfrm>
          <a:prstGeom prst="line">
            <a:avLst/>
          </a:prstGeom>
        </p:spPr>
        <p:style>
          <a:lnRef idx="3">
            <a:schemeClr val="accent6"/>
          </a:lnRef>
          <a:fillRef idx="0">
            <a:schemeClr val="accent6"/>
          </a:fillRef>
          <a:effectRef idx="2">
            <a:schemeClr val="accent6"/>
          </a:effectRef>
          <a:fontRef idx="minor">
            <a:schemeClr val="tx1"/>
          </a:fontRef>
        </p:style>
      </p:cxnSp>
      <p:pic>
        <p:nvPicPr>
          <p:cNvPr id="2050" name="Picture 2" descr="http://t0.gstatic.com/images?q=tbn:ANd9GcQJr6kdp2DzQbrEBva97OxN7kcR0xrp_8r2ZakYxHNPEIkaMwD2">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50170" y="3342529"/>
            <a:ext cx="3835059" cy="3515471"/>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37175" y="22476"/>
            <a:ext cx="3848055" cy="33059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48478" y="208722"/>
            <a:ext cx="8686800" cy="64504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22" name="Picture 2"/>
          <p:cNvPicPr>
            <a:picLocks noChangeAspect="1" noChangeArrowheads="1"/>
          </p:cNvPicPr>
          <p:nvPr/>
        </p:nvPicPr>
        <p:blipFill>
          <a:blip r:embed="rId2"/>
          <a:srcRect/>
          <a:stretch>
            <a:fillRect/>
          </a:stretch>
        </p:blipFill>
        <p:spPr bwMode="auto">
          <a:xfrm>
            <a:off x="0" y="0"/>
            <a:ext cx="4975412" cy="6856196"/>
          </a:xfrm>
          <a:prstGeom prst="rect">
            <a:avLst/>
          </a:prstGeom>
          <a:noFill/>
          <a:ln w="9525">
            <a:noFill/>
            <a:miter lim="800000"/>
            <a:headEnd/>
            <a:tailEnd/>
          </a:ln>
        </p:spPr>
      </p:pic>
      <p:cxnSp>
        <p:nvCxnSpPr>
          <p:cNvPr id="4" name="Straight Connector 3"/>
          <p:cNvCxnSpPr/>
          <p:nvPr/>
        </p:nvCxnSpPr>
        <p:spPr>
          <a:xfrm>
            <a:off x="1219200" y="672353"/>
            <a:ext cx="2967318" cy="89647"/>
          </a:xfrm>
          <a:prstGeom prst="line">
            <a:avLst/>
          </a:prstGeom>
        </p:spPr>
        <p:style>
          <a:lnRef idx="1">
            <a:schemeClr val="accent1"/>
          </a:lnRef>
          <a:fillRef idx="0">
            <a:schemeClr val="accent1"/>
          </a:fillRef>
          <a:effectRef idx="0">
            <a:schemeClr val="accent1"/>
          </a:effectRef>
          <a:fontRef idx="minor">
            <a:schemeClr val="tx1"/>
          </a:fontRef>
        </p:style>
      </p:cxn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4706" y="1472200"/>
            <a:ext cx="3989294" cy="41755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5360894" y="5898776"/>
            <a:ext cx="2904565" cy="646331"/>
          </a:xfrm>
          <a:prstGeom prst="rect">
            <a:avLst/>
          </a:prstGeom>
          <a:noFill/>
        </p:spPr>
        <p:txBody>
          <a:bodyPr wrap="square" rtlCol="0">
            <a:spAutoFit/>
          </a:bodyPr>
          <a:lstStyle/>
          <a:p>
            <a:r>
              <a:rPr lang="en-GB" dirty="0" err="1"/>
              <a:t>Iisd</a:t>
            </a:r>
            <a:r>
              <a:rPr lang="en-GB" dirty="0"/>
              <a:t> (International Institute  for SD, </a:t>
            </a:r>
            <a:r>
              <a:rPr lang="en-GB" dirty="0" smtClean="0"/>
              <a:t>2019)</a:t>
            </a:r>
            <a:endParaRPr lang="en-GB" dirty="0"/>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438413" y="225469"/>
            <a:ext cx="7014575" cy="584775"/>
          </a:xfrm>
          <a:prstGeom prst="rect">
            <a:avLst/>
          </a:prstGeom>
          <a:noFill/>
        </p:spPr>
        <p:txBody>
          <a:bodyPr wrap="square" rtlCol="0">
            <a:spAutoFit/>
          </a:bodyPr>
          <a:lstStyle/>
          <a:p>
            <a:pPr algn="ctr"/>
            <a:r>
              <a:rPr lang="en-GB" sz="3200" dirty="0"/>
              <a:t>How do we measure SD?</a:t>
            </a:r>
          </a:p>
        </p:txBody>
      </p:sp>
      <p:pic>
        <p:nvPicPr>
          <p:cNvPr id="187394" name="Picture 2" descr="image"/>
          <p:cNvPicPr>
            <a:picLocks noChangeAspect="1" noChangeArrowheads="1"/>
          </p:cNvPicPr>
          <p:nvPr/>
        </p:nvPicPr>
        <p:blipFill>
          <a:blip r:embed="rId4"/>
          <a:srcRect/>
          <a:stretch>
            <a:fillRect/>
          </a:stretch>
        </p:blipFill>
        <p:spPr bwMode="auto">
          <a:xfrm>
            <a:off x="1" y="915334"/>
            <a:ext cx="9144001" cy="5942667"/>
          </a:xfrm>
          <a:prstGeom prst="rect">
            <a:avLst/>
          </a:prstGeom>
          <a:noFill/>
        </p:spPr>
      </p:pic>
    </p:spTree>
    <p:extLst>
      <p:ext uri="{BB962C8B-B14F-4D97-AF65-F5344CB8AC3E}">
        <p14:creationId xmlns:p14="http://schemas.microsoft.com/office/powerpoint/2010/main" val="3149085095"/>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COVID Footprint</a:t>
            </a:r>
            <a:endParaRPr lang="en-GB" dirty="0"/>
          </a:p>
        </p:txBody>
      </p:sp>
      <p:sp>
        <p:nvSpPr>
          <p:cNvPr id="3" name="Content Placeholder 2"/>
          <p:cNvSpPr>
            <a:spLocks noGrp="1"/>
          </p:cNvSpPr>
          <p:nvPr>
            <p:ph idx="1"/>
          </p:nvPr>
        </p:nvSpPr>
        <p:spPr/>
        <p:txBody>
          <a:bodyPr/>
          <a:lstStyle/>
          <a:p>
            <a:r>
              <a:rPr lang="en-GB" dirty="0"/>
              <a:t>To be clear: the COVID-induced reduction of humanity’s Ecological Footprint is nothing to celebrate. The pandemic, and the policies deployed to tackle it, took us all by surprise. The disruption to business-as-usual was brought by disaster and has led to suffering. This shock cannot be misconstrued as a lasting positive transformation. It is a far cry from the thoughtful and deliberate transition that is needed to address humanity’s biggest challenge: the massive ecological imbalance on our planet caused by growing human </a:t>
            </a:r>
            <a:r>
              <a:rPr lang="en-GB" dirty="0" smtClean="0"/>
              <a:t>demand </a:t>
            </a:r>
            <a:r>
              <a:rPr lang="en-GB" dirty="0"/>
              <a:t>(</a:t>
            </a:r>
            <a:r>
              <a:rPr lang="en-GB" dirty="0" err="1"/>
              <a:t>Wackernagel</a:t>
            </a:r>
            <a:r>
              <a:rPr lang="en-GB" dirty="0"/>
              <a:t>, 2020)</a:t>
            </a:r>
          </a:p>
          <a:p>
            <a:r>
              <a:rPr lang="en-GB" dirty="0"/>
              <a:t>Humanity’s Ecological Footprint Has Contracted Slightly But At Cost Of Covid-19 Disaster (Global Footprint Network, 2020</a:t>
            </a:r>
            <a:r>
              <a:rPr lang="en-GB" dirty="0" smtClean="0"/>
              <a:t>)</a:t>
            </a:r>
          </a:p>
          <a:p>
            <a:r>
              <a:rPr lang="en-GB" dirty="0">
                <a:hlinkClick r:id="rId2"/>
              </a:rPr>
              <a:t>https://</a:t>
            </a:r>
            <a:r>
              <a:rPr lang="en-GB" dirty="0" smtClean="0">
                <a:hlinkClick r:id="rId2"/>
              </a:rPr>
              <a:t>www.carbonfootprint.com/news.html</a:t>
            </a:r>
            <a:endParaRPr lang="en-GB" dirty="0" smtClean="0"/>
          </a:p>
          <a:p>
            <a:r>
              <a:rPr lang="en-GB" dirty="0" smtClean="0"/>
              <a:t> </a:t>
            </a:r>
          </a:p>
          <a:p>
            <a:endParaRPr lang="en-GB" dirty="0"/>
          </a:p>
          <a:p>
            <a:endParaRPr lang="en-GB" dirty="0"/>
          </a:p>
        </p:txBody>
      </p:sp>
    </p:spTree>
    <p:extLst>
      <p:ext uri="{BB962C8B-B14F-4D97-AF65-F5344CB8AC3E}">
        <p14:creationId xmlns:p14="http://schemas.microsoft.com/office/powerpoint/2010/main" val="2909048482"/>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1" y="910677"/>
            <a:ext cx="4233797" cy="5632311"/>
          </a:xfrm>
          <a:prstGeom prst="rect">
            <a:avLst/>
          </a:prstGeom>
          <a:noFill/>
        </p:spPr>
        <p:txBody>
          <a:bodyPr wrap="square" rtlCol="0">
            <a:spAutoFit/>
          </a:bodyPr>
          <a:lstStyle/>
          <a:p>
            <a:r>
              <a:rPr lang="en-GB" dirty="0"/>
              <a:t>Conceived in 1990 by Mathis </a:t>
            </a:r>
            <a:r>
              <a:rPr lang="en-GB" dirty="0" err="1"/>
              <a:t>Wackernagel</a:t>
            </a:r>
            <a:r>
              <a:rPr lang="en-GB" dirty="0"/>
              <a:t> and William Rees at the University of British Columbia, the Ecological Footprint is now in wide use by:</a:t>
            </a:r>
          </a:p>
          <a:p>
            <a:endParaRPr lang="en-GB" dirty="0"/>
          </a:p>
          <a:p>
            <a:pPr marL="342900" indent="-342900">
              <a:buFont typeface="+mj-lt"/>
              <a:buAutoNum type="arabicPeriod"/>
            </a:pPr>
            <a:r>
              <a:rPr lang="en-GB" dirty="0">
                <a:solidFill>
                  <a:schemeClr val="accent3">
                    <a:lumMod val="75000"/>
                  </a:schemeClr>
                </a:solidFill>
              </a:rPr>
              <a:t>Scientists</a:t>
            </a:r>
          </a:p>
          <a:p>
            <a:pPr marL="342900" indent="-342900">
              <a:buFont typeface="+mj-lt"/>
              <a:buAutoNum type="arabicPeriod"/>
            </a:pPr>
            <a:r>
              <a:rPr lang="en-GB" dirty="0">
                <a:solidFill>
                  <a:schemeClr val="accent3">
                    <a:lumMod val="75000"/>
                  </a:schemeClr>
                </a:solidFill>
              </a:rPr>
              <a:t>Businesses</a:t>
            </a:r>
          </a:p>
          <a:p>
            <a:pPr marL="342900" indent="-342900">
              <a:buFont typeface="+mj-lt"/>
              <a:buAutoNum type="arabicPeriod"/>
            </a:pPr>
            <a:r>
              <a:rPr lang="en-GB" dirty="0">
                <a:solidFill>
                  <a:schemeClr val="accent3">
                    <a:lumMod val="75000"/>
                  </a:schemeClr>
                </a:solidFill>
              </a:rPr>
              <a:t>Construction firms</a:t>
            </a:r>
          </a:p>
          <a:p>
            <a:pPr marL="342900" indent="-342900">
              <a:buFont typeface="+mj-lt"/>
              <a:buAutoNum type="arabicPeriod"/>
            </a:pPr>
            <a:r>
              <a:rPr lang="en-GB" dirty="0">
                <a:solidFill>
                  <a:schemeClr val="accent3">
                    <a:lumMod val="75000"/>
                  </a:schemeClr>
                </a:solidFill>
              </a:rPr>
              <a:t>Governments</a:t>
            </a:r>
          </a:p>
          <a:p>
            <a:pPr marL="342900" indent="-342900">
              <a:buFont typeface="+mj-lt"/>
              <a:buAutoNum type="arabicPeriod"/>
            </a:pPr>
            <a:r>
              <a:rPr lang="en-GB" dirty="0">
                <a:solidFill>
                  <a:schemeClr val="accent3">
                    <a:lumMod val="75000"/>
                  </a:schemeClr>
                </a:solidFill>
              </a:rPr>
              <a:t>Agencies</a:t>
            </a:r>
          </a:p>
          <a:p>
            <a:pPr marL="342900" indent="-342900">
              <a:buFont typeface="+mj-lt"/>
              <a:buAutoNum type="arabicPeriod"/>
            </a:pPr>
            <a:r>
              <a:rPr lang="en-GB" dirty="0">
                <a:solidFill>
                  <a:schemeClr val="accent3">
                    <a:lumMod val="75000"/>
                  </a:schemeClr>
                </a:solidFill>
              </a:rPr>
              <a:t>Individuals  </a:t>
            </a:r>
            <a:r>
              <a:rPr lang="en-GB" dirty="0"/>
              <a:t>Etc. </a:t>
            </a:r>
          </a:p>
          <a:p>
            <a:endParaRPr lang="en-GB" dirty="0"/>
          </a:p>
          <a:p>
            <a:r>
              <a:rPr lang="en-GB" dirty="0"/>
              <a:t>working to monitor ecological resource use and advance sustainable development.</a:t>
            </a:r>
          </a:p>
          <a:p>
            <a:endParaRPr lang="en-GB" dirty="0"/>
          </a:p>
          <a:p>
            <a:endParaRPr lang="en-GB" dirty="0"/>
          </a:p>
          <a:p>
            <a:endParaRPr lang="en-GB" dirty="0"/>
          </a:p>
          <a:p>
            <a:r>
              <a:rPr lang="en-GB" dirty="0"/>
              <a:t>For example</a:t>
            </a:r>
          </a:p>
          <a:p>
            <a:r>
              <a:rPr lang="en-GB" dirty="0">
                <a:solidFill>
                  <a:srgbClr val="FF0000"/>
                </a:solidFill>
              </a:rPr>
              <a:t>Carbon </a:t>
            </a:r>
            <a:r>
              <a:rPr lang="en-GB" dirty="0">
                <a:ln>
                  <a:solidFill>
                    <a:schemeClr val="accent1"/>
                  </a:solidFill>
                </a:ln>
                <a:solidFill>
                  <a:srgbClr val="FF0000"/>
                </a:solidFill>
              </a:rPr>
              <a:t>Footprint</a:t>
            </a:r>
            <a:r>
              <a:rPr lang="en-GB" dirty="0">
                <a:solidFill>
                  <a:srgbClr val="FF0000"/>
                </a:solidFill>
              </a:rPr>
              <a:t> 2018:</a:t>
            </a:r>
            <a:endParaRPr lang="en-GB" dirty="0"/>
          </a:p>
        </p:txBody>
      </p:sp>
      <p:sp>
        <p:nvSpPr>
          <p:cNvPr id="8" name="TextBox 7"/>
          <p:cNvSpPr txBox="1"/>
          <p:nvPr/>
        </p:nvSpPr>
        <p:spPr>
          <a:xfrm>
            <a:off x="781666" y="235975"/>
            <a:ext cx="6622025" cy="584775"/>
          </a:xfrm>
          <a:prstGeom prst="rect">
            <a:avLst/>
          </a:prstGeom>
          <a:noFill/>
        </p:spPr>
        <p:txBody>
          <a:bodyPr wrap="square" rtlCol="0">
            <a:spAutoFit/>
          </a:bodyPr>
          <a:lstStyle/>
          <a:p>
            <a:pPr algn="ctr"/>
            <a:r>
              <a:rPr lang="en-GB" sz="3200" dirty="0"/>
              <a:t>Humble origins</a:t>
            </a:r>
            <a:endParaRPr lang="en-US" sz="3200" dirty="0"/>
          </a:p>
        </p:txBody>
      </p:sp>
      <p:pic>
        <p:nvPicPr>
          <p:cNvPr id="10" name="Picture 12" descr="footprint picture"/>
          <p:cNvPicPr>
            <a:picLocks noChangeAspect="1" noChangeArrowheads="1"/>
          </p:cNvPicPr>
          <p:nvPr/>
        </p:nvPicPr>
        <p:blipFill>
          <a:blip r:embed="rId3"/>
          <a:srcRect/>
          <a:stretch>
            <a:fillRect/>
          </a:stretch>
        </p:blipFill>
        <p:spPr bwMode="auto">
          <a:xfrm>
            <a:off x="4114800" y="897555"/>
            <a:ext cx="4769067" cy="4893971"/>
          </a:xfrm>
          <a:prstGeom prst="rect">
            <a:avLst/>
          </a:prstGeom>
          <a:noFill/>
          <a:ln w="9525">
            <a:noFill/>
            <a:miter lim="800000"/>
            <a:headEnd/>
            <a:tailEnd/>
          </a:ln>
        </p:spPr>
      </p:pic>
      <p:sp>
        <p:nvSpPr>
          <p:cNvPr id="11" name="TextBox 10"/>
          <p:cNvSpPr txBox="1"/>
          <p:nvPr/>
        </p:nvSpPr>
        <p:spPr>
          <a:xfrm rot="2479039">
            <a:off x="3785796" y="946532"/>
            <a:ext cx="461665" cy="2538706"/>
          </a:xfrm>
          <a:prstGeom prst="rect">
            <a:avLst/>
          </a:prstGeom>
          <a:noFill/>
        </p:spPr>
        <p:txBody>
          <a:bodyPr vert="vert270" wrap="square" rtlCol="0">
            <a:spAutoFit/>
          </a:bodyPr>
          <a:lstStyle/>
          <a:p>
            <a:r>
              <a:rPr lang="en-GB" dirty="0">
                <a:solidFill>
                  <a:schemeClr val="accent3">
                    <a:lumMod val="75000"/>
                  </a:schemeClr>
                </a:solidFill>
              </a:rPr>
              <a:t>What are these? Flipchart</a:t>
            </a:r>
          </a:p>
        </p:txBody>
      </p:sp>
      <p:cxnSp>
        <p:nvCxnSpPr>
          <p:cNvPr id="13" name="Straight Arrow Connector 12"/>
          <p:cNvCxnSpPr/>
          <p:nvPr/>
        </p:nvCxnSpPr>
        <p:spPr>
          <a:xfrm flipV="1">
            <a:off x="4609071" y="1248034"/>
            <a:ext cx="1717589" cy="543697"/>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16" name="Straight Arrow Connector 15"/>
          <p:cNvCxnSpPr/>
          <p:nvPr/>
        </p:nvCxnSpPr>
        <p:spPr>
          <a:xfrm>
            <a:off x="4757352" y="1878228"/>
            <a:ext cx="2755557" cy="1013254"/>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2" name="TextBox 1"/>
          <p:cNvSpPr txBox="1"/>
          <p:nvPr/>
        </p:nvSpPr>
        <p:spPr>
          <a:xfrm>
            <a:off x="2592948" y="5990965"/>
            <a:ext cx="4328808" cy="369332"/>
          </a:xfrm>
          <a:prstGeom prst="rect">
            <a:avLst/>
          </a:prstGeom>
          <a:noFill/>
        </p:spPr>
        <p:txBody>
          <a:bodyPr wrap="square" rtlCol="0">
            <a:spAutoFit/>
          </a:bodyPr>
          <a:lstStyle/>
          <a:p>
            <a:r>
              <a:rPr lang="en-GB" dirty="0">
                <a:solidFill>
                  <a:srgbClr val="FF0000"/>
                </a:solidFill>
              </a:rPr>
              <a:t>W</a:t>
            </a:r>
            <a:r>
              <a:rPr lang="en-GB" dirty="0" smtClean="0">
                <a:solidFill>
                  <a:srgbClr val="FF0000"/>
                </a:solidFill>
              </a:rPr>
              <a:t>ork </a:t>
            </a:r>
            <a:r>
              <a:rPr lang="en-GB" dirty="0">
                <a:solidFill>
                  <a:srgbClr val="FF0000"/>
                </a:solidFill>
              </a:rPr>
              <a:t>out your carbon footprint.  Evaluate </a:t>
            </a:r>
          </a:p>
        </p:txBody>
      </p:sp>
    </p:spTree>
    <p:extLst>
      <p:ext uri="{BB962C8B-B14F-4D97-AF65-F5344CB8AC3E}">
        <p14:creationId xmlns:p14="http://schemas.microsoft.com/office/powerpoint/2010/main" val="1601753858"/>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475989" y="1553227"/>
            <a:ext cx="6789107" cy="369332"/>
          </a:xfrm>
          <a:prstGeom prst="rect">
            <a:avLst/>
          </a:prstGeom>
          <a:noFill/>
        </p:spPr>
        <p:txBody>
          <a:bodyPr wrap="square" rtlCol="0">
            <a:spAutoFit/>
          </a:bodyPr>
          <a:lstStyle/>
          <a:p>
            <a:endParaRPr lang="en-GB" dirty="0"/>
          </a:p>
        </p:txBody>
      </p:sp>
      <p:sp>
        <p:nvSpPr>
          <p:cNvPr id="10" name="Rectangle 17"/>
          <p:cNvSpPr txBox="1">
            <a:spLocks noChangeArrowheads="1"/>
          </p:cNvSpPr>
          <p:nvPr/>
        </p:nvSpPr>
        <p:spPr>
          <a:xfrm>
            <a:off x="204186" y="904875"/>
            <a:ext cx="6011122" cy="4292041"/>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sz="2000" b="0" i="1" u="none" strike="noStrike" kern="1200" cap="none" spc="0" normalizeH="0" baseline="0" noProof="0" dirty="0">
                <a:ln>
                  <a:noFill/>
                </a:ln>
                <a:solidFill>
                  <a:schemeClr val="tx1"/>
                </a:solidFill>
                <a:effectLst/>
                <a:uLnTx/>
                <a:uFillTx/>
                <a:latin typeface="Calibri" pitchFamily="34" charset="0"/>
                <a:ea typeface="+mj-ea"/>
                <a:cs typeface="+mj-cs"/>
              </a:rPr>
              <a:t>“The ecological footprint provides an aggregated indicator of resource consumption and waste generation.  It provides an indicator of how global, national, regional or local consumption relates to globally available resources and, through this means, acts as an index of sustainable consumption within a global context.”</a:t>
            </a:r>
            <a:r>
              <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j-ea"/>
                <a:cs typeface="+mj-cs"/>
              </a:rPr>
              <a:t/>
            </a:r>
            <a:br>
              <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j-ea"/>
                <a:cs typeface="+mj-cs"/>
              </a:rPr>
            </a:br>
            <a:r>
              <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j-ea"/>
                <a:cs typeface="+mj-cs"/>
              </a:rPr>
              <a:t>(Birch, 2007: 1)</a:t>
            </a:r>
            <a:br>
              <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j-ea"/>
                <a:cs typeface="+mj-cs"/>
              </a:rPr>
            </a:br>
            <a:r>
              <a:rPr kumimoji="0" lang="en-GB" sz="1800" b="0" i="0" u="none" strike="noStrike" kern="1200" cap="none" spc="0" normalizeH="0" baseline="0" noProof="0" dirty="0">
                <a:ln>
                  <a:noFill/>
                </a:ln>
                <a:solidFill>
                  <a:schemeClr val="tx1"/>
                </a:solidFill>
                <a:effectLst/>
                <a:uLnTx/>
                <a:uFillTx/>
                <a:latin typeface="Calibri" pitchFamily="34" charset="0"/>
                <a:ea typeface="+mj-ea"/>
                <a:cs typeface="+mj-cs"/>
              </a:rPr>
              <a:t/>
            </a:r>
            <a:br>
              <a:rPr kumimoji="0" lang="en-GB" sz="1800" b="0" i="0" u="none" strike="noStrike" kern="1200" cap="none" spc="0" normalizeH="0" baseline="0" noProof="0" dirty="0">
                <a:ln>
                  <a:noFill/>
                </a:ln>
                <a:solidFill>
                  <a:schemeClr val="tx1"/>
                </a:solidFill>
                <a:effectLst/>
                <a:uLnTx/>
                <a:uFillTx/>
                <a:latin typeface="Calibri" pitchFamily="34" charset="0"/>
                <a:ea typeface="+mj-ea"/>
                <a:cs typeface="+mj-cs"/>
              </a:rPr>
            </a:br>
            <a:r>
              <a:rPr kumimoji="0" lang="en-GB" sz="2000" b="0" i="1" u="none" strike="noStrike" kern="1200" cap="none" spc="0" normalizeH="0" baseline="0" noProof="0" dirty="0">
                <a:ln>
                  <a:noFill/>
                </a:ln>
                <a:solidFill>
                  <a:srgbClr val="00B0F0"/>
                </a:solidFill>
                <a:effectLst/>
                <a:uLnTx/>
                <a:uFillTx/>
                <a:latin typeface="Calibri" pitchFamily="34" charset="0"/>
                <a:ea typeface="+mj-ea"/>
                <a:cs typeface="+mj-cs"/>
              </a:rPr>
              <a:t>“The ecological footprint is a measure of the impact of human activities on the natural environment that sustains us.”</a:t>
            </a:r>
            <a:r>
              <a:rPr kumimoji="0" lang="en-GB" sz="2800" b="0" i="0" u="none" strike="noStrike" kern="1200" cap="none" spc="0" normalizeH="0" baseline="0" noProof="0" dirty="0">
                <a:ln>
                  <a:noFill/>
                </a:ln>
                <a:solidFill>
                  <a:srgbClr val="00B0F0"/>
                </a:solidFill>
                <a:effectLst/>
                <a:uLnTx/>
                <a:uFillTx/>
                <a:latin typeface="Calibri" pitchFamily="34" charset="0"/>
                <a:ea typeface="+mj-ea"/>
                <a:cs typeface="+mj-cs"/>
              </a:rPr>
              <a:t> </a:t>
            </a:r>
            <a:r>
              <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j-ea"/>
                <a:cs typeface="+mj-cs"/>
              </a:rPr>
              <a:t>(Ross, 2006: 4)</a:t>
            </a:r>
          </a:p>
          <a:p>
            <a:pPr marL="0" marR="0" lvl="0" indent="0" defTabSz="914400" rtl="0" eaLnBrk="1" fontAlgn="auto" latinLnBrk="0" hangingPunct="1">
              <a:lnSpc>
                <a:spcPct val="100000"/>
              </a:lnSpc>
              <a:spcBef>
                <a:spcPct val="0"/>
              </a:spcBef>
              <a:spcAft>
                <a:spcPts val="0"/>
              </a:spcAft>
              <a:buClrTx/>
              <a:buSzTx/>
              <a:buFontTx/>
              <a:buNone/>
              <a:tabLst/>
              <a:defRPr/>
            </a:pPr>
            <a:endPar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j-ea"/>
              <a:cs typeface="+mj-cs"/>
            </a:endParaRPr>
          </a:p>
          <a:p>
            <a:pPr marL="0" marR="0" lvl="0" indent="0" defTabSz="914400" rtl="0" eaLnBrk="1" fontAlgn="auto" latinLnBrk="0" hangingPunct="1">
              <a:lnSpc>
                <a:spcPct val="100000"/>
              </a:lnSpc>
              <a:spcBef>
                <a:spcPct val="0"/>
              </a:spcBef>
              <a:spcAft>
                <a:spcPts val="0"/>
              </a:spcAft>
              <a:buClrTx/>
              <a:buSzTx/>
              <a:buFontTx/>
              <a:buNone/>
              <a:tabLst/>
              <a:defRPr/>
            </a:pPr>
            <a:r>
              <a:rPr lang="en-GB" sz="2000" i="1" dirty="0">
                <a:latin typeface="Calibri" pitchFamily="34" charset="0"/>
                <a:ea typeface="+mj-ea"/>
                <a:cs typeface="+mj-cs"/>
              </a:rPr>
              <a:t>“Your living habits makes up your footprint”</a:t>
            </a:r>
          </a:p>
          <a:p>
            <a:pPr marL="0" marR="0" lvl="0" indent="0" defTabSz="914400" rtl="0" eaLnBrk="1" fontAlgn="auto" latinLnBrk="0" hangingPunct="1">
              <a:lnSpc>
                <a:spcPct val="100000"/>
              </a:lnSpc>
              <a:spcBef>
                <a:spcPct val="0"/>
              </a:spcBef>
              <a:spcAft>
                <a:spcPts val="0"/>
              </a:spcAft>
              <a:buClrTx/>
              <a:buSzTx/>
              <a:buFontTx/>
              <a:buNone/>
              <a:tabLst/>
              <a:defRPr/>
            </a:pPr>
            <a:r>
              <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j-ea"/>
                <a:cs typeface="+mj-cs"/>
              </a:rPr>
              <a:t>(WWF, 2016:1)</a:t>
            </a:r>
          </a:p>
        </p:txBody>
      </p:sp>
      <p:sp>
        <p:nvSpPr>
          <p:cNvPr id="11" name="TextBox 10"/>
          <p:cNvSpPr txBox="1"/>
          <p:nvPr/>
        </p:nvSpPr>
        <p:spPr>
          <a:xfrm>
            <a:off x="571889" y="1"/>
            <a:ext cx="8102556" cy="584775"/>
          </a:xfrm>
          <a:prstGeom prst="rect">
            <a:avLst/>
          </a:prstGeom>
          <a:noFill/>
        </p:spPr>
        <p:txBody>
          <a:bodyPr wrap="square">
            <a:spAutoFit/>
          </a:bodyPr>
          <a:lstStyle/>
          <a:p>
            <a:pPr>
              <a:defRPr/>
            </a:pPr>
            <a:r>
              <a:rPr lang="en-GB" sz="3200" b="1" dirty="0">
                <a:effectLst>
                  <a:outerShdw blurRad="38100" dist="38100" dir="2700000" algn="tl">
                    <a:srgbClr val="000000">
                      <a:alpha val="43137"/>
                    </a:srgbClr>
                  </a:outerShdw>
                </a:effectLst>
              </a:rPr>
              <a:t>Definition: Ecological Footprint</a:t>
            </a:r>
            <a:endParaRPr lang="en-US" sz="3200" b="1" dirty="0">
              <a:effectLst>
                <a:outerShdw blurRad="38100" dist="38100" dir="2700000" algn="tl">
                  <a:srgbClr val="000000">
                    <a:alpha val="43137"/>
                  </a:srgbClr>
                </a:outerShdw>
              </a:effectLst>
            </a:endParaRPr>
          </a:p>
        </p:txBody>
      </p:sp>
      <p:pic>
        <p:nvPicPr>
          <p:cNvPr id="12" name="Picture 12" descr="footprint picture"/>
          <p:cNvPicPr>
            <a:picLocks noChangeAspect="1" noChangeArrowheads="1"/>
          </p:cNvPicPr>
          <p:nvPr/>
        </p:nvPicPr>
        <p:blipFill>
          <a:blip r:embed="rId3"/>
          <a:srcRect/>
          <a:stretch>
            <a:fillRect/>
          </a:stretch>
        </p:blipFill>
        <p:spPr bwMode="auto">
          <a:xfrm>
            <a:off x="6215308" y="1762529"/>
            <a:ext cx="2668559" cy="3200088"/>
          </a:xfrm>
          <a:prstGeom prst="rect">
            <a:avLst/>
          </a:prstGeom>
          <a:noFill/>
          <a:ln w="9525">
            <a:noFill/>
            <a:miter lim="800000"/>
            <a:headEnd/>
            <a:tailEnd/>
          </a:ln>
        </p:spPr>
      </p:pic>
    </p:spTree>
    <p:extLst>
      <p:ext uri="{BB962C8B-B14F-4D97-AF65-F5344CB8AC3E}">
        <p14:creationId xmlns:p14="http://schemas.microsoft.com/office/powerpoint/2010/main" val="160175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475989" y="1553227"/>
            <a:ext cx="6789107" cy="369332"/>
          </a:xfrm>
          <a:prstGeom prst="rect">
            <a:avLst/>
          </a:prstGeom>
          <a:noFill/>
        </p:spPr>
        <p:txBody>
          <a:bodyPr wrap="square" rtlCol="0">
            <a:spAutoFit/>
          </a:bodyPr>
          <a:lstStyle/>
          <a:p>
            <a:endParaRPr lang="en-GB" dirty="0"/>
          </a:p>
        </p:txBody>
      </p:sp>
      <p:sp>
        <p:nvSpPr>
          <p:cNvPr id="10" name="Rectangle 17"/>
          <p:cNvSpPr txBox="1">
            <a:spLocks noChangeArrowheads="1"/>
          </p:cNvSpPr>
          <p:nvPr/>
        </p:nvSpPr>
        <p:spPr>
          <a:xfrm>
            <a:off x="226540" y="1144933"/>
            <a:ext cx="5469925" cy="4292041"/>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endPar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j-ea"/>
              <a:cs typeface="+mj-cs"/>
            </a:endParaRPr>
          </a:p>
        </p:txBody>
      </p:sp>
      <p:sp>
        <p:nvSpPr>
          <p:cNvPr id="11" name="TextBox 10"/>
          <p:cNvSpPr txBox="1"/>
          <p:nvPr/>
        </p:nvSpPr>
        <p:spPr>
          <a:xfrm>
            <a:off x="571889" y="1"/>
            <a:ext cx="8102556" cy="584775"/>
          </a:xfrm>
          <a:prstGeom prst="rect">
            <a:avLst/>
          </a:prstGeom>
          <a:noFill/>
        </p:spPr>
        <p:txBody>
          <a:bodyPr wrap="square">
            <a:spAutoFit/>
          </a:bodyPr>
          <a:lstStyle/>
          <a:p>
            <a:pPr>
              <a:defRPr/>
            </a:pPr>
            <a:endParaRPr lang="en-US" sz="3200" b="1" dirty="0">
              <a:effectLst>
                <a:outerShdw blurRad="38100" dist="38100" dir="2700000" algn="tl">
                  <a:srgbClr val="000000">
                    <a:alpha val="43137"/>
                  </a:srgbClr>
                </a:outerShdw>
              </a:effectLst>
            </a:endParaRPr>
          </a:p>
        </p:txBody>
      </p:sp>
      <p:sp>
        <p:nvSpPr>
          <p:cNvPr id="13" name="Rectangle 12"/>
          <p:cNvSpPr/>
          <p:nvPr/>
        </p:nvSpPr>
        <p:spPr>
          <a:xfrm>
            <a:off x="2007991" y="1"/>
            <a:ext cx="4945778" cy="584775"/>
          </a:xfrm>
          <a:prstGeom prst="rect">
            <a:avLst/>
          </a:prstGeom>
        </p:spPr>
        <p:txBody>
          <a:bodyPr wrap="none">
            <a:spAutoFit/>
          </a:bodyPr>
          <a:lstStyle/>
          <a:p>
            <a:r>
              <a:rPr lang="en-GB" sz="3200" b="1" i="1" dirty="0">
                <a:latin typeface="Calibri" pitchFamily="34" charset="0"/>
              </a:rPr>
              <a:t>Definition Carbon Footprint</a:t>
            </a:r>
            <a:r>
              <a:rPr lang="en-GB" sz="3200" b="1" dirty="0">
                <a:latin typeface="Calibri" pitchFamily="34" charset="0"/>
              </a:rPr>
              <a:t> </a:t>
            </a:r>
            <a:endParaRPr lang="en-GB" sz="3200" b="1" dirty="0"/>
          </a:p>
        </p:txBody>
      </p:sp>
      <p:sp>
        <p:nvSpPr>
          <p:cNvPr id="14" name="Rectangle 3"/>
          <p:cNvSpPr txBox="1">
            <a:spLocks noChangeArrowheads="1"/>
          </p:cNvSpPr>
          <p:nvPr/>
        </p:nvSpPr>
        <p:spPr>
          <a:xfrm>
            <a:off x="231304" y="933365"/>
            <a:ext cx="7543800" cy="4899025"/>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n-ea"/>
              <a:cs typeface="+mn-cs"/>
            </a:endParaRPr>
          </a:p>
        </p:txBody>
      </p:sp>
      <p:sp>
        <p:nvSpPr>
          <p:cNvPr id="12" name="Rectangle 11"/>
          <p:cNvSpPr/>
          <p:nvPr/>
        </p:nvSpPr>
        <p:spPr>
          <a:xfrm>
            <a:off x="308920" y="1061802"/>
            <a:ext cx="8316096" cy="2308324"/>
          </a:xfrm>
          <a:prstGeom prst="rect">
            <a:avLst/>
          </a:prstGeom>
        </p:spPr>
        <p:txBody>
          <a:bodyPr wrap="square">
            <a:spAutoFit/>
          </a:bodyPr>
          <a:lstStyle/>
          <a:p>
            <a:r>
              <a:rPr lang="en-GB" dirty="0"/>
              <a:t>“Today, the term </a:t>
            </a:r>
            <a:r>
              <a:rPr lang="en-GB" dirty="0">
                <a:solidFill>
                  <a:schemeClr val="accent3">
                    <a:lumMod val="75000"/>
                  </a:schemeClr>
                </a:solidFill>
              </a:rPr>
              <a:t>“carbon footprint” </a:t>
            </a:r>
            <a:r>
              <a:rPr lang="en-GB" dirty="0"/>
              <a:t>is often used as shorthand for the amount of carbon (usually in tonnes) being emitted by an activity or </a:t>
            </a:r>
            <a:r>
              <a:rPr lang="en-GB" dirty="0" smtClean="0"/>
              <a:t>organisation</a:t>
            </a:r>
            <a:r>
              <a:rPr lang="en-GB" dirty="0"/>
              <a:t>. The carbon component of the Ecological Footprint takes a slightly differing approach, translating the amount of carbon dioxide into the amount of productive land and sea area required to sequestrate carbon dioxide emissions. This tells us the demand on the planet that results from burning fossil fuels. Measuring it in this way offers a few key advantages.”</a:t>
            </a:r>
          </a:p>
          <a:p>
            <a:endParaRPr lang="en-GB" dirty="0"/>
          </a:p>
        </p:txBody>
      </p:sp>
      <p:pic>
        <p:nvPicPr>
          <p:cNvPr id="208898" name="Picture 2" descr="http://biologic.ie/wp-content/uploads/2011/12/carbon-footprint-green.jpg"/>
          <p:cNvPicPr>
            <a:picLocks noChangeAspect="1" noChangeArrowheads="1"/>
          </p:cNvPicPr>
          <p:nvPr/>
        </p:nvPicPr>
        <p:blipFill>
          <a:blip r:embed="rId3"/>
          <a:srcRect/>
          <a:stretch>
            <a:fillRect/>
          </a:stretch>
        </p:blipFill>
        <p:spPr bwMode="auto">
          <a:xfrm>
            <a:off x="8150088" y="1"/>
            <a:ext cx="993912" cy="938352"/>
          </a:xfrm>
          <a:prstGeom prst="rect">
            <a:avLst/>
          </a:prstGeom>
          <a:noFill/>
        </p:spPr>
      </p:pic>
      <p:pic>
        <p:nvPicPr>
          <p:cNvPr id="208900" name="Picture 4" descr="http://biologic.ie/wp-content/uploads/2011/12/green-your-home-tips-1.jpg"/>
          <p:cNvPicPr>
            <a:picLocks noChangeAspect="1" noChangeArrowheads="1"/>
          </p:cNvPicPr>
          <p:nvPr/>
        </p:nvPicPr>
        <p:blipFill>
          <a:blip r:embed="rId4"/>
          <a:srcRect/>
          <a:stretch>
            <a:fillRect/>
          </a:stretch>
        </p:blipFill>
        <p:spPr bwMode="auto">
          <a:xfrm>
            <a:off x="0" y="0"/>
            <a:ext cx="914400" cy="914400"/>
          </a:xfrm>
          <a:prstGeom prst="rect">
            <a:avLst/>
          </a:prstGeom>
          <a:noFill/>
        </p:spPr>
      </p:pic>
      <p:pic>
        <p:nvPicPr>
          <p:cNvPr id="2" name="Picture 1"/>
          <p:cNvPicPr>
            <a:picLocks noChangeAspect="1"/>
          </p:cNvPicPr>
          <p:nvPr/>
        </p:nvPicPr>
        <p:blipFill>
          <a:blip r:embed="rId5"/>
          <a:stretch>
            <a:fillRect/>
          </a:stretch>
        </p:blipFill>
        <p:spPr>
          <a:xfrm>
            <a:off x="2843716" y="2949918"/>
            <a:ext cx="3743891" cy="2860333"/>
          </a:xfrm>
          <a:prstGeom prst="rect">
            <a:avLst/>
          </a:prstGeom>
        </p:spPr>
      </p:pic>
    </p:spTree>
    <p:extLst>
      <p:ext uri="{BB962C8B-B14F-4D97-AF65-F5344CB8AC3E}">
        <p14:creationId xmlns:p14="http://schemas.microsoft.com/office/powerpoint/2010/main" val="160175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2000"/>
                                        <p:tgtEl>
                                          <p:spTgt spid="12">
                                            <p:txEl>
                                              <p:pRg st="0" end="0"/>
                                            </p:txEl>
                                          </p:spTgt>
                                        </p:tgtEl>
                                      </p:cBhvr>
                                    </p:animEffect>
                                    <p:anim calcmode="lin" valueType="num">
                                      <p:cBhvr>
                                        <p:cTn id="8" dur="2000" fill="hold"/>
                                        <p:tgtEl>
                                          <p:spTgt spid="12">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12">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xit" presetSubtype="1" fill="hold" nodeType="clickEffect">
                                  <p:stCondLst>
                                    <p:cond delay="0"/>
                                  </p:stCondLst>
                                  <p:childTnLst>
                                    <p:animEffect transition="out" filter="wheel(1)">
                                      <p:cBhvr>
                                        <p:cTn id="13" dur="2000"/>
                                        <p:tgtEl>
                                          <p:spTgt spid="12">
                                            <p:txEl>
                                              <p:pRg st="0" end="0"/>
                                            </p:txEl>
                                          </p:spTgt>
                                        </p:tgtEl>
                                      </p:cBhvr>
                                    </p:animEffect>
                                    <p:set>
                                      <p:cBhvr>
                                        <p:cTn id="14" dur="1" fill="hold">
                                          <p:stCondLst>
                                            <p:cond delay="1999"/>
                                          </p:stCondLst>
                                        </p:cTn>
                                        <p:tgtEl>
                                          <p:spTgt spid="12">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uiExpand="1" build="p"/>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475989" y="1553227"/>
            <a:ext cx="6789107" cy="369332"/>
          </a:xfrm>
          <a:prstGeom prst="rect">
            <a:avLst/>
          </a:prstGeom>
          <a:noFill/>
        </p:spPr>
        <p:txBody>
          <a:bodyPr wrap="square" rtlCol="0">
            <a:spAutoFit/>
          </a:bodyPr>
          <a:lstStyle/>
          <a:p>
            <a:endParaRPr lang="en-GB" dirty="0"/>
          </a:p>
        </p:txBody>
      </p:sp>
      <p:sp>
        <p:nvSpPr>
          <p:cNvPr id="10" name="Rectangle 17"/>
          <p:cNvSpPr txBox="1">
            <a:spLocks noChangeArrowheads="1"/>
          </p:cNvSpPr>
          <p:nvPr/>
        </p:nvSpPr>
        <p:spPr>
          <a:xfrm>
            <a:off x="226540" y="1144933"/>
            <a:ext cx="5469925" cy="4292041"/>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endPar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j-ea"/>
              <a:cs typeface="+mj-cs"/>
            </a:endParaRPr>
          </a:p>
        </p:txBody>
      </p:sp>
      <p:sp>
        <p:nvSpPr>
          <p:cNvPr id="11" name="TextBox 10"/>
          <p:cNvSpPr txBox="1"/>
          <p:nvPr/>
        </p:nvSpPr>
        <p:spPr>
          <a:xfrm>
            <a:off x="571889" y="1"/>
            <a:ext cx="8102556" cy="584775"/>
          </a:xfrm>
          <a:prstGeom prst="rect">
            <a:avLst/>
          </a:prstGeom>
          <a:noFill/>
        </p:spPr>
        <p:txBody>
          <a:bodyPr wrap="square">
            <a:spAutoFit/>
          </a:bodyPr>
          <a:lstStyle/>
          <a:p>
            <a:pPr>
              <a:defRPr/>
            </a:pPr>
            <a:endParaRPr lang="en-US" sz="3200" b="1" dirty="0">
              <a:effectLst>
                <a:outerShdw blurRad="38100" dist="38100" dir="2700000" algn="tl">
                  <a:srgbClr val="000000">
                    <a:alpha val="43137"/>
                  </a:srgbClr>
                </a:outerShdw>
              </a:effectLst>
            </a:endParaRPr>
          </a:p>
        </p:txBody>
      </p:sp>
      <p:sp>
        <p:nvSpPr>
          <p:cNvPr id="13" name="Rectangle 12"/>
          <p:cNvSpPr/>
          <p:nvPr/>
        </p:nvSpPr>
        <p:spPr>
          <a:xfrm>
            <a:off x="2007991" y="1"/>
            <a:ext cx="4945778" cy="584775"/>
          </a:xfrm>
          <a:prstGeom prst="rect">
            <a:avLst/>
          </a:prstGeom>
        </p:spPr>
        <p:txBody>
          <a:bodyPr wrap="none">
            <a:spAutoFit/>
          </a:bodyPr>
          <a:lstStyle/>
          <a:p>
            <a:r>
              <a:rPr lang="en-GB" sz="3200" b="1" i="1" dirty="0">
                <a:latin typeface="Calibri" pitchFamily="34" charset="0"/>
              </a:rPr>
              <a:t>Definition Carbon Footprint</a:t>
            </a:r>
            <a:r>
              <a:rPr lang="en-GB" sz="3200" b="1" dirty="0">
                <a:latin typeface="Calibri" pitchFamily="34" charset="0"/>
              </a:rPr>
              <a:t> </a:t>
            </a:r>
            <a:endParaRPr lang="en-GB" sz="3200" b="1" dirty="0"/>
          </a:p>
        </p:txBody>
      </p:sp>
      <p:sp>
        <p:nvSpPr>
          <p:cNvPr id="14" name="Rectangle 3"/>
          <p:cNvSpPr txBox="1">
            <a:spLocks noChangeArrowheads="1"/>
          </p:cNvSpPr>
          <p:nvPr/>
        </p:nvSpPr>
        <p:spPr>
          <a:xfrm>
            <a:off x="231304" y="933365"/>
            <a:ext cx="7543800" cy="4899025"/>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n-ea"/>
              <a:cs typeface="+mn-cs"/>
            </a:endParaRPr>
          </a:p>
        </p:txBody>
      </p:sp>
      <p:sp>
        <p:nvSpPr>
          <p:cNvPr id="12" name="Rectangle 11"/>
          <p:cNvSpPr/>
          <p:nvPr/>
        </p:nvSpPr>
        <p:spPr>
          <a:xfrm>
            <a:off x="308920" y="1061802"/>
            <a:ext cx="8316096" cy="2862322"/>
          </a:xfrm>
          <a:prstGeom prst="rect">
            <a:avLst/>
          </a:prstGeom>
        </p:spPr>
        <p:txBody>
          <a:bodyPr wrap="square">
            <a:spAutoFit/>
          </a:bodyPr>
          <a:lstStyle/>
          <a:p>
            <a:endParaRPr lang="en-GB" dirty="0"/>
          </a:p>
          <a:p>
            <a:r>
              <a:rPr lang="en-GB" dirty="0"/>
              <a:t>“On a practical level, the Ecological Footprint shows us how carbon emissions compare and interacts with other elements of human demand, such as our pressure on food sources, the quantity of living resources required to make the goods we consume, and the amount of land we take out of production when we pave it over to build cities and roads. </a:t>
            </a:r>
            <a:r>
              <a:rPr lang="en-GB" dirty="0">
                <a:solidFill>
                  <a:srgbClr val="FF0000"/>
                </a:solidFill>
              </a:rPr>
              <a:t>The carbon Footprint is 54 percent </a:t>
            </a:r>
            <a:r>
              <a:rPr lang="en-GB" dirty="0"/>
              <a:t>of humanity’s overall Ecological Footprint and its most rapidly-growing component. Humanity’s carbon footprint has increased 11-fold since 1961. Reducing humanity’s carbon Footprint is the most essential step we can take to end overshoot and live within the means of our planet.” </a:t>
            </a:r>
            <a:r>
              <a:rPr lang="en-GB" dirty="0">
                <a:solidFill>
                  <a:schemeClr val="accent2">
                    <a:lumMod val="75000"/>
                  </a:schemeClr>
                </a:solidFill>
              </a:rPr>
              <a:t>(Global  Footprint  Network, </a:t>
            </a:r>
            <a:r>
              <a:rPr lang="en-GB" dirty="0" smtClean="0">
                <a:solidFill>
                  <a:schemeClr val="accent2">
                    <a:lumMod val="75000"/>
                  </a:schemeClr>
                </a:solidFill>
              </a:rPr>
              <a:t>2020: </a:t>
            </a:r>
            <a:r>
              <a:rPr lang="en-GB" dirty="0">
                <a:solidFill>
                  <a:schemeClr val="accent2">
                    <a:lumMod val="75000"/>
                  </a:schemeClr>
                </a:solidFill>
              </a:rPr>
              <a:t>67)</a:t>
            </a:r>
          </a:p>
        </p:txBody>
      </p:sp>
      <p:pic>
        <p:nvPicPr>
          <p:cNvPr id="208898" name="Picture 2" descr="http://biologic.ie/wp-content/uploads/2011/12/carbon-footprint-green.jpg"/>
          <p:cNvPicPr>
            <a:picLocks noChangeAspect="1" noChangeArrowheads="1"/>
          </p:cNvPicPr>
          <p:nvPr/>
        </p:nvPicPr>
        <p:blipFill>
          <a:blip r:embed="rId3"/>
          <a:srcRect/>
          <a:stretch>
            <a:fillRect/>
          </a:stretch>
        </p:blipFill>
        <p:spPr bwMode="auto">
          <a:xfrm>
            <a:off x="8150088" y="1"/>
            <a:ext cx="993912" cy="938352"/>
          </a:xfrm>
          <a:prstGeom prst="rect">
            <a:avLst/>
          </a:prstGeom>
          <a:noFill/>
        </p:spPr>
      </p:pic>
      <p:pic>
        <p:nvPicPr>
          <p:cNvPr id="208900" name="Picture 4" descr="http://biologic.ie/wp-content/uploads/2011/12/green-your-home-tips-1.jpg"/>
          <p:cNvPicPr>
            <a:picLocks noChangeAspect="1" noChangeArrowheads="1"/>
          </p:cNvPicPr>
          <p:nvPr/>
        </p:nvPicPr>
        <p:blipFill>
          <a:blip r:embed="rId4"/>
          <a:srcRect/>
          <a:stretch>
            <a:fillRect/>
          </a:stretch>
        </p:blipFill>
        <p:spPr bwMode="auto">
          <a:xfrm>
            <a:off x="0" y="0"/>
            <a:ext cx="914400" cy="914400"/>
          </a:xfrm>
          <a:prstGeom prst="rect">
            <a:avLst/>
          </a:prstGeom>
          <a:noFill/>
        </p:spPr>
      </p:pic>
      <p:pic>
        <p:nvPicPr>
          <p:cNvPr id="2" name="Picture 1"/>
          <p:cNvPicPr>
            <a:picLocks noChangeAspect="1"/>
          </p:cNvPicPr>
          <p:nvPr/>
        </p:nvPicPr>
        <p:blipFill>
          <a:blip r:embed="rId5"/>
          <a:stretch>
            <a:fillRect/>
          </a:stretch>
        </p:blipFill>
        <p:spPr>
          <a:xfrm>
            <a:off x="-49013" y="1276540"/>
            <a:ext cx="9233804" cy="5556634"/>
          </a:xfrm>
          <a:prstGeom prst="rect">
            <a:avLst/>
          </a:prstGeom>
        </p:spPr>
      </p:pic>
    </p:spTree>
    <p:extLst>
      <p:ext uri="{BB962C8B-B14F-4D97-AF65-F5344CB8AC3E}">
        <p14:creationId xmlns:p14="http://schemas.microsoft.com/office/powerpoint/2010/main" val="2534572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2">
                                            <p:txEl>
                                              <p:pRg st="1" end="1"/>
                                            </p:txEl>
                                          </p:spTgt>
                                        </p:tgtEl>
                                        <p:attrNameLst>
                                          <p:attrName>style.visibility</p:attrName>
                                        </p:attrNameLst>
                                      </p:cBhvr>
                                      <p:to>
                                        <p:strVal val="visible"/>
                                      </p:to>
                                    </p:set>
                                    <p:animEffect transition="in" filter="fade">
                                      <p:cBhvr>
                                        <p:cTn id="7" dur="2000"/>
                                        <p:tgtEl>
                                          <p:spTgt spid="12">
                                            <p:txEl>
                                              <p:pRg st="1" end="1"/>
                                            </p:txEl>
                                          </p:spTgt>
                                        </p:tgtEl>
                                      </p:cBhvr>
                                    </p:animEffect>
                                    <p:anim calcmode="lin" valueType="num">
                                      <p:cBhvr>
                                        <p:cTn id="8" dur="2000" fill="hold"/>
                                        <p:tgtEl>
                                          <p:spTgt spid="12">
                                            <p:txEl>
                                              <p:pRg st="1" end="1"/>
                                            </p:txEl>
                                          </p:spTgt>
                                        </p:tgtEl>
                                        <p:attrNameLst>
                                          <p:attrName>ppt_w</p:attrName>
                                        </p:attrNameLst>
                                      </p:cBhvr>
                                      <p:tavLst>
                                        <p:tav tm="0" fmla="#ppt_w*sin(2.5*pi*$)">
                                          <p:val>
                                            <p:fltVal val="0"/>
                                          </p:val>
                                        </p:tav>
                                        <p:tav tm="100000">
                                          <p:val>
                                            <p:fltVal val="1"/>
                                          </p:val>
                                        </p:tav>
                                      </p:tavLst>
                                    </p:anim>
                                    <p:anim calcmode="lin" valueType="num">
                                      <p:cBhvr>
                                        <p:cTn id="9" dur="2000" fill="hold"/>
                                        <p:tgtEl>
                                          <p:spTgt spid="12">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1000" fill="hold"/>
                                        <p:tgtEl>
                                          <p:spTgt spid="2"/>
                                        </p:tgtEl>
                                        <p:attrNameLst>
                                          <p:attrName>ppt_w</p:attrName>
                                        </p:attrNameLst>
                                      </p:cBhvr>
                                      <p:tavLst>
                                        <p:tav tm="0">
                                          <p:val>
                                            <p:fltVal val="0"/>
                                          </p:val>
                                        </p:tav>
                                        <p:tav tm="100000">
                                          <p:val>
                                            <p:strVal val="#ppt_w"/>
                                          </p:val>
                                        </p:tav>
                                      </p:tavLst>
                                    </p:anim>
                                    <p:anim calcmode="lin" valueType="num">
                                      <p:cBhvr>
                                        <p:cTn id="15" dur="1000" fill="hold"/>
                                        <p:tgtEl>
                                          <p:spTgt spid="2"/>
                                        </p:tgtEl>
                                        <p:attrNameLst>
                                          <p:attrName>ppt_h</p:attrName>
                                        </p:attrNameLst>
                                      </p:cBhvr>
                                      <p:tavLst>
                                        <p:tav tm="0">
                                          <p:val>
                                            <p:fltVal val="0"/>
                                          </p:val>
                                        </p:tav>
                                        <p:tav tm="100000">
                                          <p:val>
                                            <p:strVal val="#ppt_h"/>
                                          </p:val>
                                        </p:tav>
                                      </p:tavLst>
                                    </p:anim>
                                    <p:anim calcmode="lin" valueType="num">
                                      <p:cBhvr>
                                        <p:cTn id="16" dur="1000" fill="hold"/>
                                        <p:tgtEl>
                                          <p:spTgt spid="2"/>
                                        </p:tgtEl>
                                        <p:attrNameLst>
                                          <p:attrName>style.rotation</p:attrName>
                                        </p:attrNameLst>
                                      </p:cBhvr>
                                      <p:tavLst>
                                        <p:tav tm="0">
                                          <p:val>
                                            <p:fltVal val="90"/>
                                          </p:val>
                                        </p:tav>
                                        <p:tav tm="100000">
                                          <p:val>
                                            <p:fltVal val="0"/>
                                          </p:val>
                                        </p:tav>
                                      </p:tavLst>
                                    </p:anim>
                                    <p:animEffect transition="in" filter="fade">
                                      <p:cBhvr>
                                        <p:cTn id="1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uiExpand="1" build="p"/>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Cardiff go carbon neutral?</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smtClean="0">
                <a:hlinkClick r:id="rId2"/>
              </a:rPr>
              <a:t>Cardiff article and video</a:t>
            </a:r>
            <a:endParaRPr lang="en-GB" dirty="0"/>
          </a:p>
          <a:p>
            <a:pPr marL="749808" lvl="1" indent="-457200">
              <a:buFont typeface="+mj-lt"/>
              <a:buAutoNum type="arabicPeriod"/>
            </a:pPr>
            <a:r>
              <a:rPr lang="en-GB" dirty="0" smtClean="0"/>
              <a:t>Watch video and go through article</a:t>
            </a:r>
          </a:p>
          <a:p>
            <a:pPr marL="749808" lvl="1" indent="-457200">
              <a:buFont typeface="+mj-lt"/>
              <a:buAutoNum type="arabicPeriod"/>
            </a:pPr>
            <a:r>
              <a:rPr lang="en-GB" dirty="0" smtClean="0"/>
              <a:t>How is measuring the carbon footprint important? </a:t>
            </a:r>
          </a:p>
          <a:p>
            <a:pPr marL="292608" lvl="1" indent="0">
              <a:buNone/>
            </a:pPr>
            <a:endParaRPr lang="en-GB" dirty="0" smtClean="0"/>
          </a:p>
          <a:p>
            <a:pPr marL="0" indent="0">
              <a:buNone/>
            </a:pPr>
            <a:r>
              <a:rPr lang="en-GB" dirty="0" smtClean="0"/>
              <a:t>Individually read your allocated news item.</a:t>
            </a:r>
          </a:p>
          <a:p>
            <a:pPr marL="749808" lvl="1" indent="-457200">
              <a:buFont typeface="+mj-lt"/>
              <a:buAutoNum type="arabicPeriod"/>
            </a:pPr>
            <a:r>
              <a:rPr lang="en-GB" dirty="0" smtClean="0"/>
              <a:t>Present a brief overview and </a:t>
            </a:r>
          </a:p>
          <a:p>
            <a:pPr marL="749808" lvl="1" indent="-457200">
              <a:buFont typeface="+mj-lt"/>
              <a:buAutoNum type="arabicPeriod"/>
            </a:pPr>
            <a:r>
              <a:rPr lang="en-GB" dirty="0" smtClean="0"/>
              <a:t>How does it show that measuring and assessment carbon is important?</a:t>
            </a:r>
            <a:endParaRPr lang="en-GB" dirty="0"/>
          </a:p>
        </p:txBody>
      </p:sp>
      <p:pic>
        <p:nvPicPr>
          <p:cNvPr id="5" name="Content Placeholder 4"/>
          <p:cNvPicPr>
            <a:picLocks noGrp="1" noChangeAspect="1"/>
          </p:cNvPicPr>
          <p:nvPr>
            <p:ph sz="half" idx="2"/>
          </p:nvPr>
        </p:nvPicPr>
        <p:blipFill>
          <a:blip r:embed="rId3"/>
          <a:stretch>
            <a:fillRect/>
          </a:stretch>
        </p:blipFill>
        <p:spPr>
          <a:xfrm>
            <a:off x="4664075" y="1910281"/>
            <a:ext cx="4273678" cy="4128380"/>
          </a:xfrm>
          <a:prstGeom prst="rect">
            <a:avLst/>
          </a:prstGeom>
        </p:spPr>
      </p:pic>
      <p:sp>
        <p:nvSpPr>
          <p:cNvPr id="6" name="Right Arrow 5"/>
          <p:cNvSpPr/>
          <p:nvPr/>
        </p:nvSpPr>
        <p:spPr>
          <a:xfrm>
            <a:off x="4309450" y="4798337"/>
            <a:ext cx="443619" cy="19012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a:stretch>
            <a:fillRect/>
          </a:stretch>
        </p:blipFill>
        <p:spPr>
          <a:xfrm>
            <a:off x="7199014" y="0"/>
            <a:ext cx="1944986" cy="1094055"/>
          </a:xfrm>
          <a:prstGeom prst="rect">
            <a:avLst/>
          </a:prstGeom>
        </p:spPr>
      </p:pic>
      <p:pic>
        <p:nvPicPr>
          <p:cNvPr id="8" name="Picture 7"/>
          <p:cNvPicPr>
            <a:picLocks noChangeAspect="1"/>
          </p:cNvPicPr>
          <p:nvPr/>
        </p:nvPicPr>
        <p:blipFill>
          <a:blip r:embed="rId5"/>
          <a:stretch>
            <a:fillRect/>
          </a:stretch>
        </p:blipFill>
        <p:spPr>
          <a:xfrm>
            <a:off x="0" y="0"/>
            <a:ext cx="1944986" cy="1094055"/>
          </a:xfrm>
          <a:prstGeom prst="rect">
            <a:avLst/>
          </a:prstGeom>
        </p:spPr>
      </p:pic>
    </p:spTree>
    <p:extLst>
      <p:ext uri="{BB962C8B-B14F-4D97-AF65-F5344CB8AC3E}">
        <p14:creationId xmlns:p14="http://schemas.microsoft.com/office/powerpoint/2010/main" val="1052494966"/>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229378" name="Picture 2" descr="carbon footprint"/>
          <p:cNvPicPr>
            <a:picLocks noChangeAspect="1" noChangeArrowheads="1"/>
          </p:cNvPicPr>
          <p:nvPr/>
        </p:nvPicPr>
        <p:blipFill>
          <a:blip r:embed="rId3"/>
          <a:srcRect/>
          <a:stretch>
            <a:fillRect/>
          </a:stretch>
        </p:blipFill>
        <p:spPr bwMode="auto">
          <a:xfrm>
            <a:off x="1247751" y="2395298"/>
            <a:ext cx="6300269" cy="3228888"/>
          </a:xfrm>
          <a:prstGeom prst="rect">
            <a:avLst/>
          </a:prstGeom>
          <a:noFill/>
        </p:spPr>
      </p:pic>
      <p:sp>
        <p:nvSpPr>
          <p:cNvPr id="7" name="TextBox 6"/>
          <p:cNvSpPr txBox="1"/>
          <p:nvPr/>
        </p:nvSpPr>
        <p:spPr>
          <a:xfrm>
            <a:off x="400833" y="1039660"/>
            <a:ext cx="7803715" cy="923330"/>
          </a:xfrm>
          <a:prstGeom prst="rect">
            <a:avLst/>
          </a:prstGeom>
          <a:noFill/>
        </p:spPr>
        <p:txBody>
          <a:bodyPr wrap="square" rtlCol="0">
            <a:spAutoFit/>
          </a:bodyPr>
          <a:lstStyle/>
          <a:p>
            <a:r>
              <a:rPr lang="en-GB" dirty="0"/>
              <a:t>The carbon Footprint is 54 percent of humanity’s overall Ecological Footprint and its most rapidly-growing component. Humanity’s carbon footprint has increased 11-fold since 1961.</a:t>
            </a:r>
          </a:p>
        </p:txBody>
      </p:sp>
      <p:sp>
        <p:nvSpPr>
          <p:cNvPr id="8" name="TextBox 7"/>
          <p:cNvSpPr txBox="1"/>
          <p:nvPr/>
        </p:nvSpPr>
        <p:spPr>
          <a:xfrm>
            <a:off x="1731016" y="206277"/>
            <a:ext cx="6304996" cy="584775"/>
          </a:xfrm>
          <a:prstGeom prst="rect">
            <a:avLst/>
          </a:prstGeom>
          <a:noFill/>
        </p:spPr>
        <p:txBody>
          <a:bodyPr wrap="none" rtlCol="0">
            <a:spAutoFit/>
          </a:bodyPr>
          <a:lstStyle/>
          <a:p>
            <a:pPr algn="ctr"/>
            <a:r>
              <a:rPr lang="en-GB" sz="3200" dirty="0"/>
              <a:t>Carbon footprint and climate change</a:t>
            </a:r>
          </a:p>
        </p:txBody>
      </p:sp>
    </p:spTree>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475989" y="1553227"/>
            <a:ext cx="6789107" cy="369332"/>
          </a:xfrm>
          <a:prstGeom prst="rect">
            <a:avLst/>
          </a:prstGeom>
          <a:noFill/>
        </p:spPr>
        <p:txBody>
          <a:bodyPr wrap="square" rtlCol="0">
            <a:spAutoFit/>
          </a:bodyPr>
          <a:lstStyle/>
          <a:p>
            <a:endParaRPr lang="en-GB" dirty="0"/>
          </a:p>
        </p:txBody>
      </p:sp>
      <p:sp>
        <p:nvSpPr>
          <p:cNvPr id="10" name="Rectangle 17"/>
          <p:cNvSpPr txBox="1">
            <a:spLocks noChangeArrowheads="1"/>
          </p:cNvSpPr>
          <p:nvPr/>
        </p:nvSpPr>
        <p:spPr>
          <a:xfrm>
            <a:off x="226540" y="1144933"/>
            <a:ext cx="5469925" cy="4292041"/>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endPar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j-ea"/>
              <a:cs typeface="+mj-cs"/>
            </a:endParaRPr>
          </a:p>
        </p:txBody>
      </p:sp>
      <p:sp>
        <p:nvSpPr>
          <p:cNvPr id="11" name="TextBox 10"/>
          <p:cNvSpPr txBox="1"/>
          <p:nvPr/>
        </p:nvSpPr>
        <p:spPr>
          <a:xfrm>
            <a:off x="571889" y="1"/>
            <a:ext cx="8102556" cy="584775"/>
          </a:xfrm>
          <a:prstGeom prst="rect">
            <a:avLst/>
          </a:prstGeom>
          <a:noFill/>
        </p:spPr>
        <p:txBody>
          <a:bodyPr wrap="square">
            <a:spAutoFit/>
          </a:bodyPr>
          <a:lstStyle/>
          <a:p>
            <a:pPr>
              <a:defRPr/>
            </a:pPr>
            <a:endParaRPr lang="en-US" sz="3200" b="1" dirty="0">
              <a:effectLst>
                <a:outerShdw blurRad="38100" dist="38100" dir="2700000" algn="tl">
                  <a:srgbClr val="000000">
                    <a:alpha val="43137"/>
                  </a:srgbClr>
                </a:outerShdw>
              </a:effectLst>
            </a:endParaRPr>
          </a:p>
        </p:txBody>
      </p:sp>
      <p:sp>
        <p:nvSpPr>
          <p:cNvPr id="14" name="Rectangle 3"/>
          <p:cNvSpPr txBox="1">
            <a:spLocks noChangeArrowheads="1"/>
          </p:cNvSpPr>
          <p:nvPr/>
        </p:nvSpPr>
        <p:spPr>
          <a:xfrm>
            <a:off x="231304" y="933365"/>
            <a:ext cx="7543800" cy="4899025"/>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n-ea"/>
              <a:cs typeface="+mn-cs"/>
            </a:endParaRPr>
          </a:p>
        </p:txBody>
      </p:sp>
      <p:sp>
        <p:nvSpPr>
          <p:cNvPr id="15" name="TextBox 14"/>
          <p:cNvSpPr txBox="1"/>
          <p:nvPr/>
        </p:nvSpPr>
        <p:spPr>
          <a:xfrm>
            <a:off x="0" y="926757"/>
            <a:ext cx="7265096" cy="5355312"/>
          </a:xfrm>
          <a:prstGeom prst="rect">
            <a:avLst/>
          </a:prstGeom>
          <a:noFill/>
        </p:spPr>
        <p:txBody>
          <a:bodyPr wrap="square" rtlCol="0">
            <a:spAutoFit/>
          </a:bodyPr>
          <a:lstStyle/>
          <a:p>
            <a:r>
              <a:rPr lang="en-GB" dirty="0"/>
              <a:t>Carbon </a:t>
            </a:r>
            <a:r>
              <a:rPr lang="en-GB" dirty="0" err="1"/>
              <a:t>footprinting</a:t>
            </a:r>
            <a:r>
              <a:rPr lang="en-GB" dirty="0"/>
              <a:t> services to allow organisations to produce a reliable, consistent and certifiable carbon footprint for business-to-business (B2B) and business-to-consumer (B2C) products in accordance with the published product carbon </a:t>
            </a:r>
            <a:r>
              <a:rPr lang="en-GB" dirty="0" err="1"/>
              <a:t>footprinting</a:t>
            </a:r>
            <a:r>
              <a:rPr lang="en-GB" dirty="0"/>
              <a:t> standard PAS 2050.</a:t>
            </a:r>
          </a:p>
          <a:p>
            <a:endParaRPr lang="en-GB" dirty="0"/>
          </a:p>
          <a:p>
            <a:r>
              <a:rPr lang="en-GB" dirty="0">
                <a:solidFill>
                  <a:srgbClr val="FF0000"/>
                </a:solidFill>
              </a:rPr>
              <a:t>For example:</a:t>
            </a:r>
          </a:p>
          <a:p>
            <a:r>
              <a:rPr lang="en-GB" dirty="0">
                <a:solidFill>
                  <a:srgbClr val="FF0000"/>
                </a:solidFill>
              </a:rPr>
              <a:t>As the construction sector strives to become more sustainable, assessment methods such as BREEAM, </a:t>
            </a:r>
            <a:r>
              <a:rPr lang="en-GB" dirty="0" err="1">
                <a:solidFill>
                  <a:srgbClr val="FF0000"/>
                </a:solidFill>
              </a:rPr>
              <a:t>Ecohomes</a:t>
            </a:r>
            <a:r>
              <a:rPr lang="en-GB" dirty="0">
                <a:solidFill>
                  <a:srgbClr val="FF0000"/>
                </a:solidFill>
              </a:rPr>
              <a:t> and the Code for Sustainable Homes (CSH) can be powerful tools to demonstrate sustainable development</a:t>
            </a:r>
          </a:p>
          <a:p>
            <a:endParaRPr lang="en-GB" dirty="0">
              <a:solidFill>
                <a:schemeClr val="accent3">
                  <a:lumMod val="75000"/>
                </a:schemeClr>
              </a:solidFill>
            </a:endParaRPr>
          </a:p>
          <a:p>
            <a:r>
              <a:rPr lang="en-GB" dirty="0">
                <a:solidFill>
                  <a:schemeClr val="accent3">
                    <a:lumMod val="75000"/>
                  </a:schemeClr>
                </a:solidFill>
              </a:rPr>
              <a:t>Furthermore:</a:t>
            </a:r>
          </a:p>
          <a:p>
            <a:r>
              <a:rPr lang="en-GB" dirty="0"/>
              <a:t>The Voluntary Carbon Standard (VCS) is a quality standard for voluntary carbon offset industry. Referring to Kyoto Protocol’s Clean Development Mechanism, VCS establishes criteria for validating, measuring, and monitoring carbon offset projects.</a:t>
            </a:r>
          </a:p>
          <a:p>
            <a:pPr algn="r"/>
            <a:r>
              <a:rPr lang="en-GB" dirty="0"/>
              <a:t>(</a:t>
            </a:r>
            <a:r>
              <a:rPr lang="en-GB" dirty="0" err="1"/>
              <a:t>BioLogic</a:t>
            </a:r>
            <a:r>
              <a:rPr lang="en-GB" dirty="0"/>
              <a:t> 2017)</a:t>
            </a:r>
          </a:p>
          <a:p>
            <a:endParaRPr lang="en-GB" dirty="0"/>
          </a:p>
          <a:p>
            <a:endParaRPr lang="en-GB" dirty="0"/>
          </a:p>
        </p:txBody>
      </p:sp>
      <p:pic>
        <p:nvPicPr>
          <p:cNvPr id="237570" name="Picture 2" descr="http://biologic.ie/wp-content/uploads/2011/12/VCS-logo-small.jpg"/>
          <p:cNvPicPr>
            <a:picLocks noChangeAspect="1" noChangeArrowheads="1"/>
          </p:cNvPicPr>
          <p:nvPr/>
        </p:nvPicPr>
        <p:blipFill>
          <a:blip r:embed="rId3"/>
          <a:srcRect/>
          <a:stretch>
            <a:fillRect/>
          </a:stretch>
        </p:blipFill>
        <p:spPr bwMode="auto">
          <a:xfrm>
            <a:off x="7151996" y="4299552"/>
            <a:ext cx="1842135" cy="1347487"/>
          </a:xfrm>
          <a:prstGeom prst="rect">
            <a:avLst/>
          </a:prstGeom>
          <a:noFill/>
        </p:spPr>
      </p:pic>
      <p:pic>
        <p:nvPicPr>
          <p:cNvPr id="237572" name="Picture 4" descr="http://biologic.ie/wp-content/uploads/2011/12/green-your-home-tips-1.jpg"/>
          <p:cNvPicPr>
            <a:picLocks noChangeAspect="1" noChangeArrowheads="1"/>
          </p:cNvPicPr>
          <p:nvPr/>
        </p:nvPicPr>
        <p:blipFill>
          <a:blip r:embed="rId4"/>
          <a:srcRect/>
          <a:stretch>
            <a:fillRect/>
          </a:stretch>
        </p:blipFill>
        <p:spPr bwMode="auto">
          <a:xfrm>
            <a:off x="7188223" y="1264571"/>
            <a:ext cx="1963008" cy="1963008"/>
          </a:xfrm>
          <a:prstGeom prst="rect">
            <a:avLst/>
          </a:prstGeom>
          <a:noFill/>
        </p:spPr>
      </p:pic>
      <p:sp>
        <p:nvSpPr>
          <p:cNvPr id="16" name="TextBox 15"/>
          <p:cNvSpPr txBox="1"/>
          <p:nvPr/>
        </p:nvSpPr>
        <p:spPr>
          <a:xfrm>
            <a:off x="2804986" y="185352"/>
            <a:ext cx="3447535" cy="584775"/>
          </a:xfrm>
          <a:prstGeom prst="rect">
            <a:avLst/>
          </a:prstGeom>
          <a:noFill/>
        </p:spPr>
        <p:txBody>
          <a:bodyPr wrap="square" rtlCol="0">
            <a:spAutoFit/>
          </a:bodyPr>
          <a:lstStyle/>
          <a:p>
            <a:r>
              <a:rPr lang="en-GB" sz="3200" dirty="0"/>
              <a:t>In Practice</a:t>
            </a:r>
          </a:p>
        </p:txBody>
      </p:sp>
    </p:spTree>
    <p:extLst>
      <p:ext uri="{BB962C8B-B14F-4D97-AF65-F5344CB8AC3E}">
        <p14:creationId xmlns:p14="http://schemas.microsoft.com/office/powerpoint/2010/main" val="160175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nodePh="1">
                                  <p:stCondLst>
                                    <p:cond delay="0"/>
                                  </p:stCondLst>
                                  <p:endCondLst>
                                    <p:cond evt="begin" delay="0">
                                      <p:tn val="10"/>
                                    </p:cond>
                                  </p:end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randombar(horizontal)">
                                      <p:cBhvr>
                                        <p:cTn id="12"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build="p"/>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475989" y="1553227"/>
            <a:ext cx="6789107" cy="369332"/>
          </a:xfrm>
          <a:prstGeom prst="rect">
            <a:avLst/>
          </a:prstGeom>
          <a:noFill/>
        </p:spPr>
        <p:txBody>
          <a:bodyPr wrap="square" rtlCol="0">
            <a:spAutoFit/>
          </a:bodyPr>
          <a:lstStyle/>
          <a:p>
            <a:endParaRPr lang="en-GB" dirty="0"/>
          </a:p>
        </p:txBody>
      </p:sp>
      <p:sp>
        <p:nvSpPr>
          <p:cNvPr id="10" name="Rectangle 17"/>
          <p:cNvSpPr txBox="1">
            <a:spLocks noChangeArrowheads="1"/>
          </p:cNvSpPr>
          <p:nvPr/>
        </p:nvSpPr>
        <p:spPr>
          <a:xfrm>
            <a:off x="226540" y="1144933"/>
            <a:ext cx="5469925" cy="4292041"/>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endPar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j-ea"/>
              <a:cs typeface="+mj-cs"/>
            </a:endParaRPr>
          </a:p>
        </p:txBody>
      </p:sp>
      <p:sp>
        <p:nvSpPr>
          <p:cNvPr id="11" name="TextBox 10"/>
          <p:cNvSpPr txBox="1"/>
          <p:nvPr/>
        </p:nvSpPr>
        <p:spPr>
          <a:xfrm>
            <a:off x="571889" y="1"/>
            <a:ext cx="8102556" cy="584775"/>
          </a:xfrm>
          <a:prstGeom prst="rect">
            <a:avLst/>
          </a:prstGeom>
          <a:noFill/>
        </p:spPr>
        <p:txBody>
          <a:bodyPr wrap="square">
            <a:spAutoFit/>
          </a:bodyPr>
          <a:lstStyle/>
          <a:p>
            <a:pPr>
              <a:defRPr/>
            </a:pPr>
            <a:endParaRPr lang="en-US" sz="3200" b="1" dirty="0">
              <a:effectLst>
                <a:outerShdw blurRad="38100" dist="38100" dir="2700000" algn="tl">
                  <a:srgbClr val="000000">
                    <a:alpha val="43137"/>
                  </a:srgbClr>
                </a:outerShdw>
              </a:effectLst>
            </a:endParaRPr>
          </a:p>
        </p:txBody>
      </p:sp>
      <p:sp>
        <p:nvSpPr>
          <p:cNvPr id="13" name="Rectangle 12"/>
          <p:cNvSpPr/>
          <p:nvPr/>
        </p:nvSpPr>
        <p:spPr>
          <a:xfrm>
            <a:off x="467426" y="167502"/>
            <a:ext cx="4353308" cy="584775"/>
          </a:xfrm>
          <a:prstGeom prst="rect">
            <a:avLst/>
          </a:prstGeom>
        </p:spPr>
        <p:txBody>
          <a:bodyPr wrap="none">
            <a:spAutoFit/>
          </a:bodyPr>
          <a:lstStyle/>
          <a:p>
            <a:r>
              <a:rPr lang="en-GB" sz="3200" b="1" i="1" dirty="0">
                <a:latin typeface="Calibri" pitchFamily="34" charset="0"/>
              </a:rPr>
              <a:t>The Ecological Footprint</a:t>
            </a:r>
            <a:r>
              <a:rPr lang="en-GB" sz="3200" b="1" dirty="0">
                <a:latin typeface="Calibri" pitchFamily="34" charset="0"/>
              </a:rPr>
              <a:t> </a:t>
            </a:r>
            <a:endParaRPr lang="en-GB" sz="3200" b="1" dirty="0"/>
          </a:p>
        </p:txBody>
      </p:sp>
      <p:sp>
        <p:nvSpPr>
          <p:cNvPr id="14" name="Rectangle 3"/>
          <p:cNvSpPr txBox="1">
            <a:spLocks noChangeArrowheads="1"/>
          </p:cNvSpPr>
          <p:nvPr/>
        </p:nvSpPr>
        <p:spPr>
          <a:xfrm>
            <a:off x="231305" y="933365"/>
            <a:ext cx="8270145" cy="4899025"/>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schemeClr val="tx1"/>
                </a:solidFill>
                <a:effectLst/>
                <a:uLnTx/>
                <a:uFillTx/>
                <a:latin typeface="Calibri" pitchFamily="34" charset="0"/>
                <a:ea typeface="+mn-ea"/>
                <a:cs typeface="+mn-cs"/>
              </a:rPr>
              <a:t>Mathis </a:t>
            </a:r>
            <a:r>
              <a:rPr kumimoji="0" lang="en-GB" b="0" i="0" u="none" strike="noStrike" kern="1200" cap="none" spc="0" normalizeH="0" baseline="0" noProof="0" dirty="0" err="1">
                <a:ln>
                  <a:noFill/>
                </a:ln>
                <a:solidFill>
                  <a:schemeClr val="tx1"/>
                </a:solidFill>
                <a:effectLst/>
                <a:uLnTx/>
                <a:uFillTx/>
                <a:latin typeface="Calibri" pitchFamily="34" charset="0"/>
                <a:ea typeface="+mn-ea"/>
                <a:cs typeface="+mn-cs"/>
              </a:rPr>
              <a:t>Wackernagel</a:t>
            </a:r>
            <a:r>
              <a:rPr kumimoji="0" lang="en-GB" b="0" i="0" u="none" strike="noStrike" kern="1200" cap="none" spc="0" normalizeH="0" baseline="0" noProof="0" dirty="0">
                <a:ln>
                  <a:noFill/>
                </a:ln>
                <a:solidFill>
                  <a:schemeClr val="tx1"/>
                </a:solidFill>
                <a:effectLst/>
                <a:uLnTx/>
                <a:uFillTx/>
                <a:latin typeface="Calibri" pitchFamily="34" charset="0"/>
                <a:ea typeface="+mn-ea"/>
                <a:cs typeface="+mn-cs"/>
              </a:rPr>
              <a:t> and William Rees (Various dates from the 1990s).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schemeClr val="tx1"/>
                </a:solidFill>
                <a:effectLst/>
                <a:uLnTx/>
                <a:uFillTx/>
                <a:latin typeface="Calibri" pitchFamily="34" charset="0"/>
                <a:ea typeface="+mn-ea"/>
                <a:cs typeface="+mn-cs"/>
              </a:rPr>
              <a:t>Measure and communicate sustainability through the use of an area-based indicator </a:t>
            </a:r>
            <a:r>
              <a:rPr kumimoji="0" lang="en-GB" b="0" i="0" u="none" strike="noStrike" kern="1200" cap="none" spc="0" normalizeH="0" baseline="0" noProof="0" dirty="0">
                <a:ln>
                  <a:noFill/>
                </a:ln>
                <a:solidFill>
                  <a:schemeClr val="accent3">
                    <a:lumMod val="75000"/>
                  </a:schemeClr>
                </a:solidFill>
                <a:effectLst/>
                <a:uLnTx/>
                <a:uFillTx/>
                <a:latin typeface="Calibri" pitchFamily="34" charset="0"/>
                <a:ea typeface="+mn-ea"/>
                <a:cs typeface="+mn-cs"/>
              </a:rPr>
              <a:t>(Chambers </a:t>
            </a:r>
            <a:r>
              <a:rPr kumimoji="0" lang="en-GB" b="0" i="1" u="none" strike="noStrike" kern="1200" cap="none" spc="0" normalizeH="0" baseline="0" noProof="0" dirty="0">
                <a:ln>
                  <a:noFill/>
                </a:ln>
                <a:solidFill>
                  <a:schemeClr val="accent3">
                    <a:lumMod val="75000"/>
                  </a:schemeClr>
                </a:solidFill>
                <a:effectLst/>
                <a:uLnTx/>
                <a:uFillTx/>
                <a:latin typeface="Calibri" pitchFamily="34" charset="0"/>
                <a:ea typeface="+mn-ea"/>
                <a:cs typeface="+mn-cs"/>
              </a:rPr>
              <a:t>et al., </a:t>
            </a:r>
            <a:r>
              <a:rPr kumimoji="0" lang="en-GB" b="0" i="0" u="none" strike="noStrike" kern="1200" cap="none" spc="0" normalizeH="0" baseline="0" noProof="0" dirty="0">
                <a:ln>
                  <a:noFill/>
                </a:ln>
                <a:solidFill>
                  <a:schemeClr val="accent3">
                    <a:lumMod val="75000"/>
                  </a:schemeClr>
                </a:solidFill>
                <a:effectLst/>
                <a:uLnTx/>
                <a:uFillTx/>
                <a:latin typeface="Calibri" pitchFamily="34" charset="0"/>
                <a:ea typeface="+mn-ea"/>
                <a:cs typeface="+mn-cs"/>
              </a:rPr>
              <a:t>2000).</a:t>
            </a:r>
            <a:endParaRPr kumimoji="0" lang="en-GB" b="0" i="0" u="none" strike="noStrike" kern="1200" cap="none" spc="0" normalizeH="0" baseline="0" noProof="0" dirty="0">
              <a:ln>
                <a:noFill/>
              </a:ln>
              <a:solidFill>
                <a:schemeClr val="tx1"/>
              </a:solidFill>
              <a:effectLst/>
              <a:uLnTx/>
              <a:uFillTx/>
              <a:latin typeface="Calibri" pitchFamily="34" charset="0"/>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schemeClr val="accent3">
                    <a:lumMod val="75000"/>
                  </a:schemeClr>
                </a:solidFill>
                <a:effectLst/>
                <a:uLnTx/>
                <a:uFillTx/>
                <a:latin typeface="Calibri" pitchFamily="34" charset="0"/>
                <a:ea typeface="+mn-ea"/>
                <a:cs typeface="+mn-cs"/>
              </a:rPr>
              <a:t>York </a:t>
            </a:r>
            <a:r>
              <a:rPr kumimoji="0" lang="en-GB" b="0" i="1" u="none" strike="noStrike" kern="1200" cap="none" spc="0" normalizeH="0" baseline="0" noProof="0" dirty="0">
                <a:ln>
                  <a:noFill/>
                </a:ln>
                <a:solidFill>
                  <a:schemeClr val="accent3">
                    <a:lumMod val="75000"/>
                  </a:schemeClr>
                </a:solidFill>
                <a:effectLst/>
                <a:uLnTx/>
                <a:uFillTx/>
                <a:latin typeface="Calibri" pitchFamily="34" charset="0"/>
                <a:ea typeface="+mn-ea"/>
                <a:cs typeface="+mn-cs"/>
              </a:rPr>
              <a:t>et al., </a:t>
            </a:r>
            <a:r>
              <a:rPr kumimoji="0" lang="en-GB" b="0" i="0" u="none" strike="noStrike" kern="1200" cap="none" spc="0" normalizeH="0" baseline="0" noProof="0" dirty="0">
                <a:ln>
                  <a:noFill/>
                </a:ln>
                <a:solidFill>
                  <a:schemeClr val="accent3">
                    <a:lumMod val="75000"/>
                  </a:schemeClr>
                </a:solidFill>
                <a:effectLst/>
                <a:uLnTx/>
                <a:uFillTx/>
                <a:latin typeface="Calibri" pitchFamily="34" charset="0"/>
                <a:ea typeface="+mn-ea"/>
                <a:cs typeface="+mn-cs"/>
              </a:rPr>
              <a:t>(2003)</a:t>
            </a:r>
            <a:r>
              <a:rPr kumimoji="0" lang="en-GB" b="1" i="0" u="none" strike="noStrike" kern="1200" cap="none" spc="0" normalizeH="0" baseline="0" noProof="0" dirty="0">
                <a:ln>
                  <a:noFill/>
                </a:ln>
                <a:solidFill>
                  <a:schemeClr val="accent3">
                    <a:lumMod val="75000"/>
                  </a:schemeClr>
                </a:solidFill>
                <a:effectLst/>
                <a:uLnTx/>
                <a:uFillTx/>
                <a:latin typeface="Calibri" pitchFamily="34" charset="0"/>
                <a:ea typeface="+mn-ea"/>
                <a:cs typeface="+mn-cs"/>
              </a:rPr>
              <a:t> </a:t>
            </a:r>
            <a:r>
              <a:rPr kumimoji="0" lang="en-GB" b="0" i="0" u="none" strike="noStrike" kern="1200" cap="none" spc="0" normalizeH="0" baseline="0" noProof="0" dirty="0">
                <a:ln>
                  <a:noFill/>
                </a:ln>
                <a:solidFill>
                  <a:schemeClr val="tx1"/>
                </a:solidFill>
                <a:effectLst/>
                <a:uLnTx/>
                <a:uFillTx/>
                <a:latin typeface="Calibri" pitchFamily="34" charset="0"/>
                <a:ea typeface="+mn-ea"/>
                <a:cs typeface="+mn-cs"/>
              </a:rPr>
              <a:t>believes that</a:t>
            </a:r>
            <a:r>
              <a:rPr kumimoji="0" lang="en-GB" b="1" i="0" u="none" strike="noStrike" kern="1200" cap="none" spc="0" normalizeH="0" baseline="0" noProof="0" dirty="0">
                <a:ln>
                  <a:noFill/>
                </a:ln>
                <a:solidFill>
                  <a:schemeClr val="tx1"/>
                </a:solidFill>
                <a:effectLst/>
                <a:uLnTx/>
                <a:uFillTx/>
                <a:latin typeface="Calibri" pitchFamily="34" charset="0"/>
                <a:ea typeface="+mn-ea"/>
                <a:cs typeface="+mn-cs"/>
              </a:rPr>
              <a:t> </a:t>
            </a:r>
            <a:r>
              <a:rPr kumimoji="0" lang="en-GB" b="0" i="0" u="none" strike="noStrike" kern="1200" cap="none" spc="0" normalizeH="0" baseline="0" noProof="0" dirty="0">
                <a:ln>
                  <a:noFill/>
                </a:ln>
                <a:solidFill>
                  <a:schemeClr val="tx1"/>
                </a:solidFill>
                <a:effectLst/>
                <a:uLnTx/>
                <a:uFillTx/>
                <a:latin typeface="Calibri" pitchFamily="34" charset="0"/>
                <a:ea typeface="+mn-ea"/>
                <a:cs typeface="+mn-cs"/>
              </a:rPr>
              <a:t>this then enables the footprint to wield huge strength as it provides a common unit of measurement in productive land area for comparing diverse types of impacts.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schemeClr val="tx1"/>
                </a:solidFill>
                <a:effectLst/>
                <a:uLnTx/>
                <a:uFillTx/>
                <a:latin typeface="Calibri" pitchFamily="34" charset="0"/>
                <a:ea typeface="+mn-ea"/>
                <a:cs typeface="+mn-cs"/>
              </a:rPr>
              <a:t>This makes the ecological footprint considerably different to other environmental measures </a:t>
            </a:r>
            <a:r>
              <a:rPr kumimoji="0" lang="en-GB" b="0" i="0" u="none" strike="noStrike" kern="1200" cap="none" spc="0" normalizeH="0" baseline="0" noProof="0" dirty="0">
                <a:ln>
                  <a:noFill/>
                </a:ln>
                <a:solidFill>
                  <a:schemeClr val="accent3">
                    <a:lumMod val="75000"/>
                  </a:schemeClr>
                </a:solidFill>
                <a:effectLst/>
                <a:uLnTx/>
                <a:uFillTx/>
                <a:latin typeface="Calibri" pitchFamily="34" charset="0"/>
                <a:ea typeface="+mn-ea"/>
                <a:cs typeface="+mn-cs"/>
              </a:rPr>
              <a:t> (Birch,2007).</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dirty="0">
                <a:latin typeface="Calibri" pitchFamily="34" charset="0"/>
              </a:rPr>
              <a:t>For example </a:t>
            </a:r>
          </a:p>
          <a:p>
            <a:pPr marL="800100" lvl="1" indent="-342900">
              <a:spcBef>
                <a:spcPct val="20000"/>
              </a:spcBef>
              <a:buFont typeface="Arial" pitchFamily="34" charset="0"/>
              <a:buChar char="•"/>
              <a:defRPr/>
            </a:pPr>
            <a:r>
              <a:rPr lang="en-GB" dirty="0">
                <a:solidFill>
                  <a:schemeClr val="accent3">
                    <a:lumMod val="75000"/>
                  </a:schemeClr>
                </a:solidFill>
                <a:latin typeface="Calibri" pitchFamily="34" charset="0"/>
                <a:hlinkClick r:id="rId3"/>
              </a:rPr>
              <a:t>1. Environmental Footprint WWF 2018</a:t>
            </a:r>
            <a:endParaRPr lang="en-GB" dirty="0">
              <a:solidFill>
                <a:schemeClr val="accent3">
                  <a:lumMod val="75000"/>
                </a:schemeClr>
              </a:solidFill>
              <a:latin typeface="Calibri" pitchFamily="34" charset="0"/>
              <a:hlinkClick r:id="rId4"/>
            </a:endParaRPr>
          </a:p>
        </p:txBody>
      </p:sp>
      <p:pic>
        <p:nvPicPr>
          <p:cNvPr id="38914" name="Picture 2" descr="http://www.transcend.ws/wp-content/uploads/2012/08/GlobalFootprintNetwork.jpg"/>
          <p:cNvPicPr>
            <a:picLocks noChangeAspect="1" noChangeArrowheads="1"/>
          </p:cNvPicPr>
          <p:nvPr/>
        </p:nvPicPr>
        <p:blipFill>
          <a:blip r:embed="rId5"/>
          <a:srcRect/>
          <a:stretch>
            <a:fillRect/>
          </a:stretch>
        </p:blipFill>
        <p:spPr bwMode="auto">
          <a:xfrm>
            <a:off x="5035463" y="3785949"/>
            <a:ext cx="3991496" cy="1753490"/>
          </a:xfrm>
          <a:prstGeom prst="rect">
            <a:avLst/>
          </a:prstGeom>
          <a:noFill/>
        </p:spPr>
      </p:pic>
    </p:spTree>
    <p:extLst>
      <p:ext uri="{BB962C8B-B14F-4D97-AF65-F5344CB8AC3E}">
        <p14:creationId xmlns:p14="http://schemas.microsoft.com/office/powerpoint/2010/main" val="160175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randombar(horizontal)">
                                      <p:cBhvr>
                                        <p:cTn id="12" dur="500"/>
                                        <p:tgtEl>
                                          <p:spTgt spid="1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4">
                                            <p:txEl>
                                              <p:pRg st="1" end="1"/>
                                            </p:txEl>
                                          </p:spTgt>
                                        </p:tgtEl>
                                        <p:attrNameLst>
                                          <p:attrName>style.visibility</p:attrName>
                                        </p:attrNameLst>
                                      </p:cBhvr>
                                      <p:to>
                                        <p:strVal val="visible"/>
                                      </p:to>
                                    </p:set>
                                    <p:animEffect transition="in" filter="randombar(horizontal)">
                                      <p:cBhvr>
                                        <p:cTn id="17" dur="500"/>
                                        <p:tgtEl>
                                          <p:spTgt spid="1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4">
                                            <p:txEl>
                                              <p:pRg st="2" end="2"/>
                                            </p:txEl>
                                          </p:spTgt>
                                        </p:tgtEl>
                                        <p:attrNameLst>
                                          <p:attrName>style.visibility</p:attrName>
                                        </p:attrNameLst>
                                      </p:cBhvr>
                                      <p:to>
                                        <p:strVal val="visible"/>
                                      </p:to>
                                    </p:set>
                                    <p:animEffect transition="in" filter="randombar(horizontal)">
                                      <p:cBhvr>
                                        <p:cTn id="22" dur="500"/>
                                        <p:tgtEl>
                                          <p:spTgt spid="1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4">
                                            <p:txEl>
                                              <p:pRg st="3" end="3"/>
                                            </p:txEl>
                                          </p:spTgt>
                                        </p:tgtEl>
                                        <p:attrNameLst>
                                          <p:attrName>style.visibility</p:attrName>
                                        </p:attrNameLst>
                                      </p:cBhvr>
                                      <p:to>
                                        <p:strVal val="visible"/>
                                      </p:to>
                                    </p:set>
                                    <p:animEffect transition="in" filter="randombar(horizontal)">
                                      <p:cBhvr>
                                        <p:cTn id="27" dur="500"/>
                                        <p:tgtEl>
                                          <p:spTgt spid="1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4">
                                            <p:txEl>
                                              <p:pRg st="4" end="4"/>
                                            </p:txEl>
                                          </p:spTgt>
                                        </p:tgtEl>
                                        <p:attrNameLst>
                                          <p:attrName>style.visibility</p:attrName>
                                        </p:attrNameLst>
                                      </p:cBhvr>
                                      <p:to>
                                        <p:strVal val="visible"/>
                                      </p:to>
                                    </p:set>
                                    <p:animEffect transition="in" filter="randombar(horizontal)">
                                      <p:cBhvr>
                                        <p:cTn id="32" dur="500"/>
                                        <p:tgtEl>
                                          <p:spTgt spid="14">
                                            <p:txEl>
                                              <p:pRg st="4" end="4"/>
                                            </p:txEl>
                                          </p:spTgt>
                                        </p:tgtEl>
                                      </p:cBhvr>
                                    </p:animEffect>
                                  </p:childTnLst>
                                </p:cTn>
                              </p:par>
                              <p:par>
                                <p:cTn id="33" presetID="14" presetClass="entr" presetSubtype="10" fill="hold" grpId="0" nodeType="withEffect">
                                  <p:stCondLst>
                                    <p:cond delay="0"/>
                                  </p:stCondLst>
                                  <p:childTnLst>
                                    <p:set>
                                      <p:cBhvr>
                                        <p:cTn id="34" dur="1" fill="hold">
                                          <p:stCondLst>
                                            <p:cond delay="0"/>
                                          </p:stCondLst>
                                        </p:cTn>
                                        <p:tgtEl>
                                          <p:spTgt spid="14">
                                            <p:txEl>
                                              <p:pRg st="5" end="5"/>
                                            </p:txEl>
                                          </p:spTgt>
                                        </p:tgtEl>
                                        <p:attrNameLst>
                                          <p:attrName>style.visibility</p:attrName>
                                        </p:attrNameLst>
                                      </p:cBhvr>
                                      <p:to>
                                        <p:strVal val="visible"/>
                                      </p:to>
                                    </p:set>
                                    <p:animEffect transition="in" filter="randombar(horizontal)">
                                      <p:cBhvr>
                                        <p:cTn id="35" dur="500"/>
                                        <p:tgtEl>
                                          <p:spTgt spid="1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build="p"/>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1418473" y="208498"/>
            <a:ext cx="6221193" cy="584775"/>
          </a:xfrm>
          <a:prstGeom prst="rect">
            <a:avLst/>
          </a:prstGeom>
          <a:noFill/>
        </p:spPr>
        <p:txBody>
          <a:bodyPr wrap="square" rtlCol="0">
            <a:spAutoFit/>
          </a:bodyPr>
          <a:lstStyle/>
          <a:p>
            <a:pPr algn="ctr"/>
            <a:r>
              <a:rPr lang="en-GB" sz="3200" dirty="0" err="1"/>
              <a:t>Biocapacity</a:t>
            </a:r>
            <a:r>
              <a:rPr lang="en-GB" sz="3200" dirty="0"/>
              <a:t>: Credit </a:t>
            </a:r>
            <a:r>
              <a:rPr lang="en-GB" sz="3200" dirty="0" err="1"/>
              <a:t>vs</a:t>
            </a:r>
            <a:r>
              <a:rPr lang="en-GB" sz="3200" dirty="0"/>
              <a:t> Debit</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93272"/>
            <a:ext cx="9143999" cy="60647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25469" y="904875"/>
            <a:ext cx="1878904" cy="923330"/>
          </a:xfrm>
          <a:prstGeom prst="rect">
            <a:avLst/>
          </a:prstGeom>
          <a:noFill/>
        </p:spPr>
        <p:txBody>
          <a:bodyPr wrap="square" rtlCol="0">
            <a:spAutoFit/>
          </a:bodyPr>
          <a:lstStyle/>
          <a:p>
            <a:r>
              <a:rPr lang="en-GB" dirty="0">
                <a:solidFill>
                  <a:srgbClr val="FF0000"/>
                </a:solidFill>
              </a:rPr>
              <a:t>Overall exceeded by 151% (WWF, 2016: 67)</a:t>
            </a:r>
          </a:p>
        </p:txBody>
      </p:sp>
    </p:spTree>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82" y="0"/>
            <a:ext cx="6858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7327726" y="1490597"/>
            <a:ext cx="1402915" cy="923330"/>
          </a:xfrm>
          <a:prstGeom prst="rect">
            <a:avLst/>
          </a:prstGeom>
          <a:noFill/>
        </p:spPr>
        <p:txBody>
          <a:bodyPr wrap="square" rtlCol="0">
            <a:spAutoFit/>
          </a:bodyPr>
          <a:lstStyle/>
          <a:p>
            <a:r>
              <a:rPr lang="en-GB" dirty="0"/>
              <a:t>Discuss this graphs implications</a:t>
            </a:r>
          </a:p>
        </p:txBody>
      </p:sp>
    </p:spTree>
    <p:extLst>
      <p:ext uri="{BB962C8B-B14F-4D97-AF65-F5344CB8AC3E}">
        <p14:creationId xmlns:p14="http://schemas.microsoft.com/office/powerpoint/2010/main" val="3632840513"/>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this mean for Wales?</a:t>
            </a:r>
          </a:p>
        </p:txBody>
      </p:sp>
      <p:pic>
        <p:nvPicPr>
          <p:cNvPr id="4108" name="Picture 1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375710"/>
            <a:ext cx="1905000" cy="2724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descr="http://image.slidesharecdn.com/cccwalesecologicalandcarbonfps-140122044649-phpapp02/95/ecological-and-carboon-footprints-wales-dec-2013-10-638.jpg?cb=139036610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0632" y="1375710"/>
            <a:ext cx="6076950" cy="456247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5853" y="5710051"/>
            <a:ext cx="2682120" cy="11479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5" name="Picture 9" descr="http://static1.squarespace.com/static/53db9818e4b0f189e0d7d75a/t/5514087ce4b01aeae2144b6d/142737625504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74092" y="1375710"/>
            <a:ext cx="2169908" cy="878660"/>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28477" y="3354703"/>
            <a:ext cx="1957911" cy="1386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9" name="Picture 1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570" y="5354108"/>
            <a:ext cx="3333750" cy="15038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07200823"/>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00" y="286604"/>
            <a:ext cx="4152900" cy="1450757"/>
          </a:xfrm>
        </p:spPr>
        <p:txBody>
          <a:bodyPr>
            <a:noAutofit/>
          </a:bodyPr>
          <a:lstStyle/>
          <a:p>
            <a:r>
              <a:rPr lang="en-GB" sz="3200" dirty="0" smtClean="0"/>
              <a:t>How is the Government going to promote a Green Recovery?</a:t>
            </a:r>
            <a:endParaRPr lang="en-GB" sz="3200" dirty="0"/>
          </a:p>
        </p:txBody>
      </p:sp>
      <p:sp>
        <p:nvSpPr>
          <p:cNvPr id="3" name="Content Placeholder 2"/>
          <p:cNvSpPr>
            <a:spLocks noGrp="1"/>
          </p:cNvSpPr>
          <p:nvPr>
            <p:ph idx="1"/>
          </p:nvPr>
        </p:nvSpPr>
        <p:spPr>
          <a:xfrm>
            <a:off x="822959" y="1845734"/>
            <a:ext cx="7889241" cy="4504266"/>
          </a:xfrm>
        </p:spPr>
        <p:txBody>
          <a:bodyPr>
            <a:normAutofit fontScale="70000" lnSpcReduction="20000"/>
          </a:bodyPr>
          <a:lstStyle/>
          <a:p>
            <a:pPr>
              <a:buFont typeface="Arial" panose="020B0604020202020204" pitchFamily="34" charset="0"/>
              <a:buChar char="•"/>
            </a:pPr>
            <a:r>
              <a:rPr lang="en-GB" dirty="0" smtClean="0">
                <a:solidFill>
                  <a:schemeClr val="tx1"/>
                </a:solidFill>
              </a:rPr>
              <a:t>Split into 3 groups.</a:t>
            </a:r>
          </a:p>
          <a:p>
            <a:pPr>
              <a:buFont typeface="Arial" panose="020B0604020202020204" pitchFamily="34" charset="0"/>
              <a:buChar char="•"/>
            </a:pPr>
            <a:r>
              <a:rPr lang="en-GB" dirty="0" smtClean="0">
                <a:solidFill>
                  <a:schemeClr val="tx1"/>
                </a:solidFill>
              </a:rPr>
              <a:t>Read and present</a:t>
            </a:r>
            <a:endParaRPr lang="en-GB" dirty="0" smtClean="0">
              <a:solidFill>
                <a:schemeClr val="tx1"/>
              </a:solidFill>
              <a:hlinkClick r:id="rId2"/>
            </a:endParaRPr>
          </a:p>
          <a:p>
            <a:pPr marL="457200" indent="-457200">
              <a:buFont typeface="+mj-lt"/>
              <a:buAutoNum type="arabicPeriod"/>
            </a:pPr>
            <a:r>
              <a:rPr lang="en-GB" dirty="0" smtClean="0">
                <a:hlinkClick r:id="rId2"/>
              </a:rPr>
              <a:t>PM commits £350 million to fuel green recovery</a:t>
            </a:r>
            <a:endParaRPr lang="en-GB" dirty="0" smtClean="0"/>
          </a:p>
          <a:p>
            <a:pPr marL="201168" lvl="1" indent="0">
              <a:buNone/>
            </a:pPr>
            <a:r>
              <a:rPr lang="en-GB" dirty="0"/>
              <a:t>https://www.gov.uk/government/news/pm-commits-350-million-to-fuel-green-recovery</a:t>
            </a:r>
            <a:endParaRPr lang="en-GB" dirty="0" smtClean="0"/>
          </a:p>
          <a:p>
            <a:pPr marL="457200" indent="-457200">
              <a:buFont typeface="+mj-lt"/>
              <a:buAutoNum type="arabicPeriod"/>
            </a:pPr>
            <a:r>
              <a:rPr lang="en-GB" dirty="0" smtClean="0">
                <a:hlinkClick r:id="rId3"/>
              </a:rPr>
              <a:t>Building back a green and resilient recovery</a:t>
            </a:r>
            <a:endParaRPr lang="en-GB" dirty="0" smtClean="0"/>
          </a:p>
          <a:p>
            <a:pPr marL="201168" lvl="1" indent="0">
              <a:buNone/>
            </a:pPr>
            <a:r>
              <a:rPr lang="en-GB" dirty="0">
                <a:solidFill>
                  <a:schemeClr val="tx1"/>
                </a:solidFill>
              </a:rPr>
              <a:t>https://</a:t>
            </a:r>
            <a:r>
              <a:rPr lang="en-GB" dirty="0" smtClean="0">
                <a:solidFill>
                  <a:schemeClr val="tx1"/>
                </a:solidFill>
              </a:rPr>
              <a:t>www.gov.uk/government/speeches/building-back-a-green-and-resilient-recovery</a:t>
            </a:r>
            <a:endParaRPr lang="en-GB" dirty="0" smtClean="0">
              <a:hlinkClick r:id="rId4"/>
            </a:endParaRPr>
          </a:p>
          <a:p>
            <a:pPr marL="457200" indent="-457200">
              <a:buFont typeface="+mj-lt"/>
              <a:buAutoNum type="arabicPeriod"/>
            </a:pPr>
            <a:r>
              <a:rPr lang="en-GB" dirty="0" smtClean="0">
                <a:hlinkClick r:id="rId4"/>
              </a:rPr>
              <a:t>Clean Growth Fund</a:t>
            </a:r>
            <a:endParaRPr lang="en-GB" dirty="0"/>
          </a:p>
          <a:p>
            <a:pPr marL="201168" lvl="1" indent="0">
              <a:buNone/>
            </a:pPr>
            <a:r>
              <a:rPr lang="en-GB" dirty="0"/>
              <a:t>https://</a:t>
            </a:r>
            <a:r>
              <a:rPr lang="en-GB" dirty="0" smtClean="0"/>
              <a:t>www.gov.uk/government/publications/clean-growth-equity-fund</a:t>
            </a:r>
          </a:p>
          <a:p>
            <a:pPr marL="201168" lvl="1" indent="0">
              <a:buNone/>
            </a:pPr>
            <a:endParaRPr lang="en-GB" dirty="0"/>
          </a:p>
          <a:p>
            <a:pPr marL="0">
              <a:buNone/>
            </a:pPr>
            <a:r>
              <a:rPr lang="en-GB" b="1" dirty="0" smtClean="0"/>
              <a:t>ALL read these extracts.</a:t>
            </a:r>
          </a:p>
          <a:p>
            <a:pPr marL="201168" lvl="1" indent="0">
              <a:buNone/>
            </a:pPr>
            <a:r>
              <a:rPr lang="en-GB" dirty="0" smtClean="0"/>
              <a:t>Boris Johnson announces £350m investment for the green recovery (Climate Action, 2020)</a:t>
            </a:r>
          </a:p>
          <a:p>
            <a:pPr marL="201168" lvl="1" indent="0">
              <a:buNone/>
            </a:pPr>
            <a:r>
              <a:rPr lang="en-GB" dirty="0">
                <a:hlinkClick r:id="rId5"/>
              </a:rPr>
              <a:t>http://www.climateaction.org</a:t>
            </a:r>
            <a:r>
              <a:rPr lang="en-GB" dirty="0" smtClean="0">
                <a:hlinkClick r:id="rId5"/>
              </a:rPr>
              <a:t>/</a:t>
            </a:r>
            <a:endParaRPr lang="en-GB" dirty="0" smtClean="0"/>
          </a:p>
          <a:p>
            <a:pPr marL="201168" lvl="1" indent="0">
              <a:buNone/>
            </a:pPr>
            <a:endParaRPr lang="en-GB" dirty="0" smtClean="0"/>
          </a:p>
          <a:p>
            <a:pPr marL="201168" lvl="1" indent="0">
              <a:buNone/>
            </a:pPr>
            <a:r>
              <a:rPr lang="en-GB" dirty="0" smtClean="0"/>
              <a:t>Green jobs can boost recovery and help deliver “levelling-up (Climate Action, 2020b)</a:t>
            </a:r>
          </a:p>
          <a:p>
            <a:pPr marL="201168" lvl="1" indent="0">
              <a:buNone/>
            </a:pPr>
            <a:r>
              <a:rPr lang="en-GB" dirty="0">
                <a:hlinkClick r:id="rId6"/>
              </a:rPr>
              <a:t>http://</a:t>
            </a:r>
            <a:r>
              <a:rPr lang="en-GB" dirty="0" smtClean="0">
                <a:hlinkClick r:id="rId6"/>
              </a:rPr>
              <a:t>www.climateaction.org/news/lse-green-jobs-can-boost-recovery-and-help-deliver-levelling-up</a:t>
            </a:r>
            <a:endParaRPr lang="en-GB" dirty="0" smtClean="0"/>
          </a:p>
          <a:p>
            <a:pPr marL="201168" lvl="1" indent="0">
              <a:buNone/>
            </a:pPr>
            <a:endParaRPr lang="en-GB" dirty="0"/>
          </a:p>
          <a:p>
            <a:pPr marL="201168" lvl="1" indent="0">
              <a:buNone/>
            </a:pPr>
            <a:r>
              <a:rPr lang="en-GB" dirty="0" smtClean="0"/>
              <a:t>DISCUSS</a:t>
            </a:r>
          </a:p>
          <a:p>
            <a:pPr marL="201168" lvl="1" indent="0">
              <a:buNone/>
            </a:pPr>
            <a:endParaRPr lang="en-GB" dirty="0"/>
          </a:p>
        </p:txBody>
      </p:sp>
      <p:pic>
        <p:nvPicPr>
          <p:cNvPr id="4" name="Picture 3"/>
          <p:cNvPicPr>
            <a:picLocks noChangeAspect="1"/>
          </p:cNvPicPr>
          <p:nvPr/>
        </p:nvPicPr>
        <p:blipFill>
          <a:blip r:embed="rId7"/>
          <a:stretch>
            <a:fillRect/>
          </a:stretch>
        </p:blipFill>
        <p:spPr>
          <a:xfrm>
            <a:off x="6464300" y="0"/>
            <a:ext cx="2679700" cy="1741805"/>
          </a:xfrm>
          <a:prstGeom prst="rect">
            <a:avLst/>
          </a:prstGeom>
        </p:spPr>
      </p:pic>
    </p:spTree>
    <p:extLst>
      <p:ext uri="{BB962C8B-B14F-4D97-AF65-F5344CB8AC3E}">
        <p14:creationId xmlns:p14="http://schemas.microsoft.com/office/powerpoint/2010/main" val="3566526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par>
                                <p:cTn id="18" presetID="6" presetClass="entr" presetSubtype="16"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circle(in)">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circle(in)">
                                      <p:cBhvr>
                                        <p:cTn id="25" dur="2000"/>
                                        <p:tgtEl>
                                          <p:spTgt spid="3">
                                            <p:txEl>
                                              <p:pRg st="4" end="4"/>
                                            </p:txEl>
                                          </p:spTgt>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circle(in)">
                                      <p:cBhvr>
                                        <p:cTn id="28" dur="20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circle(in)">
                                      <p:cBhvr>
                                        <p:cTn id="33" dur="2000"/>
                                        <p:tgtEl>
                                          <p:spTgt spid="3">
                                            <p:txEl>
                                              <p:pRg st="6" end="6"/>
                                            </p:txEl>
                                          </p:spTgt>
                                        </p:tgtEl>
                                      </p:cBhvr>
                                    </p:animEffect>
                                  </p:childTnLst>
                                </p:cTn>
                              </p:par>
                              <p:par>
                                <p:cTn id="34" presetID="6" presetClass="entr" presetSubtype="16" fill="hold" grpId="0"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circle(in)">
                                      <p:cBhvr>
                                        <p:cTn id="36" dur="2000"/>
                                        <p:tgtEl>
                                          <p:spTgt spid="3">
                                            <p:txEl>
                                              <p:pRg st="7" end="7"/>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0" nodeType="click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animEffect transition="in" filter="circle(in)">
                                      <p:cBhvr>
                                        <p:cTn id="41" dur="2000"/>
                                        <p:tgtEl>
                                          <p:spTgt spid="3">
                                            <p:txEl>
                                              <p:pRg st="9" end="9"/>
                                            </p:txEl>
                                          </p:spTgt>
                                        </p:tgtEl>
                                      </p:cBhvr>
                                    </p:animEffect>
                                  </p:childTnLst>
                                </p:cTn>
                              </p:par>
                              <p:par>
                                <p:cTn id="42" presetID="6" presetClass="entr" presetSubtype="16" fill="hold" grpId="0" nodeType="withEffect">
                                  <p:stCondLst>
                                    <p:cond delay="0"/>
                                  </p:stCondLst>
                                  <p:childTnLst>
                                    <p:set>
                                      <p:cBhvr>
                                        <p:cTn id="43" dur="1" fill="hold">
                                          <p:stCondLst>
                                            <p:cond delay="0"/>
                                          </p:stCondLst>
                                        </p:cTn>
                                        <p:tgtEl>
                                          <p:spTgt spid="3">
                                            <p:txEl>
                                              <p:pRg st="10" end="10"/>
                                            </p:txEl>
                                          </p:spTgt>
                                        </p:tgtEl>
                                        <p:attrNameLst>
                                          <p:attrName>style.visibility</p:attrName>
                                        </p:attrNameLst>
                                      </p:cBhvr>
                                      <p:to>
                                        <p:strVal val="visible"/>
                                      </p:to>
                                    </p:set>
                                    <p:animEffect transition="in" filter="circle(in)">
                                      <p:cBhvr>
                                        <p:cTn id="44" dur="2000"/>
                                        <p:tgtEl>
                                          <p:spTgt spid="3">
                                            <p:txEl>
                                              <p:pRg st="10" end="10"/>
                                            </p:txEl>
                                          </p:spTgt>
                                        </p:tgtEl>
                                      </p:cBhvr>
                                    </p:animEffect>
                                  </p:childTnLst>
                                </p:cTn>
                              </p:par>
                              <p:par>
                                <p:cTn id="45" presetID="6" presetClass="entr" presetSubtype="16" fill="hold" grpId="0" nodeType="with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Effect transition="in" filter="circle(in)">
                                      <p:cBhvr>
                                        <p:cTn id="47" dur="2000"/>
                                        <p:tgtEl>
                                          <p:spTgt spid="3">
                                            <p:txEl>
                                              <p:pRg st="11" end="11"/>
                                            </p:txEl>
                                          </p:spTgt>
                                        </p:tgtEl>
                                      </p:cBhvr>
                                    </p:animEffect>
                                  </p:childTnLst>
                                </p:cTn>
                              </p:par>
                              <p:par>
                                <p:cTn id="48" presetID="6" presetClass="entr" presetSubtype="16" fill="hold" grpId="0" nodeType="withEffect">
                                  <p:stCondLst>
                                    <p:cond delay="0"/>
                                  </p:stCondLst>
                                  <p:childTnLst>
                                    <p:set>
                                      <p:cBhvr>
                                        <p:cTn id="49" dur="1" fill="hold">
                                          <p:stCondLst>
                                            <p:cond delay="0"/>
                                          </p:stCondLst>
                                        </p:cTn>
                                        <p:tgtEl>
                                          <p:spTgt spid="3">
                                            <p:txEl>
                                              <p:pRg st="13" end="13"/>
                                            </p:txEl>
                                          </p:spTgt>
                                        </p:tgtEl>
                                        <p:attrNameLst>
                                          <p:attrName>style.visibility</p:attrName>
                                        </p:attrNameLst>
                                      </p:cBhvr>
                                      <p:to>
                                        <p:strVal val="visible"/>
                                      </p:to>
                                    </p:set>
                                    <p:animEffect transition="in" filter="circle(in)">
                                      <p:cBhvr>
                                        <p:cTn id="50" dur="2000"/>
                                        <p:tgtEl>
                                          <p:spTgt spid="3">
                                            <p:txEl>
                                              <p:pRg st="13" end="13"/>
                                            </p:txEl>
                                          </p:spTgt>
                                        </p:tgtEl>
                                      </p:cBhvr>
                                    </p:animEffect>
                                  </p:childTnLst>
                                </p:cTn>
                              </p:par>
                              <p:par>
                                <p:cTn id="51" presetID="6" presetClass="entr" presetSubtype="16" fill="hold" grpId="0" nodeType="withEffect">
                                  <p:stCondLst>
                                    <p:cond delay="0"/>
                                  </p:stCondLst>
                                  <p:childTnLst>
                                    <p:set>
                                      <p:cBhvr>
                                        <p:cTn id="52" dur="1" fill="hold">
                                          <p:stCondLst>
                                            <p:cond delay="0"/>
                                          </p:stCondLst>
                                        </p:cTn>
                                        <p:tgtEl>
                                          <p:spTgt spid="3">
                                            <p:txEl>
                                              <p:pRg st="14" end="14"/>
                                            </p:txEl>
                                          </p:spTgt>
                                        </p:tgtEl>
                                        <p:attrNameLst>
                                          <p:attrName>style.visibility</p:attrName>
                                        </p:attrNameLst>
                                      </p:cBhvr>
                                      <p:to>
                                        <p:strVal val="visible"/>
                                      </p:to>
                                    </p:set>
                                    <p:animEffect transition="in" filter="circle(in)">
                                      <p:cBhvr>
                                        <p:cTn id="53" dur="2000"/>
                                        <p:tgtEl>
                                          <p:spTgt spid="3">
                                            <p:txEl>
                                              <p:pRg st="14" end="14"/>
                                            </p:txEl>
                                          </p:spTgt>
                                        </p:tgtEl>
                                      </p:cBhvr>
                                    </p:animEffect>
                                  </p:childTnLst>
                                </p:cTn>
                              </p:par>
                              <p:par>
                                <p:cTn id="54" presetID="6" presetClass="entr" presetSubtype="16" fill="hold" grpId="0" nodeType="withEffect">
                                  <p:stCondLst>
                                    <p:cond delay="0"/>
                                  </p:stCondLst>
                                  <p:childTnLst>
                                    <p:set>
                                      <p:cBhvr>
                                        <p:cTn id="55" dur="1" fill="hold">
                                          <p:stCondLst>
                                            <p:cond delay="0"/>
                                          </p:stCondLst>
                                        </p:cTn>
                                        <p:tgtEl>
                                          <p:spTgt spid="3">
                                            <p:txEl>
                                              <p:pRg st="16" end="16"/>
                                            </p:txEl>
                                          </p:spTgt>
                                        </p:tgtEl>
                                        <p:attrNameLst>
                                          <p:attrName>style.visibility</p:attrName>
                                        </p:attrNameLst>
                                      </p:cBhvr>
                                      <p:to>
                                        <p:strVal val="visible"/>
                                      </p:to>
                                    </p:set>
                                    <p:animEffect transition="in" filter="circle(in)">
                                      <p:cBhvr>
                                        <p:cTn id="56" dur="2000"/>
                                        <p:tgtEl>
                                          <p:spTgt spid="3">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1"/>
            <a:ext cx="8833104" cy="1569660"/>
          </a:xfrm>
          <a:prstGeom prst="rect">
            <a:avLst/>
          </a:prstGeom>
          <a:noFill/>
          <a:ln w="9525">
            <a:noFill/>
            <a:miter lim="800000"/>
            <a:headEnd/>
            <a:tailEnd/>
          </a:ln>
        </p:spPr>
        <p:txBody>
          <a:bodyPr wrap="square">
            <a:spAutoFit/>
          </a:bodyPr>
          <a:lstStyle/>
          <a:p>
            <a:pPr marL="342900" indent="-342900">
              <a:buClr>
                <a:srgbClr val="C00000"/>
              </a:buClr>
              <a:buFont typeface="Arial" panose="020B0604020202020204" pitchFamily="34" charset="0"/>
              <a:buChar char="•"/>
            </a:pPr>
            <a:r>
              <a:rPr lang="en-US" sz="2400" b="1" u="sng" dirty="0">
                <a:latin typeface="Calibri" pitchFamily="34" charset="0"/>
                <a:hlinkClick r:id="rId3"/>
              </a:rPr>
              <a:t>Environment (Wales) Bill 2016</a:t>
            </a:r>
            <a:r>
              <a:rPr lang="en-US" sz="2400" b="1" u="sng" dirty="0">
                <a:latin typeface="Calibri" pitchFamily="34" charset="0"/>
              </a:rPr>
              <a:t> (hyperlink)</a:t>
            </a:r>
          </a:p>
          <a:p>
            <a:pPr marL="342900" indent="-342900">
              <a:buClr>
                <a:srgbClr val="C00000"/>
              </a:buClr>
              <a:buFont typeface="Arial" panose="020B0604020202020204" pitchFamily="34" charset="0"/>
              <a:buChar char="•"/>
            </a:pPr>
            <a:r>
              <a:rPr lang="en-US" sz="2400" dirty="0">
                <a:latin typeface="Calibri" pitchFamily="34" charset="0"/>
              </a:rPr>
              <a:t>3% reduction in emissions per year from 2011 onwards</a:t>
            </a:r>
          </a:p>
          <a:p>
            <a:pPr lvl="1">
              <a:buClr>
                <a:srgbClr val="C00000"/>
              </a:buClr>
              <a:buFont typeface="Wingdings" pitchFamily="2" charset="2"/>
              <a:buChar char="Ø"/>
            </a:pPr>
            <a:r>
              <a:rPr lang="en-US" sz="2400" dirty="0">
                <a:latin typeface="Calibri" pitchFamily="34" charset="0"/>
              </a:rPr>
              <a:t> Includes the basket of six main GHGs</a:t>
            </a:r>
          </a:p>
          <a:p>
            <a:pPr>
              <a:buClr>
                <a:srgbClr val="C00000"/>
              </a:buClr>
              <a:buFont typeface="Wingdings" pitchFamily="2" charset="2"/>
              <a:buChar char="Ø"/>
            </a:pPr>
            <a:endParaRPr lang="en-US" sz="2400" dirty="0">
              <a:latin typeface="Calibri" pitchFamily="34" charset="0"/>
            </a:endParaRPr>
          </a:p>
        </p:txBody>
      </p:sp>
      <p:pic>
        <p:nvPicPr>
          <p:cNvPr id="6147" name="Picture 3"/>
          <p:cNvPicPr>
            <a:picLocks noChangeAspect="1" noChangeArrowheads="1"/>
          </p:cNvPicPr>
          <p:nvPr/>
        </p:nvPicPr>
        <p:blipFill>
          <a:blip r:embed="rId4" cstate="email"/>
          <a:srcRect/>
          <a:stretch>
            <a:fillRect/>
          </a:stretch>
        </p:blipFill>
        <p:spPr bwMode="auto">
          <a:xfrm>
            <a:off x="1066531" y="2545381"/>
            <a:ext cx="8077469" cy="3865397"/>
          </a:xfrm>
          <a:prstGeom prst="rect">
            <a:avLst/>
          </a:prstGeom>
          <a:noFill/>
          <a:ln w="9525">
            <a:noFill/>
            <a:miter lim="800000"/>
            <a:headEnd/>
            <a:tailEnd/>
          </a:ln>
        </p:spPr>
      </p:pic>
      <p:sp>
        <p:nvSpPr>
          <p:cNvPr id="11" name="Rectangle 10"/>
          <p:cNvSpPr/>
          <p:nvPr/>
        </p:nvSpPr>
        <p:spPr>
          <a:xfrm>
            <a:off x="112533" y="6407455"/>
            <a:ext cx="3591496" cy="307777"/>
          </a:xfrm>
          <a:prstGeom prst="rect">
            <a:avLst/>
          </a:prstGeom>
        </p:spPr>
        <p:txBody>
          <a:bodyPr wrap="none">
            <a:spAutoFit/>
          </a:bodyPr>
          <a:lstStyle/>
          <a:p>
            <a:r>
              <a:rPr lang="en-GB" sz="1400" dirty="0"/>
              <a:t>(International Carbon Bank &amp; Exchange, 2010) </a:t>
            </a:r>
          </a:p>
        </p:txBody>
      </p:sp>
    </p:spTree>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graphicFrame>
        <p:nvGraphicFramePr>
          <p:cNvPr id="7" name="Table 6"/>
          <p:cNvGraphicFramePr>
            <a:graphicFrameLocks noGrp="1"/>
          </p:cNvGraphicFramePr>
          <p:nvPr/>
        </p:nvGraphicFramePr>
        <p:xfrm>
          <a:off x="1611683" y="1096375"/>
          <a:ext cx="5941513" cy="3254844"/>
        </p:xfrm>
        <a:graphic>
          <a:graphicData uri="http://schemas.openxmlformats.org/drawingml/2006/table">
            <a:tbl>
              <a:tblPr firstRow="1" bandRow="1">
                <a:tableStyleId>{5C22544A-7EE6-4342-B048-85BDC9FD1C3A}</a:tableStyleId>
              </a:tblPr>
              <a:tblGrid>
                <a:gridCol w="1331935">
                  <a:extLst>
                    <a:ext uri="{9D8B030D-6E8A-4147-A177-3AD203B41FA5}">
                      <a16:colId xmlns:a16="http://schemas.microsoft.com/office/drawing/2014/main" val="20000"/>
                    </a:ext>
                  </a:extLst>
                </a:gridCol>
                <a:gridCol w="1891431">
                  <a:extLst>
                    <a:ext uri="{9D8B030D-6E8A-4147-A177-3AD203B41FA5}">
                      <a16:colId xmlns:a16="http://schemas.microsoft.com/office/drawing/2014/main" val="20001"/>
                    </a:ext>
                  </a:extLst>
                </a:gridCol>
                <a:gridCol w="2718147">
                  <a:extLst>
                    <a:ext uri="{9D8B030D-6E8A-4147-A177-3AD203B41FA5}">
                      <a16:colId xmlns:a16="http://schemas.microsoft.com/office/drawing/2014/main" val="20002"/>
                    </a:ext>
                  </a:extLst>
                </a:gridCol>
              </a:tblGrid>
              <a:tr h="914400">
                <a:tc>
                  <a:txBody>
                    <a:bodyPr/>
                    <a:lstStyle/>
                    <a:p>
                      <a:endParaRPr lang="en-GB" sz="18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a:t>EFP </a:t>
                      </a:r>
                      <a:r>
                        <a:rPr lang="en-GB" sz="1800" dirty="0" err="1"/>
                        <a:t>Gha</a:t>
                      </a:r>
                      <a:r>
                        <a:rPr lang="en-GB" sz="1800" dirty="0"/>
                        <a:t>/Cap</a:t>
                      </a:r>
                    </a:p>
                    <a:p>
                      <a:endParaRPr lang="en-GB" sz="1800" dirty="0"/>
                    </a:p>
                  </a:txBody>
                  <a:tcPr/>
                </a:tc>
                <a:tc>
                  <a:txBody>
                    <a:bodyPr/>
                    <a:lstStyle/>
                    <a:p>
                      <a:r>
                        <a:rPr lang="en-GB" sz="1800" dirty="0"/>
                        <a:t>CO2</a:t>
                      </a:r>
                      <a:r>
                        <a:rPr lang="en-GB" sz="1800" baseline="0" dirty="0"/>
                        <a:t> emissions t/Cap</a:t>
                      </a:r>
                      <a:endParaRPr lang="en-GB" sz="1800" dirty="0"/>
                    </a:p>
                  </a:txBody>
                  <a:tcPr/>
                </a:tc>
                <a:extLst>
                  <a:ext uri="{0D108BD9-81ED-4DB2-BD59-A6C34878D82A}">
                    <a16:rowId xmlns:a16="http://schemas.microsoft.com/office/drawing/2014/main" val="10000"/>
                  </a:ext>
                </a:extLst>
              </a:tr>
              <a:tr h="585111">
                <a:tc>
                  <a:txBody>
                    <a:bodyPr/>
                    <a:lstStyle/>
                    <a:p>
                      <a:r>
                        <a:rPr lang="en-GB" sz="1800" dirty="0"/>
                        <a:t>UK</a:t>
                      </a:r>
                    </a:p>
                  </a:txBody>
                  <a:tcPr/>
                </a:tc>
                <a:tc>
                  <a:txBody>
                    <a:bodyPr/>
                    <a:lstStyle/>
                    <a:p>
                      <a:r>
                        <a:rPr lang="en-GB" sz="1800" dirty="0"/>
                        <a:t>4.64</a:t>
                      </a:r>
                    </a:p>
                  </a:txBody>
                  <a:tcPr/>
                </a:tc>
                <a:tc>
                  <a:txBody>
                    <a:bodyPr/>
                    <a:lstStyle/>
                    <a:p>
                      <a:r>
                        <a:rPr lang="en-GB" sz="1800" dirty="0"/>
                        <a:t>12.10</a:t>
                      </a:r>
                    </a:p>
                  </a:txBody>
                  <a:tcPr/>
                </a:tc>
                <a:extLst>
                  <a:ext uri="{0D108BD9-81ED-4DB2-BD59-A6C34878D82A}">
                    <a16:rowId xmlns:a16="http://schemas.microsoft.com/office/drawing/2014/main" val="10001"/>
                  </a:ext>
                </a:extLst>
              </a:tr>
              <a:tr h="585111">
                <a:tc>
                  <a:txBody>
                    <a:bodyPr/>
                    <a:lstStyle/>
                    <a:p>
                      <a:r>
                        <a:rPr lang="en-GB" sz="1800" dirty="0"/>
                        <a:t>Wales</a:t>
                      </a:r>
                    </a:p>
                  </a:txBody>
                  <a:tcPr/>
                </a:tc>
                <a:tc>
                  <a:txBody>
                    <a:bodyPr/>
                    <a:lstStyle/>
                    <a:p>
                      <a:r>
                        <a:rPr lang="en-GB" sz="1800" dirty="0"/>
                        <a:t>4.40</a:t>
                      </a:r>
                    </a:p>
                  </a:txBody>
                  <a:tcPr/>
                </a:tc>
                <a:tc>
                  <a:txBody>
                    <a:bodyPr/>
                    <a:lstStyle/>
                    <a:p>
                      <a:r>
                        <a:rPr lang="en-GB" sz="1800" dirty="0"/>
                        <a:t>11.69</a:t>
                      </a:r>
                    </a:p>
                  </a:txBody>
                  <a:tcPr/>
                </a:tc>
                <a:extLst>
                  <a:ext uri="{0D108BD9-81ED-4DB2-BD59-A6C34878D82A}">
                    <a16:rowId xmlns:a16="http://schemas.microsoft.com/office/drawing/2014/main" val="10002"/>
                  </a:ext>
                </a:extLst>
              </a:tr>
              <a:tr h="585111">
                <a:tc>
                  <a:txBody>
                    <a:bodyPr/>
                    <a:lstStyle/>
                    <a:p>
                      <a:r>
                        <a:rPr lang="en-GB" sz="1800" dirty="0"/>
                        <a:t>SE</a:t>
                      </a:r>
                    </a:p>
                  </a:txBody>
                  <a:tcPr/>
                </a:tc>
                <a:tc>
                  <a:txBody>
                    <a:bodyPr/>
                    <a:lstStyle/>
                    <a:p>
                      <a:r>
                        <a:rPr lang="en-GB" sz="1800" dirty="0"/>
                        <a:t>5.09</a:t>
                      </a:r>
                    </a:p>
                  </a:txBody>
                  <a:tcPr/>
                </a:tc>
                <a:tc>
                  <a:txBody>
                    <a:bodyPr/>
                    <a:lstStyle/>
                    <a:p>
                      <a:r>
                        <a:rPr lang="en-GB" sz="1800" dirty="0"/>
                        <a:t>13.16</a:t>
                      </a:r>
                    </a:p>
                  </a:txBody>
                  <a:tcPr/>
                </a:tc>
                <a:extLst>
                  <a:ext uri="{0D108BD9-81ED-4DB2-BD59-A6C34878D82A}">
                    <a16:rowId xmlns:a16="http://schemas.microsoft.com/office/drawing/2014/main" val="10003"/>
                  </a:ext>
                </a:extLst>
              </a:tr>
              <a:tr h="585111">
                <a:tc>
                  <a:txBody>
                    <a:bodyPr/>
                    <a:lstStyle/>
                    <a:p>
                      <a:r>
                        <a:rPr lang="en-GB" sz="1800" dirty="0"/>
                        <a:t>Cardiff</a:t>
                      </a:r>
                    </a:p>
                  </a:txBody>
                  <a:tcPr/>
                </a:tc>
                <a:tc>
                  <a:txBody>
                    <a:bodyPr/>
                    <a:lstStyle/>
                    <a:p>
                      <a:r>
                        <a:rPr lang="en-GB" sz="1800" dirty="0"/>
                        <a:t>4.45</a:t>
                      </a:r>
                    </a:p>
                  </a:txBody>
                  <a:tcPr/>
                </a:tc>
                <a:tc>
                  <a:txBody>
                    <a:bodyPr/>
                    <a:lstStyle/>
                    <a:p>
                      <a:r>
                        <a:rPr lang="en-GB" sz="1800" dirty="0"/>
                        <a:t>11.62</a:t>
                      </a:r>
                    </a:p>
                  </a:txBody>
                  <a:tcPr/>
                </a:tc>
                <a:extLst>
                  <a:ext uri="{0D108BD9-81ED-4DB2-BD59-A6C34878D82A}">
                    <a16:rowId xmlns:a16="http://schemas.microsoft.com/office/drawing/2014/main" val="10004"/>
                  </a:ext>
                </a:extLst>
              </a:tr>
            </a:tbl>
          </a:graphicData>
        </a:graphic>
      </p:graphicFrame>
      <p:graphicFrame>
        <p:nvGraphicFramePr>
          <p:cNvPr id="8" name="Table 7"/>
          <p:cNvGraphicFramePr>
            <a:graphicFrameLocks noGrp="1"/>
          </p:cNvGraphicFramePr>
          <p:nvPr/>
        </p:nvGraphicFramePr>
        <p:xfrm>
          <a:off x="1511475" y="4171168"/>
          <a:ext cx="6096000" cy="475988"/>
        </p:xfrm>
        <a:graphic>
          <a:graphicData uri="http://schemas.openxmlformats.org/drawingml/2006/table">
            <a:tbl>
              <a:tblPr firstRow="1" bandRow="1">
                <a:tableStyleId>{5C22544A-7EE6-4342-B048-85BDC9FD1C3A}</a:tableStyleId>
              </a:tblPr>
              <a:tblGrid>
                <a:gridCol w="1419615">
                  <a:extLst>
                    <a:ext uri="{9D8B030D-6E8A-4147-A177-3AD203B41FA5}">
                      <a16:colId xmlns:a16="http://schemas.microsoft.com/office/drawing/2014/main" val="20000"/>
                    </a:ext>
                  </a:extLst>
                </a:gridCol>
                <a:gridCol w="1903957">
                  <a:extLst>
                    <a:ext uri="{9D8B030D-6E8A-4147-A177-3AD203B41FA5}">
                      <a16:colId xmlns:a16="http://schemas.microsoft.com/office/drawing/2014/main" val="20001"/>
                    </a:ext>
                  </a:extLst>
                </a:gridCol>
                <a:gridCol w="2772428">
                  <a:extLst>
                    <a:ext uri="{9D8B030D-6E8A-4147-A177-3AD203B41FA5}">
                      <a16:colId xmlns:a16="http://schemas.microsoft.com/office/drawing/2014/main" val="20002"/>
                    </a:ext>
                  </a:extLst>
                </a:gridCol>
              </a:tblGrid>
              <a:tr h="475988">
                <a:tc>
                  <a:txBody>
                    <a:bodyPr/>
                    <a:lstStyle/>
                    <a:p>
                      <a:r>
                        <a:rPr lang="en-GB" sz="1800" dirty="0"/>
                        <a:t>NPT</a:t>
                      </a:r>
                    </a:p>
                  </a:txBody>
                  <a:tcPr/>
                </a:tc>
                <a:tc>
                  <a:txBody>
                    <a:bodyPr/>
                    <a:lstStyle/>
                    <a:p>
                      <a:r>
                        <a:rPr lang="en-GB" sz="1800" dirty="0"/>
                        <a:t>4.25</a:t>
                      </a:r>
                    </a:p>
                  </a:txBody>
                  <a:tcPr/>
                </a:tc>
                <a:tc>
                  <a:txBody>
                    <a:bodyPr/>
                    <a:lstStyle/>
                    <a:p>
                      <a:r>
                        <a:rPr lang="en-GB" sz="1800" dirty="0"/>
                        <a:t>11.32</a:t>
                      </a:r>
                    </a:p>
                  </a:txBody>
                  <a:tcPr/>
                </a:tc>
                <a:extLst>
                  <a:ext uri="{0D108BD9-81ED-4DB2-BD59-A6C34878D82A}">
                    <a16:rowId xmlns:a16="http://schemas.microsoft.com/office/drawing/2014/main" val="10000"/>
                  </a:ext>
                </a:extLst>
              </a:tr>
            </a:tbl>
          </a:graphicData>
        </a:graphic>
      </p:graphicFrame>
      <p:sp>
        <p:nvSpPr>
          <p:cNvPr id="10" name="TextBox 9"/>
          <p:cNvSpPr txBox="1"/>
          <p:nvPr/>
        </p:nvSpPr>
        <p:spPr>
          <a:xfrm>
            <a:off x="1440494" y="4835047"/>
            <a:ext cx="6676373" cy="646331"/>
          </a:xfrm>
          <a:prstGeom prst="rect">
            <a:avLst/>
          </a:prstGeom>
          <a:noFill/>
        </p:spPr>
        <p:txBody>
          <a:bodyPr wrap="square" rtlCol="0">
            <a:spAutoFit/>
          </a:bodyPr>
          <a:lstStyle/>
          <a:p>
            <a:r>
              <a:rPr lang="en-GB" dirty="0"/>
              <a:t>NPT Production 40% Consumption 60% (Household 45%)</a:t>
            </a:r>
          </a:p>
          <a:p>
            <a:r>
              <a:rPr lang="en-GB" dirty="0"/>
              <a:t>Wales = 2.7 planets predicted 3.3 by 2020</a:t>
            </a:r>
          </a:p>
        </p:txBody>
      </p:sp>
      <p:sp>
        <p:nvSpPr>
          <p:cNvPr id="9" name="TextBox 8"/>
          <p:cNvSpPr txBox="1"/>
          <p:nvPr/>
        </p:nvSpPr>
        <p:spPr>
          <a:xfrm>
            <a:off x="1272562" y="176982"/>
            <a:ext cx="6103915" cy="584775"/>
          </a:xfrm>
          <a:prstGeom prst="rect">
            <a:avLst/>
          </a:prstGeom>
          <a:noFill/>
        </p:spPr>
        <p:txBody>
          <a:bodyPr wrap="none" rtlCol="0">
            <a:spAutoFit/>
          </a:bodyPr>
          <a:lstStyle/>
          <a:p>
            <a:pPr algn="ctr"/>
            <a:r>
              <a:rPr lang="en-GB" sz="3200" dirty="0"/>
              <a:t>National and local footprints </a:t>
            </a:r>
            <a:r>
              <a:rPr lang="en-GB" sz="3200" dirty="0" smtClean="0"/>
              <a:t>2019</a:t>
            </a:r>
            <a:endParaRPr lang="en-US" sz="3200" dirty="0"/>
          </a:p>
        </p:txBody>
      </p:sp>
    </p:spTree>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latin typeface="+mj-lt"/>
                <a:ea typeface="+mj-ea"/>
                <a:cs typeface="+mj-cs"/>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804266"/>
            <a:ext cx="8833104" cy="1200329"/>
          </a:xfrm>
          <a:prstGeom prst="rect">
            <a:avLst/>
          </a:prstGeom>
          <a:noFill/>
          <a:ln w="9525">
            <a:noFill/>
            <a:miter lim="800000"/>
            <a:headEnd/>
            <a:tailEnd/>
          </a:ln>
        </p:spPr>
        <p:txBody>
          <a:bodyPr wrap="square">
            <a:spAutoFit/>
          </a:bodyPr>
          <a:lstStyle/>
          <a:p>
            <a:pPr>
              <a:buClr>
                <a:srgbClr val="C00000"/>
              </a:buClr>
            </a:pPr>
            <a:r>
              <a:rPr lang="en-US" sz="2400" b="1" dirty="0">
                <a:latin typeface="Calibri" pitchFamily="34" charset="0"/>
              </a:rPr>
              <a:t>Consumption Emissions</a:t>
            </a:r>
          </a:p>
          <a:p>
            <a:pPr>
              <a:buClr>
                <a:srgbClr val="C00000"/>
              </a:buClr>
              <a:buFont typeface="Wingdings" pitchFamily="2" charset="2"/>
              <a:buChar char="Ø"/>
            </a:pPr>
            <a:endParaRPr lang="en-US" sz="2400" dirty="0">
              <a:latin typeface="Calibri" pitchFamily="34" charset="0"/>
            </a:endParaRPr>
          </a:p>
          <a:p>
            <a:pPr>
              <a:buClr>
                <a:srgbClr val="C00000"/>
              </a:buClr>
              <a:buFont typeface="Wingdings" pitchFamily="2" charset="2"/>
              <a:buChar char="Ø"/>
            </a:pPr>
            <a:endParaRPr lang="en-US" sz="2400" dirty="0">
              <a:latin typeface="Calibri" pitchFamily="34" charset="0"/>
            </a:endParaRPr>
          </a:p>
        </p:txBody>
      </p:sp>
      <p:pic>
        <p:nvPicPr>
          <p:cNvPr id="69636" name="Picture 4"/>
          <p:cNvPicPr>
            <a:picLocks noChangeAspect="1" noChangeArrowheads="1"/>
          </p:cNvPicPr>
          <p:nvPr/>
        </p:nvPicPr>
        <p:blipFill>
          <a:blip r:embed="rId3" cstate="email"/>
          <a:srcRect/>
          <a:stretch>
            <a:fillRect/>
          </a:stretch>
        </p:blipFill>
        <p:spPr bwMode="auto">
          <a:xfrm>
            <a:off x="1328739" y="1281117"/>
            <a:ext cx="6486525" cy="4552950"/>
          </a:xfrm>
          <a:prstGeom prst="rect">
            <a:avLst/>
          </a:prstGeom>
          <a:noFill/>
          <a:ln w="9525">
            <a:noFill/>
            <a:miter lim="800000"/>
            <a:headEnd/>
            <a:tailEnd/>
          </a:ln>
        </p:spPr>
      </p:pic>
      <p:sp>
        <p:nvSpPr>
          <p:cNvPr id="10" name="TextBox 9"/>
          <p:cNvSpPr txBox="1"/>
          <p:nvPr/>
        </p:nvSpPr>
        <p:spPr>
          <a:xfrm>
            <a:off x="7015163" y="1900239"/>
            <a:ext cx="1743075" cy="369332"/>
          </a:xfrm>
          <a:prstGeom prst="rect">
            <a:avLst/>
          </a:prstGeom>
          <a:noFill/>
        </p:spPr>
        <p:txBody>
          <a:bodyPr wrap="square" rtlCol="0">
            <a:spAutoFit/>
          </a:bodyPr>
          <a:lstStyle/>
          <a:p>
            <a:r>
              <a:rPr lang="en-GB" dirty="0"/>
              <a:t>17.8% increase</a:t>
            </a:r>
          </a:p>
        </p:txBody>
      </p:sp>
      <p:sp>
        <p:nvSpPr>
          <p:cNvPr id="11" name="TextBox 10"/>
          <p:cNvSpPr txBox="1"/>
          <p:nvPr/>
        </p:nvSpPr>
        <p:spPr>
          <a:xfrm>
            <a:off x="6953249" y="4510089"/>
            <a:ext cx="1743075" cy="369332"/>
          </a:xfrm>
          <a:prstGeom prst="rect">
            <a:avLst/>
          </a:prstGeom>
          <a:noFill/>
        </p:spPr>
        <p:txBody>
          <a:bodyPr wrap="square" rtlCol="0">
            <a:spAutoFit/>
          </a:bodyPr>
          <a:lstStyle/>
          <a:p>
            <a:r>
              <a:rPr lang="en-GB" dirty="0"/>
              <a:t>5% decrease</a:t>
            </a:r>
          </a:p>
        </p:txBody>
      </p:sp>
      <p:sp>
        <p:nvSpPr>
          <p:cNvPr id="12" name="Rectangle 11"/>
          <p:cNvSpPr/>
          <p:nvPr/>
        </p:nvSpPr>
        <p:spPr>
          <a:xfrm>
            <a:off x="6791691" y="998833"/>
            <a:ext cx="2107115" cy="307777"/>
          </a:xfrm>
          <a:prstGeom prst="rect">
            <a:avLst/>
          </a:prstGeom>
        </p:spPr>
        <p:txBody>
          <a:bodyPr wrap="none">
            <a:spAutoFit/>
          </a:bodyPr>
          <a:lstStyle/>
          <a:p>
            <a:r>
              <a:rPr lang="en-GB" sz="1400" dirty="0"/>
              <a:t>(</a:t>
            </a:r>
            <a:r>
              <a:rPr lang="en-GB" sz="1400" dirty="0" err="1"/>
              <a:t>Wiedmann</a:t>
            </a:r>
            <a:r>
              <a:rPr lang="en-GB" sz="1400" dirty="0"/>
              <a:t>, T. et al, 2008)</a:t>
            </a:r>
          </a:p>
        </p:txBody>
      </p:sp>
    </p:spTree>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extBox 2"/>
          <p:cNvSpPr txBox="1">
            <a:spLocks noChangeArrowheads="1"/>
          </p:cNvSpPr>
          <p:nvPr/>
        </p:nvSpPr>
        <p:spPr bwMode="auto">
          <a:xfrm>
            <a:off x="215901" y="1404939"/>
            <a:ext cx="8672513" cy="830997"/>
          </a:xfrm>
          <a:prstGeom prst="rect">
            <a:avLst/>
          </a:prstGeom>
          <a:noFill/>
          <a:ln w="9525">
            <a:noFill/>
            <a:miter lim="800000"/>
            <a:headEnd/>
            <a:tailEnd/>
          </a:ln>
        </p:spPr>
        <p:txBody>
          <a:bodyPr>
            <a:spAutoFit/>
          </a:bodyPr>
          <a:lstStyle/>
          <a:p>
            <a:pPr>
              <a:buClr>
                <a:srgbClr val="C00000"/>
              </a:buClr>
            </a:pPr>
            <a:endParaRPr lang="en-US" sz="2400">
              <a:latin typeface="Calibri" pitchFamily="34" charset="0"/>
            </a:endParaRPr>
          </a:p>
          <a:p>
            <a:pPr>
              <a:buClr>
                <a:srgbClr val="C00000"/>
              </a:buClr>
            </a:pPr>
            <a:endParaRPr lang="en-US" sz="2400" i="1">
              <a:latin typeface="Calibri" pitchFamily="34" charset="0"/>
            </a:endParaRPr>
          </a:p>
        </p:txBody>
      </p:sp>
      <p:sp>
        <p:nvSpPr>
          <p:cNvPr id="717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dirty="0">
                <a:solidFill>
                  <a:schemeClr val="tx2"/>
                </a:solidFill>
                <a:latin typeface="Calibri" pitchFamily="34" charset="0"/>
              </a:rPr>
              <a:t>Wales Spatial Plan</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180" name="TextBox 9"/>
          <p:cNvSpPr txBox="1">
            <a:spLocks noChangeArrowheads="1"/>
          </p:cNvSpPr>
          <p:nvPr/>
        </p:nvSpPr>
        <p:spPr bwMode="auto">
          <a:xfrm>
            <a:off x="38101" y="1308101"/>
            <a:ext cx="3644900" cy="4278094"/>
          </a:xfrm>
          <a:prstGeom prst="rect">
            <a:avLst/>
          </a:prstGeom>
          <a:noFill/>
          <a:ln w="9525">
            <a:noFill/>
            <a:miter lim="800000"/>
            <a:headEnd/>
            <a:tailEnd/>
          </a:ln>
        </p:spPr>
        <p:txBody>
          <a:bodyPr>
            <a:spAutoFit/>
          </a:bodyPr>
          <a:lstStyle/>
          <a:p>
            <a:pPr>
              <a:buClr>
                <a:srgbClr val="C00000"/>
              </a:buClr>
              <a:buFont typeface="Wingdings" pitchFamily="2" charset="2"/>
              <a:buChar char="Ø"/>
            </a:pPr>
            <a:r>
              <a:rPr lang="en-GB" dirty="0"/>
              <a:t> </a:t>
            </a:r>
            <a:r>
              <a:rPr lang="en-GB" sz="2000" dirty="0"/>
              <a:t>Spatial Plan Areas consist of representatives from multiple constituent local authorities</a:t>
            </a:r>
          </a:p>
          <a:p>
            <a:pPr>
              <a:buClr>
                <a:srgbClr val="C00000"/>
              </a:buClr>
            </a:pPr>
            <a:endParaRPr lang="en-GB" sz="2000" dirty="0"/>
          </a:p>
          <a:p>
            <a:pPr>
              <a:buClr>
                <a:srgbClr val="C00000"/>
              </a:buClr>
              <a:buFont typeface="Wingdings" pitchFamily="2" charset="2"/>
              <a:buChar char="Ø"/>
            </a:pPr>
            <a:r>
              <a:rPr lang="en-GB" sz="2000" dirty="0"/>
              <a:t> Areas defined based upon shared attributes </a:t>
            </a:r>
          </a:p>
          <a:p>
            <a:pPr>
              <a:buClr>
                <a:srgbClr val="C00000"/>
              </a:buClr>
              <a:buFont typeface="Wingdings" pitchFamily="2" charset="2"/>
              <a:buChar char="Ø"/>
            </a:pPr>
            <a:endParaRPr lang="en-GB" sz="2000" dirty="0"/>
          </a:p>
          <a:p>
            <a:pPr>
              <a:buClr>
                <a:srgbClr val="C00000"/>
              </a:buClr>
              <a:buFont typeface="Wingdings" pitchFamily="2" charset="2"/>
              <a:buChar char="Ø"/>
            </a:pPr>
            <a:r>
              <a:rPr lang="en-GB" sz="2000" dirty="0"/>
              <a:t> Areas are encouraged to work co-operatively on cross border issues – fuzzy boundaries</a:t>
            </a:r>
          </a:p>
          <a:p>
            <a:pPr>
              <a:buClr>
                <a:srgbClr val="C00000"/>
              </a:buClr>
              <a:buFont typeface="Wingdings" pitchFamily="2" charset="2"/>
              <a:buChar char="Ø"/>
            </a:pPr>
            <a:endParaRPr lang="en-GB" dirty="0"/>
          </a:p>
          <a:p>
            <a:pPr>
              <a:buClr>
                <a:srgbClr val="C00000"/>
              </a:buClr>
              <a:buFont typeface="Wingdings" pitchFamily="2" charset="2"/>
              <a:buChar char="Ø"/>
            </a:pPr>
            <a:endParaRPr lang="en-GB" dirty="0"/>
          </a:p>
          <a:p>
            <a:pPr>
              <a:buClr>
                <a:srgbClr val="C00000"/>
              </a:buClr>
              <a:buFont typeface="Wingdings" pitchFamily="2" charset="2"/>
              <a:buChar char="Ø"/>
            </a:pPr>
            <a:endParaRPr lang="en-GB" dirty="0"/>
          </a:p>
          <a:p>
            <a:pPr>
              <a:buClr>
                <a:srgbClr val="C00000"/>
              </a:buClr>
              <a:buFont typeface="Wingdings" pitchFamily="2" charset="2"/>
              <a:buChar char="Ø"/>
            </a:pPr>
            <a:endParaRPr lang="en-GB" dirty="0"/>
          </a:p>
        </p:txBody>
      </p:sp>
      <p:pic>
        <p:nvPicPr>
          <p:cNvPr id="11" name="Picture 10" descr="NAT VISION(E).jpg"/>
          <p:cNvPicPr>
            <a:picLocks noChangeAspect="1"/>
          </p:cNvPicPr>
          <p:nvPr/>
        </p:nvPicPr>
        <p:blipFill>
          <a:blip r:embed="rId3" cstate="email"/>
          <a:srcRect/>
          <a:stretch>
            <a:fillRect/>
          </a:stretch>
        </p:blipFill>
        <p:spPr>
          <a:xfrm>
            <a:off x="777766" y="14559"/>
            <a:ext cx="7052441" cy="6819854"/>
          </a:xfrm>
          <a:prstGeom prst="rect">
            <a:avLst/>
          </a:prstGeom>
        </p:spPr>
      </p:pic>
      <p:pic>
        <p:nvPicPr>
          <p:cNvPr id="12" name="Picture 11" descr="NAT VISION(E).jpg"/>
          <p:cNvPicPr>
            <a:picLocks noChangeAspect="1"/>
          </p:cNvPicPr>
          <p:nvPr/>
        </p:nvPicPr>
        <p:blipFill>
          <a:blip r:embed="rId4" cstate="email"/>
          <a:srcRect/>
          <a:stretch>
            <a:fillRect/>
          </a:stretch>
        </p:blipFill>
        <p:spPr>
          <a:xfrm>
            <a:off x="3853191" y="939158"/>
            <a:ext cx="5122644" cy="4862554"/>
          </a:xfrm>
          <a:prstGeom prst="rect">
            <a:avLst/>
          </a:prstGeom>
        </p:spPr>
      </p:pic>
      <p:sp>
        <p:nvSpPr>
          <p:cNvPr id="13" name="Rectangle 12"/>
          <p:cNvSpPr/>
          <p:nvPr/>
        </p:nvSpPr>
        <p:spPr>
          <a:xfrm>
            <a:off x="5152527" y="6347757"/>
            <a:ext cx="3968459" cy="369332"/>
          </a:xfrm>
          <a:prstGeom prst="rect">
            <a:avLst/>
          </a:prstGeom>
        </p:spPr>
        <p:txBody>
          <a:bodyPr wrap="none">
            <a:spAutoFit/>
          </a:bodyPr>
          <a:lstStyle/>
          <a:p>
            <a:r>
              <a:rPr lang="en-GB" dirty="0"/>
              <a:t>(Welsh Assembly Government, </a:t>
            </a:r>
            <a:r>
              <a:rPr lang="en-GB" dirty="0" smtClean="0"/>
              <a:t>2018</a:t>
            </a:r>
            <a:r>
              <a:rPr lang="en-GB"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11"/>
                                        </p:tgtEl>
                                      </p:cBhvr>
                                      <p:by x="72000" y="72000"/>
                                    </p:animScale>
                                  </p:childTnLst>
                                </p:cTn>
                              </p:par>
                              <p:par>
                                <p:cTn id="7" presetID="63" presetClass="path" presetSubtype="0" accel="50000" decel="50000" fill="hold" nodeType="withEffect">
                                  <p:stCondLst>
                                    <p:cond delay="0"/>
                                  </p:stCondLst>
                                  <p:childTnLst>
                                    <p:animMotion origin="layout" path="M 2.77778E-7 1.6763E-6 L 0.23264 -0.00231 " pathEditMode="relative" rAng="0" ptsTypes="AA">
                                      <p:cBhvr>
                                        <p:cTn id="8" dur="2000" fill="hold"/>
                                        <p:tgtEl>
                                          <p:spTgt spid="11"/>
                                        </p:tgtEl>
                                        <p:attrNameLst>
                                          <p:attrName>ppt_x</p:attrName>
                                          <p:attrName>ppt_y</p:attrName>
                                        </p:attrNameLst>
                                      </p:cBhvr>
                                      <p:rCtr x="11600" y="-100"/>
                                    </p:animMotion>
                                  </p:childTnLst>
                                </p:cTn>
                              </p:par>
                            </p:childTnLst>
                          </p:cTn>
                        </p:par>
                        <p:par>
                          <p:cTn id="9" fill="hold">
                            <p:stCondLst>
                              <p:cond delay="2000"/>
                            </p:stCondLst>
                            <p:childTnLst>
                              <p:par>
                                <p:cTn id="10" presetID="1" presetClass="exit" presetSubtype="0" fill="hold" nodeType="afterEffect">
                                  <p:stCondLst>
                                    <p:cond delay="0"/>
                                  </p:stCondLst>
                                  <p:childTnLst>
                                    <p:set>
                                      <p:cBhvr>
                                        <p:cTn id="11" dur="1" fill="hold">
                                          <p:stCondLst>
                                            <p:cond delay="0"/>
                                          </p:stCondLst>
                                        </p:cTn>
                                        <p:tgtEl>
                                          <p:spTgt spid="11"/>
                                        </p:tgtEl>
                                        <p:attrNameLst>
                                          <p:attrName>style.visibility</p:attrName>
                                        </p:attrNameLst>
                                      </p:cBhvr>
                                      <p:to>
                                        <p:strVal val="hidden"/>
                                      </p:to>
                                    </p:set>
                                  </p:childTnLst>
                                </p:cTn>
                              </p:par>
                              <p:par>
                                <p:cTn id="12" presetID="1" presetClass="entr" presetSubtype="0" fill="hold" nodeType="withEffect">
                                  <p:stCondLst>
                                    <p:cond delay="0"/>
                                  </p:stCondLst>
                                  <p:childTnLst>
                                    <p:set>
                                      <p:cBhvr>
                                        <p:cTn id="13" dur="1" fill="hold">
                                          <p:stCondLst>
                                            <p:cond delay="0"/>
                                          </p:stCondLst>
                                        </p:cTn>
                                        <p:tgtEl>
                                          <p:spTgt spid="12"/>
                                        </p:tgtEl>
                                        <p:attrNameLst>
                                          <p:attrName>style.visibility</p:attrName>
                                        </p:attrNameLst>
                                      </p:cBhvr>
                                      <p:to>
                                        <p:strVal val="visible"/>
                                      </p:to>
                                    </p:set>
                                  </p:childTnLst>
                                </p:cTn>
                              </p:par>
                            </p:childTnLst>
                          </p:cTn>
                        </p:par>
                        <p:par>
                          <p:cTn id="14" fill="hold">
                            <p:stCondLst>
                              <p:cond delay="2000"/>
                            </p:stCondLst>
                            <p:childTnLst>
                              <p:par>
                                <p:cTn id="15" presetID="1" presetClass="entr" presetSubtype="0"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par>
                          <p:cTn id="17" fill="hold">
                            <p:stCondLst>
                              <p:cond delay="2000"/>
                            </p:stCondLst>
                            <p:childTnLst>
                              <p:par>
                                <p:cTn id="18" presetID="1" presetClass="entr" presetSubtype="0"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childTnLst>
                                </p:cTn>
                              </p:par>
                              <p:par>
                                <p:cTn id="20" presetID="10" presetClass="entr" presetSubtype="0" fill="hold" grpId="0" nodeType="withEffect">
                                  <p:stCondLst>
                                    <p:cond delay="0"/>
                                  </p:stCondLst>
                                  <p:childTnLst>
                                    <p:set>
                                      <p:cBhvr>
                                        <p:cTn id="21" dur="1" fill="hold">
                                          <p:stCondLst>
                                            <p:cond delay="0"/>
                                          </p:stCondLst>
                                        </p:cTn>
                                        <p:tgtEl>
                                          <p:spTgt spid="7180"/>
                                        </p:tgtEl>
                                        <p:attrNameLst>
                                          <p:attrName>style.visibility</p:attrName>
                                        </p:attrNameLst>
                                      </p:cBhvr>
                                      <p:to>
                                        <p:strVal val="visible"/>
                                      </p:to>
                                    </p:set>
                                    <p:animEffect transition="in" filter="fade">
                                      <p:cBhvr>
                                        <p:cTn id="22" dur="2000"/>
                                        <p:tgtEl>
                                          <p:spTgt spid="71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7180" grpId="0"/>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extBox 2"/>
          <p:cNvSpPr txBox="1">
            <a:spLocks noChangeArrowheads="1"/>
          </p:cNvSpPr>
          <p:nvPr/>
        </p:nvSpPr>
        <p:spPr bwMode="auto">
          <a:xfrm>
            <a:off x="215901" y="1227139"/>
            <a:ext cx="8928100" cy="2308324"/>
          </a:xfrm>
          <a:prstGeom prst="rect">
            <a:avLst/>
          </a:prstGeom>
          <a:noFill/>
          <a:ln w="9525">
            <a:noFill/>
            <a:miter lim="800000"/>
            <a:headEnd/>
            <a:tailEnd/>
          </a:ln>
        </p:spPr>
        <p:txBody>
          <a:bodyPr>
            <a:spAutoFit/>
          </a:bodyPr>
          <a:lstStyle/>
          <a:p>
            <a:pPr>
              <a:buClr>
                <a:srgbClr val="C00000"/>
              </a:buClr>
              <a:buFont typeface="Wingdings" pitchFamily="2" charset="2"/>
              <a:buChar char="Ø"/>
            </a:pPr>
            <a:r>
              <a:rPr lang="en-GB" sz="2400" dirty="0">
                <a:latin typeface="Calibri" pitchFamily="34" charset="0"/>
              </a:rPr>
              <a:t> In the WSP 2008 update it stated that each area group will develop practical plans to move towards becoming a low-carbon region. An important part of our plan (WA 2015)</a:t>
            </a:r>
          </a:p>
          <a:p>
            <a:pPr>
              <a:buClr>
                <a:srgbClr val="C00000"/>
              </a:buClr>
              <a:buFont typeface="Wingdings" pitchFamily="2" charset="2"/>
              <a:buChar char="Ø"/>
            </a:pPr>
            <a:endParaRPr lang="en-GB" sz="2400" dirty="0">
              <a:latin typeface="Calibri" pitchFamily="34" charset="0"/>
            </a:endParaRPr>
          </a:p>
          <a:p>
            <a:pPr>
              <a:buClr>
                <a:srgbClr val="C00000"/>
              </a:buClr>
              <a:buFont typeface="Wingdings" pitchFamily="2" charset="2"/>
              <a:buChar char="Ø"/>
            </a:pPr>
            <a:r>
              <a:rPr lang="en-GB" sz="2400" dirty="0">
                <a:latin typeface="Calibri" pitchFamily="34" charset="0"/>
              </a:rPr>
              <a:t> SDC commissioned to define what an LCR is and how this can be applied</a:t>
            </a:r>
            <a:endParaRPr lang="en-GB" sz="2400" i="1" dirty="0">
              <a:latin typeface="Calibri" pitchFamily="34" charset="0"/>
            </a:endParaRPr>
          </a:p>
        </p:txBody>
      </p:sp>
      <p:sp>
        <p:nvSpPr>
          <p:cNvPr id="5124"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‘Low Carbon Regions’ - Project Background</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5132" name="TextBox 2"/>
          <p:cNvSpPr txBox="1">
            <a:spLocks noChangeArrowheads="1"/>
          </p:cNvSpPr>
          <p:nvPr/>
        </p:nvSpPr>
        <p:spPr bwMode="auto">
          <a:xfrm>
            <a:off x="215900" y="3352801"/>
            <a:ext cx="6877051" cy="2308225"/>
          </a:xfrm>
          <a:prstGeom prst="rect">
            <a:avLst/>
          </a:prstGeom>
          <a:noFill/>
          <a:ln w="9525">
            <a:noFill/>
            <a:miter lim="800000"/>
            <a:headEnd/>
            <a:tailEnd/>
          </a:ln>
        </p:spPr>
        <p:txBody>
          <a:bodyPr>
            <a:spAutoFit/>
          </a:bodyPr>
          <a:lstStyle/>
          <a:p>
            <a:pPr>
              <a:buClr>
                <a:srgbClr val="C00000"/>
              </a:buClr>
              <a:buFont typeface="Wingdings" pitchFamily="2" charset="2"/>
              <a:buChar char="Ø"/>
            </a:pPr>
            <a:r>
              <a:rPr lang="en-GB" sz="2400">
                <a:latin typeface="Calibri" pitchFamily="34" charset="0"/>
              </a:rPr>
              <a:t> We have developed a framework along with the information needed for the regions to develop their own plans for reducing carbon emissions</a:t>
            </a:r>
          </a:p>
          <a:p>
            <a:pPr>
              <a:buClr>
                <a:srgbClr val="C00000"/>
              </a:buClr>
            </a:pPr>
            <a:endParaRPr lang="en-GB" sz="2400">
              <a:latin typeface="Calibri" pitchFamily="34" charset="0"/>
            </a:endParaRPr>
          </a:p>
          <a:p>
            <a:pPr>
              <a:buClr>
                <a:srgbClr val="C00000"/>
              </a:buClr>
              <a:buFont typeface="Wingdings" pitchFamily="2" charset="2"/>
              <a:buChar char="Ø"/>
            </a:pPr>
            <a:r>
              <a:rPr lang="en-GB" sz="2400">
                <a:latin typeface="Calibri" pitchFamily="34" charset="0"/>
              </a:rPr>
              <a:t> We recognise that many of the measures to reduce emissions need to be delivered at a regional level </a:t>
            </a:r>
            <a:endParaRPr lang="en-GB" sz="2400" i="1">
              <a:latin typeface="Calibri" pitchFamily="34" charset="0"/>
            </a:endParaRPr>
          </a:p>
        </p:txBody>
      </p:sp>
      <p:pic>
        <p:nvPicPr>
          <p:cNvPr id="12" name="Picture 2"/>
          <p:cNvPicPr>
            <a:picLocks noChangeAspect="1" noChangeArrowheads="1"/>
          </p:cNvPicPr>
          <p:nvPr/>
        </p:nvPicPr>
        <p:blipFill>
          <a:blip r:embed="rId3" cstate="email"/>
          <a:srcRect/>
          <a:stretch>
            <a:fillRect/>
          </a:stretch>
        </p:blipFill>
        <p:spPr bwMode="auto">
          <a:xfrm>
            <a:off x="7117726" y="3043646"/>
            <a:ext cx="1974023" cy="2782388"/>
          </a:xfrm>
          <a:prstGeom prst="rect">
            <a:avLst/>
          </a:prstGeom>
          <a:noFill/>
          <a:ln w="9525">
            <a:noFill/>
            <a:miter lim="800000"/>
            <a:headEnd/>
            <a:tailEnd/>
          </a:ln>
        </p:spPr>
      </p:pic>
      <p:sp>
        <p:nvSpPr>
          <p:cNvPr id="10" name="Rectangle 9"/>
          <p:cNvSpPr/>
          <p:nvPr/>
        </p:nvSpPr>
        <p:spPr>
          <a:xfrm>
            <a:off x="5152529" y="6181498"/>
            <a:ext cx="3024674" cy="307777"/>
          </a:xfrm>
          <a:prstGeom prst="rect">
            <a:avLst/>
          </a:prstGeom>
        </p:spPr>
        <p:txBody>
          <a:bodyPr wrap="none">
            <a:spAutoFit/>
          </a:bodyPr>
          <a:lstStyle/>
          <a:p>
            <a:r>
              <a:rPr lang="en-GB" sz="1400" dirty="0"/>
              <a:t>(Welsh Assembly Government, </a:t>
            </a:r>
            <a:r>
              <a:rPr lang="en-GB" sz="1400" dirty="0" smtClean="0"/>
              <a:t>2018</a:t>
            </a:r>
            <a:r>
              <a:rPr lang="en-GB" sz="1400" dirty="0"/>
              <a:t>) </a:t>
            </a:r>
          </a:p>
        </p:txBody>
      </p:sp>
    </p:spTree>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59453" y="1602965"/>
            <a:ext cx="5111053" cy="5072332"/>
          </a:xfrm>
          <a:prstGeom prst="rect">
            <a:avLst/>
          </a:prstGeom>
        </p:spPr>
      </p:pic>
      <p:sp>
        <p:nvSpPr>
          <p:cNvPr id="3" name="Title 2"/>
          <p:cNvSpPr>
            <a:spLocks noGrp="1"/>
          </p:cNvSpPr>
          <p:nvPr>
            <p:ph type="title"/>
          </p:nvPr>
        </p:nvSpPr>
        <p:spPr/>
        <p:txBody>
          <a:bodyPr>
            <a:normAutofit/>
          </a:bodyPr>
          <a:lstStyle/>
          <a:p>
            <a:r>
              <a:rPr lang="en-GB" dirty="0" smtClean="0"/>
              <a:t>A Low Carbon Wales 2019 (read and Present)</a:t>
            </a:r>
            <a:endParaRPr lang="en-GB" dirty="0"/>
          </a:p>
        </p:txBody>
      </p:sp>
    </p:spTree>
    <p:extLst>
      <p:ext uri="{BB962C8B-B14F-4D97-AF65-F5344CB8AC3E}">
        <p14:creationId xmlns:p14="http://schemas.microsoft.com/office/powerpoint/2010/main" val="3405615920"/>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latin typeface="+mj-lt"/>
                <a:ea typeface="+mj-ea"/>
                <a:cs typeface="+mj-cs"/>
              </a:rPr>
              <a:t>Why Policy and Strategy?</a:t>
            </a:r>
            <a:endParaRPr lang="en-GB" i="1" dirty="0">
              <a:latin typeface="+mj-lt"/>
              <a:cs typeface="+mn-cs"/>
            </a:endParaRPr>
          </a:p>
        </p:txBody>
      </p:sp>
      <p:sp>
        <p:nvSpPr>
          <p:cNvPr id="8" name="TextBox 2"/>
          <p:cNvSpPr txBox="1">
            <a:spLocks noChangeArrowheads="1"/>
          </p:cNvSpPr>
          <p:nvPr/>
        </p:nvSpPr>
        <p:spPr bwMode="auto">
          <a:xfrm>
            <a:off x="618298" y="949218"/>
            <a:ext cx="7600951" cy="1692771"/>
          </a:xfrm>
          <a:prstGeom prst="rect">
            <a:avLst/>
          </a:prstGeom>
          <a:noFill/>
          <a:ln w="9525">
            <a:noFill/>
            <a:miter lim="800000"/>
            <a:headEnd/>
            <a:tailEnd/>
          </a:ln>
        </p:spPr>
        <p:txBody>
          <a:bodyPr>
            <a:spAutoFit/>
          </a:bodyPr>
          <a:lstStyle/>
          <a:p>
            <a:pPr algn="ctr">
              <a:buClr>
                <a:srgbClr val="C00000"/>
              </a:buClr>
            </a:pPr>
            <a:r>
              <a:rPr lang="en-US" sz="3200" b="1" u="sng" dirty="0">
                <a:latin typeface="Calibri" pitchFamily="34" charset="0"/>
              </a:rPr>
              <a:t>Where is the UK?</a:t>
            </a:r>
          </a:p>
          <a:p>
            <a:pPr>
              <a:buClr>
                <a:srgbClr val="C00000"/>
              </a:buClr>
              <a:buFont typeface="Wingdings" pitchFamily="2" charset="2"/>
              <a:buChar char="Ø"/>
            </a:pPr>
            <a:r>
              <a:rPr lang="en-US" sz="2400" dirty="0">
                <a:latin typeface="Calibri" pitchFamily="34" charset="0"/>
              </a:rPr>
              <a:t> </a:t>
            </a:r>
          </a:p>
          <a:p>
            <a:pPr>
              <a:buClr>
                <a:srgbClr val="C00000"/>
              </a:buClr>
            </a:pPr>
            <a:endParaRPr lang="en-US" sz="2400" dirty="0">
              <a:latin typeface="Calibri" pitchFamily="34" charset="0"/>
            </a:endParaRPr>
          </a:p>
          <a:p>
            <a:pPr>
              <a:buClr>
                <a:srgbClr val="C00000"/>
              </a:buClr>
            </a:pPr>
            <a:endParaRPr lang="en-US" sz="2400" dirty="0">
              <a:latin typeface="Calibri" pitchFamily="34" charset="0"/>
            </a:endParaRPr>
          </a:p>
        </p:txBody>
      </p:sp>
      <p:pic>
        <p:nvPicPr>
          <p:cNvPr id="3074" name="Picture 2"/>
          <p:cNvPicPr>
            <a:picLocks noChangeAspect="1" noChangeArrowheads="1"/>
          </p:cNvPicPr>
          <p:nvPr/>
        </p:nvPicPr>
        <p:blipFill>
          <a:blip r:embed="rId3" cstate="email"/>
          <a:srcRect/>
          <a:stretch>
            <a:fillRect/>
          </a:stretch>
        </p:blipFill>
        <p:spPr bwMode="auto">
          <a:xfrm>
            <a:off x="1714967" y="2023331"/>
            <a:ext cx="5648325" cy="2895600"/>
          </a:xfrm>
          <a:prstGeom prst="rect">
            <a:avLst/>
          </a:prstGeom>
          <a:noFill/>
          <a:ln w="9525">
            <a:noFill/>
            <a:miter lim="800000"/>
            <a:headEnd/>
            <a:tailEnd/>
          </a:ln>
        </p:spPr>
      </p:pic>
      <p:pic>
        <p:nvPicPr>
          <p:cNvPr id="4098" name="Picture 2"/>
          <p:cNvPicPr>
            <a:picLocks noChangeAspect="1" noChangeArrowheads="1"/>
          </p:cNvPicPr>
          <p:nvPr/>
        </p:nvPicPr>
        <p:blipFill>
          <a:blip r:embed="rId4" cstate="email"/>
          <a:srcRect/>
          <a:stretch>
            <a:fillRect/>
          </a:stretch>
        </p:blipFill>
        <p:spPr bwMode="auto">
          <a:xfrm>
            <a:off x="2976564" y="1790700"/>
            <a:ext cx="3190875" cy="3276600"/>
          </a:xfrm>
          <a:prstGeom prst="rect">
            <a:avLst/>
          </a:prstGeom>
          <a:noFill/>
          <a:ln w="9525">
            <a:noFill/>
            <a:miter lim="800000"/>
            <a:headEnd/>
            <a:tailEnd/>
          </a:ln>
        </p:spPr>
      </p:pic>
      <p:sp>
        <p:nvSpPr>
          <p:cNvPr id="9" name="Rectangle 8"/>
          <p:cNvSpPr/>
          <p:nvPr/>
        </p:nvSpPr>
        <p:spPr>
          <a:xfrm>
            <a:off x="5223406" y="5350225"/>
            <a:ext cx="3995774" cy="369332"/>
          </a:xfrm>
          <a:prstGeom prst="rect">
            <a:avLst/>
          </a:prstGeom>
          <a:ln>
            <a:noFill/>
          </a:ln>
        </p:spPr>
        <p:txBody>
          <a:bodyPr wrap="none">
            <a:spAutoFit/>
          </a:bodyPr>
          <a:lstStyle/>
          <a:p>
            <a:r>
              <a:rPr lang="en-GB" dirty="0"/>
              <a:t>(Ernst and Young Global Limited, 2015)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3074"/>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par>
                          <p:cTn id="11" fill="hold">
                            <p:stCondLst>
                              <p:cond delay="0"/>
                            </p:stCondLst>
                            <p:childTnLst>
                              <p:par>
                                <p:cTn id="12" presetID="1" presetClass="entr" presetSubtype="0" fill="hold" nodeType="afterEffect">
                                  <p:stCondLst>
                                    <p:cond delay="0"/>
                                  </p:stCondLst>
                                  <p:childTnLst>
                                    <p:set>
                                      <p:cBhvr>
                                        <p:cTn id="13"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1268363" y="191729"/>
            <a:ext cx="7270955" cy="584775"/>
          </a:xfrm>
          <a:prstGeom prst="rect">
            <a:avLst/>
          </a:prstGeom>
          <a:noFill/>
        </p:spPr>
        <p:txBody>
          <a:bodyPr wrap="square" rtlCol="0">
            <a:spAutoFit/>
          </a:bodyPr>
          <a:lstStyle/>
          <a:p>
            <a:pPr algn="ctr"/>
            <a:r>
              <a:rPr lang="en-US" sz="3200" dirty="0"/>
              <a:t>Parliamentary Office (Seminar)</a:t>
            </a:r>
          </a:p>
        </p:txBody>
      </p:sp>
      <p:sp>
        <p:nvSpPr>
          <p:cNvPr id="10" name="TextBox 9"/>
          <p:cNvSpPr txBox="1"/>
          <p:nvPr/>
        </p:nvSpPr>
        <p:spPr>
          <a:xfrm>
            <a:off x="238754" y="999256"/>
            <a:ext cx="4039332" cy="4339650"/>
          </a:xfrm>
          <a:prstGeom prst="rect">
            <a:avLst/>
          </a:prstGeom>
          <a:noFill/>
        </p:spPr>
        <p:txBody>
          <a:bodyPr wrap="square" rtlCol="0">
            <a:spAutoFit/>
          </a:bodyPr>
          <a:lstStyle/>
          <a:p>
            <a:r>
              <a:rPr lang="en-GB" sz="2000" b="1" dirty="0"/>
              <a:t>Carbon Foot Print of electricity generation</a:t>
            </a:r>
          </a:p>
          <a:p>
            <a:endParaRPr lang="en-GB" sz="2000" b="1" dirty="0"/>
          </a:p>
          <a:p>
            <a:pPr marL="342900" indent="-342900">
              <a:buFont typeface="+mj-lt"/>
              <a:buAutoNum type="arabicPeriod"/>
            </a:pPr>
            <a:r>
              <a:rPr lang="en-GB" dirty="0"/>
              <a:t>How are CFP a good assessment tool to help formulate energy policy?</a:t>
            </a:r>
          </a:p>
          <a:p>
            <a:pPr marL="342900" indent="-342900">
              <a:buFont typeface="+mj-lt"/>
              <a:buAutoNum type="arabicPeriod"/>
            </a:pPr>
            <a:r>
              <a:rPr lang="en-GB" dirty="0"/>
              <a:t>How are CFP a bad assessment tool to help formulate energy policy?</a:t>
            </a:r>
          </a:p>
          <a:p>
            <a:pPr marL="342900" indent="-342900">
              <a:buFont typeface="+mj-lt"/>
              <a:buAutoNum type="arabicPeriod"/>
            </a:pPr>
            <a:r>
              <a:rPr lang="en-GB" dirty="0"/>
              <a:t>Construct a UK energy policy based on the CFP figures provided.</a:t>
            </a:r>
          </a:p>
          <a:p>
            <a:pPr marL="342900" indent="-342900">
              <a:buFont typeface="+mj-lt"/>
              <a:buAutoNum type="arabicPeriod"/>
            </a:pPr>
            <a:r>
              <a:rPr lang="en-GB" dirty="0"/>
              <a:t>What other assessment tools/evidence should be used?</a:t>
            </a:r>
          </a:p>
          <a:p>
            <a:pPr marL="342900" indent="-342900">
              <a:buFont typeface="+mj-lt"/>
              <a:buAutoNum type="arabicPeriod"/>
            </a:pPr>
            <a:r>
              <a:rPr lang="en-GB" dirty="0"/>
              <a:t>What is the future of CFP in developing sustainability policies?</a:t>
            </a:r>
          </a:p>
          <a:p>
            <a:endParaRPr lang="en-GB" dirty="0"/>
          </a:p>
          <a:p>
            <a:endParaRPr lang="en-US" dirty="0"/>
          </a:p>
        </p:txBody>
      </p:sp>
      <p:pic>
        <p:nvPicPr>
          <p:cNvPr id="184322" name="Picture 2" descr="http://www.walkermorris.co.uk/sites/walkermorris.co.uk/files/styles/main_content_image/public/Wind%20Turbine%20%26%20Solar%20Power.jpg"/>
          <p:cNvPicPr>
            <a:picLocks noChangeAspect="1" noChangeArrowheads="1"/>
          </p:cNvPicPr>
          <p:nvPr/>
        </p:nvPicPr>
        <p:blipFill>
          <a:blip r:embed="rId3"/>
          <a:srcRect/>
          <a:stretch>
            <a:fillRect/>
          </a:stretch>
        </p:blipFill>
        <p:spPr bwMode="auto">
          <a:xfrm>
            <a:off x="4422775" y="1548502"/>
            <a:ext cx="4381500" cy="3324226"/>
          </a:xfrm>
          <a:prstGeom prst="rect">
            <a:avLst/>
          </a:prstGeom>
          <a:noFill/>
        </p:spPr>
      </p:pic>
    </p:spTree>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latin typeface="+mj-lt"/>
                <a:ea typeface="+mj-ea"/>
                <a:cs typeface="+mj-cs"/>
              </a:rPr>
              <a:t>Why Policy and Strategy?</a:t>
            </a:r>
            <a:endParaRPr lang="en-GB" i="1" dirty="0">
              <a:latin typeface="+mj-lt"/>
              <a:cs typeface="+mn-cs"/>
            </a:endParaRPr>
          </a:p>
        </p:txBody>
      </p:sp>
      <p:sp>
        <p:nvSpPr>
          <p:cNvPr id="8" name="TextBox 2"/>
          <p:cNvSpPr txBox="1">
            <a:spLocks noChangeArrowheads="1"/>
          </p:cNvSpPr>
          <p:nvPr/>
        </p:nvSpPr>
        <p:spPr bwMode="auto">
          <a:xfrm>
            <a:off x="310896" y="835025"/>
            <a:ext cx="8833104" cy="6863417"/>
          </a:xfrm>
          <a:prstGeom prst="rect">
            <a:avLst/>
          </a:prstGeom>
          <a:noFill/>
          <a:ln w="9525">
            <a:noFill/>
            <a:miter lim="800000"/>
            <a:headEnd/>
            <a:tailEnd/>
          </a:ln>
        </p:spPr>
        <p:txBody>
          <a:bodyPr wrap="square">
            <a:spAutoFit/>
          </a:bodyPr>
          <a:lstStyle/>
          <a:p>
            <a:pPr algn="ctr">
              <a:buClr>
                <a:srgbClr val="C00000"/>
              </a:buClr>
            </a:pPr>
            <a:r>
              <a:rPr lang="en-US" sz="3200" b="1" u="sng" dirty="0">
                <a:latin typeface="Calibri" pitchFamily="34" charset="0"/>
              </a:rPr>
              <a:t>Where is the UK?</a:t>
            </a:r>
          </a:p>
          <a:p>
            <a:pPr>
              <a:buClr>
                <a:srgbClr val="C00000"/>
              </a:buClr>
            </a:pPr>
            <a:r>
              <a:rPr lang="en-US" sz="2400" b="1" u="sng" dirty="0">
                <a:latin typeface="Calibri" pitchFamily="34" charset="0"/>
              </a:rPr>
              <a:t>Positives</a:t>
            </a:r>
          </a:p>
          <a:p>
            <a:pPr>
              <a:buClr>
                <a:srgbClr val="C00000"/>
              </a:buClr>
              <a:buFont typeface="Wingdings" pitchFamily="2" charset="2"/>
              <a:buChar char="Ø"/>
            </a:pPr>
            <a:r>
              <a:rPr lang="en-US" sz="2400" dirty="0">
                <a:latin typeface="Calibri" pitchFamily="34" charset="0"/>
              </a:rPr>
              <a:t> Strong support from the Government</a:t>
            </a:r>
          </a:p>
          <a:p>
            <a:pPr>
              <a:buClr>
                <a:srgbClr val="C00000"/>
              </a:buClr>
              <a:buFont typeface="Wingdings" pitchFamily="2" charset="2"/>
              <a:buChar char="Ø"/>
            </a:pPr>
            <a:r>
              <a:rPr lang="en-US" sz="2400" dirty="0">
                <a:latin typeface="Calibri" pitchFamily="34" charset="0"/>
              </a:rPr>
              <a:t> Renewable Obligation Certificates</a:t>
            </a:r>
          </a:p>
          <a:p>
            <a:pPr>
              <a:buClr>
                <a:srgbClr val="C00000"/>
              </a:buClr>
              <a:buFont typeface="Wingdings" pitchFamily="2" charset="2"/>
              <a:buChar char="Ø"/>
            </a:pPr>
            <a:r>
              <a:rPr lang="en-US" sz="2400" dirty="0">
                <a:latin typeface="Calibri" pitchFamily="34" charset="0"/>
              </a:rPr>
              <a:t> Feed in Tariffs</a:t>
            </a:r>
          </a:p>
          <a:p>
            <a:pPr>
              <a:buClr>
                <a:srgbClr val="C00000"/>
              </a:buClr>
              <a:buFont typeface="Wingdings" pitchFamily="2" charset="2"/>
              <a:buChar char="Ø"/>
            </a:pPr>
            <a:r>
              <a:rPr lang="en-US" sz="2400" dirty="0">
                <a:latin typeface="Calibri" pitchFamily="34" charset="0"/>
              </a:rPr>
              <a:t> Government Pledge to build an offshore power distribution grid</a:t>
            </a:r>
          </a:p>
          <a:p>
            <a:pPr>
              <a:buClr>
                <a:srgbClr val="C00000"/>
              </a:buClr>
              <a:buFont typeface="Wingdings" pitchFamily="2" charset="2"/>
              <a:buChar char="Ø"/>
            </a:pPr>
            <a:r>
              <a:rPr lang="en-US" sz="2400" dirty="0">
                <a:solidFill>
                  <a:srgbClr val="00B050"/>
                </a:solidFill>
                <a:latin typeface="Calibri" pitchFamily="34" charset="0"/>
              </a:rPr>
              <a:t>Private nuclear energy (Hinckley Point) EDF Financial Director resigned 2016 over his view that this Nuclear project was financially unviable</a:t>
            </a:r>
          </a:p>
          <a:p>
            <a:pPr>
              <a:buClr>
                <a:srgbClr val="C00000"/>
              </a:buClr>
            </a:pPr>
            <a:r>
              <a:rPr lang="en-US" sz="2400" b="1" u="sng" dirty="0">
                <a:latin typeface="Calibri" pitchFamily="34" charset="0"/>
              </a:rPr>
              <a:t>Negatives</a:t>
            </a:r>
          </a:p>
          <a:p>
            <a:pPr>
              <a:buClr>
                <a:srgbClr val="C00000"/>
              </a:buClr>
              <a:buFont typeface="Wingdings" pitchFamily="2" charset="2"/>
              <a:buChar char="Ø"/>
            </a:pPr>
            <a:r>
              <a:rPr lang="en-US" sz="2400" dirty="0">
                <a:latin typeface="Calibri" pitchFamily="34" charset="0"/>
              </a:rPr>
              <a:t> Cutting funding for Carbon Trust</a:t>
            </a:r>
          </a:p>
          <a:p>
            <a:pPr>
              <a:buClr>
                <a:srgbClr val="C00000"/>
              </a:buClr>
              <a:buFont typeface="Wingdings" pitchFamily="2" charset="2"/>
              <a:buChar char="Ø"/>
            </a:pPr>
            <a:r>
              <a:rPr lang="en-US" sz="2400" dirty="0">
                <a:latin typeface="Calibri" pitchFamily="34" charset="0"/>
              </a:rPr>
              <a:t> </a:t>
            </a:r>
            <a:r>
              <a:rPr lang="en-GB" sz="2400" dirty="0"/>
              <a:t>The offshore </a:t>
            </a:r>
            <a:r>
              <a:rPr lang="en-US" sz="2400" dirty="0"/>
              <a:t>wind capital grants scheme, the low carbon technology program and a geothermal grant program have had their budgets reduced by a total of £6.9m</a:t>
            </a:r>
          </a:p>
          <a:p>
            <a:pPr>
              <a:buClr>
                <a:srgbClr val="C00000"/>
              </a:buClr>
              <a:buFont typeface="Wingdings" pitchFamily="2" charset="2"/>
              <a:buChar char="Ø"/>
            </a:pPr>
            <a:r>
              <a:rPr lang="en-US" sz="2400" b="1" dirty="0">
                <a:latin typeface="Calibri" pitchFamily="34" charset="0"/>
              </a:rPr>
              <a:t> </a:t>
            </a:r>
            <a:r>
              <a:rPr lang="en-US" sz="2400" dirty="0">
                <a:latin typeface="Calibri" pitchFamily="34" charset="0"/>
              </a:rPr>
              <a:t>Uncertainty around Government policy (Conservatives)</a:t>
            </a:r>
          </a:p>
          <a:p>
            <a:pPr>
              <a:buClr>
                <a:srgbClr val="C00000"/>
              </a:buClr>
              <a:buFont typeface="Wingdings" pitchFamily="2" charset="2"/>
              <a:buChar char="Ø"/>
            </a:pPr>
            <a:r>
              <a:rPr lang="en-US" sz="2400" dirty="0">
                <a:solidFill>
                  <a:srgbClr val="00B050"/>
                </a:solidFill>
                <a:latin typeface="Calibri" pitchFamily="34" charset="0"/>
              </a:rPr>
              <a:t>Change in feed in tariffs</a:t>
            </a:r>
          </a:p>
          <a:p>
            <a:pPr>
              <a:buClr>
                <a:srgbClr val="C00000"/>
              </a:buClr>
            </a:pPr>
            <a:endParaRPr lang="en-US" sz="2400" dirty="0">
              <a:latin typeface="Calibri" pitchFamily="34" charset="0"/>
            </a:endParaRPr>
          </a:p>
          <a:p>
            <a:pPr>
              <a:buClr>
                <a:srgbClr val="C00000"/>
              </a:buClr>
            </a:pPr>
            <a:endParaRPr lang="en-US" sz="2400" dirty="0">
              <a:latin typeface="Calibri" pitchFamily="34" charset="0"/>
            </a:endParaRPr>
          </a:p>
        </p:txBody>
      </p:sp>
      <p:sp>
        <p:nvSpPr>
          <p:cNvPr id="10" name="Rectangle 9"/>
          <p:cNvSpPr/>
          <p:nvPr/>
        </p:nvSpPr>
        <p:spPr>
          <a:xfrm>
            <a:off x="4939389" y="6447579"/>
            <a:ext cx="4121641" cy="369332"/>
          </a:xfrm>
          <a:prstGeom prst="rect">
            <a:avLst/>
          </a:prstGeom>
          <a:ln>
            <a:noFill/>
          </a:ln>
        </p:spPr>
        <p:txBody>
          <a:bodyPr wrap="none">
            <a:spAutoFit/>
          </a:bodyPr>
          <a:lstStyle/>
          <a:p>
            <a:r>
              <a:rPr lang="en-GB" dirty="0"/>
              <a:t>(Ernst and Young Global Limited, </a:t>
            </a:r>
            <a:r>
              <a:rPr lang="en-GB" dirty="0" smtClean="0"/>
              <a:t>2016</a:t>
            </a:r>
            <a:r>
              <a:rPr lang="en-GB"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7" end="7"/>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8" end="8"/>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xEl>
                                              <p:pRg st="9" end="9"/>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10" end="1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5" presetClass="emph" presetSubtype="1" nodeType="clickEffect">
                                  <p:stCondLst>
                                    <p:cond delay="0"/>
                                  </p:stCondLst>
                                  <p:childTnLst>
                                    <p:set>
                                      <p:cBhvr override="childStyle">
                                        <p:cTn id="18" dur="indefinite"/>
                                        <p:tgtEl>
                                          <p:spTgt spid="8">
                                            <p:txEl>
                                              <p:pRg st="10" end="10"/>
                                            </p:txEl>
                                          </p:spTgt>
                                        </p:tgtEl>
                                        <p:attrNameLst>
                                          <p:attrName>style.fontStyle</p:attrName>
                                        </p:attrNameLst>
                                      </p:cBhvr>
                                      <p:to>
                                        <p:strVal val="normal"/>
                                      </p:to>
                                    </p:set>
                                    <p:set>
                                      <p:cBhvr override="childStyle">
                                        <p:cTn id="19" dur="indefinite"/>
                                        <p:tgtEl>
                                          <p:spTgt spid="8">
                                            <p:txEl>
                                              <p:pRg st="10" end="10"/>
                                            </p:txEl>
                                          </p:spTgt>
                                        </p:tgtEl>
                                        <p:attrNameLst>
                                          <p:attrName>style.fontWeight</p:attrName>
                                        </p:attrNameLst>
                                      </p:cBhvr>
                                      <p:to>
                                        <p:strVal val="bold"/>
                                      </p:to>
                                    </p:set>
                                    <p:set>
                                      <p:cBhvr override="childStyle">
                                        <p:cTn id="20" dur="indefinite"/>
                                        <p:tgtEl>
                                          <p:spTgt spid="8">
                                            <p:txEl>
                                              <p:pRg st="10" end="10"/>
                                            </p:txEl>
                                          </p:spTgt>
                                        </p:tgtEl>
                                        <p:attrNameLst>
                                          <p:attrName>style.textDecorationUnderline</p:attrName>
                                        </p:attrNameLst>
                                      </p:cBhvr>
                                      <p:to>
                                        <p:strVal val="false"/>
                                      </p:to>
                                    </p:set>
                                  </p:childTnLst>
                                </p:cTn>
                              </p:par>
                            </p:childTnLst>
                          </p:cTn>
                        </p:par>
                      </p:childTnLst>
                    </p:cTn>
                  </p:par>
                  <p:par>
                    <p:cTn id="21" fill="hold">
                      <p:stCondLst>
                        <p:cond delay="indefinite"/>
                      </p:stCondLst>
                      <p:childTnLst>
                        <p:par>
                          <p:cTn id="22" fill="hold">
                            <p:stCondLst>
                              <p:cond delay="0"/>
                            </p:stCondLst>
                            <p:childTnLst>
                              <p:par>
                                <p:cTn id="23" presetID="5" presetClass="emph" presetSubtype="1" nodeType="clickEffect">
                                  <p:stCondLst>
                                    <p:cond delay="0"/>
                                  </p:stCondLst>
                                  <p:childTnLst>
                                    <p:set>
                                      <p:cBhvr override="childStyle">
                                        <p:cTn id="24" dur="indefinite"/>
                                        <p:tgtEl>
                                          <p:spTgt spid="8">
                                            <p:txEl>
                                              <p:pRg st="11" end="11"/>
                                            </p:txEl>
                                          </p:spTgt>
                                        </p:tgtEl>
                                        <p:attrNameLst>
                                          <p:attrName>style.fontStyle</p:attrName>
                                        </p:attrNameLst>
                                      </p:cBhvr>
                                      <p:to>
                                        <p:strVal val="normal"/>
                                      </p:to>
                                    </p:set>
                                    <p:set>
                                      <p:cBhvr override="childStyle">
                                        <p:cTn id="25" dur="indefinite"/>
                                        <p:tgtEl>
                                          <p:spTgt spid="8">
                                            <p:txEl>
                                              <p:pRg st="11" end="11"/>
                                            </p:txEl>
                                          </p:spTgt>
                                        </p:tgtEl>
                                        <p:attrNameLst>
                                          <p:attrName>style.fontWeight</p:attrName>
                                        </p:attrNameLst>
                                      </p:cBhvr>
                                      <p:to>
                                        <p:strVal val="bold"/>
                                      </p:to>
                                    </p:set>
                                    <p:set>
                                      <p:cBhvr override="childStyle">
                                        <p:cTn id="26" dur="indefinite"/>
                                        <p:tgtEl>
                                          <p:spTgt spid="8">
                                            <p:txEl>
                                              <p:pRg st="11" end="11"/>
                                            </p:txEl>
                                          </p:spTgt>
                                        </p:tgtEl>
                                        <p:attrNameLst>
                                          <p:attrName>style.textDecorationUnderline</p:attrName>
                                        </p:attrNameLst>
                                      </p:cBhvr>
                                      <p:to>
                                        <p:strVal val="fals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TextBox 2"/>
          <p:cNvSpPr txBox="1">
            <a:spLocks noChangeArrowheads="1"/>
          </p:cNvSpPr>
          <p:nvPr/>
        </p:nvSpPr>
        <p:spPr bwMode="auto">
          <a:xfrm>
            <a:off x="194896" y="831850"/>
            <a:ext cx="8949104" cy="5016758"/>
          </a:xfrm>
          <a:prstGeom prst="rect">
            <a:avLst/>
          </a:prstGeom>
          <a:noFill/>
          <a:ln w="9525">
            <a:noFill/>
            <a:miter lim="800000"/>
            <a:headEnd/>
            <a:tailEnd/>
          </a:ln>
        </p:spPr>
        <p:txBody>
          <a:bodyPr wrap="square">
            <a:spAutoFit/>
          </a:bodyPr>
          <a:lstStyle/>
          <a:p>
            <a:pPr>
              <a:buClr>
                <a:srgbClr val="C00000"/>
              </a:buClr>
            </a:pPr>
            <a:r>
              <a:rPr lang="en-US" sz="3200" b="1" u="sng" dirty="0">
                <a:latin typeface="Calibri" pitchFamily="34" charset="0"/>
              </a:rPr>
              <a:t>20% by 2020</a:t>
            </a:r>
          </a:p>
          <a:p>
            <a:pPr>
              <a:buClr>
                <a:srgbClr val="C00000"/>
              </a:buClr>
              <a:buFont typeface="Wingdings" pitchFamily="2" charset="2"/>
              <a:buChar char="Ø"/>
            </a:pPr>
            <a:endParaRPr lang="en-US" sz="2400" dirty="0">
              <a:latin typeface="Calibri" pitchFamily="34" charset="0"/>
            </a:endParaRPr>
          </a:p>
          <a:p>
            <a:pPr>
              <a:buClr>
                <a:srgbClr val="C00000"/>
              </a:buClr>
              <a:buFont typeface="Wingdings" pitchFamily="2" charset="2"/>
              <a:buChar char="Ø"/>
            </a:pPr>
            <a:r>
              <a:rPr lang="en-US" sz="2400" dirty="0">
                <a:latin typeface="Calibri" pitchFamily="34" charset="0"/>
              </a:rPr>
              <a:t> 20% reduction in emissions by 2020</a:t>
            </a:r>
          </a:p>
          <a:p>
            <a:pPr>
              <a:buClr>
                <a:srgbClr val="C00000"/>
              </a:buClr>
              <a:buFont typeface="Wingdings" pitchFamily="2" charset="2"/>
              <a:buChar char="Ø"/>
            </a:pPr>
            <a:endParaRPr lang="en-US" sz="2400" dirty="0">
              <a:latin typeface="Calibri" pitchFamily="34" charset="0"/>
            </a:endParaRPr>
          </a:p>
          <a:p>
            <a:pPr>
              <a:buClr>
                <a:srgbClr val="C00000"/>
              </a:buClr>
              <a:buFont typeface="Wingdings" pitchFamily="2" charset="2"/>
              <a:buChar char="Ø"/>
            </a:pPr>
            <a:r>
              <a:rPr lang="en-US" sz="2400" dirty="0">
                <a:latin typeface="Calibri" pitchFamily="34" charset="0"/>
              </a:rPr>
              <a:t> </a:t>
            </a:r>
            <a:r>
              <a:rPr lang="en-US" sz="2400" dirty="0">
                <a:solidFill>
                  <a:srgbClr val="000000"/>
                </a:solidFill>
                <a:latin typeface="Calibri" pitchFamily="34" charset="0"/>
              </a:rPr>
              <a:t>20% </a:t>
            </a:r>
            <a:r>
              <a:rPr lang="en-US" sz="2400" dirty="0"/>
              <a:t>final energy consumption (</a:t>
            </a:r>
            <a:r>
              <a:rPr lang="en-US" sz="2400" u="sng" dirty="0"/>
              <a:t>including heating, cooling, transport and </a:t>
            </a:r>
            <a:r>
              <a:rPr lang="en-GB" sz="2400" u="sng" dirty="0"/>
              <a:t>electricity</a:t>
            </a:r>
            <a:r>
              <a:rPr lang="en-GB" sz="2400" dirty="0"/>
              <a:t>) from renewable sources </a:t>
            </a:r>
            <a:r>
              <a:rPr lang="en-US" sz="2400" dirty="0">
                <a:solidFill>
                  <a:srgbClr val="000000"/>
                </a:solidFill>
                <a:latin typeface="Calibri" pitchFamily="34" charset="0"/>
              </a:rPr>
              <a:t> by </a:t>
            </a:r>
            <a:r>
              <a:rPr lang="en-US" sz="2400" dirty="0" smtClean="0">
                <a:solidFill>
                  <a:srgbClr val="000000"/>
                </a:solidFill>
                <a:latin typeface="Calibri" pitchFamily="34" charset="0"/>
              </a:rPr>
              <a:t>2020</a:t>
            </a:r>
          </a:p>
          <a:p>
            <a:pPr>
              <a:buClr>
                <a:srgbClr val="C00000"/>
              </a:buClr>
              <a:buFont typeface="Wingdings" pitchFamily="2" charset="2"/>
              <a:buChar char="Ø"/>
            </a:pPr>
            <a:r>
              <a:rPr lang="en-US" sz="2400" dirty="0" smtClean="0">
                <a:solidFill>
                  <a:srgbClr val="000000"/>
                </a:solidFill>
                <a:latin typeface="Calibri" pitchFamily="34" charset="0"/>
              </a:rPr>
              <a:t>Have we made it?</a:t>
            </a:r>
          </a:p>
          <a:p>
            <a:pPr>
              <a:buClr>
                <a:srgbClr val="C00000"/>
              </a:buClr>
              <a:buFont typeface="Wingdings" pitchFamily="2" charset="2"/>
              <a:buChar char="Ø"/>
            </a:pPr>
            <a:r>
              <a:rPr lang="en-US" sz="2400" dirty="0" smtClean="0">
                <a:solidFill>
                  <a:srgbClr val="000000"/>
                </a:solidFill>
                <a:latin typeface="Calibri" pitchFamily="34" charset="0"/>
              </a:rPr>
              <a:t>Have they achieved these targets?</a:t>
            </a:r>
            <a:endParaRPr lang="en-US" sz="2400" dirty="0">
              <a:latin typeface="Calibri" pitchFamily="34" charset="0"/>
            </a:endParaRPr>
          </a:p>
          <a:p>
            <a:pPr>
              <a:buClr>
                <a:srgbClr val="C00000"/>
              </a:buClr>
            </a:pPr>
            <a:r>
              <a:rPr lang="en-US" sz="2400" dirty="0">
                <a:latin typeface="Calibri" pitchFamily="34" charset="0"/>
              </a:rPr>
              <a:t> </a:t>
            </a:r>
          </a:p>
          <a:p>
            <a:pPr>
              <a:buClr>
                <a:srgbClr val="C00000"/>
              </a:buClr>
            </a:pPr>
            <a:endParaRPr lang="en-US" sz="2400" dirty="0">
              <a:latin typeface="Calibri" pitchFamily="34" charset="0"/>
            </a:endParaRPr>
          </a:p>
          <a:p>
            <a:pPr>
              <a:buClr>
                <a:srgbClr val="C00000"/>
              </a:buClr>
            </a:pPr>
            <a:r>
              <a:rPr lang="en-US" sz="2400" dirty="0">
                <a:latin typeface="Calibri" pitchFamily="34" charset="0"/>
              </a:rPr>
              <a:t> </a:t>
            </a:r>
          </a:p>
          <a:p>
            <a:pPr>
              <a:buClr>
                <a:srgbClr val="C00000"/>
              </a:buClr>
            </a:pPr>
            <a:endParaRPr lang="en-US" sz="2400" dirty="0">
              <a:latin typeface="Calibri" pitchFamily="34" charset="0"/>
            </a:endParaRPr>
          </a:p>
          <a:p>
            <a:pPr>
              <a:buClr>
                <a:srgbClr val="C00000"/>
              </a:buClr>
            </a:pPr>
            <a:endParaRPr lang="en-US" sz="2400" dirty="0">
              <a:latin typeface="Calibri" pitchFamily="34" charset="0"/>
            </a:endParaRPr>
          </a:p>
        </p:txBody>
      </p:sp>
      <p:sp>
        <p:nvSpPr>
          <p:cNvPr id="11268"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EU Climate Change Targets</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1" name="Rectangle 10"/>
          <p:cNvSpPr/>
          <p:nvPr/>
        </p:nvSpPr>
        <p:spPr>
          <a:xfrm>
            <a:off x="235770" y="5364081"/>
            <a:ext cx="4561698" cy="369332"/>
          </a:xfrm>
          <a:prstGeom prst="rect">
            <a:avLst/>
          </a:prstGeom>
          <a:ln>
            <a:solidFill>
              <a:schemeClr val="tx1"/>
            </a:solidFill>
          </a:ln>
        </p:spPr>
        <p:txBody>
          <a:bodyPr wrap="square">
            <a:spAutoFit/>
          </a:bodyPr>
          <a:lstStyle/>
          <a:p>
            <a:r>
              <a:rPr lang="en-GB" dirty="0"/>
              <a:t>(European Union 2009a, 2009b,  2015</a:t>
            </a:r>
          </a:p>
        </p:txBody>
      </p:sp>
      <p:pic>
        <p:nvPicPr>
          <p:cNvPr id="12" name="Picture 2" descr="P-012602-00-08"/>
          <p:cNvPicPr>
            <a:picLocks noChangeAspect="1" noChangeArrowheads="1"/>
          </p:cNvPicPr>
          <p:nvPr/>
        </p:nvPicPr>
        <p:blipFill>
          <a:blip r:embed="rId3" cstate="email"/>
          <a:srcRect/>
          <a:stretch>
            <a:fillRect/>
          </a:stretch>
        </p:blipFill>
        <p:spPr bwMode="auto">
          <a:xfrm>
            <a:off x="5853304" y="3671456"/>
            <a:ext cx="3094712" cy="2081645"/>
          </a:xfrm>
          <a:prstGeom prst="rect">
            <a:avLst/>
          </a:prstGeom>
          <a:noFill/>
        </p:spPr>
      </p:pic>
      <p:sp>
        <p:nvSpPr>
          <p:cNvPr id="13" name="Rectangle 12"/>
          <p:cNvSpPr/>
          <p:nvPr/>
        </p:nvSpPr>
        <p:spPr>
          <a:xfrm>
            <a:off x="6370566" y="5364081"/>
            <a:ext cx="2007601" cy="307777"/>
          </a:xfrm>
          <a:prstGeom prst="rect">
            <a:avLst/>
          </a:prstGeom>
        </p:spPr>
        <p:txBody>
          <a:bodyPr wrap="none">
            <a:spAutoFit/>
          </a:bodyPr>
          <a:lstStyle/>
          <a:p>
            <a:r>
              <a:rPr lang="en-GB" sz="1400" dirty="0">
                <a:solidFill>
                  <a:schemeClr val="bg1"/>
                </a:solidFill>
              </a:rPr>
              <a:t>© European Union, 2010</a:t>
            </a:r>
          </a:p>
        </p:txBody>
      </p:sp>
    </p:spTree>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latin typeface="+mj-lt"/>
                <a:ea typeface="+mj-ea"/>
                <a:cs typeface="+mj-cs"/>
              </a:rPr>
              <a:t>WAG Policy</a:t>
            </a:r>
            <a:endParaRPr lang="en-GB" i="1" dirty="0">
              <a:latin typeface="+mj-lt"/>
              <a:cs typeface="+mn-cs"/>
            </a:endParaRPr>
          </a:p>
        </p:txBody>
      </p:sp>
      <p:pic>
        <p:nvPicPr>
          <p:cNvPr id="1027" name="Picture 3"/>
          <p:cNvPicPr>
            <a:picLocks noChangeAspect="1" noChangeArrowheads="1"/>
          </p:cNvPicPr>
          <p:nvPr/>
        </p:nvPicPr>
        <p:blipFill>
          <a:blip r:embed="rId3" cstate="email"/>
          <a:srcRect/>
          <a:stretch>
            <a:fillRect/>
          </a:stretch>
        </p:blipFill>
        <p:spPr bwMode="auto">
          <a:xfrm>
            <a:off x="602167" y="1"/>
            <a:ext cx="8151541" cy="6824546"/>
          </a:xfrm>
          <a:prstGeom prst="rect">
            <a:avLst/>
          </a:prstGeom>
          <a:noFill/>
          <a:ln w="9525">
            <a:noFill/>
            <a:miter lim="800000"/>
            <a:headEnd/>
            <a:tailEnd/>
          </a:ln>
        </p:spPr>
      </p:pic>
      <p:sp>
        <p:nvSpPr>
          <p:cNvPr id="4" name="Rectangle 3"/>
          <p:cNvSpPr/>
          <p:nvPr/>
        </p:nvSpPr>
        <p:spPr>
          <a:xfrm>
            <a:off x="1" y="6328551"/>
            <a:ext cx="3782291" cy="307777"/>
          </a:xfrm>
          <a:prstGeom prst="rect">
            <a:avLst/>
          </a:prstGeom>
        </p:spPr>
        <p:txBody>
          <a:bodyPr wrap="square">
            <a:spAutoFit/>
          </a:bodyPr>
          <a:lstStyle/>
          <a:p>
            <a:r>
              <a:rPr lang="en-GB" sz="1300" dirty="0"/>
              <a:t>(</a:t>
            </a:r>
            <a:r>
              <a:rPr lang="en-GB" sz="1400" dirty="0"/>
              <a:t>Guardian News and Media Limited, </a:t>
            </a:r>
            <a:r>
              <a:rPr lang="en-GB" sz="1400" dirty="0" smtClean="0"/>
              <a:t>2018). </a:t>
            </a:r>
            <a:endParaRPr lang="en-GB" sz="1300" dirty="0"/>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UK Government Policy</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0" name="Picture 2"/>
          <p:cNvPicPr>
            <a:picLocks noChangeAspect="1" noChangeArrowheads="1"/>
          </p:cNvPicPr>
          <p:nvPr/>
        </p:nvPicPr>
        <p:blipFill>
          <a:blip r:embed="rId3" cstate="email"/>
          <a:srcRect/>
          <a:stretch>
            <a:fillRect/>
          </a:stretch>
        </p:blipFill>
        <p:spPr bwMode="auto">
          <a:xfrm>
            <a:off x="427881" y="1016001"/>
            <a:ext cx="8483891" cy="4248727"/>
          </a:xfrm>
          <a:prstGeom prst="rect">
            <a:avLst/>
          </a:prstGeom>
          <a:noFill/>
          <a:ln w="9525">
            <a:noFill/>
            <a:miter lim="800000"/>
            <a:headEnd/>
            <a:tailEnd/>
          </a:ln>
        </p:spPr>
      </p:pic>
      <p:sp>
        <p:nvSpPr>
          <p:cNvPr id="12" name="Rectangle 11"/>
          <p:cNvSpPr/>
          <p:nvPr/>
        </p:nvSpPr>
        <p:spPr>
          <a:xfrm>
            <a:off x="5424616" y="2038866"/>
            <a:ext cx="2421925" cy="8649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845642" y="4188942"/>
            <a:ext cx="1791731" cy="105032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716694" y="2945027"/>
            <a:ext cx="1202724" cy="133041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221674" y="5474963"/>
            <a:ext cx="7259783" cy="307777"/>
          </a:xfrm>
          <a:prstGeom prst="rect">
            <a:avLst/>
          </a:prstGeom>
        </p:spPr>
        <p:txBody>
          <a:bodyPr wrap="square">
            <a:spAutoFit/>
          </a:bodyPr>
          <a:lstStyle/>
          <a:p>
            <a:r>
              <a:rPr lang="en-GB" sz="1400" dirty="0"/>
              <a:t>(HM Government, Department of Energy and Climate Change, </a:t>
            </a:r>
            <a:r>
              <a:rPr lang="en-GB" sz="1400" dirty="0" smtClean="0"/>
              <a:t>2016</a:t>
            </a:r>
            <a:r>
              <a:rPr lang="en-GB" sz="1400"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xit" presetSubtype="16" fill="hold" grpId="0" nodeType="clickEffect">
                                  <p:stCondLst>
                                    <p:cond delay="0"/>
                                  </p:stCondLst>
                                  <p:childTnLst>
                                    <p:animEffect transition="out" filter="box(in)">
                                      <p:cBhvr>
                                        <p:cTn id="6" dur="1000"/>
                                        <p:tgtEl>
                                          <p:spTgt spid="14"/>
                                        </p:tgtEl>
                                      </p:cBhvr>
                                    </p:animEffect>
                                    <p:set>
                                      <p:cBhvr>
                                        <p:cTn id="7" dur="1" fill="hold">
                                          <p:stCondLst>
                                            <p:cond delay="999"/>
                                          </p:stCondLst>
                                        </p:cTn>
                                        <p:tgtEl>
                                          <p:spTgt spid="1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4" presetClass="exit" presetSubtype="16" fill="hold" grpId="0" nodeType="clickEffect">
                                  <p:stCondLst>
                                    <p:cond delay="0"/>
                                  </p:stCondLst>
                                  <p:childTnLst>
                                    <p:animEffect transition="out" filter="box(in)">
                                      <p:cBhvr>
                                        <p:cTn id="11" dur="1000"/>
                                        <p:tgtEl>
                                          <p:spTgt spid="12"/>
                                        </p:tgtEl>
                                      </p:cBhvr>
                                    </p:animEffect>
                                    <p:set>
                                      <p:cBhvr>
                                        <p:cTn id="12" dur="1" fill="hold">
                                          <p:stCondLst>
                                            <p:cond delay="999"/>
                                          </p:stCondLst>
                                        </p:cTn>
                                        <p:tgtEl>
                                          <p:spTgt spid="12"/>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4" presetClass="exit" presetSubtype="16" fill="hold" grpId="0" nodeType="clickEffect">
                                  <p:stCondLst>
                                    <p:cond delay="0"/>
                                  </p:stCondLst>
                                  <p:childTnLst>
                                    <p:animEffect transition="out" filter="box(in)">
                                      <p:cBhvr>
                                        <p:cTn id="16" dur="1000"/>
                                        <p:tgtEl>
                                          <p:spTgt spid="13"/>
                                        </p:tgtEl>
                                      </p:cBhvr>
                                    </p:animEffect>
                                    <p:set>
                                      <p:cBhvr>
                                        <p:cTn id="17" dur="1" fill="hold">
                                          <p:stCondLst>
                                            <p:cond delay="9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extBox 2"/>
          <p:cNvSpPr txBox="1">
            <a:spLocks noChangeArrowheads="1"/>
          </p:cNvSpPr>
          <p:nvPr/>
        </p:nvSpPr>
        <p:spPr bwMode="auto">
          <a:xfrm>
            <a:off x="194898" y="831852"/>
            <a:ext cx="8949103" cy="3847207"/>
          </a:xfrm>
          <a:prstGeom prst="rect">
            <a:avLst/>
          </a:prstGeom>
          <a:noFill/>
          <a:ln w="9525">
            <a:noFill/>
            <a:miter lim="800000"/>
            <a:headEnd/>
            <a:tailEnd/>
          </a:ln>
        </p:spPr>
        <p:txBody>
          <a:bodyPr>
            <a:spAutoFit/>
          </a:bodyPr>
          <a:lstStyle/>
          <a:p>
            <a:pPr>
              <a:buClr>
                <a:srgbClr val="C00000"/>
              </a:buClr>
            </a:pPr>
            <a:r>
              <a:rPr lang="en-US" sz="2800" b="1" u="sng" dirty="0">
                <a:latin typeface="Calibri" pitchFamily="34" charset="0"/>
              </a:rPr>
              <a:t>UK Climate Change Act</a:t>
            </a:r>
            <a:endParaRPr lang="en-US" sz="2800" dirty="0">
              <a:latin typeface="Calibri" pitchFamily="34" charset="0"/>
            </a:endParaRPr>
          </a:p>
          <a:p>
            <a:pPr>
              <a:buClr>
                <a:srgbClr val="C00000"/>
              </a:buClr>
              <a:buFont typeface="Wingdings" pitchFamily="2" charset="2"/>
              <a:buChar char="Ø"/>
            </a:pPr>
            <a:r>
              <a:rPr lang="en-US" sz="2400" dirty="0">
                <a:latin typeface="Calibri" pitchFamily="34" charset="0"/>
              </a:rPr>
              <a:t> </a:t>
            </a:r>
            <a:r>
              <a:rPr lang="en-US" sz="2400" u="sng" dirty="0">
                <a:latin typeface="Calibri" pitchFamily="34" charset="0"/>
              </a:rPr>
              <a:t>World’s first </a:t>
            </a:r>
            <a:r>
              <a:rPr lang="en-US" sz="2400" dirty="0">
                <a:latin typeface="Calibri" pitchFamily="34" charset="0"/>
              </a:rPr>
              <a:t>long term </a:t>
            </a:r>
            <a:r>
              <a:rPr lang="en-US" sz="2400" u="sng" dirty="0">
                <a:latin typeface="Calibri" pitchFamily="34" charset="0"/>
              </a:rPr>
              <a:t>legally binding framework </a:t>
            </a:r>
            <a:r>
              <a:rPr lang="en-US" sz="2400" dirty="0">
                <a:latin typeface="Calibri" pitchFamily="34" charset="0"/>
              </a:rPr>
              <a:t>to tackle climate change.</a:t>
            </a:r>
          </a:p>
          <a:p>
            <a:pPr>
              <a:buClr>
                <a:srgbClr val="C00000"/>
              </a:buClr>
              <a:buFont typeface="Wingdings" pitchFamily="2" charset="2"/>
              <a:buChar char="Ø"/>
            </a:pPr>
            <a:r>
              <a:rPr lang="en-US" sz="2400" dirty="0">
                <a:latin typeface="Calibri" pitchFamily="34" charset="0"/>
              </a:rPr>
              <a:t>Reduce greenhouse gas emissions by </a:t>
            </a:r>
            <a:r>
              <a:rPr lang="en-US" sz="2400" u="sng" dirty="0">
                <a:latin typeface="Calibri" pitchFamily="34" charset="0"/>
              </a:rPr>
              <a:t>80% by 2050 </a:t>
            </a:r>
            <a:r>
              <a:rPr lang="en-US" sz="2400" dirty="0">
                <a:latin typeface="Calibri" pitchFamily="34" charset="0"/>
              </a:rPr>
              <a:t>against a 1990 baseline</a:t>
            </a:r>
          </a:p>
          <a:p>
            <a:pPr>
              <a:buClr>
                <a:srgbClr val="C00000"/>
              </a:buClr>
              <a:buFont typeface="Wingdings" pitchFamily="2" charset="2"/>
              <a:buChar char="Ø"/>
            </a:pPr>
            <a:r>
              <a:rPr lang="en-US" sz="2400" dirty="0">
                <a:latin typeface="Calibri" pitchFamily="34" charset="0"/>
              </a:rPr>
              <a:t>To reduction CO</a:t>
            </a:r>
            <a:r>
              <a:rPr lang="en-US" sz="2400" baseline="-25000" dirty="0">
                <a:latin typeface="Calibri" pitchFamily="34" charset="0"/>
              </a:rPr>
              <a:t>2</a:t>
            </a:r>
            <a:r>
              <a:rPr lang="en-US" sz="2400" dirty="0">
                <a:latin typeface="Calibri" pitchFamily="34" charset="0"/>
              </a:rPr>
              <a:t>emissions by at least </a:t>
            </a:r>
            <a:r>
              <a:rPr lang="en-US" sz="2400" u="sng" dirty="0">
                <a:latin typeface="Calibri" pitchFamily="34" charset="0"/>
              </a:rPr>
              <a:t>34% by 2020</a:t>
            </a:r>
            <a:r>
              <a:rPr lang="en-US" sz="2400" dirty="0">
                <a:latin typeface="Calibri" pitchFamily="34" charset="0"/>
              </a:rPr>
              <a:t> against a 1990 baseline</a:t>
            </a:r>
          </a:p>
          <a:p>
            <a:pPr>
              <a:buClr>
                <a:srgbClr val="C00000"/>
              </a:buClr>
              <a:buFont typeface="Wingdings" pitchFamily="2" charset="2"/>
              <a:buChar char="Ø"/>
            </a:pPr>
            <a:r>
              <a:rPr lang="en-US" sz="2400" dirty="0">
                <a:latin typeface="Calibri" pitchFamily="34" charset="0"/>
              </a:rPr>
              <a:t>To establish, via secondary legislation, </a:t>
            </a:r>
            <a:r>
              <a:rPr lang="en-US" sz="2400" u="sng" dirty="0">
                <a:latin typeface="Calibri" pitchFamily="34" charset="0"/>
              </a:rPr>
              <a:t>five-yearly carbon budgets</a:t>
            </a:r>
          </a:p>
          <a:p>
            <a:pPr>
              <a:buClr>
                <a:srgbClr val="C00000"/>
              </a:buClr>
              <a:buFont typeface="Wingdings" pitchFamily="2" charset="2"/>
              <a:buChar char="Ø"/>
            </a:pPr>
            <a:r>
              <a:rPr lang="en-US" sz="2400" dirty="0" smtClean="0">
                <a:latin typeface="Calibri" pitchFamily="34" charset="0"/>
              </a:rPr>
              <a:t>2019 </a:t>
            </a:r>
            <a:r>
              <a:rPr lang="en-US" sz="2400" dirty="0" smtClean="0">
                <a:latin typeface="Calibri" pitchFamily="34" charset="0"/>
                <a:hlinkClick r:id="rId3"/>
              </a:rPr>
              <a:t>6 min 2050 net zero emissions</a:t>
            </a:r>
            <a:endParaRPr lang="en-US" sz="2400" dirty="0">
              <a:latin typeface="Calibri" pitchFamily="34" charset="0"/>
            </a:endParaRPr>
          </a:p>
          <a:p>
            <a:pPr>
              <a:buClr>
                <a:srgbClr val="C00000"/>
              </a:buClr>
              <a:buFont typeface="Wingdings" pitchFamily="2" charset="2"/>
              <a:buChar char="Ø"/>
            </a:pPr>
            <a:r>
              <a:rPr lang="en-US" sz="2400" dirty="0" smtClean="0">
                <a:latin typeface="Calibri" pitchFamily="34" charset="0"/>
              </a:rPr>
              <a:t>Election Green deal</a:t>
            </a:r>
            <a:endParaRPr lang="en-US" sz="2400" dirty="0">
              <a:latin typeface="Calibri" pitchFamily="34" charset="0"/>
            </a:endParaRPr>
          </a:p>
        </p:txBody>
      </p:sp>
      <p:sp>
        <p:nvSpPr>
          <p:cNvPr id="10244"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UK Government Policy</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2" descr="http://espliego.files.wordpress.com/2008/06/westminster-palace-by-diliff.jpg"/>
          <p:cNvPicPr>
            <a:picLocks noChangeAspect="1" noChangeArrowheads="1"/>
          </p:cNvPicPr>
          <p:nvPr/>
        </p:nvPicPr>
        <p:blipFill>
          <a:blip r:embed="rId4" cstate="print"/>
          <a:srcRect/>
          <a:stretch>
            <a:fillRect/>
          </a:stretch>
        </p:blipFill>
        <p:spPr bwMode="auto">
          <a:xfrm>
            <a:off x="4649665" y="4902864"/>
            <a:ext cx="4494335" cy="1917700"/>
          </a:xfrm>
          <a:prstGeom prst="rect">
            <a:avLst/>
          </a:prstGeom>
          <a:noFill/>
          <a:ln w="9525">
            <a:noFill/>
            <a:miter lim="800000"/>
            <a:headEnd/>
            <a:tailEnd/>
          </a:ln>
        </p:spPr>
      </p:pic>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dirty="0">
                <a:solidFill>
                  <a:schemeClr val="tx2"/>
                </a:solidFill>
                <a:latin typeface="Calibri" pitchFamily="34" charset="0"/>
              </a:rPr>
              <a:t>80% by 2050</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6155" name="Picture 2"/>
          <p:cNvPicPr>
            <a:picLocks noChangeAspect="1" noChangeArrowheads="1"/>
          </p:cNvPicPr>
          <p:nvPr/>
        </p:nvPicPr>
        <p:blipFill>
          <a:blip r:embed="rId3" cstate="email"/>
          <a:srcRect/>
          <a:stretch>
            <a:fillRect/>
          </a:stretch>
        </p:blipFill>
        <p:spPr bwMode="auto">
          <a:xfrm>
            <a:off x="1201830" y="1127343"/>
            <a:ext cx="6977052" cy="4577243"/>
          </a:xfrm>
          <a:prstGeom prst="rect">
            <a:avLst/>
          </a:prstGeom>
          <a:noFill/>
          <a:ln w="9525">
            <a:noFill/>
            <a:miter lim="800000"/>
            <a:headEnd/>
            <a:tailEnd/>
          </a:ln>
        </p:spPr>
      </p:pic>
      <p:sp>
        <p:nvSpPr>
          <p:cNvPr id="7" name="Rectangle 6"/>
          <p:cNvSpPr/>
          <p:nvPr/>
        </p:nvSpPr>
        <p:spPr>
          <a:xfrm>
            <a:off x="5712353" y="5558046"/>
            <a:ext cx="3129831" cy="307777"/>
          </a:xfrm>
          <a:prstGeom prst="rect">
            <a:avLst/>
          </a:prstGeom>
        </p:spPr>
        <p:txBody>
          <a:bodyPr wrap="none">
            <a:spAutoFit/>
          </a:bodyPr>
          <a:lstStyle/>
          <a:p>
            <a:r>
              <a:rPr lang="en-GB" sz="1400" dirty="0"/>
              <a:t>(Committee on Climate Change, </a:t>
            </a:r>
            <a:r>
              <a:rPr lang="en-GB" sz="1400" dirty="0" smtClean="0"/>
              <a:t>2019) </a:t>
            </a:r>
            <a:endParaRPr lang="en-GB" sz="1400" dirty="0"/>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174"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GB" sz="3600" b="1" i="1" dirty="0">
                <a:latin typeface="Calibri" pitchFamily="34" charset="0"/>
              </a:rPr>
              <a:t>Climate Change Policy in Wales</a:t>
            </a:r>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latin typeface="+mj-lt"/>
                <a:ea typeface="+mj-ea"/>
                <a:cs typeface="+mj-cs"/>
              </a:rPr>
              <a:t>One Wales – June 2007</a:t>
            </a:r>
            <a:endParaRPr lang="en-GB" i="1" dirty="0">
              <a:latin typeface="+mj-lt"/>
              <a:cs typeface="+mn-cs"/>
            </a:endParaRPr>
          </a:p>
        </p:txBody>
      </p:sp>
      <p:sp>
        <p:nvSpPr>
          <p:cNvPr id="9" name="TextBox 2"/>
          <p:cNvSpPr txBox="1">
            <a:spLocks noChangeArrowheads="1"/>
          </p:cNvSpPr>
          <p:nvPr/>
        </p:nvSpPr>
        <p:spPr bwMode="auto">
          <a:xfrm>
            <a:off x="310896" y="975721"/>
            <a:ext cx="8833104" cy="5262979"/>
          </a:xfrm>
          <a:prstGeom prst="rect">
            <a:avLst/>
          </a:prstGeom>
          <a:noFill/>
          <a:ln w="9525">
            <a:noFill/>
            <a:miter lim="800000"/>
            <a:headEnd/>
            <a:tailEnd/>
          </a:ln>
        </p:spPr>
        <p:txBody>
          <a:bodyPr wrap="square">
            <a:spAutoFit/>
          </a:bodyPr>
          <a:lstStyle/>
          <a:p>
            <a:pPr>
              <a:buClr>
                <a:srgbClr val="C00000"/>
              </a:buClr>
            </a:pPr>
            <a:endParaRPr lang="en-US" sz="2400" b="1" u="sng" dirty="0">
              <a:latin typeface="Calibri" pitchFamily="34" charset="0"/>
            </a:endParaRPr>
          </a:p>
          <a:p>
            <a:pPr>
              <a:buClr>
                <a:srgbClr val="C00000"/>
              </a:buClr>
              <a:buFont typeface="Wingdings" pitchFamily="2" charset="2"/>
              <a:buChar char="Ø"/>
            </a:pPr>
            <a:r>
              <a:rPr lang="en-US" sz="2400" dirty="0">
                <a:latin typeface="Calibri" pitchFamily="34" charset="0"/>
              </a:rPr>
              <a:t> </a:t>
            </a:r>
            <a:r>
              <a:rPr lang="en-US" sz="2400" dirty="0"/>
              <a:t>Annual carbon reduction-equivalent emissions reductions of </a:t>
            </a:r>
            <a:r>
              <a:rPr lang="en-US" sz="2400" u="sng" dirty="0"/>
              <a:t>3% per year by 2011</a:t>
            </a:r>
            <a:r>
              <a:rPr lang="en-US" sz="2400" dirty="0"/>
              <a:t> in areas of devolved competence. </a:t>
            </a:r>
            <a:r>
              <a:rPr lang="en-US" sz="2400" dirty="0" smtClean="0"/>
              <a:t>Partially achieved</a:t>
            </a:r>
            <a:endParaRPr lang="en-US" sz="2400" dirty="0"/>
          </a:p>
          <a:p>
            <a:pPr>
              <a:buClr>
                <a:srgbClr val="C00000"/>
              </a:buClr>
              <a:buFont typeface="Wingdings" pitchFamily="2" charset="2"/>
              <a:buChar char="Ø"/>
            </a:pPr>
            <a:endParaRPr lang="en-US" sz="2400" dirty="0">
              <a:latin typeface="Calibri" pitchFamily="34" charset="0"/>
            </a:endParaRPr>
          </a:p>
          <a:p>
            <a:pPr>
              <a:buClr>
                <a:srgbClr val="C00000"/>
              </a:buClr>
              <a:buFont typeface="Wingdings" pitchFamily="2" charset="2"/>
              <a:buChar char="Ø"/>
            </a:pPr>
            <a:r>
              <a:rPr lang="en-US" sz="2400" dirty="0">
                <a:latin typeface="Calibri" pitchFamily="34" charset="0"/>
              </a:rPr>
              <a:t> </a:t>
            </a:r>
            <a:r>
              <a:rPr lang="en-US" sz="2400" u="sng" dirty="0">
                <a:latin typeface="Calibri" pitchFamily="34" charset="0"/>
              </a:rPr>
              <a:t>Climate Change Commission for Wales: </a:t>
            </a:r>
            <a:endParaRPr lang="en-GB" sz="2400" u="sng" dirty="0"/>
          </a:p>
          <a:p>
            <a:r>
              <a:rPr lang="en-US" sz="2400" dirty="0"/>
              <a:t>The Commission will assist with the development of new policies and the creation of consensus on climate change. </a:t>
            </a:r>
            <a:r>
              <a:rPr lang="en-US" sz="2400" dirty="0">
                <a:hlinkClick r:id="rId3"/>
              </a:rPr>
              <a:t>CCCW web site</a:t>
            </a:r>
            <a:endParaRPr lang="en-US" sz="2400" dirty="0"/>
          </a:p>
          <a:p>
            <a:pPr>
              <a:buClr>
                <a:srgbClr val="C00000"/>
              </a:buClr>
              <a:buFont typeface="Wingdings" pitchFamily="2" charset="2"/>
              <a:buChar char="Ø"/>
            </a:pPr>
            <a:r>
              <a:rPr lang="en-US" sz="2400" dirty="0" smtClean="0">
                <a:latin typeface="Calibri" pitchFamily="34" charset="0"/>
              </a:rPr>
              <a:t>Where did it go?</a:t>
            </a:r>
            <a:endParaRPr lang="en-US" sz="2400" dirty="0">
              <a:latin typeface="Calibri" pitchFamily="34" charset="0"/>
            </a:endParaRPr>
          </a:p>
          <a:p>
            <a:pPr>
              <a:buClr>
                <a:srgbClr val="C00000"/>
              </a:buClr>
              <a:buFont typeface="Wingdings" pitchFamily="2" charset="2"/>
              <a:buChar char="Ø"/>
            </a:pPr>
            <a:r>
              <a:rPr lang="en-US" sz="2400" dirty="0">
                <a:latin typeface="Calibri" pitchFamily="34" charset="0"/>
              </a:rPr>
              <a:t> Green Jobs Strategy</a:t>
            </a:r>
          </a:p>
          <a:p>
            <a:pPr>
              <a:buClr>
                <a:srgbClr val="C00000"/>
              </a:buClr>
              <a:buFont typeface="Wingdings" pitchFamily="2" charset="2"/>
              <a:buChar char="Ø"/>
            </a:pPr>
            <a:r>
              <a:rPr lang="en-US" sz="2400" dirty="0">
                <a:latin typeface="Calibri" pitchFamily="34" charset="0"/>
              </a:rPr>
              <a:t> Energy Strategy</a:t>
            </a:r>
          </a:p>
          <a:p>
            <a:pPr>
              <a:buClr>
                <a:srgbClr val="C00000"/>
              </a:buClr>
              <a:buFont typeface="Wingdings" pitchFamily="2" charset="2"/>
              <a:buChar char="Ø"/>
            </a:pPr>
            <a:r>
              <a:rPr lang="en-GB" sz="2400" dirty="0"/>
              <a:t>report </a:t>
            </a:r>
            <a:r>
              <a:rPr lang="en-GB" sz="2400" dirty="0">
                <a:hlinkClick r:id="rId4"/>
              </a:rPr>
              <a:t>Energy Wales: A Low Carbon Transition</a:t>
            </a:r>
            <a:r>
              <a:rPr lang="en-GB" sz="2400" dirty="0"/>
              <a:t> 2014</a:t>
            </a:r>
          </a:p>
          <a:p>
            <a:pPr>
              <a:buClr>
                <a:srgbClr val="C00000"/>
              </a:buClr>
              <a:buFont typeface="Wingdings" pitchFamily="2" charset="2"/>
              <a:buChar char="Ø"/>
            </a:pPr>
            <a:r>
              <a:rPr lang="en-GB" sz="2400" dirty="0">
                <a:latin typeface="Calibri" pitchFamily="34" charset="0"/>
              </a:rPr>
              <a:t>LCRI (2016) part of Science for Wales Strategy</a:t>
            </a:r>
            <a:endParaRPr lang="en-US" sz="2400" dirty="0">
              <a:latin typeface="Calibri" pitchFamily="34" charset="0"/>
            </a:endParaRPr>
          </a:p>
          <a:p>
            <a:pPr>
              <a:buClr>
                <a:srgbClr val="C00000"/>
              </a:buClr>
            </a:pPr>
            <a:endParaRPr lang="en-US" sz="2400" dirty="0">
              <a:latin typeface="Calibri" pitchFamily="34" charset="0"/>
            </a:endParaRP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latin typeface="+mj-lt"/>
                <a:ea typeface="+mj-ea"/>
                <a:cs typeface="+mj-cs"/>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2"/>
            <a:ext cx="8833104" cy="1200329"/>
          </a:xfrm>
          <a:prstGeom prst="rect">
            <a:avLst/>
          </a:prstGeom>
          <a:noFill/>
          <a:ln w="9525">
            <a:noFill/>
            <a:miter lim="800000"/>
            <a:headEnd/>
            <a:tailEnd/>
          </a:ln>
        </p:spPr>
        <p:txBody>
          <a:bodyPr wrap="square">
            <a:spAutoFit/>
          </a:bodyPr>
          <a:lstStyle/>
          <a:p>
            <a:pPr>
              <a:buClr>
                <a:srgbClr val="C00000"/>
              </a:buClr>
            </a:pPr>
            <a:r>
              <a:rPr lang="en-US" sz="2400" b="1" dirty="0">
                <a:latin typeface="Calibri" pitchFamily="34" charset="0"/>
              </a:rPr>
              <a:t>Climate change policy cuts across all sectors</a:t>
            </a:r>
          </a:p>
          <a:p>
            <a:pPr>
              <a:buClr>
                <a:srgbClr val="C00000"/>
              </a:buClr>
              <a:buFont typeface="Wingdings" pitchFamily="2" charset="2"/>
              <a:buChar char="Ø"/>
            </a:pPr>
            <a:endParaRPr lang="en-US" sz="2400" dirty="0"/>
          </a:p>
          <a:p>
            <a:pPr>
              <a:buClr>
                <a:srgbClr val="C00000"/>
              </a:buClr>
              <a:buFont typeface="Wingdings" pitchFamily="2" charset="2"/>
              <a:buChar char="Ø"/>
            </a:pPr>
            <a:endParaRPr lang="en-US" sz="2400" dirty="0">
              <a:latin typeface="Calibri" pitchFamily="34" charset="0"/>
            </a:endParaRPr>
          </a:p>
        </p:txBody>
      </p:sp>
      <p:pic>
        <p:nvPicPr>
          <p:cNvPr id="8" name="Picture 2"/>
          <p:cNvPicPr>
            <a:picLocks noChangeAspect="1" noChangeArrowheads="1"/>
          </p:cNvPicPr>
          <p:nvPr/>
        </p:nvPicPr>
        <p:blipFill>
          <a:blip r:embed="rId3" cstate="email"/>
          <a:srcRect/>
          <a:stretch>
            <a:fillRect/>
          </a:stretch>
        </p:blipFill>
        <p:spPr bwMode="auto">
          <a:xfrm>
            <a:off x="200417" y="1515650"/>
            <a:ext cx="8775465" cy="3974908"/>
          </a:xfrm>
          <a:prstGeom prst="rect">
            <a:avLst/>
          </a:prstGeom>
          <a:noFill/>
          <a:ln w="9525">
            <a:noFill/>
            <a:miter lim="800000"/>
            <a:headEnd/>
            <a:tailEnd/>
          </a:ln>
        </p:spPr>
      </p:pic>
      <p:sp>
        <p:nvSpPr>
          <p:cNvPr id="10" name="Rectangle 9"/>
          <p:cNvSpPr/>
          <p:nvPr/>
        </p:nvSpPr>
        <p:spPr>
          <a:xfrm>
            <a:off x="526473" y="5447254"/>
            <a:ext cx="6927272" cy="307777"/>
          </a:xfrm>
          <a:prstGeom prst="rect">
            <a:avLst/>
          </a:prstGeom>
        </p:spPr>
        <p:txBody>
          <a:bodyPr wrap="square">
            <a:spAutoFit/>
          </a:bodyPr>
          <a:lstStyle/>
          <a:p>
            <a:r>
              <a:rPr lang="en-GB" sz="1400" dirty="0"/>
              <a:t>(Expert Panel on Resources Management for Wales, </a:t>
            </a:r>
            <a:r>
              <a:rPr lang="en-GB" sz="1400" dirty="0" smtClean="0"/>
              <a:t>2016</a:t>
            </a:r>
            <a:r>
              <a:rPr lang="en-GB" sz="1400" dirty="0"/>
              <a:t>) </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latin typeface="+mj-lt"/>
                <a:ea typeface="+mj-ea"/>
                <a:cs typeface="+mj-cs"/>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1"/>
            <a:ext cx="8833104" cy="3785652"/>
          </a:xfrm>
          <a:prstGeom prst="rect">
            <a:avLst/>
          </a:prstGeom>
          <a:noFill/>
          <a:ln w="9525">
            <a:noFill/>
            <a:miter lim="800000"/>
            <a:headEnd/>
            <a:tailEnd/>
          </a:ln>
        </p:spPr>
        <p:txBody>
          <a:bodyPr wrap="square">
            <a:spAutoFit/>
          </a:bodyPr>
          <a:lstStyle/>
          <a:p>
            <a:pPr>
              <a:buClr>
                <a:srgbClr val="C00000"/>
              </a:buClr>
            </a:pPr>
            <a:r>
              <a:rPr lang="en-US" sz="2400" b="1" dirty="0">
                <a:latin typeface="Calibri" pitchFamily="34" charset="0"/>
              </a:rPr>
              <a:t>Climate change policy cuts across all sectors</a:t>
            </a:r>
          </a:p>
          <a:p>
            <a:pPr>
              <a:buClr>
                <a:srgbClr val="C00000"/>
              </a:buClr>
              <a:buFont typeface="Wingdings" pitchFamily="2" charset="2"/>
              <a:buChar char="Ø"/>
            </a:pPr>
            <a:endParaRPr lang="en-US" sz="2400" dirty="0"/>
          </a:p>
          <a:p>
            <a:pPr>
              <a:buClr>
                <a:srgbClr val="C00000"/>
              </a:buClr>
              <a:buFont typeface="Wingdings" pitchFamily="2" charset="2"/>
              <a:buChar char="Ø"/>
            </a:pPr>
            <a:r>
              <a:rPr lang="en-US" sz="2400" dirty="0">
                <a:latin typeface="Calibri" pitchFamily="34" charset="0"/>
              </a:rPr>
              <a:t> Transport, health, fuel poverty, skills, job creation, agriculture …..</a:t>
            </a:r>
          </a:p>
          <a:p>
            <a:pPr>
              <a:buClr>
                <a:srgbClr val="C00000"/>
              </a:buClr>
              <a:buFont typeface="Wingdings" pitchFamily="2" charset="2"/>
              <a:buChar char="Ø"/>
            </a:pPr>
            <a:r>
              <a:rPr lang="en-US" sz="2400" dirty="0">
                <a:latin typeface="Calibri" pitchFamily="34" charset="0"/>
              </a:rPr>
              <a:t>  Challenge is how to integrate climate change targets into all of these sectors</a:t>
            </a:r>
          </a:p>
          <a:p>
            <a:pPr lvl="1">
              <a:buClr>
                <a:srgbClr val="C00000"/>
              </a:buClr>
              <a:buFont typeface="Wingdings" pitchFamily="2" charset="2"/>
              <a:buChar char="Ø"/>
            </a:pPr>
            <a:r>
              <a:rPr lang="en-US" sz="2400" dirty="0">
                <a:latin typeface="Calibri" pitchFamily="34" charset="0"/>
              </a:rPr>
              <a:t>Director Generals – Clive Bates, Sustainable Futures</a:t>
            </a:r>
          </a:p>
          <a:p>
            <a:pPr lvl="1">
              <a:buClr>
                <a:srgbClr val="C00000"/>
              </a:buClr>
              <a:buFont typeface="Wingdings" pitchFamily="2" charset="2"/>
              <a:buChar char="Ø"/>
            </a:pPr>
            <a:r>
              <a:rPr lang="en-US" sz="2400" dirty="0">
                <a:latin typeface="Calibri" pitchFamily="34" charset="0"/>
              </a:rPr>
              <a:t> Climate Change Commission for Wales</a:t>
            </a:r>
          </a:p>
          <a:p>
            <a:pPr lvl="1">
              <a:buClr>
                <a:srgbClr val="C00000"/>
              </a:buClr>
              <a:buFont typeface="Wingdings" pitchFamily="2" charset="2"/>
              <a:buChar char="Ø"/>
            </a:pPr>
            <a:r>
              <a:rPr lang="en-US" sz="2400" dirty="0">
                <a:latin typeface="Calibri" pitchFamily="34" charset="0"/>
              </a:rPr>
              <a:t> In the development of the Strategy all WAG departments were asked to detail how they would contribute to the 3% target.</a:t>
            </a:r>
          </a:p>
          <a:p>
            <a:pPr lvl="1">
              <a:buClr>
                <a:srgbClr val="C00000"/>
              </a:buClr>
              <a:buFont typeface="Wingdings" pitchFamily="2" charset="2"/>
              <a:buChar char="Ø"/>
            </a:pPr>
            <a:endParaRPr lang="en-US" sz="2400" dirty="0">
              <a:latin typeface="Calibri" pitchFamily="34" charset="0"/>
            </a:endParaRP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2"/>
            <a:ext cx="8833104" cy="4893647"/>
          </a:xfrm>
          <a:prstGeom prst="rect">
            <a:avLst/>
          </a:prstGeom>
          <a:noFill/>
          <a:ln w="9525">
            <a:noFill/>
            <a:miter lim="800000"/>
            <a:headEnd/>
            <a:tailEnd/>
          </a:ln>
        </p:spPr>
        <p:txBody>
          <a:bodyPr wrap="square">
            <a:spAutoFit/>
          </a:bodyPr>
          <a:lstStyle/>
          <a:p>
            <a:pPr>
              <a:buClr>
                <a:srgbClr val="C00000"/>
              </a:buClr>
            </a:pPr>
            <a:r>
              <a:rPr lang="en-US" sz="2400" b="1" u="sng" dirty="0">
                <a:latin typeface="Calibri" pitchFamily="34" charset="0"/>
              </a:rPr>
              <a:t>3% reduction in emissions per year from 2011 onwards</a:t>
            </a:r>
          </a:p>
          <a:p>
            <a:pPr>
              <a:buClr>
                <a:srgbClr val="C00000"/>
              </a:buClr>
              <a:buFont typeface="Wingdings" pitchFamily="2" charset="2"/>
              <a:buChar char="Ø"/>
            </a:pPr>
            <a:endParaRPr lang="en-US" sz="2400" dirty="0">
              <a:latin typeface="Calibri" pitchFamily="34" charset="0"/>
            </a:endParaRPr>
          </a:p>
          <a:p>
            <a:pPr>
              <a:buClr>
                <a:srgbClr val="C00000"/>
              </a:buClr>
              <a:buFont typeface="Wingdings" pitchFamily="2" charset="2"/>
              <a:buChar char="Ø"/>
            </a:pPr>
            <a:r>
              <a:rPr lang="en-US" sz="2400" dirty="0">
                <a:latin typeface="Calibri" pitchFamily="34" charset="0"/>
              </a:rPr>
              <a:t> Excludes heavy industry and power generation covered by EU ETS (Emissions Trading Systems)</a:t>
            </a:r>
          </a:p>
          <a:p>
            <a:pPr>
              <a:buClr>
                <a:srgbClr val="C00000"/>
              </a:buClr>
              <a:buFont typeface="Wingdings" pitchFamily="2" charset="2"/>
              <a:buChar char="Ø"/>
            </a:pPr>
            <a:r>
              <a:rPr lang="en-US" sz="2400" dirty="0">
                <a:latin typeface="Calibri" pitchFamily="34" charset="0"/>
              </a:rPr>
              <a:t> Includes all </a:t>
            </a:r>
            <a:r>
              <a:rPr lang="en-US" sz="2400" u="sng" dirty="0">
                <a:latin typeface="Calibri" pitchFamily="34" charset="0"/>
              </a:rPr>
              <a:t>direct</a:t>
            </a:r>
            <a:r>
              <a:rPr lang="en-US" sz="2400" dirty="0">
                <a:latin typeface="Calibri" pitchFamily="34" charset="0"/>
              </a:rPr>
              <a:t> GHG (Green House Gas) emissions:</a:t>
            </a:r>
          </a:p>
          <a:p>
            <a:pPr lvl="1">
              <a:buClr>
                <a:srgbClr val="C00000"/>
              </a:buClr>
              <a:buFont typeface="Wingdings" pitchFamily="2" charset="2"/>
              <a:buChar char="§"/>
            </a:pPr>
            <a:r>
              <a:rPr lang="en-US" sz="2400" dirty="0">
                <a:latin typeface="Calibri" pitchFamily="34" charset="0"/>
              </a:rPr>
              <a:t> Transport</a:t>
            </a:r>
          </a:p>
          <a:p>
            <a:pPr lvl="1">
              <a:buClr>
                <a:srgbClr val="C00000"/>
              </a:buClr>
              <a:buFont typeface="Wingdings" pitchFamily="2" charset="2"/>
              <a:buChar char="§"/>
            </a:pPr>
            <a:r>
              <a:rPr lang="en-US" sz="2400" dirty="0">
                <a:latin typeface="Calibri" pitchFamily="34" charset="0"/>
              </a:rPr>
              <a:t> Residential</a:t>
            </a:r>
          </a:p>
          <a:p>
            <a:pPr lvl="1">
              <a:buClr>
                <a:srgbClr val="C00000"/>
              </a:buClr>
              <a:buFont typeface="Wingdings" pitchFamily="2" charset="2"/>
              <a:buChar char="§"/>
            </a:pPr>
            <a:r>
              <a:rPr lang="en-US" sz="2400" dirty="0">
                <a:latin typeface="Calibri" pitchFamily="34" charset="0"/>
              </a:rPr>
              <a:t> Public sector </a:t>
            </a:r>
          </a:p>
          <a:p>
            <a:pPr lvl="1">
              <a:buClr>
                <a:srgbClr val="C00000"/>
              </a:buClr>
              <a:buFont typeface="Wingdings" pitchFamily="2" charset="2"/>
              <a:buChar char="§"/>
            </a:pPr>
            <a:r>
              <a:rPr lang="en-US" sz="2400" dirty="0">
                <a:latin typeface="Calibri" pitchFamily="34" charset="0"/>
              </a:rPr>
              <a:t> Waste</a:t>
            </a:r>
          </a:p>
          <a:p>
            <a:pPr lvl="1">
              <a:buClr>
                <a:srgbClr val="C00000"/>
              </a:buClr>
              <a:buFont typeface="Wingdings" pitchFamily="2" charset="2"/>
              <a:buChar char="§"/>
            </a:pPr>
            <a:r>
              <a:rPr lang="en-US" sz="2400" dirty="0">
                <a:latin typeface="Calibri" pitchFamily="34" charset="0"/>
              </a:rPr>
              <a:t> Agriculture and land use change</a:t>
            </a:r>
          </a:p>
          <a:p>
            <a:pPr lvl="1">
              <a:buClr>
                <a:srgbClr val="C00000"/>
              </a:buClr>
              <a:buFont typeface="Wingdings" pitchFamily="2" charset="2"/>
              <a:buChar char="§"/>
            </a:pPr>
            <a:r>
              <a:rPr lang="en-US" sz="2400" dirty="0">
                <a:latin typeface="Calibri" pitchFamily="34" charset="0"/>
              </a:rPr>
              <a:t> Business and industrial not in EU ETS</a:t>
            </a:r>
          </a:p>
          <a:p>
            <a:pPr>
              <a:buClr>
                <a:srgbClr val="C00000"/>
              </a:buClr>
              <a:buFont typeface="Wingdings" pitchFamily="2" charset="2"/>
              <a:buChar char="Ø"/>
            </a:pPr>
            <a:endParaRPr lang="en-US" sz="2400" dirty="0">
              <a:latin typeface="Calibri" pitchFamily="34" charset="0"/>
            </a:endParaRPr>
          </a:p>
          <a:p>
            <a:pPr>
              <a:buClr>
                <a:srgbClr val="C00000"/>
              </a:buClr>
              <a:buFont typeface="Wingdings" pitchFamily="2" charset="2"/>
              <a:buChar char="Ø"/>
            </a:pPr>
            <a:endParaRPr lang="en-US" sz="2400" dirty="0">
              <a:latin typeface="Calibri" pitchFamily="34" charset="0"/>
            </a:endParaRPr>
          </a:p>
        </p:txBody>
      </p:sp>
      <p:pic>
        <p:nvPicPr>
          <p:cNvPr id="6146" name="Picture 2"/>
          <p:cNvPicPr>
            <a:picLocks noChangeAspect="1" noChangeArrowheads="1"/>
          </p:cNvPicPr>
          <p:nvPr/>
        </p:nvPicPr>
        <p:blipFill>
          <a:blip r:embed="rId3" cstate="email"/>
          <a:srcRect/>
          <a:stretch>
            <a:fillRect/>
          </a:stretch>
        </p:blipFill>
        <p:spPr bwMode="auto">
          <a:xfrm>
            <a:off x="6502363" y="3879669"/>
            <a:ext cx="2451955" cy="1909218"/>
          </a:xfrm>
          <a:prstGeom prst="rect">
            <a:avLst/>
          </a:prstGeom>
          <a:noFill/>
          <a:ln w="9525">
            <a:noFill/>
            <a:miter lim="800000"/>
            <a:headEnd/>
            <a:tailEnd/>
          </a:ln>
        </p:spPr>
      </p:pic>
      <p:sp>
        <p:nvSpPr>
          <p:cNvPr id="10" name="TextBox 9"/>
          <p:cNvSpPr txBox="1"/>
          <p:nvPr/>
        </p:nvSpPr>
        <p:spPr>
          <a:xfrm>
            <a:off x="6688183" y="5577839"/>
            <a:ext cx="2194560" cy="230832"/>
          </a:xfrm>
          <a:prstGeom prst="rect">
            <a:avLst/>
          </a:prstGeom>
          <a:noFill/>
        </p:spPr>
        <p:txBody>
          <a:bodyPr wrap="square" rtlCol="0">
            <a:spAutoFit/>
          </a:bodyPr>
          <a:lstStyle/>
          <a:p>
            <a:r>
              <a:rPr lang="en-GB" sz="900" dirty="0"/>
              <a:t>(Welsh Assembly Government, 2010c) </a:t>
            </a:r>
          </a:p>
        </p:txBody>
      </p:sp>
      <p:sp>
        <p:nvSpPr>
          <p:cNvPr id="11" name="Rectangle 10"/>
          <p:cNvSpPr/>
          <p:nvPr/>
        </p:nvSpPr>
        <p:spPr>
          <a:xfrm>
            <a:off x="996164" y="5350225"/>
            <a:ext cx="3811236" cy="369332"/>
          </a:xfrm>
          <a:prstGeom prst="rect">
            <a:avLst/>
          </a:prstGeom>
        </p:spPr>
        <p:txBody>
          <a:bodyPr wrap="none">
            <a:spAutoFit/>
          </a:bodyPr>
          <a:lstStyle/>
          <a:p>
            <a:r>
              <a:rPr lang="en-GB" dirty="0"/>
              <a:t>(Welsh Assembly Government, </a:t>
            </a:r>
            <a:r>
              <a:rPr lang="en-GB" dirty="0" smtClean="0"/>
              <a:t>2015) </a:t>
            </a:r>
            <a:endParaRPr lang="en-GB" dirty="0"/>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1"/>
            <a:ext cx="8833104" cy="3116238"/>
          </a:xfrm>
          <a:prstGeom prst="rect">
            <a:avLst/>
          </a:prstGeom>
          <a:noFill/>
          <a:ln w="9525">
            <a:noFill/>
            <a:miter lim="800000"/>
            <a:headEnd/>
            <a:tailEnd/>
          </a:ln>
        </p:spPr>
        <p:txBody>
          <a:bodyPr wrap="square">
            <a:spAutoFit/>
          </a:bodyPr>
          <a:lstStyle/>
          <a:p>
            <a:pPr>
              <a:buClr>
                <a:srgbClr val="C00000"/>
              </a:buClr>
            </a:pPr>
            <a:r>
              <a:rPr lang="en-US" sz="2400" b="1" u="sng" dirty="0">
                <a:latin typeface="Calibri" pitchFamily="34" charset="0"/>
              </a:rPr>
              <a:t>3% reduction in emissions per year from 2011 onwards</a:t>
            </a:r>
          </a:p>
          <a:p>
            <a:pPr>
              <a:buClr>
                <a:srgbClr val="C00000"/>
              </a:buClr>
              <a:buFont typeface="Wingdings" pitchFamily="2" charset="2"/>
              <a:buChar char="Ø"/>
            </a:pPr>
            <a:endParaRPr lang="en-US" sz="2400" dirty="0">
              <a:latin typeface="Calibri" pitchFamily="34" charset="0"/>
            </a:endParaRPr>
          </a:p>
          <a:p>
            <a:pPr>
              <a:buClr>
                <a:srgbClr val="C00000"/>
              </a:buClr>
              <a:buFont typeface="Wingdings" pitchFamily="2" charset="2"/>
              <a:buChar char="Ø"/>
            </a:pPr>
            <a:r>
              <a:rPr lang="en-US" sz="2400" dirty="0">
                <a:latin typeface="Calibri" pitchFamily="34" charset="0"/>
              </a:rPr>
              <a:t> Baseline:</a:t>
            </a:r>
          </a:p>
          <a:p>
            <a:pPr lvl="1">
              <a:buClr>
                <a:srgbClr val="C00000"/>
              </a:buClr>
              <a:buFont typeface="Wingdings" pitchFamily="2" charset="2"/>
              <a:buChar char="§"/>
            </a:pPr>
            <a:r>
              <a:rPr lang="en-US" sz="2400" dirty="0">
                <a:latin typeface="Calibri" pitchFamily="34" charset="0"/>
              </a:rPr>
              <a:t> Average of relevant emissions between 2006 and 2010</a:t>
            </a:r>
          </a:p>
          <a:p>
            <a:pPr lvl="1">
              <a:buClr>
                <a:srgbClr val="C00000"/>
              </a:buClr>
              <a:buFont typeface="Wingdings" pitchFamily="2" charset="2"/>
              <a:buChar char="§"/>
            </a:pPr>
            <a:r>
              <a:rPr lang="en-US" sz="2400" dirty="0">
                <a:latin typeface="Calibri" pitchFamily="34" charset="0"/>
              </a:rPr>
              <a:t> 3% of the baseline = approx. 1.02 Mega </a:t>
            </a:r>
            <a:r>
              <a:rPr lang="en-US" sz="2400" dirty="0" err="1">
                <a:latin typeface="Calibri" pitchFamily="34" charset="0"/>
              </a:rPr>
              <a:t>tonnes</a:t>
            </a:r>
            <a:r>
              <a:rPr lang="en-US" sz="2400" dirty="0">
                <a:latin typeface="Calibri" pitchFamily="34" charset="0"/>
              </a:rPr>
              <a:t> CO2</a:t>
            </a:r>
          </a:p>
          <a:p>
            <a:pPr>
              <a:buClr>
                <a:srgbClr val="C00000"/>
              </a:buClr>
              <a:buFont typeface="Wingdings" pitchFamily="2" charset="2"/>
              <a:buChar char="Ø"/>
            </a:pPr>
            <a:r>
              <a:rPr lang="en-US" sz="2400" dirty="0">
                <a:latin typeface="Calibri" pitchFamily="34" charset="0"/>
              </a:rPr>
              <a:t> 3% target = 27% reduction by 2020</a:t>
            </a:r>
          </a:p>
          <a:p>
            <a:pPr>
              <a:buClr>
                <a:srgbClr val="C00000"/>
              </a:buClr>
              <a:buFont typeface="Wingdings" pitchFamily="2" charset="2"/>
              <a:buChar char="Ø"/>
            </a:pPr>
            <a:r>
              <a:rPr lang="en-US" sz="2400" dirty="0">
                <a:latin typeface="Calibri" pitchFamily="34" charset="0"/>
              </a:rPr>
              <a:t> No banking or borrowing from one year to the next.</a:t>
            </a:r>
          </a:p>
          <a:p>
            <a:pPr>
              <a:buClr>
                <a:srgbClr val="C00000"/>
              </a:buClr>
              <a:buFont typeface="Wingdings" pitchFamily="2" charset="2"/>
              <a:buChar char="Ø"/>
            </a:pPr>
            <a:endParaRPr lang="en-US" sz="2400" dirty="0">
              <a:latin typeface="Calibri" pitchFamily="34" charset="0"/>
            </a:endParaRPr>
          </a:p>
        </p:txBody>
      </p:sp>
      <p:pic>
        <p:nvPicPr>
          <p:cNvPr id="6146" name="Picture 2"/>
          <p:cNvPicPr>
            <a:picLocks noChangeAspect="1" noChangeArrowheads="1"/>
          </p:cNvPicPr>
          <p:nvPr/>
        </p:nvPicPr>
        <p:blipFill>
          <a:blip r:embed="rId3" cstate="email"/>
          <a:srcRect/>
          <a:stretch>
            <a:fillRect/>
          </a:stretch>
        </p:blipFill>
        <p:spPr bwMode="auto">
          <a:xfrm>
            <a:off x="6502363" y="3879669"/>
            <a:ext cx="2451955" cy="1909218"/>
          </a:xfrm>
          <a:prstGeom prst="rect">
            <a:avLst/>
          </a:prstGeom>
          <a:noFill/>
          <a:ln w="9525">
            <a:noFill/>
            <a:miter lim="800000"/>
            <a:headEnd/>
            <a:tailEnd/>
          </a:ln>
        </p:spPr>
      </p:pic>
      <p:sp>
        <p:nvSpPr>
          <p:cNvPr id="10" name="TextBox 9"/>
          <p:cNvSpPr txBox="1"/>
          <p:nvPr/>
        </p:nvSpPr>
        <p:spPr>
          <a:xfrm>
            <a:off x="6688183" y="5577839"/>
            <a:ext cx="2194560" cy="230832"/>
          </a:xfrm>
          <a:prstGeom prst="rect">
            <a:avLst/>
          </a:prstGeom>
          <a:noFill/>
        </p:spPr>
        <p:txBody>
          <a:bodyPr wrap="square" rtlCol="0">
            <a:spAutoFit/>
          </a:bodyPr>
          <a:lstStyle/>
          <a:p>
            <a:pPr lvl="0"/>
            <a:r>
              <a:rPr lang="en-GB" sz="900" dirty="0">
                <a:solidFill>
                  <a:prstClr val="black"/>
                </a:solidFill>
              </a:rPr>
              <a:t>(Welsh Assembly Government, 2010c) </a:t>
            </a:r>
          </a:p>
        </p:txBody>
      </p:sp>
      <p:sp>
        <p:nvSpPr>
          <p:cNvPr id="11" name="Rectangle 10"/>
          <p:cNvSpPr/>
          <p:nvPr/>
        </p:nvSpPr>
        <p:spPr>
          <a:xfrm>
            <a:off x="996164" y="5350225"/>
            <a:ext cx="3811236" cy="369332"/>
          </a:xfrm>
          <a:prstGeom prst="rect">
            <a:avLst/>
          </a:prstGeom>
        </p:spPr>
        <p:txBody>
          <a:bodyPr wrap="none">
            <a:spAutoFit/>
          </a:bodyPr>
          <a:lstStyle/>
          <a:p>
            <a:r>
              <a:rPr lang="en-GB" dirty="0"/>
              <a:t>(Welsh Assembly Government, </a:t>
            </a:r>
            <a:r>
              <a:rPr lang="en-GB" dirty="0" smtClean="0"/>
              <a:t>2015) </a:t>
            </a:r>
            <a:endParaRPr lang="en-GB" dirty="0"/>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2"/>
            <a:ext cx="8833104" cy="1200329"/>
          </a:xfrm>
          <a:prstGeom prst="rect">
            <a:avLst/>
          </a:prstGeom>
          <a:noFill/>
          <a:ln w="9525">
            <a:noFill/>
            <a:miter lim="800000"/>
            <a:headEnd/>
            <a:tailEnd/>
          </a:ln>
        </p:spPr>
        <p:txBody>
          <a:bodyPr wrap="square">
            <a:spAutoFit/>
          </a:bodyPr>
          <a:lstStyle/>
          <a:p>
            <a:pPr>
              <a:buClr>
                <a:srgbClr val="C00000"/>
              </a:buClr>
            </a:pPr>
            <a:r>
              <a:rPr lang="en-US" sz="2400" b="1" u="sng" dirty="0">
                <a:latin typeface="Calibri" pitchFamily="34" charset="0"/>
              </a:rPr>
              <a:t>3% reduction in emissions per year from 2011 onwards</a:t>
            </a:r>
          </a:p>
          <a:p>
            <a:pPr>
              <a:buClr>
                <a:srgbClr val="C00000"/>
              </a:buClr>
              <a:buFont typeface="Wingdings" pitchFamily="2" charset="2"/>
              <a:buChar char="Ø"/>
            </a:pPr>
            <a:endParaRPr lang="en-US" sz="2400" dirty="0">
              <a:latin typeface="Calibri" pitchFamily="34" charset="0"/>
            </a:endParaRPr>
          </a:p>
          <a:p>
            <a:pPr>
              <a:buClr>
                <a:srgbClr val="C00000"/>
              </a:buClr>
              <a:buFont typeface="Wingdings" pitchFamily="2" charset="2"/>
              <a:buChar char="Ø"/>
            </a:pPr>
            <a:endParaRPr lang="en-US" sz="2400" dirty="0">
              <a:latin typeface="Calibri" pitchFamily="34" charset="0"/>
            </a:endParaRPr>
          </a:p>
        </p:txBody>
      </p:sp>
      <p:pic>
        <p:nvPicPr>
          <p:cNvPr id="6146" name="Picture 2"/>
          <p:cNvPicPr>
            <a:picLocks noChangeAspect="1" noChangeArrowheads="1"/>
          </p:cNvPicPr>
          <p:nvPr/>
        </p:nvPicPr>
        <p:blipFill>
          <a:blip r:embed="rId3" cstate="email"/>
          <a:srcRect/>
          <a:stretch>
            <a:fillRect/>
          </a:stretch>
        </p:blipFill>
        <p:spPr bwMode="auto">
          <a:xfrm>
            <a:off x="6502363" y="3879669"/>
            <a:ext cx="2451955" cy="1909218"/>
          </a:xfrm>
          <a:prstGeom prst="rect">
            <a:avLst/>
          </a:prstGeom>
          <a:noFill/>
          <a:ln w="9525">
            <a:noFill/>
            <a:miter lim="800000"/>
            <a:headEnd/>
            <a:tailEnd/>
          </a:ln>
        </p:spPr>
      </p:pic>
      <p:sp>
        <p:nvSpPr>
          <p:cNvPr id="10" name="TextBox 9"/>
          <p:cNvSpPr txBox="1"/>
          <p:nvPr/>
        </p:nvSpPr>
        <p:spPr>
          <a:xfrm>
            <a:off x="6688183" y="5577839"/>
            <a:ext cx="2194560" cy="230832"/>
          </a:xfrm>
          <a:prstGeom prst="rect">
            <a:avLst/>
          </a:prstGeom>
          <a:noFill/>
        </p:spPr>
        <p:txBody>
          <a:bodyPr wrap="square" rtlCol="0">
            <a:spAutoFit/>
          </a:bodyPr>
          <a:lstStyle/>
          <a:p>
            <a:pPr lvl="0"/>
            <a:r>
              <a:rPr lang="en-GB" sz="900" dirty="0">
                <a:solidFill>
                  <a:prstClr val="black"/>
                </a:solidFill>
              </a:rPr>
              <a:t>(Welsh Assembly Government, 2010c) </a:t>
            </a:r>
          </a:p>
        </p:txBody>
      </p:sp>
      <p:pic>
        <p:nvPicPr>
          <p:cNvPr id="8193" name="Picture 1"/>
          <p:cNvPicPr>
            <a:picLocks noChangeAspect="1" noChangeArrowheads="1"/>
          </p:cNvPicPr>
          <p:nvPr/>
        </p:nvPicPr>
        <p:blipFill>
          <a:blip r:embed="rId4" cstate="email"/>
          <a:srcRect/>
          <a:stretch>
            <a:fillRect/>
          </a:stretch>
        </p:blipFill>
        <p:spPr bwMode="auto">
          <a:xfrm>
            <a:off x="423379" y="1603333"/>
            <a:ext cx="6030072" cy="2935853"/>
          </a:xfrm>
          <a:prstGeom prst="rect">
            <a:avLst/>
          </a:prstGeom>
          <a:noFill/>
          <a:ln w="9525">
            <a:noFill/>
            <a:miter lim="800000"/>
            <a:headEnd/>
            <a:tailEnd/>
          </a:ln>
        </p:spPr>
      </p:pic>
      <p:sp>
        <p:nvSpPr>
          <p:cNvPr id="11" name="Rectangle 10"/>
          <p:cNvSpPr/>
          <p:nvPr/>
        </p:nvSpPr>
        <p:spPr>
          <a:xfrm>
            <a:off x="996164" y="5350225"/>
            <a:ext cx="3832139" cy="369332"/>
          </a:xfrm>
          <a:prstGeom prst="rect">
            <a:avLst/>
          </a:prstGeom>
        </p:spPr>
        <p:txBody>
          <a:bodyPr wrap="none">
            <a:spAutoFit/>
          </a:bodyPr>
          <a:lstStyle/>
          <a:p>
            <a:r>
              <a:rPr lang="en-GB" dirty="0"/>
              <a:t>(Welsh Assembly Government, 2015) </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2"/>
            <a:ext cx="8833104" cy="4893647"/>
          </a:xfrm>
          <a:prstGeom prst="rect">
            <a:avLst/>
          </a:prstGeom>
          <a:noFill/>
          <a:ln w="9525">
            <a:noFill/>
            <a:miter lim="800000"/>
            <a:headEnd/>
            <a:tailEnd/>
          </a:ln>
        </p:spPr>
        <p:txBody>
          <a:bodyPr wrap="square">
            <a:spAutoFit/>
          </a:bodyPr>
          <a:lstStyle/>
          <a:p>
            <a:pPr marL="457200" indent="-457200">
              <a:buClr>
                <a:srgbClr val="C00000"/>
              </a:buClr>
            </a:pPr>
            <a:r>
              <a:rPr lang="en-US" sz="2400" b="1" u="sng" dirty="0">
                <a:latin typeface="Calibri" pitchFamily="34" charset="0"/>
              </a:rPr>
              <a:t>Transport</a:t>
            </a:r>
          </a:p>
          <a:p>
            <a:pPr marL="457200" indent="-457200">
              <a:buClr>
                <a:srgbClr val="C00000"/>
              </a:buClr>
              <a:buFont typeface="+mj-lt"/>
              <a:buAutoNum type="arabicPeriod"/>
            </a:pPr>
            <a:endParaRPr lang="en-US" sz="2400" dirty="0">
              <a:latin typeface="Calibri" pitchFamily="34" charset="0"/>
            </a:endParaRPr>
          </a:p>
          <a:p>
            <a:pPr marL="457200" indent="-457200">
              <a:buClr>
                <a:srgbClr val="C00000"/>
              </a:buClr>
              <a:buFont typeface="+mj-lt"/>
              <a:buAutoNum type="arabicPeriod"/>
            </a:pPr>
            <a:r>
              <a:rPr lang="en-US" sz="2400" dirty="0">
                <a:latin typeface="Calibri" pitchFamily="34" charset="0"/>
              </a:rPr>
              <a:t> Sustainable Travel Centres. </a:t>
            </a:r>
          </a:p>
          <a:p>
            <a:pPr marL="457200" indent="-457200">
              <a:buClr>
                <a:srgbClr val="C00000"/>
              </a:buClr>
              <a:buFont typeface="+mj-lt"/>
              <a:buAutoNum type="arabicPeriod"/>
            </a:pPr>
            <a:r>
              <a:rPr lang="en-US" sz="2400" dirty="0">
                <a:latin typeface="Calibri" pitchFamily="34" charset="0"/>
              </a:rPr>
              <a:t> Smarter Choices. </a:t>
            </a:r>
          </a:p>
          <a:p>
            <a:pPr marL="457200" indent="-457200">
              <a:buClr>
                <a:srgbClr val="C00000"/>
              </a:buClr>
              <a:buFont typeface="+mj-lt"/>
              <a:buAutoNum type="arabicPeriod"/>
            </a:pPr>
            <a:r>
              <a:rPr lang="en-US" sz="2400" dirty="0">
                <a:latin typeface="Calibri" pitchFamily="34" charset="0"/>
              </a:rPr>
              <a:t> Travel planning and provision of personalised travel information. </a:t>
            </a:r>
          </a:p>
          <a:p>
            <a:pPr marL="457200" indent="-457200">
              <a:buClr>
                <a:srgbClr val="C00000"/>
              </a:buClr>
              <a:buFont typeface="+mj-lt"/>
              <a:buAutoNum type="arabicPeriod"/>
            </a:pPr>
            <a:r>
              <a:rPr lang="en-US" sz="2400" dirty="0">
                <a:latin typeface="Calibri" pitchFamily="34" charset="0"/>
              </a:rPr>
              <a:t> Developing a series of strategic modal interchanges. </a:t>
            </a:r>
          </a:p>
          <a:p>
            <a:pPr marL="457200" indent="-457200">
              <a:buClr>
                <a:srgbClr val="C00000"/>
              </a:buClr>
              <a:buFont typeface="+mj-lt"/>
              <a:buAutoNum type="arabicPeriod"/>
            </a:pPr>
            <a:r>
              <a:rPr lang="en-US" sz="2400" dirty="0">
                <a:latin typeface="Calibri" pitchFamily="34" charset="0"/>
              </a:rPr>
              <a:t> Promotion of eco-driving. </a:t>
            </a:r>
            <a:r>
              <a:rPr lang="en-US" sz="2400" dirty="0" smtClean="0">
                <a:latin typeface="Calibri" pitchFamily="34" charset="0"/>
              </a:rPr>
              <a:t>Election manifesto</a:t>
            </a:r>
            <a:endParaRPr lang="en-US" sz="2400" dirty="0">
              <a:latin typeface="Calibri" pitchFamily="34" charset="0"/>
            </a:endParaRPr>
          </a:p>
          <a:p>
            <a:pPr marL="457200" indent="-457200">
              <a:buClr>
                <a:srgbClr val="C00000"/>
              </a:buClr>
              <a:buFont typeface="+mj-lt"/>
              <a:buAutoNum type="arabicPeriod"/>
            </a:pPr>
            <a:r>
              <a:rPr lang="en-US" sz="2400" dirty="0">
                <a:latin typeface="Calibri" pitchFamily="34" charset="0"/>
              </a:rPr>
              <a:t> Promotion and support for walking and cycling. </a:t>
            </a:r>
          </a:p>
          <a:p>
            <a:pPr marL="457200" indent="-457200">
              <a:buClr>
                <a:srgbClr val="C00000"/>
              </a:buClr>
              <a:buFont typeface="+mj-lt"/>
              <a:buAutoNum type="arabicPeriod"/>
            </a:pPr>
            <a:r>
              <a:rPr lang="en-US" sz="2400" dirty="0">
                <a:latin typeface="Calibri" pitchFamily="34" charset="0"/>
              </a:rPr>
              <a:t> Investment in rail services. </a:t>
            </a:r>
          </a:p>
          <a:p>
            <a:pPr marL="457200" indent="-457200">
              <a:buClr>
                <a:srgbClr val="C00000"/>
              </a:buClr>
              <a:buFont typeface="+mj-lt"/>
              <a:buAutoNum type="arabicPeriod"/>
            </a:pPr>
            <a:r>
              <a:rPr lang="en-US" sz="2400" dirty="0">
                <a:latin typeface="Calibri" pitchFamily="34" charset="0"/>
              </a:rPr>
              <a:t> Investment in buses. </a:t>
            </a:r>
          </a:p>
          <a:p>
            <a:pPr marL="457200" indent="-457200">
              <a:buClr>
                <a:srgbClr val="C00000"/>
              </a:buClr>
              <a:buFont typeface="+mj-lt"/>
              <a:buAutoNum type="arabicPeriod"/>
            </a:pPr>
            <a:r>
              <a:rPr lang="en-US" sz="2400" dirty="0">
                <a:latin typeface="Calibri" pitchFamily="34" charset="0"/>
              </a:rPr>
              <a:t> Improving traffic management on the strategic road network. </a:t>
            </a:r>
          </a:p>
          <a:p>
            <a:pPr marL="457200" indent="-457200">
              <a:buClr>
                <a:srgbClr val="C00000"/>
              </a:buClr>
              <a:buFont typeface="+mj-lt"/>
              <a:buAutoNum type="arabicPeriod"/>
            </a:pPr>
            <a:r>
              <a:rPr lang="en-US" sz="2400" dirty="0">
                <a:latin typeface="Calibri" pitchFamily="34" charset="0"/>
              </a:rPr>
              <a:t>Supporting the freight industry to reduce emissions. </a:t>
            </a:r>
          </a:p>
          <a:p>
            <a:pPr marL="457200" indent="-457200">
              <a:buClr>
                <a:srgbClr val="C00000"/>
              </a:buClr>
              <a:buFont typeface="+mj-lt"/>
              <a:buAutoNum type="arabicPeriod"/>
            </a:pPr>
            <a:r>
              <a:rPr lang="en-US" sz="2400" dirty="0">
                <a:latin typeface="Calibri" pitchFamily="34" charset="0"/>
              </a:rPr>
              <a:t>Alternative fuels infrastructure</a:t>
            </a:r>
          </a:p>
        </p:txBody>
      </p:sp>
      <p:sp>
        <p:nvSpPr>
          <p:cNvPr id="8" name="Rectangle 7"/>
          <p:cNvSpPr/>
          <p:nvPr/>
        </p:nvSpPr>
        <p:spPr>
          <a:xfrm>
            <a:off x="5152527" y="6181497"/>
            <a:ext cx="3832139" cy="369332"/>
          </a:xfrm>
          <a:prstGeom prst="rect">
            <a:avLst/>
          </a:prstGeom>
        </p:spPr>
        <p:txBody>
          <a:bodyPr wrap="none">
            <a:spAutoFit/>
          </a:bodyPr>
          <a:lstStyle/>
          <a:p>
            <a:r>
              <a:rPr lang="en-GB" dirty="0"/>
              <a:t>(Welsh Assembly Government, 2015) </a:t>
            </a: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1"/>
            <a:ext cx="8833104" cy="2677656"/>
          </a:xfrm>
          <a:prstGeom prst="rect">
            <a:avLst/>
          </a:prstGeom>
          <a:noFill/>
          <a:ln w="9525">
            <a:noFill/>
            <a:miter lim="800000"/>
            <a:headEnd/>
            <a:tailEnd/>
          </a:ln>
        </p:spPr>
        <p:txBody>
          <a:bodyPr wrap="square">
            <a:spAutoFit/>
          </a:bodyPr>
          <a:lstStyle/>
          <a:p>
            <a:pPr marL="457200" indent="-457200">
              <a:buClr>
                <a:srgbClr val="C00000"/>
              </a:buClr>
            </a:pPr>
            <a:r>
              <a:rPr lang="en-US" sz="2400" b="1" u="sng" dirty="0">
                <a:latin typeface="Calibri" pitchFamily="34" charset="0"/>
              </a:rPr>
              <a:t>Business</a:t>
            </a:r>
          </a:p>
          <a:p>
            <a:pPr marL="457200" indent="-457200">
              <a:buClr>
                <a:srgbClr val="C00000"/>
              </a:buClr>
              <a:buFont typeface="+mj-lt"/>
              <a:buAutoNum type="arabicPeriod"/>
            </a:pPr>
            <a:endParaRPr lang="en-US" sz="2400" dirty="0">
              <a:latin typeface="Calibri" pitchFamily="34" charset="0"/>
            </a:endParaRPr>
          </a:p>
          <a:p>
            <a:pPr marL="457200" indent="-457200">
              <a:buClr>
                <a:srgbClr val="C00000"/>
              </a:buClr>
              <a:buFont typeface="+mj-lt"/>
              <a:buAutoNum type="arabicPeriod"/>
            </a:pPr>
            <a:r>
              <a:rPr lang="en-US" sz="2400" dirty="0">
                <a:latin typeface="Calibri" pitchFamily="34" charset="0"/>
              </a:rPr>
              <a:t>Economic Renewal: a new direction. </a:t>
            </a:r>
          </a:p>
          <a:p>
            <a:pPr marL="457200" indent="-457200">
              <a:buClr>
                <a:srgbClr val="C00000"/>
              </a:buClr>
              <a:buFont typeface="+mj-lt"/>
              <a:buAutoNum type="arabicPeriod"/>
            </a:pPr>
            <a:r>
              <a:rPr lang="en-US" sz="2400" dirty="0">
                <a:latin typeface="Calibri" pitchFamily="34" charset="0"/>
              </a:rPr>
              <a:t>Carbon Trust. </a:t>
            </a:r>
          </a:p>
          <a:p>
            <a:pPr marL="457200" indent="-457200">
              <a:buClr>
                <a:srgbClr val="C00000"/>
              </a:buClr>
              <a:buFont typeface="+mj-lt"/>
              <a:buAutoNum type="arabicPeriod"/>
            </a:pPr>
            <a:r>
              <a:rPr lang="en-US" sz="2400" dirty="0">
                <a:latin typeface="Calibri" pitchFamily="34" charset="0"/>
              </a:rPr>
              <a:t>Skills for a low carbon economy. </a:t>
            </a:r>
          </a:p>
          <a:p>
            <a:pPr marL="457200" indent="-457200">
              <a:buClr>
                <a:srgbClr val="C00000"/>
              </a:buClr>
              <a:buFont typeface="+mj-lt"/>
              <a:buAutoNum type="arabicPeriod"/>
            </a:pPr>
            <a:r>
              <a:rPr lang="en-US" sz="2400" dirty="0">
                <a:latin typeface="Calibri" pitchFamily="34" charset="0"/>
              </a:rPr>
              <a:t>More efficient use of, and regulation of, waste heat and energy. </a:t>
            </a:r>
          </a:p>
          <a:p>
            <a:pPr marL="457200" indent="-457200">
              <a:buClr>
                <a:srgbClr val="C00000"/>
              </a:buClr>
              <a:buFont typeface="+mj-lt"/>
              <a:buAutoNum type="arabicPeriod"/>
            </a:pPr>
            <a:r>
              <a:rPr lang="en-US" sz="2400" dirty="0">
                <a:latin typeface="Calibri" pitchFamily="34" charset="0"/>
              </a:rPr>
              <a:t>Low carbon energy.</a:t>
            </a:r>
          </a:p>
        </p:txBody>
      </p:sp>
      <p:sp>
        <p:nvSpPr>
          <p:cNvPr id="11" name="Rectangle 10"/>
          <p:cNvSpPr/>
          <p:nvPr/>
        </p:nvSpPr>
        <p:spPr>
          <a:xfrm>
            <a:off x="5319940" y="5249512"/>
            <a:ext cx="3811236" cy="369332"/>
          </a:xfrm>
          <a:prstGeom prst="rect">
            <a:avLst/>
          </a:prstGeom>
        </p:spPr>
        <p:txBody>
          <a:bodyPr wrap="none">
            <a:spAutoFit/>
          </a:bodyPr>
          <a:lstStyle/>
          <a:p>
            <a:r>
              <a:rPr lang="en-GB" dirty="0"/>
              <a:t>(Welsh Assembly Government, </a:t>
            </a:r>
            <a:r>
              <a:rPr lang="en-GB" dirty="0" smtClean="0"/>
              <a:t>2015) </a:t>
            </a:r>
            <a:endParaRPr lang="en-GB" dirty="0"/>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2"/>
            <a:ext cx="8833104" cy="3416320"/>
          </a:xfrm>
          <a:prstGeom prst="rect">
            <a:avLst/>
          </a:prstGeom>
          <a:noFill/>
          <a:ln w="9525">
            <a:noFill/>
            <a:miter lim="800000"/>
            <a:headEnd/>
            <a:tailEnd/>
          </a:ln>
        </p:spPr>
        <p:txBody>
          <a:bodyPr wrap="square">
            <a:spAutoFit/>
          </a:bodyPr>
          <a:lstStyle/>
          <a:p>
            <a:pPr marL="457200" indent="-457200">
              <a:buClr>
                <a:srgbClr val="C00000"/>
              </a:buClr>
            </a:pPr>
            <a:r>
              <a:rPr lang="en-US" sz="2400" b="1" u="sng" dirty="0">
                <a:latin typeface="Calibri" pitchFamily="34" charset="0"/>
              </a:rPr>
              <a:t>Residential</a:t>
            </a:r>
          </a:p>
          <a:p>
            <a:pPr marL="457200" indent="-457200">
              <a:buClr>
                <a:srgbClr val="C00000"/>
              </a:buClr>
              <a:buFont typeface="+mj-lt"/>
              <a:buAutoNum type="arabicPeriod"/>
            </a:pPr>
            <a:endParaRPr lang="en-US" sz="2400" dirty="0">
              <a:latin typeface="Calibri" pitchFamily="34" charset="0"/>
            </a:endParaRPr>
          </a:p>
          <a:p>
            <a:pPr marL="457200" indent="-457200">
              <a:buClr>
                <a:srgbClr val="C00000"/>
              </a:buClr>
              <a:buFont typeface="+mj-lt"/>
              <a:buAutoNum type="arabicPeriod"/>
            </a:pPr>
            <a:r>
              <a:rPr lang="en-US" sz="2400" dirty="0">
                <a:latin typeface="Calibri" pitchFamily="34" charset="0"/>
              </a:rPr>
              <a:t>Area based domestic energy efficiency </a:t>
            </a:r>
            <a:r>
              <a:rPr lang="en-US" sz="2400" dirty="0" err="1">
                <a:latin typeface="Calibri" pitchFamily="34" charset="0"/>
              </a:rPr>
              <a:t>programmes</a:t>
            </a:r>
            <a:r>
              <a:rPr lang="en-US" sz="2400" dirty="0">
                <a:latin typeface="Calibri" pitchFamily="34" charset="0"/>
              </a:rPr>
              <a:t>. </a:t>
            </a:r>
          </a:p>
          <a:p>
            <a:pPr marL="457200" indent="-457200">
              <a:buClr>
                <a:srgbClr val="C00000"/>
              </a:buClr>
              <a:buFont typeface="+mj-lt"/>
              <a:buAutoNum type="arabicPeriod"/>
            </a:pPr>
            <a:r>
              <a:rPr lang="en-US" sz="2400" dirty="0">
                <a:latin typeface="Calibri" pitchFamily="34" charset="0"/>
              </a:rPr>
              <a:t>Demand-led energy efficiency </a:t>
            </a:r>
            <a:r>
              <a:rPr lang="en-US" sz="2400" dirty="0" err="1">
                <a:latin typeface="Calibri" pitchFamily="34" charset="0"/>
              </a:rPr>
              <a:t>programmes</a:t>
            </a:r>
            <a:r>
              <a:rPr lang="en-US" sz="2400" dirty="0">
                <a:latin typeface="Calibri" pitchFamily="34" charset="0"/>
              </a:rPr>
              <a:t> focused on those at risk of fuel poverty. </a:t>
            </a:r>
          </a:p>
          <a:p>
            <a:pPr marL="457200" indent="-457200">
              <a:buClr>
                <a:srgbClr val="C00000"/>
              </a:buClr>
              <a:buFont typeface="+mj-lt"/>
              <a:buAutoNum type="arabicPeriod"/>
            </a:pPr>
            <a:r>
              <a:rPr lang="en-US" sz="2400" dirty="0">
                <a:latin typeface="Calibri" pitchFamily="34" charset="0"/>
              </a:rPr>
              <a:t>Supporting community scale energy generation. </a:t>
            </a:r>
          </a:p>
          <a:p>
            <a:pPr marL="457200" indent="-457200">
              <a:buClr>
                <a:srgbClr val="C00000"/>
              </a:buClr>
              <a:buFont typeface="+mj-lt"/>
              <a:buAutoNum type="arabicPeriod"/>
            </a:pPr>
            <a:r>
              <a:rPr lang="en-US" sz="2400" dirty="0">
                <a:latin typeface="Calibri" pitchFamily="34" charset="0"/>
              </a:rPr>
              <a:t>Improving the energy performance of social housing. </a:t>
            </a:r>
          </a:p>
          <a:p>
            <a:pPr marL="457200" indent="-457200">
              <a:buClr>
                <a:srgbClr val="C00000"/>
              </a:buClr>
              <a:buFont typeface="+mj-lt"/>
              <a:buAutoNum type="arabicPeriod"/>
            </a:pPr>
            <a:r>
              <a:rPr lang="en-US" sz="2400" dirty="0" err="1">
                <a:latin typeface="Calibri" pitchFamily="34" charset="0"/>
              </a:rPr>
              <a:t>Behaviour</a:t>
            </a:r>
            <a:r>
              <a:rPr lang="en-US" sz="2400" dirty="0">
                <a:latin typeface="Calibri" pitchFamily="34" charset="0"/>
              </a:rPr>
              <a:t> change at home. </a:t>
            </a:r>
          </a:p>
          <a:p>
            <a:pPr marL="457200" indent="-457200">
              <a:buClr>
                <a:srgbClr val="C00000"/>
              </a:buClr>
              <a:buFont typeface="+mj-lt"/>
              <a:buAutoNum type="arabicPeriod"/>
            </a:pPr>
            <a:r>
              <a:rPr lang="en-US" sz="2400" dirty="0">
                <a:latin typeface="Calibri" pitchFamily="34" charset="0"/>
              </a:rPr>
              <a:t>Low carbon new build Wales. </a:t>
            </a:r>
          </a:p>
        </p:txBody>
      </p:sp>
      <p:sp>
        <p:nvSpPr>
          <p:cNvPr id="8" name="Rectangle 7"/>
          <p:cNvSpPr/>
          <p:nvPr/>
        </p:nvSpPr>
        <p:spPr>
          <a:xfrm>
            <a:off x="5319940" y="5302266"/>
            <a:ext cx="3832139" cy="369332"/>
          </a:xfrm>
          <a:prstGeom prst="rect">
            <a:avLst/>
          </a:prstGeom>
        </p:spPr>
        <p:txBody>
          <a:bodyPr wrap="none">
            <a:spAutoFit/>
          </a:bodyPr>
          <a:lstStyle/>
          <a:p>
            <a:r>
              <a:rPr lang="en-GB" dirty="0"/>
              <a:t>(Welsh Assembly Government, 2015) </a:t>
            </a: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1"/>
            <a:ext cx="8833104" cy="2677656"/>
          </a:xfrm>
          <a:prstGeom prst="rect">
            <a:avLst/>
          </a:prstGeom>
          <a:noFill/>
          <a:ln w="9525">
            <a:noFill/>
            <a:miter lim="800000"/>
            <a:headEnd/>
            <a:tailEnd/>
          </a:ln>
        </p:spPr>
        <p:txBody>
          <a:bodyPr wrap="square">
            <a:spAutoFit/>
          </a:bodyPr>
          <a:lstStyle/>
          <a:p>
            <a:pPr marL="457200" indent="-457200">
              <a:buClr>
                <a:srgbClr val="C00000"/>
              </a:buClr>
            </a:pPr>
            <a:r>
              <a:rPr lang="en-US" sz="2400" b="1" u="sng" dirty="0">
                <a:latin typeface="Calibri" pitchFamily="34" charset="0"/>
              </a:rPr>
              <a:t>Agriculture and land use change</a:t>
            </a:r>
          </a:p>
          <a:p>
            <a:pPr marL="457200" indent="-457200">
              <a:buClr>
                <a:srgbClr val="C00000"/>
              </a:buClr>
              <a:buFont typeface="+mj-lt"/>
              <a:buAutoNum type="arabicPeriod"/>
            </a:pPr>
            <a:endParaRPr lang="en-US" sz="2400" dirty="0">
              <a:latin typeface="Calibri" pitchFamily="34" charset="0"/>
            </a:endParaRPr>
          </a:p>
          <a:p>
            <a:pPr marL="457200" indent="-457200">
              <a:buClr>
                <a:srgbClr val="C00000"/>
              </a:buClr>
              <a:buFont typeface="+mj-lt"/>
              <a:buAutoNum type="arabicPeriod"/>
            </a:pPr>
            <a:r>
              <a:rPr lang="en-US" sz="2400" dirty="0">
                <a:latin typeface="Calibri" pitchFamily="34" charset="0"/>
              </a:rPr>
              <a:t>Woodland creation. </a:t>
            </a:r>
          </a:p>
          <a:p>
            <a:pPr marL="457200" indent="-457200">
              <a:buClr>
                <a:srgbClr val="C00000"/>
              </a:buClr>
              <a:buFont typeface="+mj-lt"/>
              <a:buAutoNum type="arabicPeriod"/>
            </a:pPr>
            <a:r>
              <a:rPr lang="en-US" sz="2400" dirty="0">
                <a:latin typeface="Calibri" pitchFamily="34" charset="0"/>
              </a:rPr>
              <a:t>Optimal management of current woodland sink. </a:t>
            </a:r>
          </a:p>
          <a:p>
            <a:pPr marL="457200" indent="-457200">
              <a:buClr>
                <a:srgbClr val="C00000"/>
              </a:buClr>
              <a:buFont typeface="+mj-lt"/>
              <a:buAutoNum type="arabicPeriod"/>
            </a:pPr>
            <a:r>
              <a:rPr lang="en-US" sz="2400" dirty="0" err="1">
                <a:latin typeface="Calibri" pitchFamily="34" charset="0"/>
              </a:rPr>
              <a:t>Glastir</a:t>
            </a:r>
            <a:r>
              <a:rPr lang="en-US" sz="2400" dirty="0">
                <a:latin typeface="Calibri" pitchFamily="34" charset="0"/>
              </a:rPr>
              <a:t>. </a:t>
            </a:r>
          </a:p>
          <a:p>
            <a:pPr marL="457200" indent="-457200">
              <a:buClr>
                <a:srgbClr val="C00000"/>
              </a:buClr>
              <a:buFont typeface="+mj-lt"/>
              <a:buAutoNum type="arabicPeriod"/>
            </a:pPr>
            <a:r>
              <a:rPr lang="en-US" sz="2400" dirty="0">
                <a:latin typeface="Calibri" pitchFamily="34" charset="0"/>
              </a:rPr>
              <a:t>Supporting </a:t>
            </a:r>
            <a:r>
              <a:rPr lang="en-US" sz="2400" dirty="0" err="1">
                <a:latin typeface="Calibri" pitchFamily="34" charset="0"/>
              </a:rPr>
              <a:t>behaviour</a:t>
            </a:r>
            <a:r>
              <a:rPr lang="en-US" sz="2400" dirty="0">
                <a:latin typeface="Calibri" pitchFamily="34" charset="0"/>
              </a:rPr>
              <a:t> change in farming practice. </a:t>
            </a:r>
          </a:p>
          <a:p>
            <a:pPr marL="457200" indent="-457200">
              <a:buClr>
                <a:srgbClr val="C00000"/>
              </a:buClr>
              <a:buFont typeface="+mj-lt"/>
              <a:buAutoNum type="arabicPeriod"/>
            </a:pPr>
            <a:r>
              <a:rPr lang="en-US" sz="2400" dirty="0">
                <a:latin typeface="Calibri" pitchFamily="34" charset="0"/>
              </a:rPr>
              <a:t>Dairy and Red Meat Road Maps. </a:t>
            </a:r>
            <a:r>
              <a:rPr lang="en-US" sz="2400" dirty="0" smtClean="0">
                <a:latin typeface="Calibri" pitchFamily="34" charset="0"/>
              </a:rPr>
              <a:t>BBC 2019</a:t>
            </a:r>
            <a:endParaRPr lang="en-US" sz="2400" dirty="0">
              <a:latin typeface="Calibri" pitchFamily="34" charset="0"/>
            </a:endParaRPr>
          </a:p>
        </p:txBody>
      </p:sp>
      <p:sp>
        <p:nvSpPr>
          <p:cNvPr id="11" name="Rectangle 10"/>
          <p:cNvSpPr/>
          <p:nvPr/>
        </p:nvSpPr>
        <p:spPr>
          <a:xfrm>
            <a:off x="5319940" y="5249512"/>
            <a:ext cx="3811236" cy="369332"/>
          </a:xfrm>
          <a:prstGeom prst="rect">
            <a:avLst/>
          </a:prstGeom>
        </p:spPr>
        <p:txBody>
          <a:bodyPr wrap="none">
            <a:spAutoFit/>
          </a:bodyPr>
          <a:lstStyle/>
          <a:p>
            <a:r>
              <a:rPr lang="en-GB" dirty="0"/>
              <a:t>(Welsh Assembly Government, 2015) </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2"/>
            <a:ext cx="8833104" cy="2308324"/>
          </a:xfrm>
          <a:prstGeom prst="rect">
            <a:avLst/>
          </a:prstGeom>
          <a:noFill/>
          <a:ln w="9525">
            <a:noFill/>
            <a:miter lim="800000"/>
            <a:headEnd/>
            <a:tailEnd/>
          </a:ln>
        </p:spPr>
        <p:txBody>
          <a:bodyPr wrap="square">
            <a:spAutoFit/>
          </a:bodyPr>
          <a:lstStyle/>
          <a:p>
            <a:pPr marL="457200" indent="-457200">
              <a:buClr>
                <a:srgbClr val="C00000"/>
              </a:buClr>
            </a:pPr>
            <a:r>
              <a:rPr lang="en-US" sz="2400" b="1" u="sng" dirty="0">
                <a:latin typeface="Calibri" pitchFamily="34" charset="0"/>
              </a:rPr>
              <a:t>Waste</a:t>
            </a:r>
          </a:p>
          <a:p>
            <a:pPr marL="457200" indent="-457200">
              <a:buClr>
                <a:srgbClr val="C00000"/>
              </a:buClr>
              <a:buFont typeface="+mj-lt"/>
              <a:buAutoNum type="arabicPeriod"/>
            </a:pPr>
            <a:endParaRPr lang="en-US" sz="2400" dirty="0">
              <a:latin typeface="Calibri" pitchFamily="34" charset="0"/>
            </a:endParaRPr>
          </a:p>
          <a:p>
            <a:pPr marL="457200" indent="-457200">
              <a:buClr>
                <a:srgbClr val="C00000"/>
              </a:buClr>
              <a:buFont typeface="+mj-lt"/>
              <a:buAutoNum type="arabicPeriod"/>
            </a:pPr>
            <a:r>
              <a:rPr lang="en-US" sz="2400" dirty="0">
                <a:latin typeface="Calibri" pitchFamily="34" charset="0"/>
              </a:rPr>
              <a:t>Diversion of biodegradable waste from landfill to recycling, composting and anaerobic digestion </a:t>
            </a:r>
          </a:p>
          <a:p>
            <a:pPr marL="457200" indent="-457200">
              <a:buClr>
                <a:srgbClr val="C00000"/>
              </a:buClr>
              <a:buFont typeface="+mj-lt"/>
              <a:buAutoNum type="arabicPeriod" startAt="2"/>
            </a:pPr>
            <a:r>
              <a:rPr lang="en-US" sz="2400" dirty="0">
                <a:latin typeface="Calibri" pitchFamily="34" charset="0"/>
              </a:rPr>
              <a:t>Programme of work to reduce further existing greenhouse gas emissions at landfills</a:t>
            </a:r>
          </a:p>
        </p:txBody>
      </p:sp>
      <p:sp>
        <p:nvSpPr>
          <p:cNvPr id="11" name="Rectangle 10"/>
          <p:cNvSpPr/>
          <p:nvPr/>
        </p:nvSpPr>
        <p:spPr>
          <a:xfrm>
            <a:off x="5319940" y="5319851"/>
            <a:ext cx="3811236" cy="369332"/>
          </a:xfrm>
          <a:prstGeom prst="rect">
            <a:avLst/>
          </a:prstGeom>
        </p:spPr>
        <p:txBody>
          <a:bodyPr wrap="none">
            <a:spAutoFit/>
          </a:bodyPr>
          <a:lstStyle/>
          <a:p>
            <a:r>
              <a:rPr lang="en-GB" dirty="0"/>
              <a:t>(Welsh Assembly Government, </a:t>
            </a:r>
            <a:r>
              <a:rPr lang="en-GB" dirty="0" smtClean="0"/>
              <a:t>2018) </a:t>
            </a:r>
            <a:endParaRPr lang="en-GB" dirty="0"/>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1"/>
            <a:ext cx="8833104" cy="3785652"/>
          </a:xfrm>
          <a:prstGeom prst="rect">
            <a:avLst/>
          </a:prstGeom>
          <a:noFill/>
          <a:ln w="9525">
            <a:noFill/>
            <a:miter lim="800000"/>
            <a:headEnd/>
            <a:tailEnd/>
          </a:ln>
        </p:spPr>
        <p:txBody>
          <a:bodyPr wrap="square">
            <a:spAutoFit/>
          </a:bodyPr>
          <a:lstStyle/>
          <a:p>
            <a:pPr marL="457200" indent="-457200">
              <a:buClr>
                <a:srgbClr val="C00000"/>
              </a:buClr>
            </a:pPr>
            <a:r>
              <a:rPr lang="en-US" sz="2400" b="1" u="sng" dirty="0">
                <a:latin typeface="Calibri" pitchFamily="34" charset="0"/>
              </a:rPr>
              <a:t>Public Sector</a:t>
            </a:r>
          </a:p>
          <a:p>
            <a:pPr marL="457200" indent="-457200">
              <a:buClr>
                <a:srgbClr val="C00000"/>
              </a:buClr>
              <a:buFont typeface="+mj-lt"/>
              <a:buAutoNum type="arabicPeriod"/>
            </a:pPr>
            <a:endParaRPr lang="en-US" sz="2400" dirty="0">
              <a:latin typeface="Calibri" pitchFamily="34" charset="0"/>
            </a:endParaRPr>
          </a:p>
          <a:p>
            <a:pPr marL="457200" indent="-457200">
              <a:buClr>
                <a:srgbClr val="C00000"/>
              </a:buClr>
              <a:buFont typeface="+mj-lt"/>
              <a:buAutoNum type="arabicPeriod"/>
            </a:pPr>
            <a:r>
              <a:rPr lang="en-US" sz="2400" dirty="0">
                <a:latin typeface="Calibri" pitchFamily="34" charset="0"/>
              </a:rPr>
              <a:t>Embedding action on climate change. </a:t>
            </a:r>
          </a:p>
          <a:p>
            <a:pPr marL="457200" indent="-457200">
              <a:buClr>
                <a:srgbClr val="C00000"/>
              </a:buClr>
              <a:buFont typeface="+mj-lt"/>
              <a:buAutoNum type="arabicPeriod"/>
            </a:pPr>
            <a:r>
              <a:rPr lang="en-US" sz="2400" dirty="0">
                <a:latin typeface="Calibri" pitchFamily="34" charset="0"/>
              </a:rPr>
              <a:t>Reducing the carbon footprint of the Assembly Government estate. </a:t>
            </a:r>
          </a:p>
          <a:p>
            <a:pPr marL="457200" indent="-457200">
              <a:buClr>
                <a:srgbClr val="C00000"/>
              </a:buClr>
              <a:buFont typeface="+mj-lt"/>
              <a:buAutoNum type="arabicPeriod"/>
            </a:pPr>
            <a:r>
              <a:rPr lang="en-US" sz="2400" dirty="0">
                <a:latin typeface="Calibri" pitchFamily="34" charset="0"/>
              </a:rPr>
              <a:t>Reducing the carbon footprint of the NHS. </a:t>
            </a:r>
          </a:p>
          <a:p>
            <a:pPr marL="457200" indent="-457200">
              <a:buClr>
                <a:srgbClr val="C00000"/>
              </a:buClr>
              <a:buFont typeface="+mj-lt"/>
              <a:buAutoNum type="arabicPeriod"/>
            </a:pPr>
            <a:r>
              <a:rPr lang="en-US" sz="2400" dirty="0">
                <a:latin typeface="Calibri" pitchFamily="34" charset="0"/>
              </a:rPr>
              <a:t>Reducing the carbon footprint of education services. </a:t>
            </a:r>
          </a:p>
          <a:p>
            <a:pPr marL="457200" indent="-457200">
              <a:buClr>
                <a:srgbClr val="C00000"/>
              </a:buClr>
              <a:buFont typeface="+mj-lt"/>
              <a:buAutoNum type="arabicPeriod"/>
            </a:pPr>
            <a:r>
              <a:rPr lang="en-US" sz="2400" dirty="0">
                <a:latin typeface="Calibri" pitchFamily="34" charset="0"/>
              </a:rPr>
              <a:t>Enabling wider contributions from others. </a:t>
            </a:r>
          </a:p>
          <a:p>
            <a:pPr marL="457200" indent="-457200">
              <a:buClr>
                <a:srgbClr val="C00000"/>
              </a:buClr>
              <a:buFont typeface="+mj-lt"/>
              <a:buAutoNum type="arabicPeriod"/>
            </a:pPr>
            <a:r>
              <a:rPr lang="en-US" sz="2400" dirty="0">
                <a:latin typeface="Calibri" pitchFamily="34" charset="0"/>
              </a:rPr>
              <a:t>Land use planning. </a:t>
            </a:r>
          </a:p>
          <a:p>
            <a:pPr marL="457200" indent="-457200">
              <a:buClr>
                <a:srgbClr val="C00000"/>
              </a:buClr>
              <a:buFont typeface="+mj-lt"/>
              <a:buAutoNum type="arabicPeriod"/>
            </a:pPr>
            <a:r>
              <a:rPr lang="en-US" sz="2400" dirty="0">
                <a:latin typeface="Calibri" pitchFamily="34" charset="0"/>
              </a:rPr>
              <a:t>Spatial Plan Low Carbon Regions work &amp; Marine Spatial Planning</a:t>
            </a:r>
          </a:p>
        </p:txBody>
      </p:sp>
      <p:sp>
        <p:nvSpPr>
          <p:cNvPr id="8" name="Rectangle 7"/>
          <p:cNvSpPr/>
          <p:nvPr/>
        </p:nvSpPr>
        <p:spPr>
          <a:xfrm>
            <a:off x="5319940" y="5337436"/>
            <a:ext cx="3811236" cy="369332"/>
          </a:xfrm>
          <a:prstGeom prst="rect">
            <a:avLst/>
          </a:prstGeom>
        </p:spPr>
        <p:txBody>
          <a:bodyPr wrap="none">
            <a:spAutoFit/>
          </a:bodyPr>
          <a:lstStyle/>
          <a:p>
            <a:r>
              <a:rPr lang="en-GB" dirty="0"/>
              <a:t>(Welsh Assembly Government, 2016) </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extBox 2"/>
          <p:cNvSpPr txBox="1">
            <a:spLocks noChangeArrowheads="1"/>
          </p:cNvSpPr>
          <p:nvPr/>
        </p:nvSpPr>
        <p:spPr bwMode="auto">
          <a:xfrm>
            <a:off x="181709" y="984252"/>
            <a:ext cx="8673612" cy="5401479"/>
          </a:xfrm>
          <a:prstGeom prst="rect">
            <a:avLst/>
          </a:prstGeom>
          <a:noFill/>
          <a:ln w="9525">
            <a:noFill/>
            <a:miter lim="800000"/>
            <a:headEnd/>
            <a:tailEnd/>
          </a:ln>
        </p:spPr>
        <p:txBody>
          <a:bodyPr>
            <a:spAutoFit/>
          </a:bodyPr>
          <a:lstStyle/>
          <a:p>
            <a:pPr algn="just">
              <a:lnSpc>
                <a:spcPct val="115000"/>
              </a:lnSpc>
              <a:spcAft>
                <a:spcPts val="0"/>
              </a:spcAft>
              <a:defRPr/>
            </a:pPr>
            <a:r>
              <a:rPr lang="en-US" sz="2000" dirty="0">
                <a:latin typeface="+mn-lt"/>
                <a:cs typeface="Arial" charset="0"/>
              </a:rPr>
              <a:t> </a:t>
            </a:r>
            <a:r>
              <a:rPr lang="en-GB" sz="2000" dirty="0">
                <a:latin typeface="+mn-lt"/>
                <a:ea typeface="Calibri"/>
                <a:cs typeface="Dax-Regular"/>
              </a:rPr>
              <a:t>The Climate Change Commission for Wales will guide and oversee the work undertaken on Climate Change in Wales and the establishment of an agreed benchmarking and target regime for emission reduction in areas of devolved competency in Wales. In particular, it will:</a:t>
            </a:r>
            <a:endParaRPr lang="en-GB" sz="2000" dirty="0">
              <a:latin typeface="+mn-lt"/>
              <a:ea typeface="Calibri"/>
              <a:cs typeface="Times New Roman"/>
            </a:endParaRPr>
          </a:p>
          <a:p>
            <a:pPr algn="just">
              <a:lnSpc>
                <a:spcPct val="115000"/>
              </a:lnSpc>
              <a:spcAft>
                <a:spcPts val="0"/>
              </a:spcAft>
              <a:defRPr/>
            </a:pPr>
            <a:r>
              <a:rPr lang="en-GB" sz="2000" dirty="0">
                <a:latin typeface="+mn-lt"/>
                <a:ea typeface="Calibri"/>
                <a:cs typeface="Dax-Regular"/>
              </a:rPr>
              <a:t> </a:t>
            </a:r>
            <a:endParaRPr lang="en-GB" sz="2000" dirty="0">
              <a:latin typeface="+mn-lt"/>
              <a:ea typeface="Calibri"/>
              <a:cs typeface="Times New Roman"/>
            </a:endParaRPr>
          </a:p>
          <a:p>
            <a:pPr marL="342900" indent="-342900" algn="just">
              <a:lnSpc>
                <a:spcPct val="115000"/>
              </a:lnSpc>
              <a:spcAft>
                <a:spcPts val="0"/>
              </a:spcAft>
              <a:buFont typeface="+mj-lt"/>
              <a:buAutoNum type="arabicPeriod"/>
              <a:tabLst>
                <a:tab pos="457200" algn="l"/>
              </a:tabLst>
              <a:defRPr/>
            </a:pPr>
            <a:r>
              <a:rPr lang="en-GB" sz="2000" dirty="0">
                <a:latin typeface="+mn-lt"/>
                <a:ea typeface="Calibri"/>
                <a:cs typeface="Dax-Regular"/>
              </a:rPr>
              <a:t> Provide </a:t>
            </a:r>
            <a:r>
              <a:rPr lang="en-GB" sz="2000" b="1" u="sng" dirty="0">
                <a:latin typeface="+mn-lt"/>
                <a:ea typeface="Calibri"/>
                <a:cs typeface="Dax-Regular"/>
              </a:rPr>
              <a:t>leadership</a:t>
            </a:r>
            <a:r>
              <a:rPr lang="en-GB" sz="2000" dirty="0">
                <a:latin typeface="+mn-lt"/>
                <a:ea typeface="Calibri"/>
                <a:cs typeface="Dax-Regular"/>
              </a:rPr>
              <a:t> to contribute to tackling both the causes and consequences of climate change in Wales.</a:t>
            </a:r>
            <a:endParaRPr lang="en-GB" sz="2000" dirty="0">
              <a:latin typeface="+mn-lt"/>
              <a:ea typeface="Calibri"/>
              <a:cs typeface="Times New Roman"/>
            </a:endParaRPr>
          </a:p>
          <a:p>
            <a:pPr marL="342900" indent="-342900" algn="just">
              <a:lnSpc>
                <a:spcPct val="115000"/>
              </a:lnSpc>
              <a:spcAft>
                <a:spcPts val="0"/>
              </a:spcAft>
              <a:buFont typeface="+mj-lt"/>
              <a:buAutoNum type="arabicPeriod"/>
              <a:tabLst>
                <a:tab pos="457200" algn="l"/>
              </a:tabLst>
              <a:defRPr/>
            </a:pPr>
            <a:r>
              <a:rPr lang="en-GB" sz="2000" dirty="0">
                <a:latin typeface="+mn-lt"/>
                <a:ea typeface="Calibri"/>
                <a:cs typeface="Dax-Regular"/>
              </a:rPr>
              <a:t> Build a </a:t>
            </a:r>
            <a:r>
              <a:rPr lang="en-GB" sz="2000" b="1" u="sng" dirty="0">
                <a:latin typeface="+mn-lt"/>
                <a:ea typeface="Calibri"/>
                <a:cs typeface="Dax-Regular"/>
              </a:rPr>
              <a:t>consensus</a:t>
            </a:r>
            <a:r>
              <a:rPr lang="en-GB" sz="2000" dirty="0">
                <a:latin typeface="+mn-lt"/>
                <a:ea typeface="Calibri"/>
                <a:cs typeface="Dax-Regular"/>
              </a:rPr>
              <a:t> on the action needed in Wales to address climate change</a:t>
            </a:r>
            <a:endParaRPr lang="en-GB" sz="2000" dirty="0">
              <a:latin typeface="+mn-lt"/>
              <a:ea typeface="Calibri"/>
              <a:cs typeface="Times New Roman"/>
            </a:endParaRPr>
          </a:p>
          <a:p>
            <a:pPr marL="342900" indent="-342900" algn="just">
              <a:lnSpc>
                <a:spcPct val="115000"/>
              </a:lnSpc>
              <a:spcAft>
                <a:spcPts val="0"/>
              </a:spcAft>
              <a:buFont typeface="+mj-lt"/>
              <a:buAutoNum type="arabicPeriod"/>
              <a:tabLst>
                <a:tab pos="457200" algn="l"/>
              </a:tabLst>
              <a:defRPr/>
            </a:pPr>
            <a:r>
              <a:rPr lang="en-GB" sz="2000" dirty="0">
                <a:latin typeface="+mn-lt"/>
                <a:ea typeface="Calibri"/>
                <a:cs typeface="Dax-Regular"/>
              </a:rPr>
              <a:t>Support the </a:t>
            </a:r>
            <a:r>
              <a:rPr lang="en-GB" sz="2000" b="1" u="sng" dirty="0">
                <a:latin typeface="+mn-lt"/>
                <a:ea typeface="Calibri"/>
                <a:cs typeface="Dax-Regular"/>
              </a:rPr>
              <a:t>delivery</a:t>
            </a:r>
            <a:r>
              <a:rPr lang="en-GB" sz="2000" dirty="0">
                <a:latin typeface="+mn-lt"/>
                <a:ea typeface="Calibri"/>
                <a:cs typeface="Dax-Regular"/>
              </a:rPr>
              <a:t> of those actions</a:t>
            </a:r>
            <a:endParaRPr lang="en-GB" sz="2000" dirty="0">
              <a:latin typeface="+mn-lt"/>
              <a:ea typeface="Calibri"/>
              <a:cs typeface="Times New Roman"/>
            </a:endParaRPr>
          </a:p>
          <a:p>
            <a:pPr marL="342900" indent="-342900" algn="just">
              <a:lnSpc>
                <a:spcPct val="115000"/>
              </a:lnSpc>
              <a:spcAft>
                <a:spcPts val="0"/>
              </a:spcAft>
              <a:buFont typeface="+mj-lt"/>
              <a:buAutoNum type="arabicPeriod"/>
              <a:tabLst>
                <a:tab pos="457200" algn="l"/>
              </a:tabLst>
              <a:defRPr/>
            </a:pPr>
            <a:r>
              <a:rPr lang="en-GB" sz="2000" dirty="0">
                <a:latin typeface="+mn-lt"/>
                <a:ea typeface="Calibri"/>
                <a:cs typeface="Dax-Regular"/>
              </a:rPr>
              <a:t> </a:t>
            </a:r>
            <a:r>
              <a:rPr lang="en-GB" sz="2000" b="1" u="sng" dirty="0">
                <a:latin typeface="+mn-lt"/>
                <a:ea typeface="Calibri"/>
                <a:cs typeface="Dax-Regular"/>
              </a:rPr>
              <a:t>Advise</a:t>
            </a:r>
            <a:r>
              <a:rPr lang="en-GB" sz="2000" dirty="0">
                <a:latin typeface="+mn-lt"/>
                <a:ea typeface="Calibri"/>
                <a:cs typeface="Dax-Regular"/>
              </a:rPr>
              <a:t> on the development of Assembly Government policies and programmes and monitor progress</a:t>
            </a:r>
            <a:endParaRPr lang="en-GB" sz="2000" dirty="0">
              <a:latin typeface="+mn-lt"/>
              <a:ea typeface="Calibri"/>
              <a:cs typeface="Times New Roman"/>
            </a:endParaRPr>
          </a:p>
          <a:p>
            <a:pPr marL="342900" indent="-342900" algn="just">
              <a:lnSpc>
                <a:spcPct val="115000"/>
              </a:lnSpc>
              <a:spcAft>
                <a:spcPts val="0"/>
              </a:spcAft>
              <a:buFont typeface="+mj-lt"/>
              <a:buAutoNum type="arabicPeriod"/>
              <a:tabLst>
                <a:tab pos="457200" algn="l"/>
              </a:tabLst>
              <a:defRPr/>
            </a:pPr>
            <a:r>
              <a:rPr lang="en-GB" sz="2000" dirty="0">
                <a:latin typeface="+mn-lt"/>
                <a:ea typeface="Calibri"/>
                <a:cs typeface="Dax-Regular"/>
              </a:rPr>
              <a:t> </a:t>
            </a:r>
            <a:r>
              <a:rPr lang="en-GB" sz="2000" b="1" u="sng" dirty="0">
                <a:latin typeface="+mn-lt"/>
                <a:ea typeface="Calibri"/>
                <a:cs typeface="Dax-Regular"/>
              </a:rPr>
              <a:t>Network</a:t>
            </a:r>
            <a:r>
              <a:rPr lang="en-GB" sz="2000" dirty="0">
                <a:latin typeface="+mn-lt"/>
                <a:ea typeface="Calibri"/>
                <a:cs typeface="Dax-Regular"/>
              </a:rPr>
              <a:t> and share advice and best practice</a:t>
            </a:r>
            <a:endParaRPr lang="en-GB" sz="2000" dirty="0">
              <a:latin typeface="+mn-lt"/>
              <a:ea typeface="Calibri"/>
              <a:cs typeface="Times New Roman"/>
            </a:endParaRPr>
          </a:p>
          <a:p>
            <a:pPr marL="342900" indent="-342900" algn="just">
              <a:lnSpc>
                <a:spcPct val="115000"/>
              </a:lnSpc>
              <a:spcAft>
                <a:spcPts val="0"/>
              </a:spcAft>
              <a:buFont typeface="+mj-lt"/>
              <a:buAutoNum type="arabicPeriod"/>
              <a:tabLst>
                <a:tab pos="457200" algn="l"/>
              </a:tabLst>
              <a:defRPr/>
            </a:pPr>
            <a:r>
              <a:rPr lang="en-GB" sz="2000" dirty="0">
                <a:latin typeface="+mn-lt"/>
                <a:ea typeface="Calibri"/>
                <a:cs typeface="Dax-Regular"/>
              </a:rPr>
              <a:t> </a:t>
            </a:r>
            <a:r>
              <a:rPr lang="en-GB" sz="2000" b="1" u="sng" dirty="0">
                <a:latin typeface="+mn-lt"/>
                <a:ea typeface="Calibri"/>
                <a:cs typeface="Dax-Regular"/>
              </a:rPr>
              <a:t>Build scenarios</a:t>
            </a:r>
            <a:r>
              <a:rPr lang="en-GB" sz="2000" u="sng" dirty="0">
                <a:latin typeface="+mn-lt"/>
                <a:ea typeface="Calibri"/>
                <a:cs typeface="Dax-Regular"/>
              </a:rPr>
              <a:t> </a:t>
            </a:r>
            <a:r>
              <a:rPr lang="en-GB" sz="2000" dirty="0">
                <a:latin typeface="+mn-lt"/>
                <a:ea typeface="Calibri"/>
                <a:cs typeface="Dax-Regular"/>
              </a:rPr>
              <a:t>related to different aspects of climate </a:t>
            </a:r>
            <a:r>
              <a:rPr lang="en-GB" sz="2000" dirty="0" smtClean="0">
                <a:latin typeface="+mn-lt"/>
                <a:ea typeface="Calibri"/>
                <a:cs typeface="Dax-Regular"/>
              </a:rPr>
              <a:t>change</a:t>
            </a:r>
          </a:p>
          <a:p>
            <a:pPr algn="just">
              <a:lnSpc>
                <a:spcPct val="115000"/>
              </a:lnSpc>
              <a:spcAft>
                <a:spcPts val="0"/>
              </a:spcAft>
              <a:tabLst>
                <a:tab pos="457200" algn="l"/>
              </a:tabLst>
              <a:defRPr/>
            </a:pPr>
            <a:r>
              <a:rPr lang="en-GB" sz="2000" dirty="0" smtClean="0">
                <a:ea typeface="Calibri"/>
                <a:cs typeface="Times New Roman"/>
              </a:rPr>
              <a:t>BUT did they achieve these goals</a:t>
            </a:r>
            <a:endParaRPr lang="en-GB" sz="2000" dirty="0">
              <a:latin typeface="+mn-lt"/>
              <a:ea typeface="Calibri"/>
              <a:cs typeface="Times New Roman"/>
            </a:endParaRPr>
          </a:p>
        </p:txBody>
      </p:sp>
      <p:sp>
        <p:nvSpPr>
          <p:cNvPr id="6148" name="Rectangle 6"/>
          <p:cNvSpPr>
            <a:spLocks noChangeArrowheads="1"/>
          </p:cNvSpPr>
          <p:nvPr/>
        </p:nvSpPr>
        <p:spPr bwMode="auto">
          <a:xfrm>
            <a:off x="0" y="150815"/>
            <a:ext cx="9144000" cy="584775"/>
          </a:xfrm>
          <a:prstGeom prst="rect">
            <a:avLst/>
          </a:prstGeom>
          <a:noFill/>
          <a:ln w="9525">
            <a:noFill/>
            <a:miter lim="800000"/>
            <a:headEnd/>
            <a:tailEnd/>
          </a:ln>
        </p:spPr>
        <p:txBody>
          <a:bodyPr>
            <a:spAutoFit/>
          </a:bodyPr>
          <a:lstStyle/>
          <a:p>
            <a:pPr algn="ctr"/>
            <a:r>
              <a:rPr lang="en-US" sz="3200" b="1" i="1" dirty="0">
                <a:solidFill>
                  <a:schemeClr val="tx2"/>
                </a:solidFill>
                <a:latin typeface="Calibri" pitchFamily="34" charset="0"/>
              </a:rPr>
              <a:t>Climate Change Commission for Wales</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6721086"/>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0" name="Rectangle 9"/>
          <p:cNvSpPr/>
          <p:nvPr/>
        </p:nvSpPr>
        <p:spPr>
          <a:xfrm>
            <a:off x="4992067" y="6399520"/>
            <a:ext cx="3753913" cy="307777"/>
          </a:xfrm>
          <a:prstGeom prst="rect">
            <a:avLst/>
          </a:prstGeom>
        </p:spPr>
        <p:txBody>
          <a:bodyPr wrap="none">
            <a:spAutoFit/>
          </a:bodyPr>
          <a:lstStyle/>
          <a:p>
            <a:r>
              <a:rPr lang="en-GB" sz="1400" dirty="0">
                <a:ea typeface="Calibri"/>
                <a:cs typeface="Dax-Regular"/>
              </a:rPr>
              <a:t>(Climate Change Commission for Wales , </a:t>
            </a:r>
            <a:r>
              <a:rPr lang="en-GB" sz="1400" dirty="0" smtClean="0">
                <a:ea typeface="Calibri"/>
                <a:cs typeface="Dax-Regular"/>
              </a:rPr>
              <a:t>2018</a:t>
            </a:r>
            <a:r>
              <a:rPr lang="en-GB" sz="1400" dirty="0">
                <a:ea typeface="Calibri"/>
                <a:cs typeface="Dax-Regular"/>
              </a:rPr>
              <a:t>)</a:t>
            </a:r>
            <a:endParaRPr lang="en-GB" sz="1400" dirty="0"/>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Rectangle 6"/>
          <p:cNvSpPr>
            <a:spLocks noChangeArrowheads="1"/>
          </p:cNvSpPr>
          <p:nvPr/>
        </p:nvSpPr>
        <p:spPr bwMode="auto">
          <a:xfrm>
            <a:off x="0" y="150815"/>
            <a:ext cx="9144000" cy="584775"/>
          </a:xfrm>
          <a:prstGeom prst="rect">
            <a:avLst/>
          </a:prstGeom>
          <a:noFill/>
          <a:ln w="9525">
            <a:noFill/>
            <a:miter lim="800000"/>
            <a:headEnd/>
            <a:tailEnd/>
          </a:ln>
        </p:spPr>
        <p:txBody>
          <a:bodyPr>
            <a:spAutoFit/>
          </a:bodyPr>
          <a:lstStyle/>
          <a:p>
            <a:pPr algn="ctr"/>
            <a:r>
              <a:rPr lang="en-US" sz="3200" b="1" i="1" dirty="0">
                <a:solidFill>
                  <a:schemeClr val="tx2"/>
                </a:solidFill>
                <a:latin typeface="Calibri" pitchFamily="34" charset="0"/>
              </a:rPr>
              <a:t>Climate Change Commission for Wales</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sz="2000" dirty="0">
              <a:latin typeface="+mn-lt"/>
              <a:cs typeface="+mn-cs"/>
            </a:endParaRPr>
          </a:p>
        </p:txBody>
      </p:sp>
      <p:sp>
        <p:nvSpPr>
          <p:cNvPr id="9" name="Rectangle 3"/>
          <p:cNvSpPr>
            <a:spLocks noChangeArrowheads="1"/>
          </p:cNvSpPr>
          <p:nvPr/>
        </p:nvSpPr>
        <p:spPr bwMode="auto">
          <a:xfrm>
            <a:off x="0" y="58832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2" descr="cid:image003.jpg@01CAC138.0CA32BF0"/>
          <p:cNvPicPr>
            <a:picLocks noChangeAspect="1" noChangeArrowheads="1"/>
          </p:cNvPicPr>
          <p:nvPr/>
        </p:nvPicPr>
        <p:blipFill>
          <a:blip r:embed="rId3" cstate="email"/>
          <a:srcRect/>
          <a:stretch>
            <a:fillRect/>
          </a:stretch>
        </p:blipFill>
        <p:spPr bwMode="auto">
          <a:xfrm>
            <a:off x="141548" y="6080085"/>
            <a:ext cx="2392029" cy="586933"/>
          </a:xfrm>
          <a:prstGeom prst="rect">
            <a:avLst/>
          </a:prstGeom>
          <a:noFill/>
          <a:ln w="9525">
            <a:noFill/>
            <a:miter lim="800000"/>
            <a:headEnd/>
            <a:tailEnd/>
          </a:ln>
        </p:spPr>
      </p:pic>
      <p:sp>
        <p:nvSpPr>
          <p:cNvPr id="15363" name="TextBox 2"/>
          <p:cNvSpPr txBox="1">
            <a:spLocks noChangeArrowheads="1"/>
          </p:cNvSpPr>
          <p:nvPr/>
        </p:nvSpPr>
        <p:spPr bwMode="auto">
          <a:xfrm>
            <a:off x="0" y="994123"/>
            <a:ext cx="9144000" cy="5632311"/>
          </a:xfrm>
          <a:prstGeom prst="rect">
            <a:avLst/>
          </a:prstGeom>
          <a:solidFill>
            <a:schemeClr val="bg1"/>
          </a:solidFill>
          <a:ln w="9525">
            <a:noFill/>
            <a:miter lim="800000"/>
            <a:headEnd/>
            <a:tailEnd/>
          </a:ln>
        </p:spPr>
        <p:txBody>
          <a:bodyPr wrap="square">
            <a:spAutoFit/>
          </a:bodyPr>
          <a:lstStyle/>
          <a:p>
            <a:pPr marL="457200" indent="-457200">
              <a:buClr>
                <a:srgbClr val="C00000"/>
              </a:buClr>
              <a:buFont typeface="+mj-lt"/>
              <a:buAutoNum type="arabicPeriod"/>
            </a:pPr>
            <a:r>
              <a:rPr lang="en-US" sz="2000" dirty="0">
                <a:latin typeface="Calibri" pitchFamily="34" charset="0"/>
              </a:rPr>
              <a:t> All four main political parties </a:t>
            </a:r>
          </a:p>
          <a:p>
            <a:pPr marL="457200" indent="-457200">
              <a:buClr>
                <a:srgbClr val="C00000"/>
              </a:buClr>
              <a:buFont typeface="+mj-lt"/>
              <a:buAutoNum type="arabicPeriod"/>
            </a:pPr>
            <a:r>
              <a:rPr lang="en-US" sz="2000" dirty="0">
                <a:latin typeface="Calibri" pitchFamily="34" charset="0"/>
              </a:rPr>
              <a:t>Confederation of British Industry </a:t>
            </a:r>
          </a:p>
          <a:p>
            <a:pPr marL="457200" indent="-457200">
              <a:buClr>
                <a:srgbClr val="C00000"/>
              </a:buClr>
              <a:buFont typeface="+mj-lt"/>
              <a:buAutoNum type="arabicPeriod"/>
            </a:pPr>
            <a:r>
              <a:rPr lang="en-US" sz="2000" dirty="0">
                <a:latin typeface="Calibri" pitchFamily="34" charset="0"/>
              </a:rPr>
              <a:t>Federation of Small Businesses </a:t>
            </a:r>
          </a:p>
          <a:p>
            <a:pPr marL="457200" indent="-457200">
              <a:buClr>
                <a:srgbClr val="C00000"/>
              </a:buClr>
              <a:buFont typeface="+mj-lt"/>
              <a:buAutoNum type="arabicPeriod"/>
            </a:pPr>
            <a:r>
              <a:rPr lang="en-US" sz="2000" dirty="0">
                <a:latin typeface="Calibri" pitchFamily="34" charset="0"/>
              </a:rPr>
              <a:t>Trades Union Congress </a:t>
            </a:r>
          </a:p>
          <a:p>
            <a:pPr marL="457200" indent="-457200">
              <a:buClr>
                <a:srgbClr val="C00000"/>
              </a:buClr>
              <a:buFont typeface="+mj-lt"/>
              <a:buAutoNum type="arabicPeriod"/>
            </a:pPr>
            <a:r>
              <a:rPr lang="en-US" sz="2000" dirty="0">
                <a:latin typeface="Calibri" pitchFamily="34" charset="0"/>
              </a:rPr>
              <a:t>Wales Environment Link </a:t>
            </a:r>
          </a:p>
          <a:p>
            <a:pPr marL="457200" indent="-457200">
              <a:buClr>
                <a:srgbClr val="C00000"/>
              </a:buClr>
              <a:buFont typeface="+mj-lt"/>
              <a:buAutoNum type="arabicPeriod"/>
            </a:pPr>
            <a:r>
              <a:rPr lang="en-US" sz="2000" dirty="0">
                <a:latin typeface="Calibri" pitchFamily="34" charset="0"/>
              </a:rPr>
              <a:t>Welsh Local Government Association </a:t>
            </a:r>
          </a:p>
          <a:p>
            <a:pPr marL="457200" indent="-457200">
              <a:buClr>
                <a:srgbClr val="C00000"/>
              </a:buClr>
              <a:buFont typeface="+mj-lt"/>
              <a:buAutoNum type="arabicPeriod"/>
            </a:pPr>
            <a:r>
              <a:rPr lang="en-US" sz="2000" dirty="0">
                <a:latin typeface="Calibri" pitchFamily="34" charset="0"/>
              </a:rPr>
              <a:t>Agriculture / land use representative</a:t>
            </a:r>
          </a:p>
          <a:p>
            <a:pPr marL="457200" indent="-457200">
              <a:buClr>
                <a:srgbClr val="C00000"/>
              </a:buClr>
              <a:buFont typeface="+mj-lt"/>
              <a:buAutoNum type="arabicPeriod"/>
            </a:pPr>
            <a:r>
              <a:rPr lang="en-US" sz="2000" dirty="0">
                <a:latin typeface="Calibri" pitchFamily="34" charset="0"/>
              </a:rPr>
              <a:t>Welsh Climate Change Champion </a:t>
            </a:r>
          </a:p>
          <a:p>
            <a:pPr marL="457200" indent="-457200">
              <a:buClr>
                <a:srgbClr val="C00000"/>
              </a:buClr>
              <a:buFont typeface="+mj-lt"/>
              <a:buAutoNum type="arabicPeriod"/>
            </a:pPr>
            <a:r>
              <a:rPr lang="en-US" sz="2000" dirty="0">
                <a:latin typeface="Calibri" pitchFamily="34" charset="0"/>
              </a:rPr>
              <a:t>Cynnal Cymru </a:t>
            </a:r>
          </a:p>
          <a:p>
            <a:pPr marL="457200" indent="-457200">
              <a:buClr>
                <a:srgbClr val="C00000"/>
              </a:buClr>
              <a:buFont typeface="+mj-lt"/>
              <a:buAutoNum type="arabicPeriod"/>
            </a:pPr>
            <a:r>
              <a:rPr lang="en-US" sz="2000" dirty="0">
                <a:latin typeface="Calibri" pitchFamily="34" charset="0"/>
              </a:rPr>
              <a:t>Carbon Trust </a:t>
            </a:r>
          </a:p>
          <a:p>
            <a:pPr marL="457200" indent="-457200">
              <a:buClr>
                <a:srgbClr val="C00000"/>
              </a:buClr>
              <a:buFont typeface="+mj-lt"/>
              <a:buAutoNum type="arabicPeriod"/>
            </a:pPr>
            <a:r>
              <a:rPr lang="en-US" sz="2000" dirty="0">
                <a:latin typeface="Calibri" pitchFamily="34" charset="0"/>
              </a:rPr>
              <a:t>Sustainable Development Commission </a:t>
            </a:r>
          </a:p>
          <a:p>
            <a:pPr marL="457200" indent="-457200">
              <a:buClr>
                <a:srgbClr val="C00000"/>
              </a:buClr>
              <a:buFont typeface="+mj-lt"/>
              <a:buAutoNum type="arabicPeriod"/>
            </a:pPr>
            <a:r>
              <a:rPr lang="en-US" sz="2000" dirty="0">
                <a:latin typeface="Calibri" pitchFamily="34" charset="0"/>
              </a:rPr>
              <a:t>Energy Saving Trust </a:t>
            </a:r>
          </a:p>
          <a:p>
            <a:pPr marL="457200" indent="-457200">
              <a:buClr>
                <a:srgbClr val="C00000"/>
              </a:buClr>
              <a:buFont typeface="+mj-lt"/>
              <a:buAutoNum type="arabicPeriod"/>
            </a:pPr>
            <a:r>
              <a:rPr lang="en-US" sz="2000" dirty="0">
                <a:latin typeface="Calibri" pitchFamily="34" charset="0"/>
              </a:rPr>
              <a:t>Environment Agency for Wales </a:t>
            </a:r>
          </a:p>
          <a:p>
            <a:pPr marL="457200" indent="-457200">
              <a:buClr>
                <a:srgbClr val="C00000"/>
              </a:buClr>
              <a:buFont typeface="+mj-lt"/>
              <a:buAutoNum type="arabicPeriod"/>
            </a:pPr>
            <a:r>
              <a:rPr lang="en-US" sz="2000" dirty="0">
                <a:latin typeface="Calibri" pitchFamily="34" charset="0"/>
              </a:rPr>
              <a:t>Countryside Council for Wales  </a:t>
            </a:r>
          </a:p>
          <a:p>
            <a:pPr marL="457200" indent="-457200">
              <a:buClr>
                <a:srgbClr val="C00000"/>
              </a:buClr>
              <a:buFont typeface="+mj-lt"/>
              <a:buAutoNum type="arabicPeriod"/>
            </a:pPr>
            <a:r>
              <a:rPr lang="en-US" sz="2000" dirty="0">
                <a:latin typeface="Calibri" pitchFamily="34" charset="0"/>
              </a:rPr>
              <a:t>The Tyndall Centre</a:t>
            </a:r>
          </a:p>
          <a:p>
            <a:pPr marL="457200" indent="-457200">
              <a:buClr>
                <a:srgbClr val="C00000"/>
              </a:buClr>
              <a:buFont typeface="+mj-lt"/>
              <a:buAutoNum type="arabicPeriod"/>
            </a:pPr>
            <a:r>
              <a:rPr lang="en-US" sz="2000" dirty="0">
                <a:latin typeface="Calibri" pitchFamily="34" charset="0"/>
              </a:rPr>
              <a:t>UK Climate Impacts Programme </a:t>
            </a:r>
          </a:p>
          <a:p>
            <a:pPr marL="457200" indent="-457200">
              <a:buClr>
                <a:srgbClr val="C00000"/>
              </a:buClr>
              <a:buFont typeface="+mj-lt"/>
              <a:buAutoNum type="arabicPeriod"/>
            </a:pPr>
            <a:r>
              <a:rPr lang="en-US" sz="2000" dirty="0">
                <a:latin typeface="Calibri" pitchFamily="34" charset="0"/>
              </a:rPr>
              <a:t>Centre for Alternative Technology</a:t>
            </a:r>
          </a:p>
          <a:p>
            <a:pPr marL="457200" indent="-457200">
              <a:buClr>
                <a:srgbClr val="C00000"/>
              </a:buClr>
              <a:buFont typeface="+mj-lt"/>
              <a:buAutoNum type="arabicPeriod"/>
            </a:pPr>
            <a:r>
              <a:rPr lang="en-US" sz="2000" dirty="0">
                <a:latin typeface="Calibri" pitchFamily="34" charset="0"/>
              </a:rPr>
              <a:t>Welsh Academia</a:t>
            </a:r>
          </a:p>
        </p:txBody>
      </p:sp>
      <p:sp>
        <p:nvSpPr>
          <p:cNvPr id="11" name="TextBox 10"/>
          <p:cNvSpPr txBox="1"/>
          <p:nvPr/>
        </p:nvSpPr>
        <p:spPr>
          <a:xfrm>
            <a:off x="4913195" y="1337482"/>
            <a:ext cx="4230805" cy="2246769"/>
          </a:xfrm>
          <a:prstGeom prst="rect">
            <a:avLst/>
          </a:prstGeom>
          <a:noFill/>
        </p:spPr>
        <p:txBody>
          <a:bodyPr wrap="square" rtlCol="0">
            <a:spAutoFit/>
          </a:bodyPr>
          <a:lstStyle/>
          <a:p>
            <a:pPr>
              <a:buFont typeface="Wingdings" pitchFamily="2" charset="2"/>
              <a:buChar char="§"/>
            </a:pPr>
            <a:r>
              <a:rPr lang="en-GB" sz="2000" dirty="0"/>
              <a:t> Build Consensus</a:t>
            </a:r>
          </a:p>
          <a:p>
            <a:pPr>
              <a:buFont typeface="Wingdings" pitchFamily="2" charset="2"/>
              <a:buChar char="§"/>
            </a:pPr>
            <a:r>
              <a:rPr lang="en-GB" sz="2000" dirty="0"/>
              <a:t> Provide political space</a:t>
            </a:r>
          </a:p>
          <a:p>
            <a:pPr>
              <a:buFont typeface="Wingdings" pitchFamily="2" charset="2"/>
              <a:buChar char="§"/>
            </a:pPr>
            <a:r>
              <a:rPr lang="en-GB" sz="2000" dirty="0"/>
              <a:t> Allowed Government to explore more than 3%</a:t>
            </a:r>
          </a:p>
          <a:p>
            <a:pPr>
              <a:buFont typeface="Wingdings" pitchFamily="2" charset="2"/>
              <a:buChar char="§"/>
            </a:pPr>
            <a:r>
              <a:rPr lang="en-GB" sz="2000" dirty="0"/>
              <a:t> </a:t>
            </a:r>
            <a:r>
              <a:rPr lang="en-US" sz="2000" dirty="0">
                <a:latin typeface="Calibri" pitchFamily="34" charset="0"/>
              </a:rPr>
              <a:t>large array of people wanting to take part in the Commission process</a:t>
            </a:r>
            <a:endParaRPr lang="en-GB" sz="2000" dirty="0"/>
          </a:p>
          <a:p>
            <a:r>
              <a:rPr lang="en-GB" sz="2000" dirty="0"/>
              <a:t> </a:t>
            </a:r>
          </a:p>
        </p:txBody>
      </p:sp>
      <p:sp>
        <p:nvSpPr>
          <p:cNvPr id="10" name="Rectangle 9"/>
          <p:cNvSpPr/>
          <p:nvPr/>
        </p:nvSpPr>
        <p:spPr>
          <a:xfrm>
            <a:off x="5152527" y="6181497"/>
            <a:ext cx="3835281" cy="369332"/>
          </a:xfrm>
          <a:prstGeom prst="rect">
            <a:avLst/>
          </a:prstGeom>
        </p:spPr>
        <p:txBody>
          <a:bodyPr wrap="none">
            <a:spAutoFit/>
          </a:bodyPr>
          <a:lstStyle/>
          <a:p>
            <a:r>
              <a:rPr lang="en-GB" dirty="0"/>
              <a:t>(Welsh Assembly Government, 2010b)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extBox 2"/>
          <p:cNvSpPr txBox="1">
            <a:spLocks noChangeArrowheads="1"/>
          </p:cNvSpPr>
          <p:nvPr/>
        </p:nvSpPr>
        <p:spPr bwMode="auto">
          <a:xfrm>
            <a:off x="215413" y="994122"/>
            <a:ext cx="8673611" cy="4524315"/>
          </a:xfrm>
          <a:prstGeom prst="rect">
            <a:avLst/>
          </a:prstGeom>
          <a:noFill/>
          <a:ln w="9525">
            <a:noFill/>
            <a:miter lim="800000"/>
            <a:headEnd/>
            <a:tailEnd/>
          </a:ln>
        </p:spPr>
        <p:txBody>
          <a:bodyPr>
            <a:spAutoFit/>
          </a:bodyPr>
          <a:lstStyle/>
          <a:p>
            <a:pPr>
              <a:buClr>
                <a:srgbClr val="C00000"/>
              </a:buClr>
            </a:pPr>
            <a:r>
              <a:rPr lang="en-US" sz="2400" b="1" dirty="0">
                <a:latin typeface="Calibri" pitchFamily="34" charset="0"/>
              </a:rPr>
              <a:t>Since 2010:</a:t>
            </a:r>
          </a:p>
          <a:p>
            <a:pPr>
              <a:buClr>
                <a:srgbClr val="C00000"/>
              </a:buClr>
              <a:buFont typeface="Wingdings" pitchFamily="2" charset="2"/>
              <a:buChar char="Ø"/>
            </a:pPr>
            <a:r>
              <a:rPr lang="en-US" sz="2400" dirty="0">
                <a:latin typeface="Calibri" pitchFamily="34" charset="0"/>
              </a:rPr>
              <a:t> Peter Davies –Chair of the Climate Change Commission for Wales </a:t>
            </a:r>
          </a:p>
          <a:p>
            <a:pPr>
              <a:buClr>
                <a:srgbClr val="C00000"/>
              </a:buClr>
              <a:buFont typeface="Wingdings" pitchFamily="2" charset="2"/>
              <a:buChar char="Ø"/>
            </a:pPr>
            <a:r>
              <a:rPr lang="en-US" sz="2400" dirty="0">
                <a:latin typeface="Calibri" pitchFamily="34" charset="0"/>
              </a:rPr>
              <a:t> Change focus from policy advice to delivery</a:t>
            </a:r>
          </a:p>
          <a:p>
            <a:pPr>
              <a:buClr>
                <a:srgbClr val="C00000"/>
              </a:buClr>
              <a:buFont typeface="Wingdings" pitchFamily="2" charset="2"/>
              <a:buChar char="Ø"/>
            </a:pPr>
            <a:r>
              <a:rPr lang="en-US" sz="2400" dirty="0">
                <a:latin typeface="Calibri" pitchFamily="34" charset="0"/>
              </a:rPr>
              <a:t> </a:t>
            </a:r>
            <a:r>
              <a:rPr lang="en-US" sz="2400" dirty="0" err="1">
                <a:latin typeface="Calibri" pitchFamily="34" charset="0"/>
              </a:rPr>
              <a:t>Scrutinise</a:t>
            </a:r>
            <a:r>
              <a:rPr lang="en-US" sz="2400" dirty="0">
                <a:latin typeface="Calibri" pitchFamily="34" charset="0"/>
              </a:rPr>
              <a:t> Government?</a:t>
            </a:r>
          </a:p>
          <a:p>
            <a:pPr>
              <a:buClr>
                <a:srgbClr val="C00000"/>
              </a:buClr>
              <a:buFont typeface="Wingdings" pitchFamily="2" charset="2"/>
              <a:buChar char="Ø"/>
            </a:pPr>
            <a:r>
              <a:rPr lang="en-US" sz="2400" dirty="0">
                <a:latin typeface="Calibri" pitchFamily="34" charset="0"/>
              </a:rPr>
              <a:t> Commissioners to champion action in their sectors?</a:t>
            </a:r>
          </a:p>
          <a:p>
            <a:pPr>
              <a:buClr>
                <a:srgbClr val="C00000"/>
              </a:buClr>
              <a:buFont typeface="Wingdings" pitchFamily="2" charset="2"/>
              <a:buChar char="Ø"/>
            </a:pPr>
            <a:r>
              <a:rPr lang="en-US" sz="2400" dirty="0">
                <a:latin typeface="Calibri" pitchFamily="34" charset="0"/>
              </a:rPr>
              <a:t> Coordination of initiatives</a:t>
            </a:r>
            <a:r>
              <a:rPr lang="en-US" sz="2400" dirty="0" smtClean="0">
                <a:latin typeface="Calibri" pitchFamily="34" charset="0"/>
              </a:rPr>
              <a:t>?</a:t>
            </a:r>
          </a:p>
          <a:p>
            <a:pPr>
              <a:buClr>
                <a:srgbClr val="C00000"/>
              </a:buClr>
              <a:buFont typeface="Wingdings" pitchFamily="2" charset="2"/>
              <a:buChar char="Ø"/>
            </a:pPr>
            <a:r>
              <a:rPr lang="en-GB" sz="2400" dirty="0">
                <a:latin typeface="Calibri" pitchFamily="34" charset="0"/>
              </a:rPr>
              <a:t>The National Infrastructure Commission for Wales (NICW) was established in 2018 as a non-statutory body to advise and make recommendations to Welsh Ministers on Wales’ economic and environmental infrastructure needs over the next five to thirty </a:t>
            </a:r>
            <a:r>
              <a:rPr lang="en-GB" sz="2400" dirty="0" smtClean="0">
                <a:latin typeface="Calibri" pitchFamily="34" charset="0"/>
              </a:rPr>
              <a:t>years</a:t>
            </a:r>
          </a:p>
          <a:p>
            <a:pPr>
              <a:buClr>
                <a:srgbClr val="C00000"/>
              </a:buClr>
              <a:buFont typeface="Wingdings" pitchFamily="2" charset="2"/>
              <a:buChar char="Ø"/>
            </a:pPr>
            <a:r>
              <a:rPr lang="en-GB" sz="2400" dirty="0">
                <a:latin typeface="Calibri" pitchFamily="34" charset="0"/>
              </a:rPr>
              <a:t>Spend £20bn on 'green jobs </a:t>
            </a:r>
            <a:r>
              <a:rPr lang="en-GB" sz="2400" dirty="0" smtClean="0">
                <a:latin typeface="Calibri" pitchFamily="34" charset="0"/>
              </a:rPr>
              <a:t>revolution (Plaid, 2019)</a:t>
            </a:r>
            <a:endParaRPr lang="en-US" sz="2400" dirty="0">
              <a:latin typeface="Calibri" pitchFamily="34" charset="0"/>
            </a:endParaRPr>
          </a:p>
          <a:p>
            <a:pPr>
              <a:buClr>
                <a:srgbClr val="C00000"/>
              </a:buClr>
            </a:pPr>
            <a:endParaRPr lang="en-US" sz="2400" dirty="0">
              <a:latin typeface="Calibri" pitchFamily="34" charset="0"/>
            </a:endParaRPr>
          </a:p>
        </p:txBody>
      </p:sp>
      <p:sp>
        <p:nvSpPr>
          <p:cNvPr id="15364" name="Rectangle 6"/>
          <p:cNvSpPr>
            <a:spLocks noChangeArrowheads="1"/>
          </p:cNvSpPr>
          <p:nvPr/>
        </p:nvSpPr>
        <p:spPr bwMode="auto">
          <a:xfrm>
            <a:off x="0" y="150815"/>
            <a:ext cx="9144000" cy="584775"/>
          </a:xfrm>
          <a:prstGeom prst="rect">
            <a:avLst/>
          </a:prstGeom>
          <a:noFill/>
          <a:ln w="9525">
            <a:noFill/>
            <a:miter lim="800000"/>
            <a:headEnd/>
            <a:tailEnd/>
          </a:ln>
        </p:spPr>
        <p:txBody>
          <a:bodyPr>
            <a:spAutoFit/>
          </a:bodyPr>
          <a:lstStyle/>
          <a:p>
            <a:pPr algn="ctr"/>
            <a:r>
              <a:rPr lang="en-US" sz="3200" b="1" i="1" dirty="0">
                <a:solidFill>
                  <a:schemeClr val="tx2"/>
                </a:solidFill>
                <a:latin typeface="Calibri" pitchFamily="34" charset="0"/>
              </a:rPr>
              <a:t>Climate Change Commission for Wales</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sz="2000" dirty="0">
              <a:latin typeface="+mn-lt"/>
              <a:cs typeface="+mn-cs"/>
            </a:endParaRPr>
          </a:p>
        </p:txBody>
      </p:sp>
      <p:sp>
        <p:nvSpPr>
          <p:cNvPr id="9" name="Rectangle 3"/>
          <p:cNvSpPr>
            <a:spLocks noChangeArrowheads="1"/>
          </p:cNvSpPr>
          <p:nvPr/>
        </p:nvSpPr>
        <p:spPr bwMode="auto">
          <a:xfrm>
            <a:off x="0" y="58832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5126" name="Rectangle 6"/>
          <p:cNvSpPr>
            <a:spLocks noChangeArrowheads="1"/>
          </p:cNvSpPr>
          <p:nvPr/>
        </p:nvSpPr>
        <p:spPr bwMode="auto">
          <a:xfrm>
            <a:off x="0" y="2184401"/>
            <a:ext cx="9144000" cy="1200329"/>
          </a:xfrm>
          <a:prstGeom prst="rect">
            <a:avLst/>
          </a:prstGeom>
          <a:noFill/>
          <a:ln w="9525">
            <a:noFill/>
            <a:miter lim="800000"/>
            <a:headEnd/>
            <a:tailEnd/>
          </a:ln>
        </p:spPr>
        <p:txBody>
          <a:bodyPr>
            <a:spAutoFit/>
          </a:bodyPr>
          <a:lstStyle/>
          <a:p>
            <a:pPr algn="ctr"/>
            <a:r>
              <a:rPr lang="en-GB" sz="3600" b="1" i="1" dirty="0">
                <a:latin typeface="Calibri" pitchFamily="34" charset="0"/>
              </a:rPr>
              <a:t>Low Carbons Regions and the </a:t>
            </a:r>
          </a:p>
          <a:p>
            <a:pPr algn="ctr"/>
            <a:r>
              <a:rPr lang="en-GB" sz="3600" b="1" i="1" dirty="0">
                <a:latin typeface="Calibri" pitchFamily="34" charset="0"/>
              </a:rPr>
              <a:t>Wales Spatial Plan</a:t>
            </a:r>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dirty="0">
                <a:solidFill>
                  <a:schemeClr val="tx2"/>
                </a:solidFill>
                <a:latin typeface="Calibri" pitchFamily="34" charset="0"/>
              </a:rPr>
              <a:t>Wales Spatial Plan</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 name="Content Placeholder 2"/>
          <p:cNvSpPr txBox="1">
            <a:spLocks/>
          </p:cNvSpPr>
          <p:nvPr/>
        </p:nvSpPr>
        <p:spPr>
          <a:xfrm>
            <a:off x="700088" y="1136650"/>
            <a:ext cx="8229600" cy="4857750"/>
          </a:xfrm>
          <a:prstGeom prst="rect">
            <a:avLst/>
          </a:prstGeom>
        </p:spPr>
        <p:txBody>
          <a:bodyPr>
            <a:normAutofit/>
          </a:bodyPr>
          <a:lstStyle/>
          <a:p>
            <a:pPr marL="341313" indent="-341313" defTabSz="912813" eaLnBrk="0" hangingPunct="0">
              <a:spcBef>
                <a:spcPct val="20000"/>
              </a:spcBef>
              <a:buFont typeface="Arial" charset="0"/>
              <a:buNone/>
              <a:defRPr/>
            </a:pPr>
            <a:r>
              <a:rPr lang="en-GB" sz="2800" dirty="0">
                <a:solidFill>
                  <a:schemeClr val="tx2"/>
                </a:solidFill>
                <a:latin typeface="+mn-lt"/>
                <a:cs typeface="+mn-cs"/>
              </a:rPr>
              <a:t>	WAG Spatial Plan Team</a:t>
            </a:r>
          </a:p>
          <a:p>
            <a:pPr marL="341313" indent="-341313" defTabSz="912813" eaLnBrk="0" hangingPunct="0">
              <a:spcBef>
                <a:spcPct val="20000"/>
              </a:spcBef>
              <a:buFont typeface="Arial" charset="0"/>
              <a:buNone/>
              <a:defRPr/>
            </a:pPr>
            <a:r>
              <a:rPr lang="en-GB" sz="2000" dirty="0">
                <a:latin typeface="+mn-lt"/>
                <a:cs typeface="+mn-cs"/>
              </a:rPr>
              <a:t>	National co-ordination</a:t>
            </a:r>
          </a:p>
          <a:p>
            <a:pPr marL="341313" indent="-341313" defTabSz="912813" eaLnBrk="0" hangingPunct="0">
              <a:spcBef>
                <a:spcPct val="20000"/>
              </a:spcBef>
              <a:buFont typeface="Arial" charset="0"/>
              <a:buNone/>
              <a:defRPr/>
            </a:pPr>
            <a:endParaRPr lang="en-GB" sz="1600" dirty="0">
              <a:latin typeface="+mn-lt"/>
              <a:cs typeface="+mn-cs"/>
            </a:endParaRPr>
          </a:p>
          <a:p>
            <a:pPr marL="341313" indent="-341313" defTabSz="912813" eaLnBrk="0" hangingPunct="0">
              <a:spcBef>
                <a:spcPct val="20000"/>
              </a:spcBef>
              <a:buFont typeface="Arial" charset="0"/>
              <a:buNone/>
              <a:defRPr/>
            </a:pPr>
            <a:r>
              <a:rPr lang="en-GB" sz="2800" dirty="0">
                <a:solidFill>
                  <a:schemeClr val="tx2"/>
                </a:solidFill>
                <a:latin typeface="+mn-lt"/>
                <a:cs typeface="+mn-cs"/>
              </a:rPr>
              <a:t>	Ministerial Area Groups</a:t>
            </a:r>
          </a:p>
          <a:p>
            <a:pPr marL="342000" defTabSz="912813" eaLnBrk="0" hangingPunct="0">
              <a:spcBef>
                <a:spcPts val="0"/>
              </a:spcBef>
              <a:buFont typeface="Arial" charset="0"/>
              <a:buNone/>
              <a:defRPr/>
            </a:pPr>
            <a:r>
              <a:rPr lang="en-GB" sz="2000" dirty="0">
                <a:latin typeface="+mn-lt"/>
                <a:cs typeface="+mn-cs"/>
              </a:rPr>
              <a:t>(Minister chaired high level leadership – Department Heads from WAG and Local Authorities, Councillors, Academia, Transport Consortia)</a:t>
            </a:r>
          </a:p>
          <a:p>
            <a:pPr marL="341313" indent="-341313" defTabSz="912813" eaLnBrk="0" hangingPunct="0">
              <a:spcBef>
                <a:spcPct val="20000"/>
              </a:spcBef>
              <a:buFont typeface="Arial" charset="0"/>
              <a:buNone/>
              <a:defRPr/>
            </a:pPr>
            <a:endParaRPr lang="en-GB" sz="1600" dirty="0">
              <a:latin typeface="+mn-lt"/>
              <a:cs typeface="+mn-cs"/>
            </a:endParaRPr>
          </a:p>
          <a:p>
            <a:pPr marL="341313" indent="-341313" defTabSz="912813" eaLnBrk="0" hangingPunct="0">
              <a:spcBef>
                <a:spcPct val="20000"/>
              </a:spcBef>
              <a:buFont typeface="Arial" charset="0"/>
              <a:buNone/>
              <a:defRPr/>
            </a:pPr>
            <a:r>
              <a:rPr lang="en-GB" sz="2800" dirty="0">
                <a:solidFill>
                  <a:schemeClr val="tx2"/>
                </a:solidFill>
                <a:latin typeface="+mn-lt"/>
                <a:cs typeface="+mn-cs"/>
              </a:rPr>
              <a:t>	Officials Groups</a:t>
            </a:r>
          </a:p>
          <a:p>
            <a:pPr marL="342000" indent="-341313" defTabSz="912813" eaLnBrk="0" hangingPunct="0">
              <a:spcBef>
                <a:spcPct val="20000"/>
              </a:spcBef>
              <a:buFont typeface="Arial" charset="0"/>
              <a:buNone/>
              <a:defRPr/>
            </a:pPr>
            <a:r>
              <a:rPr lang="en-GB" sz="2000" dirty="0">
                <a:latin typeface="+mn-lt"/>
                <a:cs typeface="+mn-cs"/>
              </a:rPr>
              <a:t>	(Chaired by a WAG senior official – public, private and third sector senior representatives)</a:t>
            </a:r>
          </a:p>
          <a:p>
            <a:pPr marL="341313" indent="-341313" defTabSz="912813" eaLnBrk="0" hangingPunct="0">
              <a:spcBef>
                <a:spcPct val="20000"/>
              </a:spcBef>
              <a:buFont typeface="Arial" charset="0"/>
              <a:buNone/>
              <a:defRPr/>
            </a:pPr>
            <a:endParaRPr lang="en-GB" sz="1600" dirty="0">
              <a:latin typeface="+mn-lt"/>
              <a:cs typeface="+mn-cs"/>
            </a:endParaRPr>
          </a:p>
          <a:p>
            <a:pPr marL="341313" indent="-341313" defTabSz="912813" eaLnBrk="0" hangingPunct="0">
              <a:spcBef>
                <a:spcPct val="20000"/>
              </a:spcBef>
              <a:buFont typeface="Arial" charset="0"/>
              <a:buNone/>
              <a:defRPr/>
            </a:pPr>
            <a:r>
              <a:rPr lang="en-GB" sz="2800" dirty="0">
                <a:solidFill>
                  <a:schemeClr val="tx2"/>
                </a:solidFill>
                <a:latin typeface="+mn-lt"/>
                <a:cs typeface="+mn-cs"/>
              </a:rPr>
              <a:t>	Task and Finish Groups e.g. Business Sub-Group</a:t>
            </a:r>
          </a:p>
        </p:txBody>
      </p:sp>
      <p:sp>
        <p:nvSpPr>
          <p:cNvPr id="8203" name="TextBox 18"/>
          <p:cNvSpPr txBox="1">
            <a:spLocks noChangeArrowheads="1"/>
          </p:cNvSpPr>
          <p:nvPr/>
        </p:nvSpPr>
        <p:spPr bwMode="auto">
          <a:xfrm>
            <a:off x="11113" y="976314"/>
            <a:ext cx="357187" cy="4893647"/>
          </a:xfrm>
          <a:prstGeom prst="rect">
            <a:avLst/>
          </a:prstGeom>
          <a:noFill/>
          <a:ln w="9525">
            <a:noFill/>
            <a:miter lim="800000"/>
            <a:headEnd/>
            <a:tailEnd/>
          </a:ln>
        </p:spPr>
        <p:txBody>
          <a:bodyPr>
            <a:spAutoFit/>
          </a:bodyPr>
          <a:lstStyle/>
          <a:p>
            <a:r>
              <a:rPr lang="en-GB" sz="2400">
                <a:solidFill>
                  <a:schemeClr val="tx2"/>
                </a:solidFill>
              </a:rPr>
              <a:t>AREA MANAGERS</a:t>
            </a:r>
          </a:p>
        </p:txBody>
      </p:sp>
      <p:sp>
        <p:nvSpPr>
          <p:cNvPr id="21" name="Up-Down Arrow 20"/>
          <p:cNvSpPr/>
          <p:nvPr/>
        </p:nvSpPr>
        <p:spPr>
          <a:xfrm>
            <a:off x="3608388" y="1741488"/>
            <a:ext cx="285751" cy="500062"/>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4" name="Left-Right Arrow 23"/>
          <p:cNvSpPr/>
          <p:nvPr/>
        </p:nvSpPr>
        <p:spPr>
          <a:xfrm>
            <a:off x="515939" y="1312864"/>
            <a:ext cx="357187" cy="14287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 name="Left-Right Arrow 24"/>
          <p:cNvSpPr/>
          <p:nvPr/>
        </p:nvSpPr>
        <p:spPr>
          <a:xfrm>
            <a:off x="515939" y="2455864"/>
            <a:ext cx="357187" cy="14287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6" name="Left-Right Arrow 25"/>
          <p:cNvSpPr/>
          <p:nvPr/>
        </p:nvSpPr>
        <p:spPr>
          <a:xfrm>
            <a:off x="515939" y="3884614"/>
            <a:ext cx="357187" cy="14287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7" name="Left-Right Arrow 26"/>
          <p:cNvSpPr/>
          <p:nvPr/>
        </p:nvSpPr>
        <p:spPr>
          <a:xfrm>
            <a:off x="515939" y="5384801"/>
            <a:ext cx="357187" cy="14287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 name="Up-Down Arrow 14"/>
          <p:cNvSpPr/>
          <p:nvPr/>
        </p:nvSpPr>
        <p:spPr>
          <a:xfrm>
            <a:off x="3657550" y="3545708"/>
            <a:ext cx="285751" cy="500062"/>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Up-Down Arrow 15"/>
          <p:cNvSpPr/>
          <p:nvPr/>
        </p:nvSpPr>
        <p:spPr>
          <a:xfrm>
            <a:off x="3672298" y="4740327"/>
            <a:ext cx="285751" cy="500062"/>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dirty="0">
                <a:solidFill>
                  <a:schemeClr val="tx2"/>
                </a:solidFill>
                <a:latin typeface="Calibri" pitchFamily="34" charset="0"/>
              </a:rPr>
              <a:t>Wales Spatial Plan</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4" name="Oval 13"/>
          <p:cNvSpPr/>
          <p:nvPr/>
        </p:nvSpPr>
        <p:spPr bwMode="auto">
          <a:xfrm>
            <a:off x="3325312" y="2500191"/>
            <a:ext cx="2330245" cy="1246188"/>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anchor="ctr"/>
          <a:lstStyle/>
          <a:p>
            <a:pPr algn="ctr">
              <a:defRPr/>
            </a:pPr>
            <a:r>
              <a:rPr lang="en-GB" sz="2000" b="1" dirty="0">
                <a:solidFill>
                  <a:srgbClr val="FFFF00"/>
                </a:solidFill>
                <a:latin typeface="Calibri" pitchFamily="34" charset="0"/>
              </a:rPr>
              <a:t>Wales Spatial Plan</a:t>
            </a:r>
            <a:endParaRPr lang="en-GB" sz="2000" b="1" i="1" dirty="0">
              <a:solidFill>
                <a:srgbClr val="FFFF00"/>
              </a:solidFill>
              <a:latin typeface="Calibri" pitchFamily="34" charset="0"/>
            </a:endParaRPr>
          </a:p>
        </p:txBody>
      </p:sp>
      <p:sp>
        <p:nvSpPr>
          <p:cNvPr id="15" name="Rounded Rectangle 14"/>
          <p:cNvSpPr/>
          <p:nvPr/>
        </p:nvSpPr>
        <p:spPr>
          <a:xfrm>
            <a:off x="2796857" y="1445689"/>
            <a:ext cx="1397876" cy="65164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anchor="ctr"/>
          <a:lstStyle/>
          <a:p>
            <a:pPr algn="ctr">
              <a:defRPr/>
            </a:pPr>
            <a:r>
              <a:rPr lang="en-GB" b="1" dirty="0"/>
              <a:t>Produces Evidence</a:t>
            </a:r>
          </a:p>
        </p:txBody>
      </p:sp>
      <p:sp>
        <p:nvSpPr>
          <p:cNvPr id="16" name="Rounded Rectangle 15"/>
          <p:cNvSpPr/>
          <p:nvPr/>
        </p:nvSpPr>
        <p:spPr>
          <a:xfrm>
            <a:off x="3792050" y="4116125"/>
            <a:ext cx="1397876" cy="65164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anchor="ctr"/>
          <a:lstStyle/>
          <a:p>
            <a:pPr algn="ctr">
              <a:defRPr/>
            </a:pPr>
            <a:r>
              <a:rPr lang="en-GB" b="1" dirty="0"/>
              <a:t>Informing Plans</a:t>
            </a:r>
          </a:p>
        </p:txBody>
      </p:sp>
      <p:sp>
        <p:nvSpPr>
          <p:cNvPr id="17" name="Rounded Rectangle 16"/>
          <p:cNvSpPr/>
          <p:nvPr/>
        </p:nvSpPr>
        <p:spPr>
          <a:xfrm>
            <a:off x="4619803" y="1445958"/>
            <a:ext cx="1521139" cy="65164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anchor="ctr"/>
          <a:lstStyle/>
          <a:p>
            <a:pPr algn="ctr">
              <a:defRPr/>
            </a:pPr>
            <a:r>
              <a:rPr lang="en-GB" b="1" dirty="0"/>
              <a:t>Shapes Policy</a:t>
            </a:r>
          </a:p>
        </p:txBody>
      </p:sp>
      <p:sp>
        <p:nvSpPr>
          <p:cNvPr id="18" name="Rounded Rectangle 17"/>
          <p:cNvSpPr/>
          <p:nvPr/>
        </p:nvSpPr>
        <p:spPr>
          <a:xfrm>
            <a:off x="1572427" y="2799881"/>
            <a:ext cx="1397876" cy="65164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anchor="ctr"/>
          <a:lstStyle/>
          <a:p>
            <a:pPr algn="ctr">
              <a:defRPr/>
            </a:pPr>
            <a:r>
              <a:rPr lang="en-GB" b="1"/>
              <a:t>Aligns Investment</a:t>
            </a:r>
          </a:p>
        </p:txBody>
      </p:sp>
      <p:cxnSp>
        <p:nvCxnSpPr>
          <p:cNvPr id="19" name="Elbow Connector 18"/>
          <p:cNvCxnSpPr>
            <a:stCxn id="14" idx="0"/>
            <a:endCxn id="17" idx="2"/>
          </p:cNvCxnSpPr>
          <p:nvPr/>
        </p:nvCxnSpPr>
        <p:spPr>
          <a:xfrm rot="5400000" flipH="1" flipV="1">
            <a:off x="4734109" y="1853929"/>
            <a:ext cx="402591" cy="889937"/>
          </a:xfrm>
          <a:prstGeom prst="bentConnector3">
            <a:avLst>
              <a:gd name="adj1" fmla="val 50000"/>
            </a:avLst>
          </a:prstGeom>
          <a:ln w="28575">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0" name="Elbow Connector 19"/>
          <p:cNvCxnSpPr>
            <a:stCxn id="14" idx="0"/>
            <a:endCxn id="15" idx="2"/>
          </p:cNvCxnSpPr>
          <p:nvPr/>
        </p:nvCxnSpPr>
        <p:spPr>
          <a:xfrm rot="16200000" flipV="1">
            <a:off x="3791686" y="1801441"/>
            <a:ext cx="402860" cy="994641"/>
          </a:xfrm>
          <a:prstGeom prst="bentConnector3">
            <a:avLst>
              <a:gd name="adj1" fmla="val 50000"/>
            </a:avLst>
          </a:prstGeom>
          <a:ln w="28575">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1" name="Elbow Connector 20"/>
          <p:cNvCxnSpPr>
            <a:stCxn id="14" idx="4"/>
            <a:endCxn id="16" idx="0"/>
          </p:cNvCxnSpPr>
          <p:nvPr/>
        </p:nvCxnSpPr>
        <p:spPr>
          <a:xfrm rot="16200000" flipH="1">
            <a:off x="4305839" y="3930976"/>
            <a:ext cx="369746" cy="552"/>
          </a:xfrm>
          <a:prstGeom prst="bentConnector3">
            <a:avLst>
              <a:gd name="adj1" fmla="val 50000"/>
            </a:avLst>
          </a:prstGeom>
          <a:ln w="28575">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14" idx="2"/>
            <a:endCxn id="18" idx="3"/>
          </p:cNvCxnSpPr>
          <p:nvPr/>
        </p:nvCxnSpPr>
        <p:spPr>
          <a:xfrm rot="10800000" flipV="1">
            <a:off x="2970305" y="3123285"/>
            <a:ext cx="355009" cy="2417"/>
          </a:xfrm>
          <a:prstGeom prst="straightConnector1">
            <a:avLst/>
          </a:prstGeom>
          <a:ln w="28575">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31" name="Rounded Rectangle 30"/>
          <p:cNvSpPr/>
          <p:nvPr/>
        </p:nvSpPr>
        <p:spPr>
          <a:xfrm>
            <a:off x="5979814" y="2801456"/>
            <a:ext cx="1667996" cy="65164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anchor="ctr"/>
          <a:lstStyle/>
          <a:p>
            <a:pPr algn="ctr">
              <a:defRPr/>
            </a:pPr>
            <a:r>
              <a:rPr lang="en-GB" b="1" dirty="0"/>
              <a:t>Engagement &amp; Governance</a:t>
            </a:r>
          </a:p>
        </p:txBody>
      </p:sp>
      <p:cxnSp>
        <p:nvCxnSpPr>
          <p:cNvPr id="32" name="Straight Arrow Connector 31"/>
          <p:cNvCxnSpPr>
            <a:stCxn id="14" idx="6"/>
            <a:endCxn id="31" idx="1"/>
          </p:cNvCxnSpPr>
          <p:nvPr/>
        </p:nvCxnSpPr>
        <p:spPr>
          <a:xfrm>
            <a:off x="5655557" y="3123286"/>
            <a:ext cx="324256" cy="3992"/>
          </a:xfrm>
          <a:prstGeom prst="straightConnector1">
            <a:avLst/>
          </a:prstGeom>
          <a:ln w="28575">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20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2000"/>
                                        <p:tgtEl>
                                          <p:spTgt spid="2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2000"/>
                                        <p:tgtEl>
                                          <p:spTgt spid="1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fade">
                                      <p:cBhvr>
                                        <p:cTn id="18" dur="20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1"/>
                                        </p:tgtEl>
                                        <p:attrNameLst>
                                          <p:attrName>style.visibility</p:attrName>
                                        </p:attrNameLst>
                                      </p:cBhvr>
                                      <p:to>
                                        <p:strVal val="visible"/>
                                      </p:to>
                                    </p:set>
                                    <p:animEffect transition="in" filter="fade">
                                      <p:cBhvr>
                                        <p:cTn id="23" dur="2000"/>
                                        <p:tgtEl>
                                          <p:spTgt spid="31"/>
                                        </p:tgtEl>
                                      </p:cBhvr>
                                    </p:animEffect>
                                  </p:childTnLst>
                                </p:cTn>
                              </p:par>
                              <p:par>
                                <p:cTn id="24" presetID="10" presetClass="entr" presetSubtype="0" fill="hold" nodeType="withEffect">
                                  <p:stCondLst>
                                    <p:cond delay="0"/>
                                  </p:stCondLst>
                                  <p:childTnLst>
                                    <p:set>
                                      <p:cBhvr>
                                        <p:cTn id="25" dur="1" fill="hold">
                                          <p:stCondLst>
                                            <p:cond delay="0"/>
                                          </p:stCondLst>
                                        </p:cTn>
                                        <p:tgtEl>
                                          <p:spTgt spid="32"/>
                                        </p:tgtEl>
                                        <p:attrNameLst>
                                          <p:attrName>style.visibility</p:attrName>
                                        </p:attrNameLst>
                                      </p:cBhvr>
                                      <p:to>
                                        <p:strVal val="visible"/>
                                      </p:to>
                                    </p:set>
                                    <p:animEffect transition="in" filter="fade">
                                      <p:cBhvr>
                                        <p:cTn id="26" dur="2000"/>
                                        <p:tgtEl>
                                          <p:spTgt spid="3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2000"/>
                                        <p:tgtEl>
                                          <p:spTgt spid="2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2000"/>
                                        <p:tgtEl>
                                          <p:spTgt spid="16"/>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fade">
                                      <p:cBhvr>
                                        <p:cTn id="39" dur="2000"/>
                                        <p:tgtEl>
                                          <p:spTgt spid="22"/>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31" grpId="0" animBg="1"/>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5126"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GB" sz="3600" b="1" i="1" dirty="0">
                <a:latin typeface="Calibri" pitchFamily="34" charset="0"/>
              </a:rPr>
              <a:t>Low Carbon Regions</a:t>
            </a:r>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TextBox 2"/>
          <p:cNvSpPr txBox="1">
            <a:spLocks noChangeArrowheads="1"/>
          </p:cNvSpPr>
          <p:nvPr/>
        </p:nvSpPr>
        <p:spPr bwMode="auto">
          <a:xfrm>
            <a:off x="138114" y="1050926"/>
            <a:ext cx="9005887" cy="3801041"/>
          </a:xfrm>
          <a:prstGeom prst="rect">
            <a:avLst/>
          </a:prstGeom>
          <a:noFill/>
          <a:ln w="9525">
            <a:noFill/>
            <a:miter lim="800000"/>
            <a:headEnd/>
            <a:tailEnd/>
          </a:ln>
        </p:spPr>
        <p:txBody>
          <a:bodyPr>
            <a:spAutoFit/>
          </a:bodyPr>
          <a:lstStyle/>
          <a:p>
            <a:pPr>
              <a:spcAft>
                <a:spcPts val="600"/>
              </a:spcAft>
              <a:buClr>
                <a:srgbClr val="C00000"/>
              </a:buClr>
              <a:buFont typeface="Wingdings" pitchFamily="2" charset="2"/>
              <a:buChar char="Ø"/>
            </a:pPr>
            <a:r>
              <a:rPr lang="en-US" sz="2400" b="1">
                <a:latin typeface="Calibri" pitchFamily="34" charset="0"/>
              </a:rPr>
              <a:t> Why is it important?</a:t>
            </a:r>
            <a:endParaRPr lang="en-US" sz="2400">
              <a:latin typeface="Calibri" pitchFamily="34" charset="0"/>
            </a:endParaRPr>
          </a:p>
          <a:p>
            <a:pPr lvl="1">
              <a:spcAft>
                <a:spcPts val="600"/>
              </a:spcAft>
              <a:buClr>
                <a:srgbClr val="1F497D"/>
              </a:buClr>
              <a:buFont typeface="Wingdings" pitchFamily="2" charset="2"/>
              <a:buChar char="§"/>
            </a:pPr>
            <a:r>
              <a:rPr lang="en-US" sz="2400">
                <a:latin typeface="Calibri" pitchFamily="34" charset="0"/>
              </a:rPr>
              <a:t> We don’t live our lives within administrative boundaries</a:t>
            </a:r>
          </a:p>
          <a:p>
            <a:pPr lvl="1">
              <a:spcAft>
                <a:spcPts val="600"/>
              </a:spcAft>
              <a:buClr>
                <a:srgbClr val="1F497D"/>
              </a:buClr>
              <a:buFont typeface="Wingdings" pitchFamily="2" charset="2"/>
              <a:buChar char="§"/>
            </a:pPr>
            <a:r>
              <a:rPr lang="en-US" sz="2400">
                <a:latin typeface="Calibri" pitchFamily="34" charset="0"/>
              </a:rPr>
              <a:t> It can identify the key settlements and their roles in a low carbon future</a:t>
            </a:r>
          </a:p>
          <a:p>
            <a:pPr lvl="1">
              <a:spcAft>
                <a:spcPts val="600"/>
              </a:spcAft>
              <a:buClr>
                <a:srgbClr val="1F497D"/>
              </a:buClr>
              <a:buFont typeface="Wingdings" pitchFamily="2" charset="2"/>
              <a:buChar char="§"/>
            </a:pPr>
            <a:r>
              <a:rPr lang="en-US" sz="2400">
                <a:latin typeface="Calibri" pitchFamily="34" charset="0"/>
              </a:rPr>
              <a:t> Tackling climate change will need a collaborative approach across all sectors of society – WSP can facilitate this.</a:t>
            </a:r>
          </a:p>
          <a:p>
            <a:pPr lvl="1">
              <a:spcAft>
                <a:spcPts val="600"/>
              </a:spcAft>
              <a:buClr>
                <a:srgbClr val="1F497D"/>
              </a:buClr>
              <a:buFont typeface="Wingdings" pitchFamily="2" charset="2"/>
              <a:buChar char="§"/>
            </a:pPr>
            <a:r>
              <a:rPr lang="en-US" sz="2400">
                <a:latin typeface="Calibri" pitchFamily="34" charset="0"/>
              </a:rPr>
              <a:t> The transition to low carbon needs to be </a:t>
            </a:r>
            <a:r>
              <a:rPr lang="en-US" sz="2400" i="1" u="sng">
                <a:latin typeface="Calibri" pitchFamily="34" charset="0"/>
              </a:rPr>
              <a:t>citizen centered</a:t>
            </a:r>
            <a:r>
              <a:rPr lang="en-US" sz="2400">
                <a:latin typeface="Calibri" pitchFamily="34" charset="0"/>
              </a:rPr>
              <a:t>.</a:t>
            </a:r>
          </a:p>
          <a:p>
            <a:pPr lvl="1">
              <a:spcAft>
                <a:spcPts val="600"/>
              </a:spcAft>
              <a:buClr>
                <a:srgbClr val="1F497D"/>
              </a:buClr>
              <a:buFont typeface="Wingdings" pitchFamily="2" charset="2"/>
              <a:buChar char="§"/>
            </a:pPr>
            <a:r>
              <a:rPr lang="en-US" sz="2400">
                <a:latin typeface="Calibri" pitchFamily="34" charset="0"/>
              </a:rPr>
              <a:t> It can enable a coordinated approach that identifies synergies, best practice and where public investment can the biggest impact.</a:t>
            </a:r>
          </a:p>
        </p:txBody>
      </p:sp>
      <p:sp>
        <p:nvSpPr>
          <p:cNvPr id="4100"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latin typeface="Calibri" pitchFamily="34" charset="0"/>
              </a:rPr>
              <a:t>Low Carbon Spatial Planning</a:t>
            </a:r>
            <a:endParaRPr lang="en-US" sz="3200" b="1" i="1">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6"/>
          <p:cNvSpPr>
            <a:spLocks noChangeArrowheads="1"/>
          </p:cNvSpPr>
          <p:nvPr/>
        </p:nvSpPr>
        <p:spPr bwMode="auto">
          <a:xfrm>
            <a:off x="0" y="150813"/>
            <a:ext cx="9144000" cy="1077218"/>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Low Carbon Wales: Regional Priorities for Action</a:t>
            </a:r>
          </a:p>
          <a:p>
            <a:pPr algn="ctr"/>
            <a:endParaRPr lang="en-US" sz="3200" b="1" i="1">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10"/>
          <p:cNvPicPr>
            <a:picLocks noChangeAspect="1" noChangeArrowheads="1"/>
          </p:cNvPicPr>
          <p:nvPr/>
        </p:nvPicPr>
        <p:blipFill>
          <a:blip r:embed="rId3" cstate="email"/>
          <a:srcRect/>
          <a:stretch>
            <a:fillRect/>
          </a:stretch>
        </p:blipFill>
        <p:spPr bwMode="auto">
          <a:xfrm>
            <a:off x="5473036" y="925514"/>
            <a:ext cx="3502025" cy="4929187"/>
          </a:xfrm>
          <a:prstGeom prst="rect">
            <a:avLst/>
          </a:prstGeom>
          <a:noFill/>
          <a:ln w="9525">
            <a:noFill/>
            <a:miter lim="800000"/>
            <a:headEnd/>
            <a:tailEnd/>
          </a:ln>
        </p:spPr>
      </p:pic>
      <p:sp>
        <p:nvSpPr>
          <p:cNvPr id="10" name="TextBox 2"/>
          <p:cNvSpPr txBox="1">
            <a:spLocks noChangeArrowheads="1"/>
          </p:cNvSpPr>
          <p:nvPr/>
        </p:nvSpPr>
        <p:spPr bwMode="auto">
          <a:xfrm>
            <a:off x="0" y="1549400"/>
            <a:ext cx="4784035" cy="4308872"/>
          </a:xfrm>
          <a:prstGeom prst="rect">
            <a:avLst/>
          </a:prstGeom>
          <a:noFill/>
          <a:ln w="9525">
            <a:noFill/>
            <a:miter lim="800000"/>
            <a:headEnd/>
            <a:tailEnd/>
          </a:ln>
        </p:spPr>
        <p:txBody>
          <a:bodyPr wrap="square">
            <a:spAutoFit/>
          </a:bodyPr>
          <a:lstStyle/>
          <a:p>
            <a:pPr fontAlgn="auto">
              <a:spcBef>
                <a:spcPts val="0"/>
              </a:spcBef>
              <a:spcAft>
                <a:spcPts val="0"/>
              </a:spcAft>
              <a:buClr>
                <a:srgbClr val="C00000"/>
              </a:buClr>
              <a:defRPr/>
            </a:pPr>
            <a:r>
              <a:rPr lang="en-US" sz="2400" dirty="0">
                <a:latin typeface="+mn-lt"/>
                <a:cs typeface="+mn-cs"/>
              </a:rPr>
              <a:t>The report serves two functions:</a:t>
            </a:r>
          </a:p>
          <a:p>
            <a:pPr fontAlgn="auto">
              <a:spcBef>
                <a:spcPts val="0"/>
              </a:spcBef>
              <a:spcAft>
                <a:spcPts val="0"/>
              </a:spcAft>
              <a:buClr>
                <a:srgbClr val="C00000"/>
              </a:buClr>
              <a:buFont typeface="Wingdings" pitchFamily="2" charset="2"/>
              <a:buChar char="Ø"/>
              <a:defRPr/>
            </a:pPr>
            <a:endParaRPr lang="en-US" sz="2400" dirty="0">
              <a:latin typeface="+mn-lt"/>
              <a:cs typeface="+mn-cs"/>
            </a:endParaRPr>
          </a:p>
          <a:p>
            <a:pPr marL="457200" indent="-457200" fontAlgn="auto">
              <a:spcBef>
                <a:spcPts val="0"/>
              </a:spcBef>
              <a:spcAft>
                <a:spcPts val="600"/>
              </a:spcAft>
              <a:buClr>
                <a:schemeClr val="tx2"/>
              </a:buClr>
              <a:buFont typeface="+mj-lt"/>
              <a:buAutoNum type="arabicPeriod"/>
              <a:defRPr/>
            </a:pPr>
            <a:r>
              <a:rPr lang="en-GB" sz="2400" dirty="0">
                <a:latin typeface="+mn-lt"/>
                <a:cs typeface="+mn-cs"/>
              </a:rPr>
              <a:t>Sets out the </a:t>
            </a:r>
            <a:r>
              <a:rPr lang="en-GB" sz="2400" b="1" dirty="0">
                <a:latin typeface="+mn-lt"/>
                <a:cs typeface="+mn-cs"/>
              </a:rPr>
              <a:t>process</a:t>
            </a:r>
            <a:r>
              <a:rPr lang="en-GB" sz="2400" dirty="0">
                <a:latin typeface="+mn-lt"/>
                <a:cs typeface="+mn-cs"/>
              </a:rPr>
              <a:t> through which the WSP and its Groups can enable the transition to a low carbon Wales.</a:t>
            </a:r>
          </a:p>
          <a:p>
            <a:pPr marL="457200" indent="-457200" fontAlgn="auto">
              <a:spcBef>
                <a:spcPts val="0"/>
              </a:spcBef>
              <a:spcAft>
                <a:spcPts val="600"/>
              </a:spcAft>
              <a:buClr>
                <a:schemeClr val="tx2"/>
              </a:buClr>
              <a:buFont typeface="+mj-lt"/>
              <a:buAutoNum type="arabicPeriod"/>
              <a:defRPr/>
            </a:pPr>
            <a:r>
              <a:rPr lang="en-GB" sz="2400" dirty="0">
                <a:latin typeface="+mn-lt"/>
                <a:cs typeface="+mn-cs"/>
              </a:rPr>
              <a:t>Provides </a:t>
            </a:r>
            <a:r>
              <a:rPr lang="en-GB" sz="2400" b="1" dirty="0">
                <a:latin typeface="+mn-lt"/>
                <a:cs typeface="+mn-cs"/>
              </a:rPr>
              <a:t>information</a:t>
            </a:r>
            <a:r>
              <a:rPr lang="en-GB" sz="2400" dirty="0">
                <a:latin typeface="+mn-lt"/>
                <a:cs typeface="+mn-cs"/>
              </a:rPr>
              <a:t> to enable each region to select carbon reductions priorities for action.</a:t>
            </a:r>
          </a:p>
          <a:p>
            <a:pPr fontAlgn="auto">
              <a:spcBef>
                <a:spcPts val="0"/>
              </a:spcBef>
              <a:spcAft>
                <a:spcPts val="0"/>
              </a:spcAft>
              <a:buClr>
                <a:srgbClr val="C00000"/>
              </a:buClr>
              <a:buFont typeface="Wingdings" pitchFamily="2" charset="2"/>
              <a:buChar char="Ø"/>
              <a:defRPr/>
            </a:pPr>
            <a:endParaRPr lang="en-US" sz="2400" dirty="0">
              <a:latin typeface="Calibri" pitchFamily="34" charset="0"/>
              <a:cs typeface="+mn-cs"/>
            </a:endParaRPr>
          </a:p>
          <a:p>
            <a:pPr fontAlgn="auto">
              <a:spcBef>
                <a:spcPts val="0"/>
              </a:spcBef>
              <a:spcAft>
                <a:spcPts val="0"/>
              </a:spcAft>
              <a:buClr>
                <a:srgbClr val="C00000"/>
              </a:buClr>
              <a:buFont typeface="Wingdings" pitchFamily="2" charset="2"/>
              <a:buChar char="Ø"/>
              <a:defRPr/>
            </a:pPr>
            <a:endParaRPr lang="en-US" sz="2400" dirty="0">
              <a:latin typeface="Calibri" pitchFamily="34" charset="0"/>
              <a:cs typeface="+mn-cs"/>
            </a:endParaRPr>
          </a:p>
        </p:txBody>
      </p:sp>
      <p:sp>
        <p:nvSpPr>
          <p:cNvPr id="12" name="Rectangle 11"/>
          <p:cNvSpPr/>
          <p:nvPr/>
        </p:nvSpPr>
        <p:spPr>
          <a:xfrm>
            <a:off x="3517693" y="6056807"/>
            <a:ext cx="2044662" cy="307777"/>
          </a:xfrm>
          <a:prstGeom prst="rect">
            <a:avLst/>
          </a:prstGeom>
        </p:spPr>
        <p:txBody>
          <a:bodyPr wrap="none">
            <a:spAutoFit/>
          </a:bodyPr>
          <a:lstStyle/>
          <a:p>
            <a:r>
              <a:rPr lang="en-GB" sz="1400" dirty="0"/>
              <a:t>(Bunting, G. et al, </a:t>
            </a:r>
            <a:r>
              <a:rPr lang="en-GB" sz="1400" dirty="0" smtClean="0"/>
              <a:t>2016</a:t>
            </a:r>
            <a:r>
              <a:rPr lang="en-GB" sz="1400"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5.55556E-7 4.21832E-6 L 0.36267 0.18015 " pathEditMode="relative" rAng="0" ptsTypes="AA">
                                      <p:cBhvr>
                                        <p:cTn id="6" dur="2000" fill="hold"/>
                                        <p:tgtEl>
                                          <p:spTgt spid="7"/>
                                        </p:tgtEl>
                                        <p:attrNameLst>
                                          <p:attrName>ppt_x</p:attrName>
                                          <p:attrName>ppt_y</p:attrName>
                                        </p:attrNameLst>
                                      </p:cBhvr>
                                      <p:rCtr x="18100" y="9000"/>
                                    </p:animMotion>
                                  </p:childTnLst>
                                </p:cTn>
                              </p:par>
                              <p:par>
                                <p:cTn id="7" presetID="6" presetClass="emph" presetSubtype="0" fill="hold" nodeType="withEffect">
                                  <p:stCondLst>
                                    <p:cond delay="0"/>
                                  </p:stCondLst>
                                  <p:childTnLst>
                                    <p:animScale>
                                      <p:cBhvr>
                                        <p:cTn id="8" dur="2000" fill="hold"/>
                                        <p:tgtEl>
                                          <p:spTgt spid="7"/>
                                        </p:tgtEl>
                                      </p:cBhvr>
                                      <p:by x="46000" y="46000"/>
                                    </p:animScale>
                                  </p:childTnLst>
                                </p:cTn>
                              </p:par>
                            </p:childTnLst>
                          </p:cTn>
                        </p:par>
                        <p:par>
                          <p:cTn id="9" fill="hold">
                            <p:stCondLst>
                              <p:cond delay="2000"/>
                            </p:stCondLst>
                            <p:childTnLst>
                              <p:par>
                                <p:cTn id="10" presetID="10" presetClass="entr" presetSubtype="0" fill="hold" grpId="0" nodeType="after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5126"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GB" sz="3600" b="1" i="1">
                <a:latin typeface="Calibri" pitchFamily="34" charset="0"/>
              </a:rPr>
              <a:t>Definition and Framework</a:t>
            </a:r>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Definition</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2705" name="Text Box 1"/>
          <p:cNvSpPr txBox="1">
            <a:spLocks noChangeArrowheads="1"/>
          </p:cNvSpPr>
          <p:nvPr/>
        </p:nvSpPr>
        <p:spPr bwMode="auto">
          <a:xfrm>
            <a:off x="825501" y="1270001"/>
            <a:ext cx="7478713" cy="936625"/>
          </a:xfrm>
          <a:prstGeom prst="rect">
            <a:avLst/>
          </a:prstGeom>
          <a:solidFill>
            <a:srgbClr val="FFFFFF"/>
          </a:solidFill>
          <a:ln w="9525">
            <a:solidFill>
              <a:srgbClr val="4F81BD"/>
            </a:solidFill>
            <a:miter lim="800000"/>
            <a:headEnd/>
            <a:tailEnd/>
          </a:ln>
          <a:effectLst>
            <a:outerShdw dist="107763" dir="13500000" algn="ctr" rotWithShape="0">
              <a:srgbClr val="1F497D">
                <a:alpha val="50000"/>
              </a:srgbClr>
            </a:outerShdw>
          </a:effectLst>
        </p:spPr>
        <p:txBody>
          <a:bodyPr/>
          <a:lstStyle/>
          <a:p>
            <a:pPr algn="ctr" eaLnBrk="0" hangingPunct="0">
              <a:defRPr/>
            </a:pPr>
            <a:r>
              <a:rPr lang="en-US" sz="2000" i="1" dirty="0">
                <a:latin typeface="Arial" pitchFamily="34" charset="0"/>
                <a:ea typeface="Calibri" pitchFamily="34" charset="0"/>
                <a:cs typeface="Arial" pitchFamily="34" charset="0"/>
              </a:rPr>
              <a:t>“A Low Carbon Region can be defined as a Region which has cut its CO</a:t>
            </a:r>
            <a:r>
              <a:rPr lang="en-US" sz="2000" i="1" baseline="-30000" dirty="0">
                <a:latin typeface="Arial" pitchFamily="34" charset="0"/>
                <a:ea typeface="Calibri" pitchFamily="34" charset="0"/>
                <a:cs typeface="Arial" pitchFamily="34" charset="0"/>
              </a:rPr>
              <a:t>2</a:t>
            </a:r>
            <a:r>
              <a:rPr lang="en-US" sz="2000" i="1" dirty="0">
                <a:latin typeface="Arial" pitchFamily="34" charset="0"/>
                <a:ea typeface="Calibri" pitchFamily="34" charset="0"/>
                <a:cs typeface="Arial" pitchFamily="34" charset="0"/>
              </a:rPr>
              <a:t> emissions by 80% against a 1990 baseline</a:t>
            </a:r>
            <a:r>
              <a:rPr lang="en-US" sz="2000" dirty="0">
                <a:latin typeface="Arial" pitchFamily="34" charset="0"/>
                <a:ea typeface="Calibri" pitchFamily="34" charset="0"/>
                <a:cs typeface="Arial" pitchFamily="34" charset="0"/>
              </a:rPr>
              <a:t>.”</a:t>
            </a:r>
            <a:endParaRPr lang="en-US" sz="2000" dirty="0">
              <a:latin typeface="Arial" pitchFamily="34" charset="0"/>
              <a:cs typeface="Arial" pitchFamily="34" charset="0"/>
            </a:endParaRPr>
          </a:p>
          <a:p>
            <a:pPr eaLnBrk="0" hangingPunct="0">
              <a:defRPr/>
            </a:pPr>
            <a:endParaRPr lang="en-US" sz="2000" dirty="0">
              <a:latin typeface="Arial" pitchFamily="34" charset="0"/>
              <a:cs typeface="Arial" pitchFamily="34" charset="0"/>
            </a:endParaRPr>
          </a:p>
        </p:txBody>
      </p:sp>
      <p:pic>
        <p:nvPicPr>
          <p:cNvPr id="6155" name="Picture 2"/>
          <p:cNvPicPr>
            <a:picLocks noChangeAspect="1" noChangeArrowheads="1"/>
          </p:cNvPicPr>
          <p:nvPr/>
        </p:nvPicPr>
        <p:blipFill>
          <a:blip r:embed="rId3" cstate="email"/>
          <a:srcRect/>
          <a:stretch>
            <a:fillRect/>
          </a:stretch>
        </p:blipFill>
        <p:spPr bwMode="auto">
          <a:xfrm>
            <a:off x="2028826" y="2617788"/>
            <a:ext cx="4781551" cy="3136900"/>
          </a:xfrm>
          <a:prstGeom prst="rect">
            <a:avLst/>
          </a:prstGeom>
          <a:noFill/>
          <a:ln w="9525">
            <a:noFill/>
            <a:miter lim="800000"/>
            <a:headEnd/>
            <a:tailEnd/>
          </a:ln>
        </p:spPr>
      </p:pic>
      <p:sp>
        <p:nvSpPr>
          <p:cNvPr id="11" name="Rectangle 10"/>
          <p:cNvSpPr/>
          <p:nvPr/>
        </p:nvSpPr>
        <p:spPr>
          <a:xfrm>
            <a:off x="5712353" y="5558046"/>
            <a:ext cx="3009222" cy="307777"/>
          </a:xfrm>
          <a:prstGeom prst="rect">
            <a:avLst/>
          </a:prstGeom>
        </p:spPr>
        <p:txBody>
          <a:bodyPr wrap="none">
            <a:spAutoFit/>
          </a:bodyPr>
          <a:lstStyle/>
          <a:p>
            <a:r>
              <a:rPr lang="en-GB" sz="1400" dirty="0"/>
              <a:t>(Committee on Climate Change, 2008) </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10"/>
          <p:cNvPicPr>
            <a:picLocks noChangeAspect="1" noChangeArrowheads="1"/>
          </p:cNvPicPr>
          <p:nvPr/>
        </p:nvPicPr>
        <p:blipFill>
          <a:blip r:embed="rId3" cstate="email"/>
          <a:srcRect/>
          <a:stretch>
            <a:fillRect/>
          </a:stretch>
        </p:blipFill>
        <p:spPr bwMode="auto">
          <a:xfrm>
            <a:off x="2295526" y="204788"/>
            <a:ext cx="4518025" cy="6448425"/>
          </a:xfrm>
          <a:prstGeom prst="rect">
            <a:avLst/>
          </a:prstGeom>
          <a:noFill/>
          <a:ln w="9525">
            <a:noFill/>
            <a:miter lim="800000"/>
            <a:headEnd/>
            <a:tailEnd/>
          </a:ln>
        </p:spPr>
      </p:pic>
      <p:sp>
        <p:nvSpPr>
          <p:cNvPr id="5" name="Rectangle 4"/>
          <p:cNvSpPr/>
          <p:nvPr/>
        </p:nvSpPr>
        <p:spPr>
          <a:xfrm>
            <a:off x="6856638" y="6292334"/>
            <a:ext cx="966931" cy="307777"/>
          </a:xfrm>
          <a:prstGeom prst="rect">
            <a:avLst/>
          </a:prstGeom>
        </p:spPr>
        <p:txBody>
          <a:bodyPr wrap="none">
            <a:spAutoFit/>
          </a:bodyPr>
          <a:lstStyle/>
          <a:p>
            <a:r>
              <a:rPr lang="en-GB" sz="1400" dirty="0"/>
              <a:t>(Bunting,) </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6"/>
          <p:cNvSpPr>
            <a:spLocks noChangeArrowheads="1"/>
          </p:cNvSpPr>
          <p:nvPr/>
        </p:nvSpPr>
        <p:spPr bwMode="auto">
          <a:xfrm>
            <a:off x="0" y="150813"/>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Towards Low Carbon – A Framework for Action</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8198" name="Rectangle 2"/>
          <p:cNvSpPr>
            <a:spLocks noChangeArrowheads="1"/>
          </p:cNvSpPr>
          <p:nvPr/>
        </p:nvSpPr>
        <p:spPr bwMode="auto">
          <a:xfrm>
            <a:off x="1" y="0"/>
            <a:ext cx="184731" cy="369332"/>
          </a:xfrm>
          <a:prstGeom prst="rect">
            <a:avLst/>
          </a:prstGeom>
          <a:noFill/>
          <a:ln w="9525">
            <a:noFill/>
            <a:miter lim="800000"/>
            <a:headEnd/>
            <a:tailEnd/>
          </a:ln>
        </p:spPr>
        <p:txBody>
          <a:bodyPr wrap="none" anchor="ctr">
            <a:spAutoFit/>
          </a:bodyPr>
          <a:lstStyle/>
          <a:p>
            <a:endParaRPr lang="en-GB">
              <a:latin typeface="Calibri" pitchFamily="34" charset="0"/>
            </a:endParaRPr>
          </a:p>
        </p:txBody>
      </p:sp>
      <p:sp>
        <p:nvSpPr>
          <p:cNvPr id="8199" name="Rectangle 10"/>
          <p:cNvSpPr>
            <a:spLocks noChangeArrowheads="1"/>
          </p:cNvSpPr>
          <p:nvPr/>
        </p:nvSpPr>
        <p:spPr bwMode="auto">
          <a:xfrm>
            <a:off x="1" y="0"/>
            <a:ext cx="184731" cy="369332"/>
          </a:xfrm>
          <a:prstGeom prst="rect">
            <a:avLst/>
          </a:prstGeom>
          <a:noFill/>
          <a:ln w="9525">
            <a:noFill/>
            <a:miter lim="800000"/>
            <a:headEnd/>
            <a:tailEnd/>
          </a:ln>
        </p:spPr>
        <p:txBody>
          <a:bodyPr wrap="none" anchor="ctr">
            <a:spAutoFit/>
          </a:bodyPr>
          <a:lstStyle/>
          <a:p>
            <a:endParaRPr lang="en-GB">
              <a:latin typeface="Calibri" pitchFamily="34" charset="0"/>
            </a:endParaRPr>
          </a:p>
        </p:txBody>
      </p:sp>
      <p:pic>
        <p:nvPicPr>
          <p:cNvPr id="8200" name="Picture 16"/>
          <p:cNvPicPr>
            <a:picLocks noChangeAspect="1" noChangeArrowheads="1"/>
          </p:cNvPicPr>
          <p:nvPr/>
        </p:nvPicPr>
        <p:blipFill>
          <a:blip r:embed="rId3" cstate="email"/>
          <a:srcRect/>
          <a:stretch>
            <a:fillRect/>
          </a:stretch>
        </p:blipFill>
        <p:spPr bwMode="auto">
          <a:xfrm>
            <a:off x="1528763" y="906464"/>
            <a:ext cx="6153151" cy="5951537"/>
          </a:xfrm>
          <a:prstGeom prst="rect">
            <a:avLst/>
          </a:prstGeom>
          <a:noFill/>
          <a:ln w="9525">
            <a:noFill/>
            <a:miter lim="800000"/>
            <a:headEnd/>
            <a:tailEnd/>
          </a:ln>
        </p:spPr>
      </p:pic>
      <p:sp>
        <p:nvSpPr>
          <p:cNvPr id="10" name="Rectangle 9"/>
          <p:cNvSpPr/>
          <p:nvPr/>
        </p:nvSpPr>
        <p:spPr>
          <a:xfrm>
            <a:off x="6939766" y="6292335"/>
            <a:ext cx="1955343" cy="307777"/>
          </a:xfrm>
          <a:prstGeom prst="rect">
            <a:avLst/>
          </a:prstGeom>
        </p:spPr>
        <p:txBody>
          <a:bodyPr wrap="none">
            <a:spAutoFit/>
          </a:bodyPr>
          <a:lstStyle/>
          <a:p>
            <a:r>
              <a:rPr lang="en-GB" sz="1400" dirty="0"/>
              <a:t>(Bunting, G. et al, 2009) </a:t>
            </a: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6"/>
          <p:cNvSpPr>
            <a:spLocks noChangeArrowheads="1"/>
          </p:cNvSpPr>
          <p:nvPr/>
        </p:nvSpPr>
        <p:spPr bwMode="auto">
          <a:xfrm>
            <a:off x="0" y="150813"/>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Towards Low Carbon – A Framework for Action</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3319" name="Rectangle 2"/>
          <p:cNvSpPr>
            <a:spLocks noChangeArrowheads="1"/>
          </p:cNvSpPr>
          <p:nvPr/>
        </p:nvSpPr>
        <p:spPr bwMode="auto">
          <a:xfrm>
            <a:off x="1" y="0"/>
            <a:ext cx="184731" cy="369332"/>
          </a:xfrm>
          <a:prstGeom prst="rect">
            <a:avLst/>
          </a:prstGeom>
          <a:noFill/>
          <a:ln w="9525">
            <a:noFill/>
            <a:miter lim="800000"/>
            <a:headEnd/>
            <a:tailEnd/>
          </a:ln>
        </p:spPr>
        <p:txBody>
          <a:bodyPr wrap="none" anchor="ctr">
            <a:spAutoFit/>
          </a:bodyPr>
          <a:lstStyle/>
          <a:p>
            <a:endParaRPr lang="en-GB">
              <a:latin typeface="Calibri" pitchFamily="34" charset="0"/>
            </a:endParaRPr>
          </a:p>
        </p:txBody>
      </p:sp>
      <p:sp>
        <p:nvSpPr>
          <p:cNvPr id="13320" name="Rectangle 10"/>
          <p:cNvSpPr>
            <a:spLocks noChangeArrowheads="1"/>
          </p:cNvSpPr>
          <p:nvPr/>
        </p:nvSpPr>
        <p:spPr bwMode="auto">
          <a:xfrm>
            <a:off x="1" y="0"/>
            <a:ext cx="184731" cy="369332"/>
          </a:xfrm>
          <a:prstGeom prst="rect">
            <a:avLst/>
          </a:prstGeom>
          <a:noFill/>
          <a:ln w="9525">
            <a:noFill/>
            <a:miter lim="800000"/>
            <a:headEnd/>
            <a:tailEnd/>
          </a:ln>
        </p:spPr>
        <p:txBody>
          <a:bodyPr wrap="none" anchor="ctr">
            <a:spAutoFit/>
          </a:bodyPr>
          <a:lstStyle/>
          <a:p>
            <a:endParaRPr lang="en-GB">
              <a:latin typeface="Calibri" pitchFamily="34" charset="0"/>
            </a:endParaRPr>
          </a:p>
        </p:txBody>
      </p:sp>
      <p:sp>
        <p:nvSpPr>
          <p:cNvPr id="12" name="Rounded Rectangle 11"/>
          <p:cNvSpPr/>
          <p:nvPr/>
        </p:nvSpPr>
        <p:spPr>
          <a:xfrm>
            <a:off x="215901" y="1098551"/>
            <a:ext cx="2214563"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Convening stakeholders</a:t>
            </a:r>
            <a:endParaRPr lang="en-GB" dirty="0"/>
          </a:p>
        </p:txBody>
      </p:sp>
      <p:sp>
        <p:nvSpPr>
          <p:cNvPr id="13" name="Right Arrow 12"/>
          <p:cNvSpPr/>
          <p:nvPr/>
        </p:nvSpPr>
        <p:spPr>
          <a:xfrm>
            <a:off x="2508252" y="1238251"/>
            <a:ext cx="1216025" cy="6238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Rounded Rectangle 13"/>
          <p:cNvSpPr/>
          <p:nvPr/>
        </p:nvSpPr>
        <p:spPr>
          <a:xfrm>
            <a:off x="3768726" y="1138239"/>
            <a:ext cx="2216151" cy="909637"/>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Low Carbon Working Group</a:t>
            </a:r>
            <a:endParaRPr lang="en-GB" dirty="0"/>
          </a:p>
        </p:txBody>
      </p:sp>
      <p:sp>
        <p:nvSpPr>
          <p:cNvPr id="16" name="Rounded Rectangle 15"/>
          <p:cNvSpPr/>
          <p:nvPr/>
        </p:nvSpPr>
        <p:spPr>
          <a:xfrm>
            <a:off x="1047750" y="2143125"/>
            <a:ext cx="2216151"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Planning and visioning </a:t>
            </a:r>
          </a:p>
        </p:txBody>
      </p:sp>
      <p:sp>
        <p:nvSpPr>
          <p:cNvPr id="18" name="Rounded Rectangle 17"/>
          <p:cNvSpPr/>
          <p:nvPr/>
        </p:nvSpPr>
        <p:spPr>
          <a:xfrm>
            <a:off x="4579937" y="2171701"/>
            <a:ext cx="2214563" cy="909638"/>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Enable low carbon lives</a:t>
            </a:r>
          </a:p>
        </p:txBody>
      </p:sp>
      <p:sp>
        <p:nvSpPr>
          <p:cNvPr id="19" name="Right Arrow 18"/>
          <p:cNvSpPr/>
          <p:nvPr/>
        </p:nvSpPr>
        <p:spPr>
          <a:xfrm>
            <a:off x="3308352" y="2282826"/>
            <a:ext cx="1216025" cy="6238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0" name="Rounded Rectangle 19"/>
          <p:cNvSpPr/>
          <p:nvPr/>
        </p:nvSpPr>
        <p:spPr>
          <a:xfrm>
            <a:off x="1758951" y="3221039"/>
            <a:ext cx="2214563"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Mapping Programme</a:t>
            </a:r>
          </a:p>
        </p:txBody>
      </p:sp>
      <p:sp>
        <p:nvSpPr>
          <p:cNvPr id="17" name="Rectangle 16"/>
          <p:cNvSpPr/>
          <p:nvPr/>
        </p:nvSpPr>
        <p:spPr>
          <a:xfrm>
            <a:off x="6953619" y="6250771"/>
            <a:ext cx="966931" cy="307777"/>
          </a:xfrm>
          <a:prstGeom prst="rect">
            <a:avLst/>
          </a:prstGeom>
        </p:spPr>
        <p:txBody>
          <a:bodyPr wrap="none">
            <a:spAutoFit/>
          </a:bodyPr>
          <a:lstStyle/>
          <a:p>
            <a:r>
              <a:rPr lang="en-GB" sz="1400" dirty="0"/>
              <a:t>(Bunting,)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0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20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2000"/>
                                        <p:tgtEl>
                                          <p:spTgt spid="1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2000"/>
                                        <p:tgtEl>
                                          <p:spTgt spid="1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2000"/>
                                        <p:tgtEl>
                                          <p:spTgt spid="1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8"/>
                                        </p:tgtEl>
                                        <p:attrNameLst>
                                          <p:attrName>style.visibility</p:attrName>
                                        </p:attrNameLst>
                                      </p:cBhvr>
                                      <p:to>
                                        <p:strVal val="visible"/>
                                      </p:to>
                                    </p:set>
                                    <p:animEffect transition="in" filter="fade">
                                      <p:cBhvr>
                                        <p:cTn id="24" dur="2000"/>
                                        <p:tgtEl>
                                          <p:spTgt spid="18"/>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6" grpId="0" animBg="1"/>
      <p:bldP spid="18" grpId="0" animBg="1"/>
      <p:bldP spid="19" grpId="0" animBg="1"/>
      <p:bldP spid="20" grpId="0" animBg="1"/>
    </p:bld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latin typeface="Calibri" pitchFamily="34" charset="0"/>
              </a:rPr>
              <a:t>Mapping Programme</a:t>
            </a:r>
            <a:endParaRPr lang="en-US" sz="3200" b="1" i="1">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30730" name="Picture 2"/>
          <p:cNvPicPr>
            <a:picLocks noChangeAspect="1" noChangeArrowheads="1"/>
          </p:cNvPicPr>
          <p:nvPr/>
        </p:nvPicPr>
        <p:blipFill>
          <a:blip r:embed="rId3" cstate="email"/>
          <a:srcRect/>
          <a:stretch>
            <a:fillRect/>
          </a:stretch>
        </p:blipFill>
        <p:spPr bwMode="auto">
          <a:xfrm>
            <a:off x="617539" y="919164"/>
            <a:ext cx="8013700" cy="4899025"/>
          </a:xfrm>
          <a:prstGeom prst="rect">
            <a:avLst/>
          </a:prstGeom>
          <a:noFill/>
          <a:ln w="9525">
            <a:noFill/>
            <a:miter lim="800000"/>
            <a:headEnd/>
            <a:tailEnd/>
          </a:ln>
        </p:spPr>
      </p:pic>
      <p:sp>
        <p:nvSpPr>
          <p:cNvPr id="10" name="Rectangle 9"/>
          <p:cNvSpPr/>
          <p:nvPr/>
        </p:nvSpPr>
        <p:spPr>
          <a:xfrm>
            <a:off x="6757043" y="6112226"/>
            <a:ext cx="1458220" cy="307777"/>
          </a:xfrm>
          <a:prstGeom prst="rect">
            <a:avLst/>
          </a:prstGeom>
        </p:spPr>
        <p:txBody>
          <a:bodyPr wrap="none">
            <a:spAutoFit/>
          </a:bodyPr>
          <a:lstStyle/>
          <a:p>
            <a:r>
              <a:rPr lang="en-GB" sz="1400" dirty="0"/>
              <a:t>(</a:t>
            </a:r>
            <a:r>
              <a:rPr lang="en-GB" sz="1400" dirty="0" err="1"/>
              <a:t>Regen</a:t>
            </a:r>
            <a:r>
              <a:rPr lang="en-GB" sz="1400" dirty="0"/>
              <a:t> SW, 2010)</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TextBox 2"/>
          <p:cNvSpPr txBox="1">
            <a:spLocks noChangeArrowheads="1"/>
          </p:cNvSpPr>
          <p:nvPr/>
        </p:nvSpPr>
        <p:spPr bwMode="auto">
          <a:xfrm>
            <a:off x="138114" y="1050926"/>
            <a:ext cx="9005887" cy="2693045"/>
          </a:xfrm>
          <a:prstGeom prst="rect">
            <a:avLst/>
          </a:prstGeom>
          <a:noFill/>
          <a:ln w="9525">
            <a:noFill/>
            <a:miter lim="800000"/>
            <a:headEnd/>
            <a:tailEnd/>
          </a:ln>
        </p:spPr>
        <p:txBody>
          <a:bodyPr>
            <a:spAutoFit/>
          </a:bodyPr>
          <a:lstStyle/>
          <a:p>
            <a:pPr>
              <a:spcAft>
                <a:spcPts val="600"/>
              </a:spcAft>
              <a:buClr>
                <a:srgbClr val="C00000"/>
              </a:buClr>
              <a:buFont typeface="Wingdings" pitchFamily="2" charset="2"/>
              <a:buChar char="Ø"/>
            </a:pPr>
            <a:r>
              <a:rPr lang="en-US" sz="2400" b="1" dirty="0">
                <a:latin typeface="Calibri" pitchFamily="34" charset="0"/>
              </a:rPr>
              <a:t> Align mapping with priority actions</a:t>
            </a:r>
            <a:endParaRPr lang="en-US" sz="2400" dirty="0">
              <a:latin typeface="Calibri" pitchFamily="34" charset="0"/>
            </a:endParaRPr>
          </a:p>
          <a:p>
            <a:pPr lvl="1">
              <a:spcAft>
                <a:spcPts val="600"/>
              </a:spcAft>
              <a:buClr>
                <a:srgbClr val="1F497D"/>
              </a:buClr>
              <a:buFont typeface="Wingdings" pitchFamily="2" charset="2"/>
              <a:buChar char="§"/>
            </a:pPr>
            <a:r>
              <a:rPr lang="en-US" sz="2400" dirty="0">
                <a:latin typeface="Calibri" pitchFamily="34" charset="0"/>
              </a:rPr>
              <a:t> What can be scaled up? </a:t>
            </a:r>
          </a:p>
          <a:p>
            <a:pPr lvl="1">
              <a:spcAft>
                <a:spcPts val="600"/>
              </a:spcAft>
              <a:buClr>
                <a:srgbClr val="1F497D"/>
              </a:buClr>
              <a:buFont typeface="Wingdings" pitchFamily="2" charset="2"/>
              <a:buChar char="§"/>
            </a:pPr>
            <a:r>
              <a:rPr lang="en-US" sz="2400" dirty="0">
                <a:latin typeface="Calibri" pitchFamily="34" charset="0"/>
              </a:rPr>
              <a:t> Where is the best practice?</a:t>
            </a:r>
          </a:p>
          <a:p>
            <a:pPr lvl="1">
              <a:spcAft>
                <a:spcPts val="600"/>
              </a:spcAft>
              <a:buClr>
                <a:srgbClr val="1F497D"/>
              </a:buClr>
              <a:buFont typeface="Wingdings" pitchFamily="2" charset="2"/>
              <a:buChar char="§"/>
            </a:pPr>
            <a:r>
              <a:rPr lang="en-US" sz="2400" dirty="0">
                <a:latin typeface="Calibri" pitchFamily="34" charset="0"/>
              </a:rPr>
              <a:t> Who could deliver new projects?</a:t>
            </a:r>
          </a:p>
          <a:p>
            <a:pPr lvl="1">
              <a:spcAft>
                <a:spcPts val="600"/>
              </a:spcAft>
              <a:buClr>
                <a:srgbClr val="1F497D"/>
              </a:buClr>
              <a:buFont typeface="Wingdings" pitchFamily="2" charset="2"/>
              <a:buChar char="§"/>
            </a:pPr>
            <a:r>
              <a:rPr lang="en-US" sz="2400" dirty="0">
                <a:latin typeface="Calibri" pitchFamily="34" charset="0"/>
              </a:rPr>
              <a:t> Share good practice.</a:t>
            </a:r>
          </a:p>
          <a:p>
            <a:pPr lvl="1">
              <a:spcAft>
                <a:spcPts val="600"/>
              </a:spcAft>
              <a:buClr>
                <a:srgbClr val="1F497D"/>
              </a:buClr>
              <a:buFont typeface="Wingdings" pitchFamily="2" charset="2"/>
              <a:buChar char="§"/>
            </a:pPr>
            <a:r>
              <a:rPr lang="en-US" sz="2400" dirty="0">
                <a:latin typeface="Calibri" pitchFamily="34" charset="0"/>
              </a:rPr>
              <a:t> Projections.</a:t>
            </a:r>
          </a:p>
        </p:txBody>
      </p:sp>
      <p:sp>
        <p:nvSpPr>
          <p:cNvPr id="31748"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latin typeface="Calibri" pitchFamily="34" charset="0"/>
              </a:rPr>
              <a:t>Mapping Programme</a:t>
            </a:r>
            <a:endParaRPr lang="en-US" sz="3200" b="1" i="1">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31755" name="Picture 2"/>
          <p:cNvPicPr>
            <a:picLocks noChangeAspect="1" noChangeArrowheads="1"/>
          </p:cNvPicPr>
          <p:nvPr/>
        </p:nvPicPr>
        <p:blipFill>
          <a:blip r:embed="rId3" cstate="email"/>
          <a:srcRect/>
          <a:stretch>
            <a:fillRect/>
          </a:stretch>
        </p:blipFill>
        <p:spPr bwMode="auto">
          <a:xfrm>
            <a:off x="5057775" y="3373439"/>
            <a:ext cx="3854451" cy="2357437"/>
          </a:xfrm>
          <a:prstGeom prst="rect">
            <a:avLst/>
          </a:prstGeom>
          <a:noFill/>
          <a:ln w="9525">
            <a:noFill/>
            <a:miter lim="800000"/>
            <a:headEnd/>
            <a:tailEnd/>
          </a:ln>
        </p:spPr>
      </p:pic>
      <p:sp>
        <p:nvSpPr>
          <p:cNvPr id="11" name="Rectangle 10"/>
          <p:cNvSpPr/>
          <p:nvPr/>
        </p:nvSpPr>
        <p:spPr>
          <a:xfrm>
            <a:off x="7449771" y="5294808"/>
            <a:ext cx="1458220" cy="307777"/>
          </a:xfrm>
          <a:prstGeom prst="rect">
            <a:avLst/>
          </a:prstGeom>
        </p:spPr>
        <p:txBody>
          <a:bodyPr wrap="none">
            <a:spAutoFit/>
          </a:bodyPr>
          <a:lstStyle/>
          <a:p>
            <a:r>
              <a:rPr lang="en-GB" sz="1400" dirty="0">
                <a:solidFill>
                  <a:schemeClr val="bg1"/>
                </a:solidFill>
              </a:rPr>
              <a:t>(</a:t>
            </a:r>
            <a:r>
              <a:rPr lang="en-GB" sz="1400" dirty="0" err="1">
                <a:solidFill>
                  <a:schemeClr val="bg1"/>
                </a:solidFill>
              </a:rPr>
              <a:t>Regen</a:t>
            </a:r>
            <a:r>
              <a:rPr lang="en-GB" sz="1400" dirty="0">
                <a:solidFill>
                  <a:schemeClr val="bg1"/>
                </a:solidFill>
              </a:rPr>
              <a:t> SW, 2010)</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6"/>
          <p:cNvSpPr>
            <a:spLocks noChangeArrowheads="1"/>
          </p:cNvSpPr>
          <p:nvPr/>
        </p:nvSpPr>
        <p:spPr bwMode="auto">
          <a:xfrm>
            <a:off x="0" y="150813"/>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Towards Low Carbon – A Framework for Action</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3319" name="Rectangle 2"/>
          <p:cNvSpPr>
            <a:spLocks noChangeArrowheads="1"/>
          </p:cNvSpPr>
          <p:nvPr/>
        </p:nvSpPr>
        <p:spPr bwMode="auto">
          <a:xfrm>
            <a:off x="1" y="0"/>
            <a:ext cx="184731" cy="369332"/>
          </a:xfrm>
          <a:prstGeom prst="rect">
            <a:avLst/>
          </a:prstGeom>
          <a:noFill/>
          <a:ln w="9525">
            <a:noFill/>
            <a:miter lim="800000"/>
            <a:headEnd/>
            <a:tailEnd/>
          </a:ln>
        </p:spPr>
        <p:txBody>
          <a:bodyPr wrap="none" anchor="ctr">
            <a:spAutoFit/>
          </a:bodyPr>
          <a:lstStyle/>
          <a:p>
            <a:endParaRPr lang="en-GB">
              <a:latin typeface="Calibri" pitchFamily="34" charset="0"/>
            </a:endParaRPr>
          </a:p>
        </p:txBody>
      </p:sp>
      <p:sp>
        <p:nvSpPr>
          <p:cNvPr id="13320" name="Rectangle 10"/>
          <p:cNvSpPr>
            <a:spLocks noChangeArrowheads="1"/>
          </p:cNvSpPr>
          <p:nvPr/>
        </p:nvSpPr>
        <p:spPr bwMode="auto">
          <a:xfrm>
            <a:off x="1" y="0"/>
            <a:ext cx="184731" cy="369332"/>
          </a:xfrm>
          <a:prstGeom prst="rect">
            <a:avLst/>
          </a:prstGeom>
          <a:noFill/>
          <a:ln w="9525">
            <a:noFill/>
            <a:miter lim="800000"/>
            <a:headEnd/>
            <a:tailEnd/>
          </a:ln>
        </p:spPr>
        <p:txBody>
          <a:bodyPr wrap="none" anchor="ctr">
            <a:spAutoFit/>
          </a:bodyPr>
          <a:lstStyle/>
          <a:p>
            <a:endParaRPr lang="en-GB">
              <a:latin typeface="Calibri" pitchFamily="34" charset="0"/>
            </a:endParaRPr>
          </a:p>
        </p:txBody>
      </p:sp>
      <p:sp>
        <p:nvSpPr>
          <p:cNvPr id="12" name="Rounded Rectangle 11"/>
          <p:cNvSpPr/>
          <p:nvPr/>
        </p:nvSpPr>
        <p:spPr>
          <a:xfrm>
            <a:off x="215901" y="1098551"/>
            <a:ext cx="2214563"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Convening stakeholders</a:t>
            </a:r>
            <a:endParaRPr lang="en-GB" dirty="0"/>
          </a:p>
        </p:txBody>
      </p:sp>
      <p:sp>
        <p:nvSpPr>
          <p:cNvPr id="13" name="Right Arrow 12"/>
          <p:cNvSpPr/>
          <p:nvPr/>
        </p:nvSpPr>
        <p:spPr>
          <a:xfrm>
            <a:off x="2508252" y="1238251"/>
            <a:ext cx="1216025" cy="6238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Rounded Rectangle 13"/>
          <p:cNvSpPr/>
          <p:nvPr/>
        </p:nvSpPr>
        <p:spPr>
          <a:xfrm>
            <a:off x="3768726" y="1138239"/>
            <a:ext cx="2216151" cy="909637"/>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Low Carbon Working Group</a:t>
            </a:r>
            <a:endParaRPr lang="en-GB" dirty="0"/>
          </a:p>
        </p:txBody>
      </p:sp>
      <p:sp>
        <p:nvSpPr>
          <p:cNvPr id="16" name="Rounded Rectangle 15"/>
          <p:cNvSpPr/>
          <p:nvPr/>
        </p:nvSpPr>
        <p:spPr>
          <a:xfrm>
            <a:off x="1047750" y="2143125"/>
            <a:ext cx="2216151"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Planning and visioning </a:t>
            </a:r>
          </a:p>
        </p:txBody>
      </p:sp>
      <p:sp>
        <p:nvSpPr>
          <p:cNvPr id="18" name="Rounded Rectangle 17"/>
          <p:cNvSpPr/>
          <p:nvPr/>
        </p:nvSpPr>
        <p:spPr>
          <a:xfrm>
            <a:off x="4579937" y="2171701"/>
            <a:ext cx="2214563" cy="909638"/>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Enable low carbon lives</a:t>
            </a:r>
          </a:p>
        </p:txBody>
      </p:sp>
      <p:sp>
        <p:nvSpPr>
          <p:cNvPr id="19" name="Right Arrow 18"/>
          <p:cNvSpPr/>
          <p:nvPr/>
        </p:nvSpPr>
        <p:spPr>
          <a:xfrm>
            <a:off x="3308352" y="2282826"/>
            <a:ext cx="1216025" cy="6238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0" name="Rounded Rectangle 19"/>
          <p:cNvSpPr/>
          <p:nvPr/>
        </p:nvSpPr>
        <p:spPr>
          <a:xfrm>
            <a:off x="1758951" y="3221039"/>
            <a:ext cx="2214563"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Mapping Programme</a:t>
            </a:r>
          </a:p>
        </p:txBody>
      </p:sp>
      <p:sp>
        <p:nvSpPr>
          <p:cNvPr id="21" name="Rounded Rectangle 20"/>
          <p:cNvSpPr/>
          <p:nvPr/>
        </p:nvSpPr>
        <p:spPr>
          <a:xfrm>
            <a:off x="5289551" y="3249614"/>
            <a:ext cx="2214563" cy="909637"/>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ID best practice &amp; low carbon opportunities</a:t>
            </a:r>
          </a:p>
        </p:txBody>
      </p:sp>
      <p:sp>
        <p:nvSpPr>
          <p:cNvPr id="22" name="Right Arrow 21"/>
          <p:cNvSpPr/>
          <p:nvPr/>
        </p:nvSpPr>
        <p:spPr>
          <a:xfrm>
            <a:off x="4017965" y="3360739"/>
            <a:ext cx="1216025" cy="6238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3" name="Rounded Rectangle 22"/>
          <p:cNvSpPr/>
          <p:nvPr/>
        </p:nvSpPr>
        <p:spPr>
          <a:xfrm>
            <a:off x="2535237" y="4276725"/>
            <a:ext cx="2214563"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Scale up isolated initiatives</a:t>
            </a:r>
          </a:p>
        </p:txBody>
      </p:sp>
      <p:sp>
        <p:nvSpPr>
          <p:cNvPr id="24" name="Rounded Rectangle 23"/>
          <p:cNvSpPr/>
          <p:nvPr/>
        </p:nvSpPr>
        <p:spPr>
          <a:xfrm>
            <a:off x="6065838" y="4305301"/>
            <a:ext cx="2216151" cy="909638"/>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Develop new initiatives</a:t>
            </a:r>
          </a:p>
        </p:txBody>
      </p:sp>
      <p:sp>
        <p:nvSpPr>
          <p:cNvPr id="25" name="Right Arrow 24"/>
          <p:cNvSpPr/>
          <p:nvPr/>
        </p:nvSpPr>
        <p:spPr>
          <a:xfrm>
            <a:off x="4794252" y="4416426"/>
            <a:ext cx="1216025" cy="6238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6" name="Rounded Rectangle 25"/>
          <p:cNvSpPr/>
          <p:nvPr/>
        </p:nvSpPr>
        <p:spPr>
          <a:xfrm>
            <a:off x="3319463" y="5335589"/>
            <a:ext cx="2214563" cy="909637"/>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Develop carbon impact appraisal tools</a:t>
            </a:r>
          </a:p>
        </p:txBody>
      </p:sp>
      <p:sp>
        <p:nvSpPr>
          <p:cNvPr id="27" name="Rounded Rectangle 26"/>
          <p:cNvSpPr/>
          <p:nvPr/>
        </p:nvSpPr>
        <p:spPr>
          <a:xfrm>
            <a:off x="6850063" y="5365751"/>
            <a:ext cx="2216151"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Align existing and new activity with low carbon</a:t>
            </a:r>
          </a:p>
        </p:txBody>
      </p:sp>
      <p:sp>
        <p:nvSpPr>
          <p:cNvPr id="28" name="Right Arrow 27"/>
          <p:cNvSpPr/>
          <p:nvPr/>
        </p:nvSpPr>
        <p:spPr>
          <a:xfrm>
            <a:off x="5580064" y="5475289"/>
            <a:ext cx="1214437" cy="6238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0" name="Rectangle 29"/>
          <p:cNvSpPr/>
          <p:nvPr/>
        </p:nvSpPr>
        <p:spPr>
          <a:xfrm>
            <a:off x="6953619" y="6333901"/>
            <a:ext cx="1011815" cy="307777"/>
          </a:xfrm>
          <a:prstGeom prst="rect">
            <a:avLst/>
          </a:prstGeom>
        </p:spPr>
        <p:txBody>
          <a:bodyPr wrap="none">
            <a:spAutoFit/>
          </a:bodyPr>
          <a:lstStyle/>
          <a:p>
            <a:r>
              <a:rPr lang="en-GB" sz="1400" dirty="0"/>
              <a:t>(Bunting, )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0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20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2000"/>
                                        <p:tgtEl>
                                          <p:spTgt spid="1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2000"/>
                                        <p:tgtEl>
                                          <p:spTgt spid="1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2000"/>
                                        <p:tgtEl>
                                          <p:spTgt spid="1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8"/>
                                        </p:tgtEl>
                                        <p:attrNameLst>
                                          <p:attrName>style.visibility</p:attrName>
                                        </p:attrNameLst>
                                      </p:cBhvr>
                                      <p:to>
                                        <p:strVal val="visible"/>
                                      </p:to>
                                    </p:set>
                                    <p:animEffect transition="in" filter="fade">
                                      <p:cBhvr>
                                        <p:cTn id="24" dur="2000"/>
                                        <p:tgtEl>
                                          <p:spTgt spid="18"/>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2000"/>
                                        <p:tgtEl>
                                          <p:spTgt spid="20"/>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fade">
                                      <p:cBhvr>
                                        <p:cTn id="32" dur="2000"/>
                                        <p:tgtEl>
                                          <p:spTgt spid="2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20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3"/>
                                        </p:tgtEl>
                                        <p:attrNameLst>
                                          <p:attrName>style.visibility</p:attrName>
                                        </p:attrNameLst>
                                      </p:cBhvr>
                                      <p:to>
                                        <p:strVal val="visible"/>
                                      </p:to>
                                    </p:set>
                                    <p:animEffect transition="in" filter="fade">
                                      <p:cBhvr>
                                        <p:cTn id="40" dur="2000"/>
                                        <p:tgtEl>
                                          <p:spTgt spid="23"/>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5"/>
                                        </p:tgtEl>
                                        <p:attrNameLst>
                                          <p:attrName>style.visibility</p:attrName>
                                        </p:attrNameLst>
                                      </p:cBhvr>
                                      <p:to>
                                        <p:strVal val="visible"/>
                                      </p:to>
                                    </p:set>
                                    <p:animEffect transition="in" filter="fade">
                                      <p:cBhvr>
                                        <p:cTn id="43" dur="2000"/>
                                        <p:tgtEl>
                                          <p:spTgt spid="25"/>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2000"/>
                                        <p:tgtEl>
                                          <p:spTgt spid="2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6"/>
                                        </p:tgtEl>
                                        <p:attrNameLst>
                                          <p:attrName>style.visibility</p:attrName>
                                        </p:attrNameLst>
                                      </p:cBhvr>
                                      <p:to>
                                        <p:strVal val="visible"/>
                                      </p:to>
                                    </p:set>
                                    <p:animEffect transition="in" filter="fade">
                                      <p:cBhvr>
                                        <p:cTn id="51" dur="2000"/>
                                        <p:tgtEl>
                                          <p:spTgt spid="26"/>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8"/>
                                        </p:tgtEl>
                                        <p:attrNameLst>
                                          <p:attrName>style.visibility</p:attrName>
                                        </p:attrNameLst>
                                      </p:cBhvr>
                                      <p:to>
                                        <p:strVal val="visible"/>
                                      </p:to>
                                    </p:set>
                                    <p:animEffect transition="in" filter="fade">
                                      <p:cBhvr>
                                        <p:cTn id="54" dur="2000"/>
                                        <p:tgtEl>
                                          <p:spTgt spid="28"/>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7"/>
                                        </p:tgtEl>
                                        <p:attrNameLst>
                                          <p:attrName>style.visibility</p:attrName>
                                        </p:attrNameLst>
                                      </p:cBhvr>
                                      <p:to>
                                        <p:strVal val="visible"/>
                                      </p:to>
                                    </p:set>
                                    <p:animEffect transition="in" filter="fade">
                                      <p:cBhvr>
                                        <p:cTn id="57" dur="2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6"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6390"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GB" sz="3600" b="1" i="1">
                <a:latin typeface="Calibri" pitchFamily="34" charset="0"/>
              </a:rPr>
              <a:t>All-Wales Low Carbon Solutions</a:t>
            </a:r>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All-Wales Low Carbon Solutions</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5783" name="Text Box 7"/>
          <p:cNvSpPr txBox="1">
            <a:spLocks noChangeArrowheads="1"/>
          </p:cNvSpPr>
          <p:nvPr/>
        </p:nvSpPr>
        <p:spPr bwMode="auto">
          <a:xfrm>
            <a:off x="0" y="2986088"/>
            <a:ext cx="1787525" cy="285750"/>
          </a:xfrm>
          <a:prstGeom prst="rect">
            <a:avLst/>
          </a:prstGeom>
          <a:solidFill>
            <a:srgbClr val="FFFFFF"/>
          </a:solidFill>
          <a:ln w="9525">
            <a:noFill/>
            <a:miter lim="800000"/>
            <a:headEnd/>
            <a:tailEnd/>
          </a:ln>
        </p:spPr>
        <p:txBody>
          <a:bodyPr/>
          <a:lstStyle/>
          <a:p>
            <a:pPr>
              <a:spcAft>
                <a:spcPts val="1000"/>
              </a:spcAft>
            </a:pPr>
            <a:r>
              <a:rPr lang="en-GB" sz="1400" b="1">
                <a:latin typeface="Calibri" pitchFamily="34" charset="0"/>
              </a:rPr>
              <a:t>Zoned approach</a:t>
            </a:r>
          </a:p>
          <a:p>
            <a:pPr>
              <a:spcAft>
                <a:spcPts val="1000"/>
              </a:spcAft>
            </a:pPr>
            <a:endParaRPr lang="en-GB" sz="1400" b="1">
              <a:latin typeface="Calibri" pitchFamily="34" charset="0"/>
            </a:endParaRPr>
          </a:p>
          <a:p>
            <a:endParaRPr lang="en-US" sz="1400"/>
          </a:p>
        </p:txBody>
      </p:sp>
      <p:cxnSp>
        <p:nvCxnSpPr>
          <p:cNvPr id="75784" name="AutoShape 8"/>
          <p:cNvCxnSpPr>
            <a:cxnSpLocks noChangeShapeType="1"/>
          </p:cNvCxnSpPr>
          <p:nvPr/>
        </p:nvCxnSpPr>
        <p:spPr bwMode="auto">
          <a:xfrm>
            <a:off x="1131890" y="3260726"/>
            <a:ext cx="7837487" cy="15875"/>
          </a:xfrm>
          <a:prstGeom prst="straightConnector1">
            <a:avLst/>
          </a:prstGeom>
          <a:noFill/>
          <a:ln w="31750">
            <a:solidFill>
              <a:srgbClr val="C0504D"/>
            </a:solidFill>
            <a:round/>
            <a:headEnd/>
            <a:tailEnd type="triangle" w="med" len="med"/>
          </a:ln>
        </p:spPr>
      </p:cxnSp>
      <p:sp>
        <p:nvSpPr>
          <p:cNvPr id="75789" name="Text Box 13"/>
          <p:cNvSpPr txBox="1">
            <a:spLocks noChangeArrowheads="1"/>
          </p:cNvSpPr>
          <p:nvPr/>
        </p:nvSpPr>
        <p:spPr bwMode="auto">
          <a:xfrm>
            <a:off x="1" y="4494214"/>
            <a:ext cx="911225" cy="261937"/>
          </a:xfrm>
          <a:prstGeom prst="rect">
            <a:avLst/>
          </a:prstGeom>
          <a:solidFill>
            <a:srgbClr val="FFFFFF"/>
          </a:solidFill>
          <a:ln w="9525">
            <a:noFill/>
            <a:miter lim="800000"/>
            <a:headEnd/>
            <a:tailEnd/>
          </a:ln>
        </p:spPr>
        <p:txBody>
          <a:bodyPr/>
          <a:lstStyle/>
          <a:p>
            <a:pPr>
              <a:spcAft>
                <a:spcPts val="1000"/>
              </a:spcAft>
            </a:pPr>
            <a:r>
              <a:rPr lang="en-GB" sz="1400" b="1">
                <a:latin typeface="Calibri" pitchFamily="34" charset="0"/>
              </a:rPr>
              <a:t>Planning</a:t>
            </a:r>
          </a:p>
          <a:p>
            <a:endParaRPr lang="en-US" sz="1400"/>
          </a:p>
        </p:txBody>
      </p:sp>
      <p:sp>
        <p:nvSpPr>
          <p:cNvPr id="75790" name="Text Box 14"/>
          <p:cNvSpPr txBox="1">
            <a:spLocks noChangeArrowheads="1"/>
          </p:cNvSpPr>
          <p:nvPr/>
        </p:nvSpPr>
        <p:spPr bwMode="auto">
          <a:xfrm>
            <a:off x="0" y="3692526"/>
            <a:ext cx="1751013" cy="460375"/>
          </a:xfrm>
          <a:prstGeom prst="rect">
            <a:avLst/>
          </a:prstGeom>
          <a:solidFill>
            <a:srgbClr val="FFFFFF"/>
          </a:solidFill>
          <a:ln w="9525">
            <a:noFill/>
            <a:miter lim="800000"/>
            <a:headEnd/>
            <a:tailEnd/>
          </a:ln>
        </p:spPr>
        <p:txBody>
          <a:bodyPr/>
          <a:lstStyle/>
          <a:p>
            <a:pPr>
              <a:spcAft>
                <a:spcPts val="1000"/>
              </a:spcAft>
            </a:pPr>
            <a:r>
              <a:rPr lang="en-GB" sz="1400" b="1">
                <a:latin typeface="Calibri" pitchFamily="34" charset="0"/>
              </a:rPr>
              <a:t>Skills, training and R&amp;D</a:t>
            </a:r>
          </a:p>
          <a:p>
            <a:endParaRPr lang="en-US" sz="1400"/>
          </a:p>
        </p:txBody>
      </p:sp>
      <p:sp>
        <p:nvSpPr>
          <p:cNvPr id="75792" name="Text Box 16"/>
          <p:cNvSpPr txBox="1">
            <a:spLocks noChangeArrowheads="1"/>
          </p:cNvSpPr>
          <p:nvPr/>
        </p:nvSpPr>
        <p:spPr bwMode="auto">
          <a:xfrm>
            <a:off x="0" y="1995489"/>
            <a:ext cx="1701800" cy="642937"/>
          </a:xfrm>
          <a:prstGeom prst="rect">
            <a:avLst/>
          </a:prstGeom>
          <a:solidFill>
            <a:srgbClr val="FFFFFF"/>
          </a:solidFill>
          <a:ln w="9525">
            <a:noFill/>
            <a:miter lim="800000"/>
            <a:headEnd/>
            <a:tailEnd/>
          </a:ln>
        </p:spPr>
        <p:txBody>
          <a:bodyPr/>
          <a:lstStyle/>
          <a:p>
            <a:pPr>
              <a:spcAft>
                <a:spcPts val="1000"/>
              </a:spcAft>
            </a:pPr>
            <a:r>
              <a:rPr lang="en-GB" sz="1400" b="1">
                <a:latin typeface="Calibri" pitchFamily="34" charset="0"/>
              </a:rPr>
              <a:t>Procurement /  Leading by example</a:t>
            </a:r>
            <a:endParaRPr lang="en-US" sz="3200"/>
          </a:p>
          <a:p>
            <a:pPr>
              <a:spcAft>
                <a:spcPts val="1000"/>
              </a:spcAft>
            </a:pPr>
            <a:endParaRPr lang="en-US" sz="1400"/>
          </a:p>
        </p:txBody>
      </p:sp>
      <p:cxnSp>
        <p:nvCxnSpPr>
          <p:cNvPr id="75794" name="AutoShape 18"/>
          <p:cNvCxnSpPr>
            <a:cxnSpLocks noChangeShapeType="1"/>
          </p:cNvCxnSpPr>
          <p:nvPr/>
        </p:nvCxnSpPr>
        <p:spPr bwMode="auto">
          <a:xfrm>
            <a:off x="1131888" y="2492376"/>
            <a:ext cx="7859712" cy="11113"/>
          </a:xfrm>
          <a:prstGeom prst="straightConnector1">
            <a:avLst/>
          </a:prstGeom>
          <a:noFill/>
          <a:ln w="31750">
            <a:solidFill>
              <a:srgbClr val="C0504D"/>
            </a:solidFill>
            <a:round/>
            <a:headEnd/>
            <a:tailEnd type="triangle" w="med" len="med"/>
          </a:ln>
        </p:spPr>
      </p:cxnSp>
      <p:cxnSp>
        <p:nvCxnSpPr>
          <p:cNvPr id="75795" name="AutoShape 19"/>
          <p:cNvCxnSpPr>
            <a:cxnSpLocks noChangeShapeType="1"/>
          </p:cNvCxnSpPr>
          <p:nvPr/>
        </p:nvCxnSpPr>
        <p:spPr bwMode="auto">
          <a:xfrm>
            <a:off x="1131889" y="4033839"/>
            <a:ext cx="7881937" cy="15875"/>
          </a:xfrm>
          <a:prstGeom prst="straightConnector1">
            <a:avLst/>
          </a:prstGeom>
          <a:noFill/>
          <a:ln w="31750">
            <a:solidFill>
              <a:srgbClr val="C0504D"/>
            </a:solidFill>
            <a:round/>
            <a:headEnd/>
            <a:tailEnd type="triangle" w="med" len="med"/>
          </a:ln>
        </p:spPr>
      </p:cxnSp>
      <p:cxnSp>
        <p:nvCxnSpPr>
          <p:cNvPr id="75796" name="AutoShape 20"/>
          <p:cNvCxnSpPr>
            <a:cxnSpLocks noChangeShapeType="1"/>
          </p:cNvCxnSpPr>
          <p:nvPr/>
        </p:nvCxnSpPr>
        <p:spPr bwMode="auto">
          <a:xfrm>
            <a:off x="1131888" y="4783138"/>
            <a:ext cx="7859712" cy="17462"/>
          </a:xfrm>
          <a:prstGeom prst="straightConnector1">
            <a:avLst/>
          </a:prstGeom>
          <a:noFill/>
          <a:ln w="31750">
            <a:solidFill>
              <a:srgbClr val="C0504D"/>
            </a:solidFill>
            <a:round/>
            <a:headEnd/>
            <a:tailEnd type="triangle" w="med" len="med"/>
          </a:ln>
        </p:spPr>
      </p:cxnSp>
      <p:grpSp>
        <p:nvGrpSpPr>
          <p:cNvPr id="2" name="Group 26"/>
          <p:cNvGrpSpPr>
            <a:grpSpLocks/>
          </p:cNvGrpSpPr>
          <p:nvPr/>
        </p:nvGrpSpPr>
        <p:grpSpPr bwMode="auto">
          <a:xfrm>
            <a:off x="1795463" y="947739"/>
            <a:ext cx="1647825" cy="4856162"/>
            <a:chOff x="2251211" y="947156"/>
            <a:chExt cx="1191506" cy="4856115"/>
          </a:xfrm>
        </p:grpSpPr>
        <p:cxnSp>
          <p:nvCxnSpPr>
            <p:cNvPr id="17439" name="AutoShape 6"/>
            <p:cNvCxnSpPr>
              <a:cxnSpLocks noChangeShapeType="1"/>
            </p:cNvCxnSpPr>
            <p:nvPr/>
          </p:nvCxnSpPr>
          <p:spPr bwMode="auto">
            <a:xfrm>
              <a:off x="2818192" y="1631870"/>
              <a:ext cx="13810" cy="4171401"/>
            </a:xfrm>
            <a:prstGeom prst="straightConnector1">
              <a:avLst/>
            </a:prstGeom>
            <a:noFill/>
            <a:ln w="31750">
              <a:solidFill>
                <a:srgbClr val="4F81BD"/>
              </a:solidFill>
              <a:round/>
              <a:headEnd/>
              <a:tailEnd type="triangle" w="med" len="med"/>
            </a:ln>
          </p:spPr>
        </p:cxnSp>
        <p:sp>
          <p:nvSpPr>
            <p:cNvPr id="17440" name="Rectangle 9"/>
            <p:cNvSpPr>
              <a:spLocks noChangeArrowheads="1"/>
            </p:cNvSpPr>
            <p:nvPr/>
          </p:nvSpPr>
          <p:spPr bwMode="auto">
            <a:xfrm>
              <a:off x="2251211" y="947156"/>
              <a:ext cx="1191506" cy="689516"/>
            </a:xfrm>
            <a:prstGeom prst="rect">
              <a:avLst/>
            </a:prstGeom>
            <a:solidFill>
              <a:srgbClr val="FFFFFF"/>
            </a:solidFill>
            <a:ln w="31750">
              <a:solidFill>
                <a:srgbClr val="4F81BD"/>
              </a:solidFill>
              <a:miter lim="800000"/>
              <a:headEnd/>
              <a:tailEnd/>
            </a:ln>
          </p:spPr>
          <p:txBody>
            <a:bodyPr/>
            <a:lstStyle/>
            <a:p>
              <a:pPr algn="ctr">
                <a:spcAft>
                  <a:spcPts val="1000"/>
                </a:spcAft>
              </a:pPr>
              <a:r>
                <a:rPr lang="en-GB" sz="1400" b="1">
                  <a:latin typeface="Calibri" pitchFamily="34" charset="0"/>
                </a:rPr>
                <a:t>Built Environment and Energy</a:t>
              </a:r>
              <a:endParaRPr lang="en-US" sz="1400"/>
            </a:p>
          </p:txBody>
        </p:sp>
        <p:sp>
          <p:nvSpPr>
            <p:cNvPr id="17441" name="Rectangle 21"/>
            <p:cNvSpPr>
              <a:spLocks noChangeArrowheads="1"/>
            </p:cNvSpPr>
            <p:nvPr/>
          </p:nvSpPr>
          <p:spPr bwMode="auto">
            <a:xfrm>
              <a:off x="2265788" y="1956388"/>
              <a:ext cx="1162351" cy="3612242"/>
            </a:xfrm>
            <a:prstGeom prst="rect">
              <a:avLst/>
            </a:prstGeom>
            <a:solidFill>
              <a:srgbClr val="FFFFFF"/>
            </a:solidFill>
            <a:ln w="12700">
              <a:solidFill>
                <a:srgbClr val="4F81BD"/>
              </a:solidFill>
              <a:prstDash val="dash"/>
              <a:miter lim="800000"/>
              <a:headEnd/>
              <a:tailEnd/>
            </a:ln>
          </p:spPr>
          <p:txBody>
            <a:bodyPr/>
            <a:lstStyle/>
            <a:p>
              <a:pPr>
                <a:spcAft>
                  <a:spcPts val="1000"/>
                </a:spcAft>
              </a:pPr>
              <a:r>
                <a:rPr lang="en-GB" sz="1400" b="1">
                  <a:solidFill>
                    <a:srgbClr val="4F81BD"/>
                  </a:solidFill>
                  <a:latin typeface="Calibri" pitchFamily="34" charset="0"/>
                </a:rPr>
                <a:t>(1) Refurbishment of </a:t>
              </a:r>
              <a:r>
                <a:rPr lang="en-GB" sz="1400" b="1" i="1" u="sng">
                  <a:solidFill>
                    <a:srgbClr val="4F81BD"/>
                  </a:solidFill>
                  <a:latin typeface="Calibri" pitchFamily="34" charset="0"/>
                </a:rPr>
                <a:t>all</a:t>
              </a:r>
              <a:r>
                <a:rPr lang="en-GB" sz="1400" b="1" i="1">
                  <a:solidFill>
                    <a:srgbClr val="4F81BD"/>
                  </a:solidFill>
                  <a:latin typeface="Calibri" pitchFamily="34" charset="0"/>
                </a:rPr>
                <a:t> </a:t>
              </a:r>
              <a:r>
                <a:rPr lang="en-GB" sz="1400" b="1">
                  <a:solidFill>
                    <a:srgbClr val="4F81BD"/>
                  </a:solidFill>
                  <a:latin typeface="Calibri" pitchFamily="34" charset="0"/>
                </a:rPr>
                <a:t>existing housing stock within the region </a:t>
              </a:r>
            </a:p>
            <a:p>
              <a:pPr>
                <a:spcAft>
                  <a:spcPts val="1000"/>
                </a:spcAft>
              </a:pPr>
              <a:endParaRPr lang="en-GB" sz="1400" b="1">
                <a:solidFill>
                  <a:srgbClr val="4F81BD"/>
                </a:solidFill>
                <a:latin typeface="Calibri" pitchFamily="34" charset="0"/>
              </a:endParaRPr>
            </a:p>
            <a:p>
              <a:pPr>
                <a:spcAft>
                  <a:spcPts val="1000"/>
                </a:spcAft>
              </a:pPr>
              <a:endParaRPr lang="en-GB" sz="1400" b="1">
                <a:solidFill>
                  <a:srgbClr val="4F81BD"/>
                </a:solidFill>
                <a:latin typeface="Calibri" pitchFamily="34" charset="0"/>
              </a:endParaRPr>
            </a:p>
            <a:p>
              <a:pPr>
                <a:spcAft>
                  <a:spcPts val="1000"/>
                </a:spcAft>
              </a:pPr>
              <a:r>
                <a:rPr lang="en-GB" sz="1400" b="1">
                  <a:solidFill>
                    <a:srgbClr val="4F81BD"/>
                  </a:solidFill>
                  <a:latin typeface="Calibri" pitchFamily="34" charset="0"/>
                </a:rPr>
                <a:t>(2) Significantly increasing the region’s energy generation capacity from community and large scale renewables </a:t>
              </a:r>
            </a:p>
            <a:p>
              <a:endParaRPr lang="en-US"/>
            </a:p>
          </p:txBody>
        </p:sp>
      </p:grpSp>
      <p:grpSp>
        <p:nvGrpSpPr>
          <p:cNvPr id="3" name="Group 27"/>
          <p:cNvGrpSpPr>
            <a:grpSpLocks/>
          </p:cNvGrpSpPr>
          <p:nvPr/>
        </p:nvGrpSpPr>
        <p:grpSpPr bwMode="auto">
          <a:xfrm>
            <a:off x="3508375" y="947739"/>
            <a:ext cx="1627188" cy="4856162"/>
            <a:chOff x="3914562" y="947156"/>
            <a:chExt cx="1176928" cy="4856115"/>
          </a:xfrm>
        </p:grpSpPr>
        <p:cxnSp>
          <p:nvCxnSpPr>
            <p:cNvPr id="17436" name="AutoShape 5"/>
            <p:cNvCxnSpPr>
              <a:cxnSpLocks noChangeShapeType="1"/>
            </p:cNvCxnSpPr>
            <p:nvPr/>
          </p:nvCxnSpPr>
          <p:spPr bwMode="auto">
            <a:xfrm>
              <a:off x="4474639" y="1611287"/>
              <a:ext cx="13810" cy="4191984"/>
            </a:xfrm>
            <a:prstGeom prst="straightConnector1">
              <a:avLst/>
            </a:prstGeom>
            <a:noFill/>
            <a:ln w="31750">
              <a:solidFill>
                <a:srgbClr val="4F81BD"/>
              </a:solidFill>
              <a:round/>
              <a:headEnd/>
              <a:tailEnd type="triangle" w="med" len="med"/>
            </a:ln>
          </p:spPr>
        </p:cxnSp>
        <p:sp>
          <p:nvSpPr>
            <p:cNvPr id="17437" name="Rectangle 11"/>
            <p:cNvSpPr>
              <a:spLocks noChangeArrowheads="1"/>
            </p:cNvSpPr>
            <p:nvPr/>
          </p:nvSpPr>
          <p:spPr bwMode="auto">
            <a:xfrm>
              <a:off x="3914562" y="947156"/>
              <a:ext cx="1162351" cy="689516"/>
            </a:xfrm>
            <a:prstGeom prst="rect">
              <a:avLst/>
            </a:prstGeom>
            <a:solidFill>
              <a:srgbClr val="FFFFFF"/>
            </a:solidFill>
            <a:ln w="31750">
              <a:solidFill>
                <a:srgbClr val="4F81BD"/>
              </a:solidFill>
              <a:miter lim="800000"/>
              <a:headEnd/>
              <a:tailEnd/>
            </a:ln>
          </p:spPr>
          <p:txBody>
            <a:bodyPr/>
            <a:lstStyle/>
            <a:p>
              <a:pPr algn="ctr">
                <a:spcAft>
                  <a:spcPts val="1000"/>
                </a:spcAft>
              </a:pPr>
              <a:r>
                <a:rPr lang="en-GB" sz="1400" b="1">
                  <a:latin typeface="Calibri" pitchFamily="34" charset="0"/>
                </a:rPr>
                <a:t>Transport</a:t>
              </a:r>
              <a:endParaRPr lang="en-US" sz="1400"/>
            </a:p>
          </p:txBody>
        </p:sp>
        <p:sp>
          <p:nvSpPr>
            <p:cNvPr id="17438" name="Rectangle 22"/>
            <p:cNvSpPr>
              <a:spLocks noChangeArrowheads="1"/>
            </p:cNvSpPr>
            <p:nvPr/>
          </p:nvSpPr>
          <p:spPr bwMode="auto">
            <a:xfrm>
              <a:off x="3929139" y="1956388"/>
              <a:ext cx="1162351" cy="3612242"/>
            </a:xfrm>
            <a:prstGeom prst="rect">
              <a:avLst/>
            </a:prstGeom>
            <a:solidFill>
              <a:srgbClr val="FFFFFF"/>
            </a:solidFill>
            <a:ln w="12700">
              <a:solidFill>
                <a:srgbClr val="4F81BD"/>
              </a:solidFill>
              <a:prstDash val="dash"/>
              <a:miter lim="800000"/>
              <a:headEnd/>
              <a:tailEnd/>
            </a:ln>
          </p:spPr>
          <p:txBody>
            <a:bodyPr/>
            <a:lstStyle/>
            <a:p>
              <a:pPr>
                <a:spcAft>
                  <a:spcPts val="1000"/>
                </a:spcAft>
              </a:pPr>
              <a:r>
                <a:rPr lang="en-GB" sz="1400" b="1">
                  <a:solidFill>
                    <a:srgbClr val="4F81BD"/>
                  </a:solidFill>
                  <a:latin typeface="Calibri" pitchFamily="34" charset="0"/>
                </a:rPr>
                <a:t>(1) Provide the infrastructure and information needed to enable smarter choices</a:t>
              </a:r>
            </a:p>
            <a:p>
              <a:pPr>
                <a:spcAft>
                  <a:spcPts val="1000"/>
                </a:spcAft>
              </a:pPr>
              <a:endParaRPr lang="en-GB" sz="2400" b="1">
                <a:solidFill>
                  <a:srgbClr val="4F81BD"/>
                </a:solidFill>
                <a:latin typeface="Calibri" pitchFamily="34" charset="0"/>
              </a:endParaRPr>
            </a:p>
            <a:p>
              <a:pPr>
                <a:spcAft>
                  <a:spcPts val="1000"/>
                </a:spcAft>
              </a:pPr>
              <a:r>
                <a:rPr lang="en-GB" sz="1400" b="1">
                  <a:solidFill>
                    <a:srgbClr val="4F81BD"/>
                  </a:solidFill>
                  <a:latin typeface="Calibri" pitchFamily="34" charset="0"/>
                </a:rPr>
                <a:t>(2) Significantly increase the use of low carbon transport fuels and electric vehicles</a:t>
              </a:r>
            </a:p>
            <a:p>
              <a:endParaRPr lang="en-US" sz="1100"/>
            </a:p>
          </p:txBody>
        </p:sp>
      </p:grpSp>
      <p:grpSp>
        <p:nvGrpSpPr>
          <p:cNvPr id="4" name="Group 28"/>
          <p:cNvGrpSpPr>
            <a:grpSpLocks/>
          </p:cNvGrpSpPr>
          <p:nvPr/>
        </p:nvGrpSpPr>
        <p:grpSpPr bwMode="auto">
          <a:xfrm>
            <a:off x="5200651" y="957264"/>
            <a:ext cx="1627188" cy="4856162"/>
            <a:chOff x="5552595" y="947156"/>
            <a:chExt cx="1176928" cy="4856115"/>
          </a:xfrm>
        </p:grpSpPr>
        <p:cxnSp>
          <p:nvCxnSpPr>
            <p:cNvPr id="17433" name="AutoShape 4"/>
            <p:cNvCxnSpPr>
              <a:cxnSpLocks noChangeShapeType="1"/>
            </p:cNvCxnSpPr>
            <p:nvPr/>
          </p:nvCxnSpPr>
          <p:spPr bwMode="auto">
            <a:xfrm>
              <a:off x="6116507" y="1611287"/>
              <a:ext cx="13810" cy="4191984"/>
            </a:xfrm>
            <a:prstGeom prst="straightConnector1">
              <a:avLst/>
            </a:prstGeom>
            <a:noFill/>
            <a:ln w="31750">
              <a:solidFill>
                <a:srgbClr val="4F81BD"/>
              </a:solidFill>
              <a:round/>
              <a:headEnd/>
              <a:tailEnd type="triangle" w="med" len="med"/>
            </a:ln>
          </p:spPr>
        </p:cxnSp>
        <p:sp>
          <p:nvSpPr>
            <p:cNvPr id="17434" name="Rectangle 10"/>
            <p:cNvSpPr>
              <a:spLocks noChangeArrowheads="1"/>
            </p:cNvSpPr>
            <p:nvPr/>
          </p:nvSpPr>
          <p:spPr bwMode="auto">
            <a:xfrm>
              <a:off x="5552595" y="947156"/>
              <a:ext cx="1162351" cy="689516"/>
            </a:xfrm>
            <a:prstGeom prst="rect">
              <a:avLst/>
            </a:prstGeom>
            <a:solidFill>
              <a:srgbClr val="FFFFFF"/>
            </a:solidFill>
            <a:ln w="31750">
              <a:solidFill>
                <a:srgbClr val="4F81BD"/>
              </a:solidFill>
              <a:miter lim="800000"/>
              <a:headEnd/>
              <a:tailEnd/>
            </a:ln>
          </p:spPr>
          <p:txBody>
            <a:bodyPr/>
            <a:lstStyle/>
            <a:p>
              <a:pPr algn="ctr">
                <a:spcAft>
                  <a:spcPts val="1000"/>
                </a:spcAft>
              </a:pPr>
              <a:r>
                <a:rPr lang="en-GB" sz="1400" b="1">
                  <a:latin typeface="Calibri" pitchFamily="34" charset="0"/>
                </a:rPr>
                <a:t>Rural Land Use and Food</a:t>
              </a:r>
              <a:endParaRPr lang="en-US" sz="1400"/>
            </a:p>
          </p:txBody>
        </p:sp>
        <p:sp>
          <p:nvSpPr>
            <p:cNvPr id="17435" name="Rectangle 23"/>
            <p:cNvSpPr>
              <a:spLocks noChangeArrowheads="1"/>
            </p:cNvSpPr>
            <p:nvPr/>
          </p:nvSpPr>
          <p:spPr bwMode="auto">
            <a:xfrm>
              <a:off x="5567172" y="1956388"/>
              <a:ext cx="1162351" cy="3645860"/>
            </a:xfrm>
            <a:prstGeom prst="rect">
              <a:avLst/>
            </a:prstGeom>
            <a:solidFill>
              <a:srgbClr val="FFFFFF"/>
            </a:solidFill>
            <a:ln w="12700">
              <a:solidFill>
                <a:srgbClr val="4F81BD"/>
              </a:solidFill>
              <a:prstDash val="dash"/>
              <a:miter lim="800000"/>
              <a:headEnd/>
              <a:tailEnd/>
            </a:ln>
          </p:spPr>
          <p:txBody>
            <a:bodyPr/>
            <a:lstStyle/>
            <a:p>
              <a:pPr>
                <a:spcAft>
                  <a:spcPts val="1000"/>
                </a:spcAft>
              </a:pPr>
              <a:r>
                <a:rPr lang="en-GB" sz="1400" b="1">
                  <a:solidFill>
                    <a:srgbClr val="4F81BD"/>
                  </a:solidFill>
                  <a:latin typeface="Calibri" pitchFamily="34" charset="0"/>
                </a:rPr>
                <a:t>(1) Protect </a:t>
              </a:r>
              <a:r>
                <a:rPr lang="en-GB" sz="1400" b="1" u="sng">
                  <a:solidFill>
                    <a:srgbClr val="4F81BD"/>
                  </a:solidFill>
                  <a:latin typeface="Calibri" pitchFamily="34" charset="0"/>
                </a:rPr>
                <a:t>all</a:t>
              </a:r>
              <a:r>
                <a:rPr lang="en-GB" sz="1400" b="1">
                  <a:solidFill>
                    <a:srgbClr val="4F81BD"/>
                  </a:solidFill>
                  <a:latin typeface="Calibri" pitchFamily="34" charset="0"/>
                </a:rPr>
                <a:t> significant soil carbon stores</a:t>
              </a:r>
            </a:p>
            <a:p>
              <a:pPr>
                <a:spcAft>
                  <a:spcPts val="1000"/>
                </a:spcAft>
              </a:pPr>
              <a:endParaRPr lang="en-GB" sz="1400">
                <a:solidFill>
                  <a:srgbClr val="4F81BD"/>
                </a:solidFill>
                <a:latin typeface="Times New Roman" pitchFamily="18" charset="0"/>
              </a:endParaRPr>
            </a:p>
            <a:p>
              <a:pPr>
                <a:spcAft>
                  <a:spcPts val="1000"/>
                </a:spcAft>
              </a:pPr>
              <a:endParaRPr lang="en-GB" sz="2800">
                <a:solidFill>
                  <a:srgbClr val="4F81BD"/>
                </a:solidFill>
                <a:latin typeface="Times New Roman" pitchFamily="18" charset="0"/>
              </a:endParaRPr>
            </a:p>
            <a:p>
              <a:pPr>
                <a:spcAft>
                  <a:spcPts val="1000"/>
                </a:spcAft>
              </a:pPr>
              <a:r>
                <a:rPr lang="en-GB" sz="1400" b="1">
                  <a:solidFill>
                    <a:srgbClr val="4F81BD"/>
                  </a:solidFill>
                  <a:latin typeface="Calibri" pitchFamily="34" charset="0"/>
                </a:rPr>
                <a:t>(2) Significantly increase community and individual food growing</a:t>
              </a:r>
              <a:endParaRPr lang="en-GB" sz="1400" b="1">
                <a:solidFill>
                  <a:srgbClr val="4F81BD"/>
                </a:solidFill>
                <a:latin typeface="Times New Roman" pitchFamily="18" charset="0"/>
              </a:endParaRPr>
            </a:p>
            <a:p>
              <a:endParaRPr lang="en-US" sz="1100"/>
            </a:p>
          </p:txBody>
        </p:sp>
      </p:grpSp>
      <p:grpSp>
        <p:nvGrpSpPr>
          <p:cNvPr id="5" name="Group 29"/>
          <p:cNvGrpSpPr>
            <a:grpSpLocks/>
          </p:cNvGrpSpPr>
          <p:nvPr/>
        </p:nvGrpSpPr>
        <p:grpSpPr bwMode="auto">
          <a:xfrm>
            <a:off x="6938963" y="947739"/>
            <a:ext cx="1606551" cy="4856162"/>
            <a:chOff x="7208273" y="947156"/>
            <a:chExt cx="1162351" cy="4856115"/>
          </a:xfrm>
        </p:grpSpPr>
        <p:cxnSp>
          <p:nvCxnSpPr>
            <p:cNvPr id="17430" name="AutoShape 3"/>
            <p:cNvCxnSpPr>
              <a:cxnSpLocks noChangeShapeType="1"/>
            </p:cNvCxnSpPr>
            <p:nvPr/>
          </p:nvCxnSpPr>
          <p:spPr bwMode="auto">
            <a:xfrm>
              <a:off x="7787531" y="1611287"/>
              <a:ext cx="13810" cy="4191984"/>
            </a:xfrm>
            <a:prstGeom prst="straightConnector1">
              <a:avLst/>
            </a:prstGeom>
            <a:noFill/>
            <a:ln w="31750">
              <a:solidFill>
                <a:srgbClr val="4F81BD"/>
              </a:solidFill>
              <a:round/>
              <a:headEnd/>
              <a:tailEnd type="triangle" w="med" len="med"/>
            </a:ln>
          </p:spPr>
        </p:cxnSp>
        <p:sp>
          <p:nvSpPr>
            <p:cNvPr id="17431" name="Rectangle 12"/>
            <p:cNvSpPr>
              <a:spLocks noChangeArrowheads="1"/>
            </p:cNvSpPr>
            <p:nvPr/>
          </p:nvSpPr>
          <p:spPr bwMode="auto">
            <a:xfrm>
              <a:off x="7208273" y="947156"/>
              <a:ext cx="1162351" cy="689516"/>
            </a:xfrm>
            <a:prstGeom prst="rect">
              <a:avLst/>
            </a:prstGeom>
            <a:solidFill>
              <a:srgbClr val="FFFFFF"/>
            </a:solidFill>
            <a:ln w="31750">
              <a:solidFill>
                <a:srgbClr val="4F81BD"/>
              </a:solidFill>
              <a:miter lim="800000"/>
              <a:headEnd/>
              <a:tailEnd/>
            </a:ln>
          </p:spPr>
          <p:txBody>
            <a:bodyPr/>
            <a:lstStyle/>
            <a:p>
              <a:pPr algn="ctr">
                <a:spcAft>
                  <a:spcPts val="1000"/>
                </a:spcAft>
              </a:pPr>
              <a:r>
                <a:rPr lang="en-GB" sz="1400" b="1">
                  <a:latin typeface="Calibri" pitchFamily="34" charset="0"/>
                </a:rPr>
                <a:t>Waste</a:t>
              </a:r>
              <a:endParaRPr lang="en-US" sz="1400"/>
            </a:p>
          </p:txBody>
        </p:sp>
        <p:sp>
          <p:nvSpPr>
            <p:cNvPr id="17432" name="Rectangle 24"/>
            <p:cNvSpPr>
              <a:spLocks noChangeArrowheads="1"/>
            </p:cNvSpPr>
            <p:nvPr/>
          </p:nvSpPr>
          <p:spPr bwMode="auto">
            <a:xfrm>
              <a:off x="7208273" y="1956388"/>
              <a:ext cx="1162351" cy="3612242"/>
            </a:xfrm>
            <a:prstGeom prst="rect">
              <a:avLst/>
            </a:prstGeom>
            <a:solidFill>
              <a:srgbClr val="FFFFFF"/>
            </a:solidFill>
            <a:ln w="12700">
              <a:solidFill>
                <a:srgbClr val="4F81BD"/>
              </a:solidFill>
              <a:prstDash val="dash"/>
              <a:miter lim="800000"/>
              <a:headEnd/>
              <a:tailEnd/>
            </a:ln>
          </p:spPr>
          <p:txBody>
            <a:bodyPr/>
            <a:lstStyle/>
            <a:p>
              <a:pPr>
                <a:spcAft>
                  <a:spcPts val="1000"/>
                </a:spcAft>
              </a:pPr>
              <a:r>
                <a:rPr lang="en-GB" sz="1400" b="1">
                  <a:solidFill>
                    <a:srgbClr val="4F81BD"/>
                  </a:solidFill>
                  <a:latin typeface="Calibri" pitchFamily="34" charset="0"/>
                </a:rPr>
                <a:t>(1) Develop anaerobic digestion facilities linked to sources of biomass waste</a:t>
              </a:r>
            </a:p>
            <a:p>
              <a:pPr>
                <a:spcAft>
                  <a:spcPts val="1000"/>
                </a:spcAft>
              </a:pPr>
              <a:endParaRPr lang="en-GB" sz="2200">
                <a:latin typeface="Times New Roman" pitchFamily="18" charset="0"/>
              </a:endParaRPr>
            </a:p>
            <a:p>
              <a:pPr>
                <a:spcAft>
                  <a:spcPts val="500"/>
                </a:spcAft>
              </a:pPr>
              <a:r>
                <a:rPr lang="en-GB" sz="1400" b="1">
                  <a:solidFill>
                    <a:srgbClr val="4F81BD"/>
                  </a:solidFill>
                  <a:latin typeface="Calibri" pitchFamily="34" charset="0"/>
                </a:rPr>
                <a:t>(2) Significantly progress sustainable production and consumption for waste prevention and minimisation</a:t>
              </a:r>
            </a:p>
            <a:p>
              <a:endParaRPr lang="en-US" sz="110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2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5792"/>
                                        </p:tgtEl>
                                        <p:attrNameLst>
                                          <p:attrName>style.visibility</p:attrName>
                                        </p:attrNameLst>
                                      </p:cBhvr>
                                      <p:to>
                                        <p:strVal val="visible"/>
                                      </p:to>
                                    </p:set>
                                    <p:animEffect transition="in" filter="fade">
                                      <p:cBhvr>
                                        <p:cTn id="27" dur="2000"/>
                                        <p:tgtEl>
                                          <p:spTgt spid="75792"/>
                                        </p:tgtEl>
                                      </p:cBhvr>
                                    </p:animEffect>
                                  </p:childTnLst>
                                </p:cTn>
                              </p:par>
                              <p:par>
                                <p:cTn id="28" presetID="10" presetClass="entr" presetSubtype="0" fill="hold" nodeType="withEffect">
                                  <p:stCondLst>
                                    <p:cond delay="0"/>
                                  </p:stCondLst>
                                  <p:childTnLst>
                                    <p:set>
                                      <p:cBhvr>
                                        <p:cTn id="29" dur="1" fill="hold">
                                          <p:stCondLst>
                                            <p:cond delay="0"/>
                                          </p:stCondLst>
                                        </p:cTn>
                                        <p:tgtEl>
                                          <p:spTgt spid="75794"/>
                                        </p:tgtEl>
                                        <p:attrNameLst>
                                          <p:attrName>style.visibility</p:attrName>
                                        </p:attrNameLst>
                                      </p:cBhvr>
                                      <p:to>
                                        <p:strVal val="visible"/>
                                      </p:to>
                                    </p:set>
                                    <p:animEffect transition="in" filter="fade">
                                      <p:cBhvr>
                                        <p:cTn id="30" dur="2000"/>
                                        <p:tgtEl>
                                          <p:spTgt spid="75794"/>
                                        </p:tgtEl>
                                      </p:cBhvr>
                                    </p:animEffect>
                                  </p:childTnLst>
                                </p:cTn>
                              </p:par>
                              <p:par>
                                <p:cTn id="31" presetID="10" presetClass="entr" presetSubtype="0" fill="hold" nodeType="withEffect">
                                  <p:stCondLst>
                                    <p:cond delay="0"/>
                                  </p:stCondLst>
                                  <p:childTnLst>
                                    <p:set>
                                      <p:cBhvr>
                                        <p:cTn id="32" dur="1" fill="hold">
                                          <p:stCondLst>
                                            <p:cond delay="0"/>
                                          </p:stCondLst>
                                        </p:cTn>
                                        <p:tgtEl>
                                          <p:spTgt spid="75784"/>
                                        </p:tgtEl>
                                        <p:attrNameLst>
                                          <p:attrName>style.visibility</p:attrName>
                                        </p:attrNameLst>
                                      </p:cBhvr>
                                      <p:to>
                                        <p:strVal val="visible"/>
                                      </p:to>
                                    </p:set>
                                    <p:animEffect transition="in" filter="fade">
                                      <p:cBhvr>
                                        <p:cTn id="33" dur="2000"/>
                                        <p:tgtEl>
                                          <p:spTgt spid="75784"/>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75783"/>
                                        </p:tgtEl>
                                        <p:attrNameLst>
                                          <p:attrName>style.visibility</p:attrName>
                                        </p:attrNameLst>
                                      </p:cBhvr>
                                      <p:to>
                                        <p:strVal val="visible"/>
                                      </p:to>
                                    </p:set>
                                    <p:animEffect transition="in" filter="fade">
                                      <p:cBhvr>
                                        <p:cTn id="36" dur="2000"/>
                                        <p:tgtEl>
                                          <p:spTgt spid="75783"/>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75790"/>
                                        </p:tgtEl>
                                        <p:attrNameLst>
                                          <p:attrName>style.visibility</p:attrName>
                                        </p:attrNameLst>
                                      </p:cBhvr>
                                      <p:to>
                                        <p:strVal val="visible"/>
                                      </p:to>
                                    </p:set>
                                    <p:animEffect transition="in" filter="fade">
                                      <p:cBhvr>
                                        <p:cTn id="39" dur="2000"/>
                                        <p:tgtEl>
                                          <p:spTgt spid="75790"/>
                                        </p:tgtEl>
                                      </p:cBhvr>
                                    </p:animEffect>
                                  </p:childTnLst>
                                </p:cTn>
                              </p:par>
                              <p:par>
                                <p:cTn id="40" presetID="10" presetClass="entr" presetSubtype="0" fill="hold" nodeType="withEffect">
                                  <p:stCondLst>
                                    <p:cond delay="0"/>
                                  </p:stCondLst>
                                  <p:childTnLst>
                                    <p:set>
                                      <p:cBhvr>
                                        <p:cTn id="41" dur="1" fill="hold">
                                          <p:stCondLst>
                                            <p:cond delay="0"/>
                                          </p:stCondLst>
                                        </p:cTn>
                                        <p:tgtEl>
                                          <p:spTgt spid="75795"/>
                                        </p:tgtEl>
                                        <p:attrNameLst>
                                          <p:attrName>style.visibility</p:attrName>
                                        </p:attrNameLst>
                                      </p:cBhvr>
                                      <p:to>
                                        <p:strVal val="visible"/>
                                      </p:to>
                                    </p:set>
                                    <p:animEffect transition="in" filter="fade">
                                      <p:cBhvr>
                                        <p:cTn id="42" dur="2000"/>
                                        <p:tgtEl>
                                          <p:spTgt spid="75795"/>
                                        </p:tgtEl>
                                      </p:cBhvr>
                                    </p:animEffect>
                                  </p:childTnLst>
                                </p:cTn>
                              </p:par>
                              <p:par>
                                <p:cTn id="43" presetID="10" presetClass="entr" presetSubtype="0" fill="hold" nodeType="withEffect">
                                  <p:stCondLst>
                                    <p:cond delay="0"/>
                                  </p:stCondLst>
                                  <p:childTnLst>
                                    <p:set>
                                      <p:cBhvr>
                                        <p:cTn id="44" dur="1" fill="hold">
                                          <p:stCondLst>
                                            <p:cond delay="0"/>
                                          </p:stCondLst>
                                        </p:cTn>
                                        <p:tgtEl>
                                          <p:spTgt spid="75796"/>
                                        </p:tgtEl>
                                        <p:attrNameLst>
                                          <p:attrName>style.visibility</p:attrName>
                                        </p:attrNameLst>
                                      </p:cBhvr>
                                      <p:to>
                                        <p:strVal val="visible"/>
                                      </p:to>
                                    </p:set>
                                    <p:animEffect transition="in" filter="fade">
                                      <p:cBhvr>
                                        <p:cTn id="45" dur="2000"/>
                                        <p:tgtEl>
                                          <p:spTgt spid="7579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75789"/>
                                        </p:tgtEl>
                                        <p:attrNameLst>
                                          <p:attrName>style.visibility</p:attrName>
                                        </p:attrNameLst>
                                      </p:cBhvr>
                                      <p:to>
                                        <p:strVal val="visible"/>
                                      </p:to>
                                    </p:set>
                                    <p:animEffect transition="in" filter="fade">
                                      <p:cBhvr>
                                        <p:cTn id="48" dur="2000"/>
                                        <p:tgtEl>
                                          <p:spTgt spid="757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3" grpId="0" animBg="1"/>
      <p:bldP spid="75789" grpId="0" animBg="1"/>
      <p:bldP spid="75790" grpId="0" animBg="1"/>
      <p:bldP spid="75792" grpId="0" animBg="1"/>
    </p:bld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Rectangle 6"/>
          <p:cNvSpPr>
            <a:spLocks noChangeArrowheads="1"/>
          </p:cNvSpPr>
          <p:nvPr/>
        </p:nvSpPr>
        <p:spPr bwMode="auto">
          <a:xfrm>
            <a:off x="0" y="150815"/>
            <a:ext cx="9144000" cy="584775"/>
          </a:xfrm>
          <a:prstGeom prst="rect">
            <a:avLst/>
          </a:prstGeom>
          <a:noFill/>
          <a:ln w="9525">
            <a:noFill/>
            <a:miter lim="800000"/>
            <a:headEnd/>
            <a:tailEnd/>
          </a:ln>
        </p:spPr>
        <p:txBody>
          <a:bodyPr>
            <a:spAutoFit/>
          </a:bodyPr>
          <a:lstStyle/>
          <a:p>
            <a:pPr algn="ctr"/>
            <a:r>
              <a:rPr lang="en-US" sz="3200" b="1" i="1" dirty="0">
                <a:solidFill>
                  <a:schemeClr val="tx2"/>
                </a:solidFill>
                <a:latin typeface="Calibri" pitchFamily="34" charset="0"/>
              </a:rPr>
              <a:t>Low Carbon Regions – you decide!</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sz="2000" dirty="0">
              <a:latin typeface="+mn-lt"/>
              <a:cs typeface="+mn-cs"/>
            </a:endParaRPr>
          </a:p>
        </p:txBody>
      </p:sp>
      <p:sp>
        <p:nvSpPr>
          <p:cNvPr id="9" name="Rectangle 3"/>
          <p:cNvSpPr>
            <a:spLocks noChangeArrowheads="1"/>
          </p:cNvSpPr>
          <p:nvPr/>
        </p:nvSpPr>
        <p:spPr bwMode="auto">
          <a:xfrm>
            <a:off x="0" y="58832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2" name="Rectangle 11"/>
          <p:cNvSpPr/>
          <p:nvPr/>
        </p:nvSpPr>
        <p:spPr>
          <a:xfrm>
            <a:off x="279779" y="1039588"/>
            <a:ext cx="8588648" cy="437043"/>
          </a:xfrm>
          <a:prstGeom prst="rect">
            <a:avLst/>
          </a:prstGeom>
        </p:spPr>
        <p:txBody>
          <a:bodyPr wrap="square">
            <a:spAutoFit/>
          </a:bodyPr>
          <a:lstStyle/>
          <a:p>
            <a:pPr marL="339725" indent="-339725">
              <a:lnSpc>
                <a:spcPct val="80000"/>
              </a:lnSpc>
              <a:spcBef>
                <a:spcPts val="700"/>
              </a:spcBef>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sz="2800" u="sng" dirty="0"/>
              <a:t> 50 </a:t>
            </a:r>
            <a:r>
              <a:rPr lang="en-GB" sz="2800" u="sng" dirty="0" err="1"/>
              <a:t>mins</a:t>
            </a:r>
            <a:r>
              <a:rPr lang="en-GB" sz="2800" u="sng" dirty="0"/>
              <a:t> for the following:</a:t>
            </a:r>
          </a:p>
        </p:txBody>
      </p:sp>
      <p:sp>
        <p:nvSpPr>
          <p:cNvPr id="16" name="Rectangle 2"/>
          <p:cNvSpPr txBox="1">
            <a:spLocks noChangeArrowheads="1"/>
          </p:cNvSpPr>
          <p:nvPr/>
        </p:nvSpPr>
        <p:spPr>
          <a:xfrm>
            <a:off x="256131" y="1482117"/>
            <a:ext cx="8674927" cy="4367539"/>
          </a:xfrm>
          <a:prstGeom prst="rect">
            <a:avLst/>
          </a:prstGeom>
        </p:spPr>
        <p:txBody>
          <a:bodyPr/>
          <a:lstStyle/>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kumimoji="0" lang="en-GB" sz="2400" b="0" i="0" u="none" strike="noStrike" kern="1200" cap="none" spc="0" normalizeH="0" baseline="0" noProof="0" dirty="0">
                <a:ln>
                  <a:noFill/>
                </a:ln>
                <a:solidFill>
                  <a:schemeClr val="tx1"/>
                </a:solidFill>
                <a:effectLst/>
                <a:uLnTx/>
                <a:uFillTx/>
                <a:latin typeface="+mn-lt"/>
                <a:ea typeface="+mn-ea"/>
                <a:cs typeface="+mn-cs"/>
              </a:rPr>
              <a:t>What are</a:t>
            </a:r>
            <a:r>
              <a:rPr kumimoji="0" lang="en-GB" sz="2400" b="0" i="0" u="none" strike="noStrike" kern="1200" cap="none" spc="0" normalizeH="0" noProof="0" dirty="0">
                <a:ln>
                  <a:noFill/>
                </a:ln>
                <a:solidFill>
                  <a:schemeClr val="tx1"/>
                </a:solidFill>
                <a:effectLst/>
                <a:uLnTx/>
                <a:uFillTx/>
                <a:latin typeface="+mn-lt"/>
                <a:ea typeface="+mn-ea"/>
                <a:cs typeface="+mn-cs"/>
              </a:rPr>
              <a:t> the top 2 – 3 priorities for reducing emissions for your region?</a:t>
            </a:r>
          </a:p>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a:t> Why these?</a:t>
            </a:r>
            <a:endParaRPr kumimoji="0" lang="en-GB" sz="2400" b="0" i="0" u="none" strike="noStrike" kern="1200" cap="none" spc="0" normalizeH="0" noProof="0" dirty="0">
              <a:ln>
                <a:noFill/>
              </a:ln>
              <a:solidFill>
                <a:schemeClr val="tx1"/>
              </a:solidFill>
              <a:effectLst/>
              <a:uLnTx/>
              <a:uFillTx/>
              <a:latin typeface="+mn-lt"/>
              <a:ea typeface="+mn-ea"/>
              <a:cs typeface="+mn-cs"/>
            </a:endParaRPr>
          </a:p>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a:t> How will you go about testing these ideas?</a:t>
            </a:r>
          </a:p>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a:p>
            <a:pPr marL="339725" marR="0" lvl="0" indent="-339725" algn="l" defTabSz="914400" rtl="0" eaLnBrk="1" fontAlgn="auto" latinLnBrk="0" hangingPunct="1">
              <a:lnSpc>
                <a:spcPct val="100000"/>
              </a:lnSpc>
              <a:spcBef>
                <a:spcPct val="20000"/>
              </a:spcBef>
              <a:spcAft>
                <a:spcPts val="0"/>
              </a:spcAft>
              <a:buClr>
                <a:srgbClr val="C00000"/>
              </a:buClr>
              <a:buSzTx/>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kumimoji="0" lang="en-GB" sz="2400" b="1" i="0" u="none" strike="noStrike" kern="1200" cap="none" spc="0" normalizeH="0" baseline="0" noProof="0" dirty="0">
                <a:ln>
                  <a:noFill/>
                </a:ln>
                <a:solidFill>
                  <a:schemeClr val="tx1"/>
                </a:solidFill>
                <a:effectLst/>
                <a:uLnTx/>
                <a:uFillTx/>
                <a:latin typeface="+mn-lt"/>
                <a:ea typeface="+mn-ea"/>
                <a:cs typeface="+mn-cs"/>
              </a:rPr>
              <a:t>Think about:</a:t>
            </a:r>
          </a:p>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kumimoji="0" lang="en-GB" sz="2400" b="0" i="0" u="none" strike="noStrike" kern="1200" cap="none" spc="0" normalizeH="0" baseline="0" noProof="0" dirty="0">
                <a:ln>
                  <a:noFill/>
                </a:ln>
                <a:solidFill>
                  <a:schemeClr val="tx1"/>
                </a:solidFill>
                <a:effectLst/>
                <a:uLnTx/>
                <a:uFillTx/>
                <a:latin typeface="+mn-lt"/>
                <a:ea typeface="+mn-ea"/>
                <a:cs typeface="+mn-cs"/>
              </a:rPr>
              <a:t>Who, what,</a:t>
            </a:r>
            <a:r>
              <a:rPr kumimoji="0" lang="en-GB" sz="2400" b="0" i="0" u="none" strike="noStrike" kern="1200" cap="none" spc="0" normalizeH="0" noProof="0" dirty="0">
                <a:ln>
                  <a:noFill/>
                </a:ln>
                <a:solidFill>
                  <a:schemeClr val="tx1"/>
                </a:solidFill>
                <a:effectLst/>
                <a:uLnTx/>
                <a:uFillTx/>
                <a:latin typeface="+mn-lt"/>
                <a:ea typeface="+mn-ea"/>
                <a:cs typeface="+mn-cs"/>
              </a:rPr>
              <a:t> where, when?</a:t>
            </a:r>
          </a:p>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a:t> How much?</a:t>
            </a:r>
          </a:p>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kumimoji="0" lang="en-GB" sz="2400" b="0" i="0" u="none" strike="noStrike" kern="1200" cap="none" spc="0" normalizeH="0" noProof="0" dirty="0">
                <a:ln>
                  <a:noFill/>
                </a:ln>
                <a:solidFill>
                  <a:schemeClr val="tx1"/>
                </a:solidFill>
                <a:effectLst/>
                <a:uLnTx/>
                <a:uFillTx/>
                <a:latin typeface="+mn-lt"/>
                <a:ea typeface="+mn-ea"/>
                <a:cs typeface="+mn-cs"/>
              </a:rPr>
              <a:t> How will it be financed?</a:t>
            </a:r>
            <a:endParaRPr kumimoji="0" lang="en-GB" sz="2400" b="0" i="0" u="none" strike="noStrike" kern="1200" cap="none" spc="0" normalizeH="0" baseline="0" noProof="0" dirty="0">
              <a:ln>
                <a:noFill/>
              </a:ln>
              <a:solidFill>
                <a:schemeClr val="tx1"/>
              </a:solidFill>
              <a:effectLst/>
              <a:uLnTx/>
              <a:uFillTx/>
              <a:latin typeface="+mn-lt"/>
              <a:ea typeface="+mn-ea"/>
              <a:cs typeface="+mn-cs"/>
            </a:endParaRPr>
          </a:p>
          <a:p>
            <a:pPr marL="339725" marR="0" lvl="0" indent="-339725" algn="l" defTabSz="914400" rtl="0" eaLnBrk="1" fontAlgn="auto" latinLnBrk="0" hangingPunct="1">
              <a:lnSpc>
                <a:spcPct val="100000"/>
              </a:lnSpc>
              <a:spcBef>
                <a:spcPct val="20000"/>
              </a:spcBef>
              <a:spcAft>
                <a:spcPts val="0"/>
              </a:spcAft>
              <a:buClr>
                <a:srgbClr val="C00000"/>
              </a:buClr>
              <a:buSzTx/>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400" dirty="0"/>
          </a:p>
          <a:p>
            <a:pPr marL="339725" indent="-339725">
              <a:spcBef>
                <a:spcPct val="20000"/>
              </a:spcBef>
              <a:buClr>
                <a:srgbClr val="C00000"/>
              </a:buClr>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a:p>
            <a:pPr marL="339725" marR="0" lvl="0" indent="-339725" algn="l" defTabSz="914400" rtl="0" eaLnBrk="1" fontAlgn="auto" latinLnBrk="0" hangingPunct="1">
              <a:lnSpc>
                <a:spcPct val="100000"/>
              </a:lnSpc>
              <a:spcBef>
                <a:spcPct val="20000"/>
              </a:spcBef>
              <a:spcAft>
                <a:spcPts val="0"/>
              </a:spcAft>
              <a:buClrTx/>
              <a:buSzTx/>
              <a:buFontTx/>
              <a:buNone/>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a:p>
            <a:pPr marL="339725" marR="0" lvl="0" indent="-339725" algn="l" defTabSz="914400" rtl="0" eaLnBrk="1" fontAlgn="auto" latinLnBrk="0" hangingPunct="1">
              <a:lnSpc>
                <a:spcPct val="100000"/>
              </a:lnSpc>
              <a:spcBef>
                <a:spcPct val="20000"/>
              </a:spcBef>
              <a:spcAft>
                <a:spcPts val="0"/>
              </a:spcAft>
              <a:buClrTx/>
              <a:buSzTx/>
              <a:buFontTx/>
              <a:buNone/>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pic>
        <p:nvPicPr>
          <p:cNvPr id="11" name="Picture 10" descr="NAT VISION(E).jpg"/>
          <p:cNvPicPr>
            <a:picLocks noChangeAspect="1"/>
          </p:cNvPicPr>
          <p:nvPr/>
        </p:nvPicPr>
        <p:blipFill>
          <a:blip r:embed="rId3" cstate="email"/>
          <a:srcRect/>
          <a:stretch>
            <a:fillRect/>
          </a:stretch>
        </p:blipFill>
        <p:spPr>
          <a:xfrm>
            <a:off x="6078071" y="3051076"/>
            <a:ext cx="2897763" cy="2750636"/>
          </a:xfrm>
          <a:prstGeom prst="rect">
            <a:avLst/>
          </a:prstGeom>
        </p:spPr>
      </p:pic>
      <p:sp>
        <p:nvSpPr>
          <p:cNvPr id="10" name="Rectangle 9"/>
          <p:cNvSpPr/>
          <p:nvPr/>
        </p:nvSpPr>
        <p:spPr>
          <a:xfrm>
            <a:off x="5969946" y="6250771"/>
            <a:ext cx="2931059" cy="307777"/>
          </a:xfrm>
          <a:prstGeom prst="rect">
            <a:avLst/>
          </a:prstGeom>
        </p:spPr>
        <p:txBody>
          <a:bodyPr wrap="none">
            <a:spAutoFit/>
          </a:bodyPr>
          <a:lstStyle/>
          <a:p>
            <a:r>
              <a:rPr lang="en-GB" sz="1400" dirty="0"/>
              <a:t>(Welsh Assembly Government, 2008) </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extBox 2"/>
          <p:cNvSpPr txBox="1">
            <a:spLocks noChangeArrowheads="1"/>
          </p:cNvSpPr>
          <p:nvPr/>
        </p:nvSpPr>
        <p:spPr bwMode="auto">
          <a:xfrm>
            <a:off x="215901" y="1404939"/>
            <a:ext cx="8672513" cy="830997"/>
          </a:xfrm>
          <a:prstGeom prst="rect">
            <a:avLst/>
          </a:prstGeom>
          <a:noFill/>
          <a:ln w="9525">
            <a:noFill/>
            <a:miter lim="800000"/>
            <a:headEnd/>
            <a:tailEnd/>
          </a:ln>
        </p:spPr>
        <p:txBody>
          <a:bodyPr>
            <a:spAutoFit/>
          </a:bodyPr>
          <a:lstStyle/>
          <a:p>
            <a:pPr>
              <a:buClr>
                <a:srgbClr val="C00000"/>
              </a:buClr>
            </a:pPr>
            <a:endParaRPr lang="en-US" sz="2400">
              <a:latin typeface="Calibri" pitchFamily="34" charset="0"/>
            </a:endParaRPr>
          </a:p>
          <a:p>
            <a:pPr>
              <a:buClr>
                <a:srgbClr val="C00000"/>
              </a:buClr>
            </a:pPr>
            <a:endParaRPr lang="en-US" sz="2400" i="1">
              <a:latin typeface="Calibri" pitchFamily="34" charset="0"/>
            </a:endParaRPr>
          </a:p>
        </p:txBody>
      </p:sp>
      <p:sp>
        <p:nvSpPr>
          <p:cNvPr id="717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dirty="0">
                <a:solidFill>
                  <a:schemeClr val="tx2"/>
                </a:solidFill>
                <a:latin typeface="Calibri" pitchFamily="34" charset="0"/>
              </a:rPr>
              <a:t>Wales Spatial Plan</a:t>
            </a:r>
          </a:p>
        </p:txBody>
      </p:sp>
      <p:pic>
        <p:nvPicPr>
          <p:cNvPr id="11" name="Picture 10" descr="NAT VISION(E).jpg"/>
          <p:cNvPicPr>
            <a:picLocks noChangeAspect="1"/>
          </p:cNvPicPr>
          <p:nvPr/>
        </p:nvPicPr>
        <p:blipFill>
          <a:blip r:embed="rId3" cstate="email"/>
          <a:srcRect/>
          <a:stretch>
            <a:fillRect/>
          </a:stretch>
        </p:blipFill>
        <p:spPr>
          <a:xfrm>
            <a:off x="777766" y="14559"/>
            <a:ext cx="7052441" cy="6819854"/>
          </a:xfrm>
          <a:prstGeom prst="rect">
            <a:avLst/>
          </a:prstGeom>
        </p:spPr>
      </p:pic>
      <p:sp>
        <p:nvSpPr>
          <p:cNvPr id="5" name="Rectangle 4"/>
          <p:cNvSpPr/>
          <p:nvPr/>
        </p:nvSpPr>
        <p:spPr>
          <a:xfrm>
            <a:off x="5692855" y="6361607"/>
            <a:ext cx="2931059" cy="307777"/>
          </a:xfrm>
          <a:prstGeom prst="rect">
            <a:avLst/>
          </a:prstGeom>
        </p:spPr>
        <p:txBody>
          <a:bodyPr wrap="none">
            <a:spAutoFit/>
          </a:bodyPr>
          <a:lstStyle/>
          <a:p>
            <a:r>
              <a:rPr lang="en-GB" sz="1400" dirty="0"/>
              <a:t>(Welsh Assembly Government, 2008) </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1270"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GB" sz="3600" b="1" i="1" dirty="0">
                <a:latin typeface="Calibri" pitchFamily="34" charset="0"/>
              </a:rPr>
              <a:t>Regional Priorities</a:t>
            </a:r>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02632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438" name="Rectangle 6"/>
          <p:cNvSpPr>
            <a:spLocks noChangeArrowheads="1"/>
          </p:cNvSpPr>
          <p:nvPr/>
        </p:nvSpPr>
        <p:spPr bwMode="auto">
          <a:xfrm>
            <a:off x="0" y="1409274"/>
            <a:ext cx="9144000" cy="646331"/>
          </a:xfrm>
          <a:prstGeom prst="rect">
            <a:avLst/>
          </a:prstGeom>
          <a:noFill/>
          <a:ln w="9525">
            <a:noFill/>
            <a:miter lim="800000"/>
            <a:headEnd/>
            <a:tailEnd/>
          </a:ln>
        </p:spPr>
        <p:txBody>
          <a:bodyPr>
            <a:spAutoFit/>
          </a:bodyPr>
          <a:lstStyle/>
          <a:p>
            <a:pPr algn="ctr"/>
            <a:r>
              <a:rPr lang="en-GB" sz="3600" b="1" i="1" dirty="0">
                <a:latin typeface="Calibri" pitchFamily="34" charset="0"/>
              </a:rPr>
              <a:t>Priorities for Central Wales</a:t>
            </a:r>
          </a:p>
        </p:txBody>
      </p:sp>
      <p:sp>
        <p:nvSpPr>
          <p:cNvPr id="9" name="Rectangle 3"/>
          <p:cNvSpPr>
            <a:spLocks noChangeArrowheads="1"/>
          </p:cNvSpPr>
          <p:nvPr/>
        </p:nvSpPr>
        <p:spPr bwMode="auto">
          <a:xfrm>
            <a:off x="0" y="5489763"/>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8" name="Picture 1"/>
          <p:cNvPicPr>
            <a:picLocks noChangeAspect="1" noChangeArrowheads="1"/>
          </p:cNvPicPr>
          <p:nvPr/>
        </p:nvPicPr>
        <p:blipFill>
          <a:blip r:embed="rId3" cstate="email"/>
          <a:srcRect/>
          <a:stretch>
            <a:fillRect/>
          </a:stretch>
        </p:blipFill>
        <p:spPr bwMode="auto">
          <a:xfrm>
            <a:off x="2466473" y="2010022"/>
            <a:ext cx="4271211" cy="3253988"/>
          </a:xfrm>
          <a:prstGeom prst="rect">
            <a:avLst/>
          </a:prstGeom>
          <a:noFill/>
          <a:ln w="9525">
            <a:noFill/>
            <a:miter lim="800000"/>
            <a:headEnd/>
            <a:tailEnd/>
          </a:ln>
        </p:spPr>
      </p:pic>
      <p:sp>
        <p:nvSpPr>
          <p:cNvPr id="10" name="Rectangle 9"/>
          <p:cNvSpPr/>
          <p:nvPr/>
        </p:nvSpPr>
        <p:spPr>
          <a:xfrm>
            <a:off x="0" y="5211679"/>
            <a:ext cx="9144000" cy="307777"/>
          </a:xfrm>
          <a:prstGeom prst="rect">
            <a:avLst/>
          </a:prstGeom>
        </p:spPr>
        <p:txBody>
          <a:bodyPr wrap="square">
            <a:spAutoFit/>
          </a:bodyPr>
          <a:lstStyle/>
          <a:p>
            <a:pPr algn="ctr"/>
            <a:r>
              <a:rPr lang="en-GB" sz="1400" dirty="0"/>
              <a:t>(Welsh Assembly Government, 2008) </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2"/>
          <p:cNvSpPr txBox="1">
            <a:spLocks noChangeArrowheads="1"/>
          </p:cNvSpPr>
          <p:nvPr/>
        </p:nvSpPr>
        <p:spPr bwMode="auto">
          <a:xfrm>
            <a:off x="138114" y="922978"/>
            <a:ext cx="9005887" cy="3139321"/>
          </a:xfrm>
          <a:prstGeom prst="rect">
            <a:avLst/>
          </a:prstGeom>
          <a:noFill/>
          <a:ln w="9525">
            <a:noFill/>
            <a:miter lim="800000"/>
            <a:headEnd/>
            <a:tailEnd/>
          </a:ln>
        </p:spPr>
        <p:txBody>
          <a:bodyPr>
            <a:spAutoFit/>
          </a:bodyPr>
          <a:lstStyle/>
          <a:p>
            <a:pPr>
              <a:spcAft>
                <a:spcPts val="600"/>
              </a:spcAft>
              <a:buClr>
                <a:srgbClr val="C00000"/>
              </a:buClr>
            </a:pPr>
            <a:r>
              <a:rPr lang="en-US" sz="2400" b="1" u="sng" dirty="0">
                <a:latin typeface="Calibri" pitchFamily="34" charset="0"/>
              </a:rPr>
              <a:t>Central Wales</a:t>
            </a:r>
          </a:p>
          <a:p>
            <a:pPr>
              <a:spcAft>
                <a:spcPts val="600"/>
              </a:spcAft>
              <a:buClr>
                <a:srgbClr val="C00000"/>
              </a:buClr>
              <a:buFont typeface="Wingdings" pitchFamily="2" charset="2"/>
              <a:buChar char="Ø"/>
            </a:pPr>
            <a:r>
              <a:rPr lang="en-US" sz="2400" dirty="0">
                <a:latin typeface="Calibri" pitchFamily="34" charset="0"/>
              </a:rPr>
              <a:t> Protection of soil carbon stores</a:t>
            </a:r>
          </a:p>
          <a:p>
            <a:pPr>
              <a:spcAft>
                <a:spcPts val="600"/>
              </a:spcAft>
              <a:buClr>
                <a:srgbClr val="C00000"/>
              </a:buClr>
              <a:buFont typeface="Wingdings" pitchFamily="2" charset="2"/>
              <a:buChar char="Ø"/>
            </a:pPr>
            <a:r>
              <a:rPr lang="en-US" sz="2400" dirty="0">
                <a:solidFill>
                  <a:prstClr val="black"/>
                </a:solidFill>
                <a:latin typeface="Calibri" pitchFamily="34" charset="0"/>
              </a:rPr>
              <a:t> Generation of low carbon electricity</a:t>
            </a:r>
          </a:p>
          <a:p>
            <a:pPr>
              <a:spcAft>
                <a:spcPts val="600"/>
              </a:spcAft>
              <a:buClr>
                <a:srgbClr val="C00000"/>
              </a:buClr>
              <a:buFont typeface="Wingdings" pitchFamily="2" charset="2"/>
              <a:buChar char="Ø"/>
            </a:pPr>
            <a:r>
              <a:rPr lang="en-US" sz="2400" dirty="0">
                <a:solidFill>
                  <a:prstClr val="black"/>
                </a:solidFill>
                <a:latin typeface="Calibri" pitchFamily="34" charset="0"/>
              </a:rPr>
              <a:t> Enhance </a:t>
            </a:r>
            <a:r>
              <a:rPr lang="en-US" sz="2400" dirty="0">
                <a:latin typeface="Calibri" pitchFamily="34" charset="0"/>
              </a:rPr>
              <a:t>ICT connectivity</a:t>
            </a:r>
          </a:p>
          <a:p>
            <a:pPr>
              <a:spcAft>
                <a:spcPts val="600"/>
              </a:spcAft>
              <a:buClr>
                <a:srgbClr val="C00000"/>
              </a:buClr>
              <a:buFont typeface="Wingdings" pitchFamily="2" charset="2"/>
              <a:buChar char="Ø"/>
            </a:pPr>
            <a:r>
              <a:rPr lang="en-US" sz="2400" dirty="0">
                <a:solidFill>
                  <a:prstClr val="black"/>
                </a:solidFill>
                <a:latin typeface="Calibri" pitchFamily="34" charset="0"/>
              </a:rPr>
              <a:t> Local food production</a:t>
            </a:r>
          </a:p>
          <a:p>
            <a:pPr>
              <a:spcAft>
                <a:spcPts val="600"/>
              </a:spcAft>
              <a:buClr>
                <a:srgbClr val="C00000"/>
              </a:buClr>
              <a:buFont typeface="Wingdings" pitchFamily="2" charset="2"/>
              <a:buChar char="Ø"/>
            </a:pPr>
            <a:r>
              <a:rPr lang="en-US" sz="2400" dirty="0">
                <a:solidFill>
                  <a:prstClr val="black"/>
                </a:solidFill>
                <a:latin typeface="Calibri" pitchFamily="34" charset="0"/>
              </a:rPr>
              <a:t> Transport</a:t>
            </a: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p:txBody>
      </p:sp>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Central Wales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1" name="Rectangle 10"/>
          <p:cNvSpPr/>
          <p:nvPr/>
        </p:nvSpPr>
        <p:spPr>
          <a:xfrm>
            <a:off x="6953619" y="6250771"/>
            <a:ext cx="1955343" cy="307777"/>
          </a:xfrm>
          <a:prstGeom prst="rect">
            <a:avLst/>
          </a:prstGeom>
        </p:spPr>
        <p:txBody>
          <a:bodyPr wrap="none">
            <a:spAutoFit/>
          </a:bodyPr>
          <a:lstStyle/>
          <a:p>
            <a:r>
              <a:rPr lang="en-GB" sz="1400" dirty="0"/>
              <a:t>(Bunting, G. et al, 2009)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2000"/>
                                        <p:tgtEl>
                                          <p:spTgt spid="1741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7411">
                                            <p:txEl>
                                              <p:pRg st="1" end="1"/>
                                            </p:txEl>
                                          </p:spTgt>
                                        </p:tgtEl>
                                        <p:attrNameLst>
                                          <p:attrName>style.visibility</p:attrName>
                                        </p:attrNameLst>
                                      </p:cBhvr>
                                      <p:to>
                                        <p:strVal val="visible"/>
                                      </p:to>
                                    </p:set>
                                    <p:animEffect transition="in" filter="fade">
                                      <p:cBhvr>
                                        <p:cTn id="10" dur="2000"/>
                                        <p:tgtEl>
                                          <p:spTgt spid="1741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Effect transition="in" filter="fade">
                                      <p:cBhvr>
                                        <p:cTn id="13" dur="2000"/>
                                        <p:tgtEl>
                                          <p:spTgt spid="1741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7411">
                                            <p:txEl>
                                              <p:pRg st="3" end="3"/>
                                            </p:txEl>
                                          </p:spTgt>
                                        </p:tgtEl>
                                        <p:attrNameLst>
                                          <p:attrName>style.visibility</p:attrName>
                                        </p:attrNameLst>
                                      </p:cBhvr>
                                      <p:to>
                                        <p:strVal val="visible"/>
                                      </p:to>
                                    </p:set>
                                    <p:animEffect transition="in" filter="fade">
                                      <p:cBhvr>
                                        <p:cTn id="16" dur="2000"/>
                                        <p:tgtEl>
                                          <p:spTgt spid="17411">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7411">
                                            <p:txEl>
                                              <p:pRg st="4" end="4"/>
                                            </p:txEl>
                                          </p:spTgt>
                                        </p:tgtEl>
                                        <p:attrNameLst>
                                          <p:attrName>style.visibility</p:attrName>
                                        </p:attrNameLst>
                                      </p:cBhvr>
                                      <p:to>
                                        <p:strVal val="visible"/>
                                      </p:to>
                                    </p:set>
                                    <p:animEffect transition="in" filter="fade">
                                      <p:cBhvr>
                                        <p:cTn id="19" dur="2000"/>
                                        <p:tgtEl>
                                          <p:spTgt spid="17411">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7411">
                                            <p:txEl>
                                              <p:pRg st="5" end="5"/>
                                            </p:txEl>
                                          </p:spTgt>
                                        </p:tgtEl>
                                        <p:attrNameLst>
                                          <p:attrName>style.visibility</p:attrName>
                                        </p:attrNameLst>
                                      </p:cBhvr>
                                      <p:to>
                                        <p:strVal val="visible"/>
                                      </p:to>
                                    </p:set>
                                    <p:animEffect transition="in" filter="fade">
                                      <p:cBhvr>
                                        <p:cTn id="22" dur="2000"/>
                                        <p:tgtEl>
                                          <p:spTgt spid="174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Central Wales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206850" name="Picture 2"/>
          <p:cNvPicPr>
            <a:picLocks noChangeAspect="1" noChangeArrowheads="1"/>
          </p:cNvPicPr>
          <p:nvPr/>
        </p:nvPicPr>
        <p:blipFill>
          <a:blip r:embed="rId3" cstate="email"/>
          <a:srcRect/>
          <a:stretch>
            <a:fillRect/>
          </a:stretch>
        </p:blipFill>
        <p:spPr bwMode="auto">
          <a:xfrm>
            <a:off x="2257183" y="0"/>
            <a:ext cx="4772947" cy="6858000"/>
          </a:xfrm>
          <a:prstGeom prst="rect">
            <a:avLst/>
          </a:prstGeom>
          <a:noFill/>
          <a:ln w="9525">
            <a:noFill/>
            <a:miter lim="800000"/>
            <a:headEnd/>
            <a:tailEnd/>
          </a:ln>
        </p:spPr>
      </p:pic>
      <p:sp>
        <p:nvSpPr>
          <p:cNvPr id="7" name="Rectangle 6"/>
          <p:cNvSpPr/>
          <p:nvPr/>
        </p:nvSpPr>
        <p:spPr>
          <a:xfrm>
            <a:off x="0" y="5457338"/>
            <a:ext cx="3357349" cy="307777"/>
          </a:xfrm>
          <a:prstGeom prst="rect">
            <a:avLst/>
          </a:prstGeom>
        </p:spPr>
        <p:txBody>
          <a:bodyPr wrap="square">
            <a:spAutoFit/>
          </a:bodyPr>
          <a:lstStyle/>
          <a:p>
            <a:pPr algn="ctr"/>
            <a:r>
              <a:rPr lang="en-GB" sz="1400" dirty="0"/>
              <a:t>(Welsh Assembly Government, 2009) </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Central Wales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1" name="Picture 10" descr="wales_notspots_lg.jpg"/>
          <p:cNvPicPr>
            <a:picLocks noChangeAspect="1"/>
          </p:cNvPicPr>
          <p:nvPr/>
        </p:nvPicPr>
        <p:blipFill>
          <a:blip r:embed="rId3" cstate="email"/>
          <a:stretch>
            <a:fillRect/>
          </a:stretch>
        </p:blipFill>
        <p:spPr>
          <a:xfrm>
            <a:off x="2204003" y="0"/>
            <a:ext cx="4788243" cy="6858000"/>
          </a:xfrm>
          <a:prstGeom prst="rect">
            <a:avLst/>
          </a:prstGeom>
        </p:spPr>
      </p:pic>
      <p:sp>
        <p:nvSpPr>
          <p:cNvPr id="7" name="Rectangle 6"/>
          <p:cNvSpPr/>
          <p:nvPr/>
        </p:nvSpPr>
        <p:spPr>
          <a:xfrm>
            <a:off x="0" y="5566520"/>
            <a:ext cx="3357349" cy="307777"/>
          </a:xfrm>
          <a:prstGeom prst="rect">
            <a:avLst/>
          </a:prstGeom>
        </p:spPr>
        <p:txBody>
          <a:bodyPr wrap="square">
            <a:spAutoFit/>
          </a:bodyPr>
          <a:lstStyle/>
          <a:p>
            <a:pPr algn="ctr"/>
            <a:r>
              <a:rPr lang="en-GB" sz="1400" dirty="0"/>
              <a:t>(Welsh Assembly Government, 2010a) </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02632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438" name="Rectangle 6"/>
          <p:cNvSpPr>
            <a:spLocks noChangeArrowheads="1"/>
          </p:cNvSpPr>
          <p:nvPr/>
        </p:nvSpPr>
        <p:spPr bwMode="auto">
          <a:xfrm>
            <a:off x="0" y="1478549"/>
            <a:ext cx="9144000" cy="646331"/>
          </a:xfrm>
          <a:prstGeom prst="rect">
            <a:avLst/>
          </a:prstGeom>
          <a:noFill/>
          <a:ln w="9525">
            <a:noFill/>
            <a:miter lim="800000"/>
            <a:headEnd/>
            <a:tailEnd/>
          </a:ln>
        </p:spPr>
        <p:txBody>
          <a:bodyPr>
            <a:spAutoFit/>
          </a:bodyPr>
          <a:lstStyle/>
          <a:p>
            <a:pPr algn="ctr"/>
            <a:r>
              <a:rPr lang="en-GB" sz="3600" b="1" i="1" dirty="0">
                <a:latin typeface="Calibri" pitchFamily="34" charset="0"/>
              </a:rPr>
              <a:t>Priorities for Pembrokeshire – The Haven</a:t>
            </a:r>
            <a:endParaRPr lang="en-US" sz="3600" b="1" i="1" dirty="0">
              <a:solidFill>
                <a:schemeClr val="tx2"/>
              </a:solidFill>
              <a:latin typeface="Calibri" pitchFamily="34" charset="0"/>
            </a:endParaRPr>
          </a:p>
        </p:txBody>
      </p:sp>
      <p:sp>
        <p:nvSpPr>
          <p:cNvPr id="9" name="Rectangle 3"/>
          <p:cNvSpPr>
            <a:spLocks noChangeArrowheads="1"/>
          </p:cNvSpPr>
          <p:nvPr/>
        </p:nvSpPr>
        <p:spPr bwMode="auto">
          <a:xfrm>
            <a:off x="0" y="5489763"/>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0" name="Picture 1"/>
          <p:cNvPicPr>
            <a:picLocks noChangeAspect="1" noChangeArrowheads="1"/>
          </p:cNvPicPr>
          <p:nvPr/>
        </p:nvPicPr>
        <p:blipFill>
          <a:blip r:embed="rId3" cstate="email"/>
          <a:srcRect/>
          <a:stretch>
            <a:fillRect/>
          </a:stretch>
        </p:blipFill>
        <p:spPr bwMode="auto">
          <a:xfrm>
            <a:off x="2616561" y="2237874"/>
            <a:ext cx="3940443" cy="2967098"/>
          </a:xfrm>
          <a:prstGeom prst="rect">
            <a:avLst/>
          </a:prstGeom>
          <a:noFill/>
          <a:ln w="9525">
            <a:noFill/>
            <a:miter lim="800000"/>
            <a:headEnd/>
            <a:tailEnd/>
          </a:ln>
        </p:spPr>
      </p:pic>
      <p:sp>
        <p:nvSpPr>
          <p:cNvPr id="11" name="Rectangle 10"/>
          <p:cNvSpPr/>
          <p:nvPr/>
        </p:nvSpPr>
        <p:spPr>
          <a:xfrm>
            <a:off x="0" y="5211679"/>
            <a:ext cx="9144000" cy="307777"/>
          </a:xfrm>
          <a:prstGeom prst="rect">
            <a:avLst/>
          </a:prstGeom>
        </p:spPr>
        <p:txBody>
          <a:bodyPr wrap="square">
            <a:spAutoFit/>
          </a:bodyPr>
          <a:lstStyle/>
          <a:p>
            <a:pPr algn="ctr"/>
            <a:r>
              <a:rPr lang="en-GB" sz="1400" dirty="0"/>
              <a:t>(Welsh Assembly Government, 2008) </a:t>
            </a: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2"/>
          <p:cNvSpPr txBox="1">
            <a:spLocks noChangeArrowheads="1"/>
          </p:cNvSpPr>
          <p:nvPr/>
        </p:nvSpPr>
        <p:spPr bwMode="auto">
          <a:xfrm>
            <a:off x="138114" y="922978"/>
            <a:ext cx="9005887" cy="2169825"/>
          </a:xfrm>
          <a:prstGeom prst="rect">
            <a:avLst/>
          </a:prstGeom>
          <a:noFill/>
          <a:ln w="9525">
            <a:noFill/>
            <a:miter lim="800000"/>
            <a:headEnd/>
            <a:tailEnd/>
          </a:ln>
        </p:spPr>
        <p:txBody>
          <a:bodyPr>
            <a:spAutoFit/>
          </a:bodyPr>
          <a:lstStyle/>
          <a:p>
            <a:pPr>
              <a:spcAft>
                <a:spcPts val="600"/>
              </a:spcAft>
              <a:buClr>
                <a:srgbClr val="C00000"/>
              </a:buClr>
            </a:pPr>
            <a:r>
              <a:rPr lang="en-US" sz="2400" b="1" u="sng" dirty="0">
                <a:solidFill>
                  <a:prstClr val="black"/>
                </a:solidFill>
                <a:latin typeface="Calibri" pitchFamily="34" charset="0"/>
              </a:rPr>
              <a:t>Pembrokeshire and the Haven</a:t>
            </a:r>
          </a:p>
          <a:p>
            <a:pPr marL="0" lvl="1">
              <a:spcAft>
                <a:spcPts val="600"/>
              </a:spcAft>
              <a:buClr>
                <a:srgbClr val="C00000"/>
              </a:buClr>
              <a:buFont typeface="Wingdings" pitchFamily="2" charset="2"/>
              <a:buChar char="Ø"/>
            </a:pPr>
            <a:r>
              <a:rPr lang="en-US" sz="2400" dirty="0">
                <a:solidFill>
                  <a:prstClr val="black"/>
                </a:solidFill>
                <a:latin typeface="Calibri" pitchFamily="34" charset="0"/>
              </a:rPr>
              <a:t> Development of the Region’s three strategic hubs to provide low carbon infrastructure and services</a:t>
            </a:r>
          </a:p>
          <a:p>
            <a:pPr marL="0" lvl="1">
              <a:spcAft>
                <a:spcPts val="600"/>
              </a:spcAft>
              <a:buClr>
                <a:srgbClr val="C00000"/>
              </a:buClr>
              <a:buFont typeface="Wingdings" pitchFamily="2" charset="2"/>
              <a:buChar char="Ø"/>
            </a:pPr>
            <a:r>
              <a:rPr lang="en-US" sz="2400" dirty="0">
                <a:solidFill>
                  <a:prstClr val="black"/>
                </a:solidFill>
                <a:latin typeface="Calibri" pitchFamily="34" charset="0"/>
              </a:rPr>
              <a:t> </a:t>
            </a:r>
            <a:r>
              <a:rPr lang="en-US" sz="2400" dirty="0">
                <a:latin typeface="Calibri" pitchFamily="34" charset="0"/>
              </a:rPr>
              <a:t>Building on Pembrokeshire’s status as a UK Energy Centre</a:t>
            </a:r>
            <a:endParaRPr lang="en-US" sz="2400" dirty="0">
              <a:solidFill>
                <a:prstClr val="black"/>
              </a:solidFill>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p:txBody>
      </p:sp>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Pembrokeshire – The Haven</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2" name="Rectangle 11"/>
          <p:cNvSpPr/>
          <p:nvPr/>
        </p:nvSpPr>
        <p:spPr>
          <a:xfrm>
            <a:off x="6953619" y="6250771"/>
            <a:ext cx="1955343" cy="307777"/>
          </a:xfrm>
          <a:prstGeom prst="rect">
            <a:avLst/>
          </a:prstGeom>
        </p:spPr>
        <p:txBody>
          <a:bodyPr wrap="none">
            <a:spAutoFit/>
          </a:bodyPr>
          <a:lstStyle/>
          <a:p>
            <a:r>
              <a:rPr lang="en-GB" sz="1400" dirty="0"/>
              <a:t>(Bunting, G. et al, 2009)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2000"/>
                                        <p:tgtEl>
                                          <p:spTgt spid="1741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7411">
                                            <p:txEl>
                                              <p:pRg st="1" end="1"/>
                                            </p:txEl>
                                          </p:spTgt>
                                        </p:tgtEl>
                                        <p:attrNameLst>
                                          <p:attrName>style.visibility</p:attrName>
                                        </p:attrNameLst>
                                      </p:cBhvr>
                                      <p:to>
                                        <p:strVal val="visible"/>
                                      </p:to>
                                    </p:set>
                                    <p:animEffect transition="in" filter="fade">
                                      <p:cBhvr>
                                        <p:cTn id="10" dur="2000"/>
                                        <p:tgtEl>
                                          <p:spTgt spid="1741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Effect transition="in" filter="fade">
                                      <p:cBhvr>
                                        <p:cTn id="13" dur="2000"/>
                                        <p:tgtEl>
                                          <p:spTgt spid="174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Pembrokeshire – The Haven</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25611" name="Picture 1"/>
          <p:cNvPicPr>
            <a:picLocks noChangeAspect="1" noChangeArrowheads="1"/>
          </p:cNvPicPr>
          <p:nvPr/>
        </p:nvPicPr>
        <p:blipFill>
          <a:blip r:embed="rId3" cstate="email"/>
          <a:srcRect/>
          <a:stretch>
            <a:fillRect/>
          </a:stretch>
        </p:blipFill>
        <p:spPr bwMode="auto">
          <a:xfrm>
            <a:off x="1397726" y="1024498"/>
            <a:ext cx="6446657" cy="4854243"/>
          </a:xfrm>
          <a:prstGeom prst="rect">
            <a:avLst/>
          </a:prstGeom>
          <a:noFill/>
          <a:ln w="9525">
            <a:noFill/>
            <a:miter lim="800000"/>
            <a:headEnd/>
            <a:tailEnd/>
          </a:ln>
        </p:spPr>
      </p:pic>
      <p:sp>
        <p:nvSpPr>
          <p:cNvPr id="7" name="Rectangle 6"/>
          <p:cNvSpPr/>
          <p:nvPr/>
        </p:nvSpPr>
        <p:spPr>
          <a:xfrm>
            <a:off x="5320146" y="6195351"/>
            <a:ext cx="3823855" cy="307777"/>
          </a:xfrm>
          <a:prstGeom prst="rect">
            <a:avLst/>
          </a:prstGeom>
        </p:spPr>
        <p:txBody>
          <a:bodyPr wrap="square">
            <a:spAutoFit/>
          </a:bodyPr>
          <a:lstStyle/>
          <a:p>
            <a:pPr algn="ctr"/>
            <a:r>
              <a:rPr lang="en-GB" sz="1400" dirty="0"/>
              <a:t>(Welsh Assembly Government, 2008) </a:t>
            </a: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2" name="Picture 2" descr="http://www.marineenergypembrokeshire.co.uk/wp-content/uploads/2010/05/mep_logo_landscape.jpg"/>
          <p:cNvPicPr>
            <a:picLocks noChangeAspect="1" noChangeArrowheads="1"/>
          </p:cNvPicPr>
          <p:nvPr/>
        </p:nvPicPr>
        <p:blipFill>
          <a:blip r:embed="rId3" cstate="email"/>
          <a:srcRect/>
          <a:stretch>
            <a:fillRect/>
          </a:stretch>
        </p:blipFill>
        <p:spPr bwMode="auto">
          <a:xfrm>
            <a:off x="821145" y="950001"/>
            <a:ext cx="7708901" cy="2800943"/>
          </a:xfrm>
          <a:prstGeom prst="rect">
            <a:avLst/>
          </a:prstGeom>
          <a:noFill/>
        </p:spPr>
      </p:pic>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Pembrokeshire – The Haven</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 name="Rectangle 6"/>
          <p:cNvSpPr/>
          <p:nvPr/>
        </p:nvSpPr>
        <p:spPr>
          <a:xfrm>
            <a:off x="5373681" y="1074342"/>
            <a:ext cx="2985689" cy="307777"/>
          </a:xfrm>
          <a:prstGeom prst="rect">
            <a:avLst/>
          </a:prstGeom>
        </p:spPr>
        <p:txBody>
          <a:bodyPr wrap="none">
            <a:spAutoFit/>
          </a:bodyPr>
          <a:lstStyle/>
          <a:p>
            <a:r>
              <a:rPr lang="en-GB" sz="1400" dirty="0">
                <a:solidFill>
                  <a:schemeClr val="bg1"/>
                </a:solidFill>
              </a:rPr>
              <a:t>(Marine Energy Pembrokeshire, 2010) </a:t>
            </a:r>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2" name="Picture 2" descr="http://www.marineenergypembrokeshire.co.uk/wp-content/uploads/2010/05/mep_logo_landscape.jpg"/>
          <p:cNvPicPr>
            <a:picLocks noChangeAspect="1" noChangeArrowheads="1"/>
          </p:cNvPicPr>
          <p:nvPr/>
        </p:nvPicPr>
        <p:blipFill>
          <a:blip r:embed="rId3" cstate="email"/>
          <a:srcRect/>
          <a:stretch>
            <a:fillRect/>
          </a:stretch>
        </p:blipFill>
        <p:spPr bwMode="auto">
          <a:xfrm>
            <a:off x="4572000" y="4115634"/>
            <a:ext cx="4389120" cy="1594738"/>
          </a:xfrm>
          <a:prstGeom prst="rect">
            <a:avLst/>
          </a:prstGeom>
          <a:noFill/>
        </p:spPr>
      </p:pic>
      <p:sp>
        <p:nvSpPr>
          <p:cNvPr id="17411" name="TextBox 2"/>
          <p:cNvSpPr txBox="1">
            <a:spLocks noChangeArrowheads="1"/>
          </p:cNvSpPr>
          <p:nvPr/>
        </p:nvSpPr>
        <p:spPr bwMode="auto">
          <a:xfrm>
            <a:off x="242617" y="962165"/>
            <a:ext cx="8522560" cy="3585597"/>
          </a:xfrm>
          <a:prstGeom prst="rect">
            <a:avLst/>
          </a:prstGeom>
          <a:noFill/>
          <a:ln w="9525">
            <a:noFill/>
            <a:miter lim="800000"/>
            <a:headEnd/>
            <a:tailEnd/>
          </a:ln>
        </p:spPr>
        <p:txBody>
          <a:bodyPr wrap="square">
            <a:spAutoFit/>
          </a:bodyPr>
          <a:lstStyle/>
          <a:p>
            <a:pPr marL="0" lvl="1">
              <a:spcAft>
                <a:spcPts val="600"/>
              </a:spcAft>
              <a:buClr>
                <a:srgbClr val="C00000"/>
              </a:buClr>
              <a:buFont typeface="Wingdings" pitchFamily="2" charset="2"/>
              <a:buChar char="Ø"/>
            </a:pPr>
            <a:r>
              <a:rPr lang="en-US" sz="2400" dirty="0">
                <a:solidFill>
                  <a:prstClr val="black"/>
                </a:solidFill>
                <a:latin typeface="Calibri" pitchFamily="34" charset="0"/>
              </a:rPr>
              <a:t> Bringing stakeholders together</a:t>
            </a:r>
          </a:p>
          <a:p>
            <a:pPr marL="0" lvl="1">
              <a:spcAft>
                <a:spcPts val="600"/>
              </a:spcAft>
              <a:buClr>
                <a:srgbClr val="C00000"/>
              </a:buClr>
              <a:buFont typeface="Wingdings" pitchFamily="2" charset="2"/>
              <a:buChar char="Ø"/>
            </a:pPr>
            <a:r>
              <a:rPr lang="en-US" sz="2400" dirty="0">
                <a:solidFill>
                  <a:prstClr val="black"/>
                </a:solidFill>
                <a:latin typeface="Calibri" pitchFamily="34" charset="0"/>
              </a:rPr>
              <a:t> Industry seminar</a:t>
            </a:r>
          </a:p>
          <a:p>
            <a:pPr marL="0" lvl="1">
              <a:spcAft>
                <a:spcPts val="600"/>
              </a:spcAft>
              <a:buClr>
                <a:srgbClr val="C00000"/>
              </a:buClr>
              <a:buFont typeface="Wingdings" pitchFamily="2" charset="2"/>
              <a:buChar char="Ø"/>
            </a:pPr>
            <a:r>
              <a:rPr lang="en-US" sz="2400" dirty="0">
                <a:solidFill>
                  <a:prstClr val="black"/>
                </a:solidFill>
                <a:latin typeface="Calibri" pitchFamily="34" charset="0"/>
              </a:rPr>
              <a:t> Learning form best practice</a:t>
            </a:r>
          </a:p>
          <a:p>
            <a:pPr marL="0" lvl="1">
              <a:spcAft>
                <a:spcPts val="600"/>
              </a:spcAft>
              <a:buClr>
                <a:srgbClr val="C00000"/>
              </a:buClr>
              <a:buFont typeface="Wingdings" pitchFamily="2" charset="2"/>
              <a:buChar char="Ø"/>
            </a:pPr>
            <a:r>
              <a:rPr lang="en-US" sz="2400" dirty="0">
                <a:solidFill>
                  <a:prstClr val="black"/>
                </a:solidFill>
                <a:latin typeface="Calibri" pitchFamily="34" charset="0"/>
              </a:rPr>
              <a:t> Development of Port facilities at </a:t>
            </a:r>
            <a:r>
              <a:rPr lang="en-US" sz="2400" dirty="0" err="1">
                <a:solidFill>
                  <a:prstClr val="black"/>
                </a:solidFill>
                <a:latin typeface="Calibri" pitchFamily="34" charset="0"/>
              </a:rPr>
              <a:t>Blackbridge</a:t>
            </a:r>
            <a:endParaRPr lang="en-US" sz="2400" dirty="0">
              <a:solidFill>
                <a:prstClr val="black"/>
              </a:solidFill>
              <a:latin typeface="Calibri" pitchFamily="34" charset="0"/>
            </a:endParaRPr>
          </a:p>
          <a:p>
            <a:pPr marL="0" lvl="1">
              <a:spcAft>
                <a:spcPts val="600"/>
              </a:spcAft>
              <a:buClr>
                <a:srgbClr val="C00000"/>
              </a:buClr>
              <a:buFont typeface="Wingdings" pitchFamily="2" charset="2"/>
              <a:buChar char="Ø"/>
            </a:pPr>
            <a:r>
              <a:rPr lang="en-US" sz="2400" dirty="0">
                <a:solidFill>
                  <a:prstClr val="black"/>
                </a:solidFill>
                <a:latin typeface="Calibri" pitchFamily="34" charset="0"/>
              </a:rPr>
              <a:t> Grid connection</a:t>
            </a:r>
          </a:p>
          <a:p>
            <a:pPr marL="0" lvl="1">
              <a:spcAft>
                <a:spcPts val="600"/>
              </a:spcAft>
              <a:buClr>
                <a:srgbClr val="C00000"/>
              </a:buClr>
              <a:buFont typeface="Wingdings" pitchFamily="2" charset="2"/>
              <a:buChar char="Ø"/>
            </a:pPr>
            <a:r>
              <a:rPr lang="en-US" sz="2400" dirty="0">
                <a:solidFill>
                  <a:prstClr val="black"/>
                </a:solidFill>
                <a:latin typeface="Calibri" pitchFamily="34" charset="0"/>
              </a:rPr>
              <a:t> R&amp;D</a:t>
            </a:r>
          </a:p>
          <a:p>
            <a:pPr marL="0" lvl="1">
              <a:spcAft>
                <a:spcPts val="600"/>
              </a:spcAft>
              <a:buClr>
                <a:srgbClr val="C00000"/>
              </a:buClr>
              <a:buFont typeface="Wingdings" pitchFamily="2" charset="2"/>
              <a:buChar char="Ø"/>
            </a:pPr>
            <a:r>
              <a:rPr lang="en-US" sz="2400" dirty="0">
                <a:solidFill>
                  <a:prstClr val="black"/>
                </a:solidFill>
                <a:latin typeface="Calibri" pitchFamily="34" charset="0"/>
              </a:rPr>
              <a:t> Collaboration</a:t>
            </a: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p:txBody>
      </p:sp>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Pembrokeshire – The Haven</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1" name="Rectangle 10"/>
          <p:cNvSpPr/>
          <p:nvPr/>
        </p:nvSpPr>
        <p:spPr>
          <a:xfrm>
            <a:off x="364953" y="5359739"/>
            <a:ext cx="2985689" cy="307777"/>
          </a:xfrm>
          <a:prstGeom prst="rect">
            <a:avLst/>
          </a:prstGeom>
        </p:spPr>
        <p:txBody>
          <a:bodyPr wrap="none">
            <a:spAutoFit/>
          </a:bodyPr>
          <a:lstStyle/>
          <a:p>
            <a:r>
              <a:rPr lang="en-GB" sz="1400" dirty="0"/>
              <a:t>(Marine Energy Pembrokeshire, 2010) </a:t>
            </a:r>
          </a:p>
        </p:txBody>
      </p:sp>
      <p:sp>
        <p:nvSpPr>
          <p:cNvPr id="12" name="Rectangle 11"/>
          <p:cNvSpPr/>
          <p:nvPr/>
        </p:nvSpPr>
        <p:spPr>
          <a:xfrm>
            <a:off x="5332741" y="5400687"/>
            <a:ext cx="2985689" cy="307777"/>
          </a:xfrm>
          <a:prstGeom prst="rect">
            <a:avLst/>
          </a:prstGeom>
        </p:spPr>
        <p:txBody>
          <a:bodyPr wrap="none">
            <a:spAutoFit/>
          </a:bodyPr>
          <a:lstStyle/>
          <a:p>
            <a:r>
              <a:rPr lang="en-GB" sz="1400" dirty="0">
                <a:solidFill>
                  <a:schemeClr val="bg1"/>
                </a:solidFill>
              </a:rPr>
              <a:t>(Marine Energy Pembrokeshire, 2010)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2000"/>
                                        <p:tgtEl>
                                          <p:spTgt spid="1741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7411">
                                            <p:txEl>
                                              <p:pRg st="1" end="1"/>
                                            </p:txEl>
                                          </p:spTgt>
                                        </p:tgtEl>
                                        <p:attrNameLst>
                                          <p:attrName>style.visibility</p:attrName>
                                        </p:attrNameLst>
                                      </p:cBhvr>
                                      <p:to>
                                        <p:strVal val="visible"/>
                                      </p:to>
                                    </p:set>
                                    <p:animEffect transition="in" filter="fade">
                                      <p:cBhvr>
                                        <p:cTn id="10" dur="2000"/>
                                        <p:tgtEl>
                                          <p:spTgt spid="1741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Effect transition="in" filter="fade">
                                      <p:cBhvr>
                                        <p:cTn id="13" dur="2000"/>
                                        <p:tgtEl>
                                          <p:spTgt spid="1741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7411">
                                            <p:txEl>
                                              <p:pRg st="3" end="3"/>
                                            </p:txEl>
                                          </p:spTgt>
                                        </p:tgtEl>
                                        <p:attrNameLst>
                                          <p:attrName>style.visibility</p:attrName>
                                        </p:attrNameLst>
                                      </p:cBhvr>
                                      <p:to>
                                        <p:strVal val="visible"/>
                                      </p:to>
                                    </p:set>
                                    <p:animEffect transition="in" filter="fade">
                                      <p:cBhvr>
                                        <p:cTn id="16" dur="2000"/>
                                        <p:tgtEl>
                                          <p:spTgt spid="17411">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7411">
                                            <p:txEl>
                                              <p:pRg st="4" end="4"/>
                                            </p:txEl>
                                          </p:spTgt>
                                        </p:tgtEl>
                                        <p:attrNameLst>
                                          <p:attrName>style.visibility</p:attrName>
                                        </p:attrNameLst>
                                      </p:cBhvr>
                                      <p:to>
                                        <p:strVal val="visible"/>
                                      </p:to>
                                    </p:set>
                                    <p:animEffect transition="in" filter="fade">
                                      <p:cBhvr>
                                        <p:cTn id="19" dur="2000"/>
                                        <p:tgtEl>
                                          <p:spTgt spid="17411">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7411">
                                            <p:txEl>
                                              <p:pRg st="5" end="5"/>
                                            </p:txEl>
                                          </p:spTgt>
                                        </p:tgtEl>
                                        <p:attrNameLst>
                                          <p:attrName>style.visibility</p:attrName>
                                        </p:attrNameLst>
                                      </p:cBhvr>
                                      <p:to>
                                        <p:strVal val="visible"/>
                                      </p:to>
                                    </p:set>
                                    <p:animEffect transition="in" filter="fade">
                                      <p:cBhvr>
                                        <p:cTn id="22" dur="2000"/>
                                        <p:tgtEl>
                                          <p:spTgt spid="17411">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7411">
                                            <p:txEl>
                                              <p:pRg st="6" end="6"/>
                                            </p:txEl>
                                          </p:spTgt>
                                        </p:tgtEl>
                                        <p:attrNameLst>
                                          <p:attrName>style.visibility</p:attrName>
                                        </p:attrNameLst>
                                      </p:cBhvr>
                                      <p:to>
                                        <p:strVal val="visible"/>
                                      </p:to>
                                    </p:set>
                                    <p:animEffect transition="in" filter="fade">
                                      <p:cBhvr>
                                        <p:cTn id="25" dur="2000"/>
                                        <p:tgtEl>
                                          <p:spTgt spid="174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02632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438" name="Rectangle 6"/>
          <p:cNvSpPr>
            <a:spLocks noChangeArrowheads="1"/>
          </p:cNvSpPr>
          <p:nvPr/>
        </p:nvSpPr>
        <p:spPr bwMode="auto">
          <a:xfrm>
            <a:off x="0" y="1478549"/>
            <a:ext cx="9144000" cy="646331"/>
          </a:xfrm>
          <a:prstGeom prst="rect">
            <a:avLst/>
          </a:prstGeom>
          <a:noFill/>
          <a:ln w="9525">
            <a:noFill/>
            <a:miter lim="800000"/>
            <a:headEnd/>
            <a:tailEnd/>
          </a:ln>
        </p:spPr>
        <p:txBody>
          <a:bodyPr>
            <a:spAutoFit/>
          </a:bodyPr>
          <a:lstStyle/>
          <a:p>
            <a:pPr algn="ctr"/>
            <a:r>
              <a:rPr lang="en-GB" sz="3600" b="1" i="1" dirty="0">
                <a:latin typeface="Calibri" pitchFamily="34" charset="0"/>
              </a:rPr>
              <a:t>Priorities for North West Wales</a:t>
            </a:r>
          </a:p>
        </p:txBody>
      </p:sp>
      <p:sp>
        <p:nvSpPr>
          <p:cNvPr id="9" name="Rectangle 3"/>
          <p:cNvSpPr>
            <a:spLocks noChangeArrowheads="1"/>
          </p:cNvSpPr>
          <p:nvPr/>
        </p:nvSpPr>
        <p:spPr bwMode="auto">
          <a:xfrm>
            <a:off x="0" y="5489763"/>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207874" name="Picture 2"/>
          <p:cNvPicPr>
            <a:picLocks noChangeAspect="1" noChangeArrowheads="1"/>
          </p:cNvPicPr>
          <p:nvPr/>
        </p:nvPicPr>
        <p:blipFill>
          <a:blip r:embed="rId3" cstate="email"/>
          <a:srcRect/>
          <a:stretch>
            <a:fillRect/>
          </a:stretch>
        </p:blipFill>
        <p:spPr bwMode="auto">
          <a:xfrm>
            <a:off x="2862470" y="2316611"/>
            <a:ext cx="3837540" cy="2897628"/>
          </a:xfrm>
          <a:prstGeom prst="rect">
            <a:avLst/>
          </a:prstGeom>
          <a:noFill/>
          <a:ln w="9525">
            <a:noFill/>
            <a:miter lim="800000"/>
            <a:headEnd/>
            <a:tailEnd/>
          </a:ln>
        </p:spPr>
      </p:pic>
      <p:sp>
        <p:nvSpPr>
          <p:cNvPr id="8" name="Rectangle 7"/>
          <p:cNvSpPr/>
          <p:nvPr/>
        </p:nvSpPr>
        <p:spPr>
          <a:xfrm>
            <a:off x="0" y="5170114"/>
            <a:ext cx="9144000" cy="307777"/>
          </a:xfrm>
          <a:prstGeom prst="rect">
            <a:avLst/>
          </a:prstGeom>
        </p:spPr>
        <p:txBody>
          <a:bodyPr wrap="square">
            <a:spAutoFit/>
          </a:bodyPr>
          <a:lstStyle/>
          <a:p>
            <a:pPr algn="ctr"/>
            <a:r>
              <a:rPr lang="en-GB" sz="1400" dirty="0"/>
              <a:t>(Welsh Assembly Government, 2008) </a:t>
            </a:r>
          </a:p>
        </p:txBody>
      </p:sp>
      <p:sp>
        <p:nvSpPr>
          <p:cNvPr id="10" name="TextBox 9"/>
          <p:cNvSpPr txBox="1"/>
          <p:nvPr/>
        </p:nvSpPr>
        <p:spPr>
          <a:xfrm>
            <a:off x="2" y="243420"/>
            <a:ext cx="9143999" cy="400110"/>
          </a:xfrm>
          <a:prstGeom prst="rect">
            <a:avLst/>
          </a:prstGeom>
          <a:noFill/>
        </p:spPr>
        <p:txBody>
          <a:bodyPr wrap="square" rtlCol="0">
            <a:spAutoFit/>
          </a:bodyPr>
          <a:lstStyle/>
          <a:p>
            <a:pPr algn="ctr"/>
            <a:r>
              <a:rPr lang="en-GB" sz="2000" dirty="0"/>
              <a:t>Contingency slides from here to Summary slide.</a:t>
            </a:r>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2"/>
          <p:cNvSpPr txBox="1">
            <a:spLocks noChangeArrowheads="1"/>
          </p:cNvSpPr>
          <p:nvPr/>
        </p:nvSpPr>
        <p:spPr bwMode="auto">
          <a:xfrm>
            <a:off x="138114" y="922978"/>
            <a:ext cx="9005887" cy="4847481"/>
          </a:xfrm>
          <a:prstGeom prst="rect">
            <a:avLst/>
          </a:prstGeom>
          <a:noFill/>
          <a:ln w="9525">
            <a:noFill/>
            <a:miter lim="800000"/>
            <a:headEnd/>
            <a:tailEnd/>
          </a:ln>
        </p:spPr>
        <p:txBody>
          <a:bodyPr>
            <a:spAutoFit/>
          </a:bodyPr>
          <a:lstStyle/>
          <a:p>
            <a:pPr>
              <a:spcAft>
                <a:spcPts val="600"/>
              </a:spcAft>
              <a:buClr>
                <a:srgbClr val="C00000"/>
              </a:buClr>
            </a:pPr>
            <a:r>
              <a:rPr lang="en-US" sz="2400" b="1" u="sng" dirty="0">
                <a:solidFill>
                  <a:prstClr val="black"/>
                </a:solidFill>
                <a:latin typeface="Calibri" pitchFamily="34" charset="0"/>
              </a:rPr>
              <a:t>North West Wales </a:t>
            </a:r>
            <a:r>
              <a:rPr lang="en-US" sz="2400" b="1" u="sng" dirty="0" err="1">
                <a:solidFill>
                  <a:prstClr val="black"/>
                </a:solidFill>
                <a:latin typeface="Calibri" pitchFamily="34" charset="0"/>
              </a:rPr>
              <a:t>Eryri</a:t>
            </a:r>
            <a:r>
              <a:rPr lang="en-US" sz="2400" b="1" u="sng" dirty="0">
                <a:solidFill>
                  <a:prstClr val="black"/>
                </a:solidFill>
                <a:latin typeface="Calibri" pitchFamily="34" charset="0"/>
              </a:rPr>
              <a:t> a </a:t>
            </a:r>
            <a:r>
              <a:rPr lang="en-US" sz="2400" b="1" u="sng" dirty="0" err="1">
                <a:solidFill>
                  <a:prstClr val="black"/>
                </a:solidFill>
                <a:latin typeface="Calibri" pitchFamily="34" charset="0"/>
              </a:rPr>
              <a:t>Môn</a:t>
            </a:r>
            <a:endParaRPr lang="en-US" sz="2400" dirty="0">
              <a:solidFill>
                <a:prstClr val="black"/>
              </a:solidFill>
              <a:latin typeface="Calibri" pitchFamily="34" charset="0"/>
            </a:endParaRPr>
          </a:p>
          <a:p>
            <a:pPr marL="0" lvl="1">
              <a:spcAft>
                <a:spcPts val="600"/>
              </a:spcAft>
              <a:buClr>
                <a:srgbClr val="C00000"/>
              </a:buClr>
              <a:buFont typeface="Wingdings" pitchFamily="2" charset="2"/>
              <a:buChar char="Ø"/>
            </a:pPr>
            <a:r>
              <a:rPr lang="en-US" sz="2400" dirty="0">
                <a:solidFill>
                  <a:prstClr val="black"/>
                </a:solidFill>
                <a:latin typeface="Calibri" pitchFamily="34" charset="0"/>
              </a:rPr>
              <a:t> </a:t>
            </a:r>
            <a:r>
              <a:rPr lang="en-US" sz="2400" dirty="0">
                <a:latin typeface="Calibri" pitchFamily="34" charset="0"/>
              </a:rPr>
              <a:t>Protecting soil carbon stores </a:t>
            </a:r>
          </a:p>
          <a:p>
            <a:pPr marL="0" lvl="1">
              <a:spcAft>
                <a:spcPts val="600"/>
              </a:spcAft>
              <a:buClr>
                <a:srgbClr val="C00000"/>
              </a:buClr>
              <a:buFont typeface="Wingdings" pitchFamily="2" charset="2"/>
              <a:buChar char="Ø"/>
            </a:pPr>
            <a:r>
              <a:rPr lang="en-US" sz="2400" dirty="0">
                <a:latin typeface="Calibri" pitchFamily="34" charset="0"/>
              </a:rPr>
              <a:t> </a:t>
            </a:r>
            <a:r>
              <a:rPr lang="en-US" sz="2400" dirty="0" err="1">
                <a:latin typeface="Calibri" pitchFamily="34" charset="0"/>
              </a:rPr>
              <a:t>Utilising</a:t>
            </a:r>
            <a:r>
              <a:rPr lang="en-US" sz="2400" dirty="0">
                <a:latin typeface="Calibri" pitchFamily="34" charset="0"/>
              </a:rPr>
              <a:t> the Region’s significant tidal current and wind resource for renewable energy.</a:t>
            </a:r>
          </a:p>
          <a:p>
            <a:pPr>
              <a:spcAft>
                <a:spcPts val="600"/>
              </a:spcAft>
              <a:buClr>
                <a:srgbClr val="C00000"/>
              </a:buClr>
              <a:buFont typeface="Wingdings" pitchFamily="2" charset="2"/>
              <a:buChar char="Ø"/>
            </a:pPr>
            <a:r>
              <a:rPr lang="en-US" sz="2400" b="1" dirty="0">
                <a:latin typeface="Calibri" pitchFamily="34" charset="0"/>
              </a:rPr>
              <a:t> Building on current low carbon activity:</a:t>
            </a:r>
          </a:p>
          <a:p>
            <a:pPr lvl="1">
              <a:spcAft>
                <a:spcPts val="600"/>
              </a:spcAft>
              <a:buClr>
                <a:srgbClr val="1F497D"/>
              </a:buClr>
              <a:buFont typeface="Wingdings" pitchFamily="2" charset="2"/>
              <a:buChar char="§"/>
            </a:pPr>
            <a:r>
              <a:rPr lang="en-US" sz="2400" dirty="0">
                <a:latin typeface="Calibri" pitchFamily="34" charset="0"/>
              </a:rPr>
              <a:t> Mon a Menai SRA</a:t>
            </a:r>
          </a:p>
          <a:p>
            <a:pPr lvl="1">
              <a:spcAft>
                <a:spcPts val="600"/>
              </a:spcAft>
              <a:buClr>
                <a:srgbClr val="1F497D"/>
              </a:buClr>
              <a:buFont typeface="Wingdings" pitchFamily="2" charset="2"/>
              <a:buChar char="§"/>
            </a:pPr>
            <a:r>
              <a:rPr lang="en-US" sz="2400" dirty="0">
                <a:latin typeface="Calibri" pitchFamily="34" charset="0"/>
              </a:rPr>
              <a:t> Sustainable Travel Area</a:t>
            </a:r>
          </a:p>
          <a:p>
            <a:pPr lvl="1">
              <a:spcAft>
                <a:spcPts val="600"/>
              </a:spcAft>
              <a:buClr>
                <a:srgbClr val="1F497D"/>
              </a:buClr>
              <a:buFont typeface="Wingdings" pitchFamily="2" charset="2"/>
              <a:buChar char="§"/>
            </a:pPr>
            <a:r>
              <a:rPr lang="en-US" sz="2400" dirty="0">
                <a:latin typeface="Calibri" pitchFamily="34" charset="0"/>
              </a:rPr>
              <a:t> Bangor Energy Strategy</a:t>
            </a:r>
          </a:p>
          <a:p>
            <a:pPr lvl="1">
              <a:spcAft>
                <a:spcPts val="600"/>
              </a:spcAft>
              <a:buClr>
                <a:srgbClr val="1F497D"/>
              </a:buClr>
              <a:buFont typeface="Wingdings" pitchFamily="2" charset="2"/>
              <a:buChar char="§"/>
            </a:pPr>
            <a:r>
              <a:rPr lang="en-US" sz="2400" dirty="0">
                <a:latin typeface="Calibri" pitchFamily="34" charset="0"/>
              </a:rPr>
              <a:t> Arbed</a:t>
            </a:r>
          </a:p>
          <a:p>
            <a:pPr lvl="1">
              <a:spcAft>
                <a:spcPts val="600"/>
              </a:spcAft>
              <a:buClr>
                <a:srgbClr val="1F497D"/>
              </a:buClr>
              <a:buFont typeface="Wingdings" pitchFamily="2" charset="2"/>
              <a:buChar char="§"/>
            </a:pPr>
            <a:r>
              <a:rPr lang="en-US" sz="2400" dirty="0">
                <a:latin typeface="Calibri" pitchFamily="34" charset="0"/>
              </a:rPr>
              <a:t> </a:t>
            </a:r>
            <a:r>
              <a:rPr lang="en-US" sz="2400" dirty="0" err="1">
                <a:latin typeface="Calibri" pitchFamily="34" charset="0"/>
              </a:rPr>
              <a:t>Fibrespeed</a:t>
            </a:r>
            <a:endParaRPr lang="en-US" sz="2400" dirty="0">
              <a:latin typeface="Calibri" pitchFamily="34" charset="0"/>
            </a:endParaRPr>
          </a:p>
          <a:p>
            <a:pPr lvl="1">
              <a:spcAft>
                <a:spcPts val="600"/>
              </a:spcAft>
              <a:buClr>
                <a:srgbClr val="1F497D"/>
              </a:buClr>
              <a:buFont typeface="Wingdings" pitchFamily="2" charset="2"/>
              <a:buChar char="§"/>
            </a:pPr>
            <a:r>
              <a:rPr lang="en-US" sz="2400" dirty="0">
                <a:latin typeface="Calibri" pitchFamily="34" charset="0"/>
              </a:rPr>
              <a:t> Energy Island</a:t>
            </a:r>
            <a:endParaRPr lang="en-US" sz="2400" dirty="0">
              <a:solidFill>
                <a:prstClr val="black"/>
              </a:solidFill>
              <a:latin typeface="Calibri" pitchFamily="34" charset="0"/>
            </a:endParaRPr>
          </a:p>
        </p:txBody>
      </p:sp>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Regional Priorities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1" name="Rectangle 10"/>
          <p:cNvSpPr/>
          <p:nvPr/>
        </p:nvSpPr>
        <p:spPr>
          <a:xfrm>
            <a:off x="2949657" y="6195353"/>
            <a:ext cx="1955343" cy="307777"/>
          </a:xfrm>
          <a:prstGeom prst="rect">
            <a:avLst/>
          </a:prstGeom>
        </p:spPr>
        <p:txBody>
          <a:bodyPr wrap="none">
            <a:spAutoFit/>
          </a:bodyPr>
          <a:lstStyle/>
          <a:p>
            <a:r>
              <a:rPr lang="en-GB" sz="1400" dirty="0"/>
              <a:t>(Bunting, G. et al, 2009)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2000"/>
                                        <p:tgtEl>
                                          <p:spTgt spid="1741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7411">
                                            <p:txEl>
                                              <p:pRg st="1" end="1"/>
                                            </p:txEl>
                                          </p:spTgt>
                                        </p:tgtEl>
                                        <p:attrNameLst>
                                          <p:attrName>style.visibility</p:attrName>
                                        </p:attrNameLst>
                                      </p:cBhvr>
                                      <p:to>
                                        <p:strVal val="visible"/>
                                      </p:to>
                                    </p:set>
                                    <p:animEffect transition="in" filter="fade">
                                      <p:cBhvr>
                                        <p:cTn id="10" dur="2000"/>
                                        <p:tgtEl>
                                          <p:spTgt spid="1741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Effect transition="in" filter="fade">
                                      <p:cBhvr>
                                        <p:cTn id="13" dur="2000"/>
                                        <p:tgtEl>
                                          <p:spTgt spid="1741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7411">
                                            <p:txEl>
                                              <p:pRg st="3" end="3"/>
                                            </p:txEl>
                                          </p:spTgt>
                                        </p:tgtEl>
                                        <p:attrNameLst>
                                          <p:attrName>style.visibility</p:attrName>
                                        </p:attrNameLst>
                                      </p:cBhvr>
                                      <p:to>
                                        <p:strVal val="visible"/>
                                      </p:to>
                                    </p:set>
                                    <p:animEffect transition="in" filter="fade">
                                      <p:cBhvr>
                                        <p:cTn id="16" dur="2000"/>
                                        <p:tgtEl>
                                          <p:spTgt spid="17411">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7411">
                                            <p:txEl>
                                              <p:pRg st="4" end="4"/>
                                            </p:txEl>
                                          </p:spTgt>
                                        </p:tgtEl>
                                        <p:attrNameLst>
                                          <p:attrName>style.visibility</p:attrName>
                                        </p:attrNameLst>
                                      </p:cBhvr>
                                      <p:to>
                                        <p:strVal val="visible"/>
                                      </p:to>
                                    </p:set>
                                    <p:animEffect transition="in" filter="fade">
                                      <p:cBhvr>
                                        <p:cTn id="19" dur="2000"/>
                                        <p:tgtEl>
                                          <p:spTgt spid="17411">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7411">
                                            <p:txEl>
                                              <p:pRg st="5" end="5"/>
                                            </p:txEl>
                                          </p:spTgt>
                                        </p:tgtEl>
                                        <p:attrNameLst>
                                          <p:attrName>style.visibility</p:attrName>
                                        </p:attrNameLst>
                                      </p:cBhvr>
                                      <p:to>
                                        <p:strVal val="visible"/>
                                      </p:to>
                                    </p:set>
                                    <p:animEffect transition="in" filter="fade">
                                      <p:cBhvr>
                                        <p:cTn id="22" dur="2000"/>
                                        <p:tgtEl>
                                          <p:spTgt spid="17411">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7411">
                                            <p:txEl>
                                              <p:pRg st="6" end="6"/>
                                            </p:txEl>
                                          </p:spTgt>
                                        </p:tgtEl>
                                        <p:attrNameLst>
                                          <p:attrName>style.visibility</p:attrName>
                                        </p:attrNameLst>
                                      </p:cBhvr>
                                      <p:to>
                                        <p:strVal val="visible"/>
                                      </p:to>
                                    </p:set>
                                    <p:animEffect transition="in" filter="fade">
                                      <p:cBhvr>
                                        <p:cTn id="25" dur="2000"/>
                                        <p:tgtEl>
                                          <p:spTgt spid="17411">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17411">
                                            <p:txEl>
                                              <p:pRg st="7" end="7"/>
                                            </p:txEl>
                                          </p:spTgt>
                                        </p:tgtEl>
                                        <p:attrNameLst>
                                          <p:attrName>style.visibility</p:attrName>
                                        </p:attrNameLst>
                                      </p:cBhvr>
                                      <p:to>
                                        <p:strVal val="visible"/>
                                      </p:to>
                                    </p:set>
                                    <p:animEffect transition="in" filter="fade">
                                      <p:cBhvr>
                                        <p:cTn id="28" dur="2000"/>
                                        <p:tgtEl>
                                          <p:spTgt spid="17411">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17411">
                                            <p:txEl>
                                              <p:pRg st="8" end="8"/>
                                            </p:txEl>
                                          </p:spTgt>
                                        </p:tgtEl>
                                        <p:attrNameLst>
                                          <p:attrName>style.visibility</p:attrName>
                                        </p:attrNameLst>
                                      </p:cBhvr>
                                      <p:to>
                                        <p:strVal val="visible"/>
                                      </p:to>
                                    </p:set>
                                    <p:animEffect transition="in" filter="fade">
                                      <p:cBhvr>
                                        <p:cTn id="31" dur="2000"/>
                                        <p:tgtEl>
                                          <p:spTgt spid="17411">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17411">
                                            <p:txEl>
                                              <p:pRg st="9" end="9"/>
                                            </p:txEl>
                                          </p:spTgt>
                                        </p:tgtEl>
                                        <p:attrNameLst>
                                          <p:attrName>style.visibility</p:attrName>
                                        </p:attrNameLst>
                                      </p:cBhvr>
                                      <p:to>
                                        <p:strVal val="visible"/>
                                      </p:to>
                                    </p:set>
                                    <p:animEffect transition="in" filter="fade">
                                      <p:cBhvr>
                                        <p:cTn id="34" dur="2000"/>
                                        <p:tgtEl>
                                          <p:spTgt spid="17411">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02632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438" name="Rectangle 6"/>
          <p:cNvSpPr>
            <a:spLocks noChangeArrowheads="1"/>
          </p:cNvSpPr>
          <p:nvPr/>
        </p:nvSpPr>
        <p:spPr bwMode="auto">
          <a:xfrm>
            <a:off x="0" y="1478549"/>
            <a:ext cx="9144000" cy="646331"/>
          </a:xfrm>
          <a:prstGeom prst="rect">
            <a:avLst/>
          </a:prstGeom>
          <a:noFill/>
          <a:ln w="9525">
            <a:noFill/>
            <a:miter lim="800000"/>
            <a:headEnd/>
            <a:tailEnd/>
          </a:ln>
        </p:spPr>
        <p:txBody>
          <a:bodyPr>
            <a:spAutoFit/>
          </a:bodyPr>
          <a:lstStyle/>
          <a:p>
            <a:pPr algn="ctr"/>
            <a:r>
              <a:rPr lang="en-GB" sz="3600" b="1" i="1" dirty="0">
                <a:latin typeface="Calibri" pitchFamily="34" charset="0"/>
              </a:rPr>
              <a:t>Priorities for South East Wales</a:t>
            </a:r>
          </a:p>
        </p:txBody>
      </p:sp>
      <p:sp>
        <p:nvSpPr>
          <p:cNvPr id="9" name="Rectangle 3"/>
          <p:cNvSpPr>
            <a:spLocks noChangeArrowheads="1"/>
          </p:cNvSpPr>
          <p:nvPr/>
        </p:nvSpPr>
        <p:spPr bwMode="auto">
          <a:xfrm>
            <a:off x="0" y="5489763"/>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8442" name="Picture 10"/>
          <p:cNvPicPr>
            <a:picLocks noChangeAspect="1" noChangeArrowheads="1"/>
          </p:cNvPicPr>
          <p:nvPr/>
        </p:nvPicPr>
        <p:blipFill>
          <a:blip r:embed="rId3" cstate="email"/>
          <a:srcRect/>
          <a:stretch>
            <a:fillRect/>
          </a:stretch>
        </p:blipFill>
        <p:spPr bwMode="auto">
          <a:xfrm>
            <a:off x="2428856" y="2204017"/>
            <a:ext cx="4110509" cy="3050888"/>
          </a:xfrm>
          <a:prstGeom prst="rect">
            <a:avLst/>
          </a:prstGeom>
          <a:noFill/>
          <a:ln w="9525">
            <a:noFill/>
            <a:miter lim="800000"/>
            <a:headEnd/>
            <a:tailEnd/>
          </a:ln>
        </p:spPr>
      </p:pic>
      <p:sp>
        <p:nvSpPr>
          <p:cNvPr id="8" name="Rectangle 7"/>
          <p:cNvSpPr/>
          <p:nvPr/>
        </p:nvSpPr>
        <p:spPr>
          <a:xfrm>
            <a:off x="0" y="5170114"/>
            <a:ext cx="9144000" cy="307777"/>
          </a:xfrm>
          <a:prstGeom prst="rect">
            <a:avLst/>
          </a:prstGeom>
        </p:spPr>
        <p:txBody>
          <a:bodyPr wrap="square">
            <a:spAutoFit/>
          </a:bodyPr>
          <a:lstStyle/>
          <a:p>
            <a:pPr algn="ctr"/>
            <a:r>
              <a:rPr lang="en-GB" sz="1400" dirty="0"/>
              <a:t>(Welsh Assembly Government, 2008) </a:t>
            </a:r>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extBox 2"/>
          <p:cNvSpPr txBox="1">
            <a:spLocks noChangeArrowheads="1"/>
          </p:cNvSpPr>
          <p:nvPr/>
        </p:nvSpPr>
        <p:spPr bwMode="auto">
          <a:xfrm>
            <a:off x="138114" y="995170"/>
            <a:ext cx="9005887" cy="2169825"/>
          </a:xfrm>
          <a:prstGeom prst="rect">
            <a:avLst/>
          </a:prstGeom>
          <a:noFill/>
          <a:ln w="9525">
            <a:noFill/>
            <a:miter lim="800000"/>
            <a:headEnd/>
            <a:tailEnd/>
          </a:ln>
        </p:spPr>
        <p:txBody>
          <a:bodyPr>
            <a:spAutoFit/>
          </a:bodyPr>
          <a:lstStyle/>
          <a:p>
            <a:pPr>
              <a:spcAft>
                <a:spcPts val="600"/>
              </a:spcAft>
              <a:buClr>
                <a:srgbClr val="C00000"/>
              </a:buClr>
            </a:pPr>
            <a:r>
              <a:rPr lang="en-US" sz="2400" b="1" u="sng" dirty="0">
                <a:latin typeface="Calibri" pitchFamily="34" charset="0"/>
              </a:rPr>
              <a:t>South East Wales Capital Region</a:t>
            </a:r>
            <a:endParaRPr lang="en-US" sz="2400" u="sng" dirty="0">
              <a:latin typeface="Calibri" pitchFamily="34" charset="0"/>
            </a:endParaRPr>
          </a:p>
          <a:p>
            <a:pPr>
              <a:spcAft>
                <a:spcPts val="600"/>
              </a:spcAft>
              <a:buClr>
                <a:srgbClr val="C00000"/>
              </a:buClr>
              <a:buFont typeface="Wingdings" pitchFamily="2" charset="2"/>
              <a:buChar char="Ø"/>
            </a:pPr>
            <a:r>
              <a:rPr lang="en-US" sz="2400" dirty="0">
                <a:latin typeface="Calibri" pitchFamily="34" charset="0"/>
              </a:rPr>
              <a:t> Tackling transport emissions</a:t>
            </a:r>
          </a:p>
          <a:p>
            <a:pPr>
              <a:spcAft>
                <a:spcPts val="600"/>
              </a:spcAft>
              <a:buClr>
                <a:srgbClr val="C00000"/>
              </a:buClr>
              <a:buFont typeface="Wingdings" pitchFamily="2" charset="2"/>
              <a:buChar char="Ø"/>
            </a:pPr>
            <a:r>
              <a:rPr lang="en-US" sz="2400" dirty="0">
                <a:latin typeface="Calibri" pitchFamily="34" charset="0"/>
              </a:rPr>
              <a:t> Potential investment via Severn Energy tidal energy enables the transition to a low carbon future</a:t>
            </a:r>
          </a:p>
          <a:p>
            <a:pPr>
              <a:spcAft>
                <a:spcPts val="600"/>
              </a:spcAft>
              <a:buClr>
                <a:srgbClr val="C00000"/>
              </a:buClr>
              <a:buFont typeface="Wingdings" pitchFamily="2" charset="2"/>
              <a:buChar char="Ø"/>
            </a:pPr>
            <a:r>
              <a:rPr lang="en-US" sz="2400" dirty="0">
                <a:latin typeface="Calibri" pitchFamily="34" charset="0"/>
              </a:rPr>
              <a:t> Build on Heads of Valleys work</a:t>
            </a:r>
          </a:p>
        </p:txBody>
      </p:sp>
      <p:sp>
        <p:nvSpPr>
          <p:cNvPr id="1229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South East Wales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0" name="Rectangle 9"/>
          <p:cNvSpPr/>
          <p:nvPr/>
        </p:nvSpPr>
        <p:spPr>
          <a:xfrm>
            <a:off x="6953619" y="6250771"/>
            <a:ext cx="1955343" cy="307777"/>
          </a:xfrm>
          <a:prstGeom prst="rect">
            <a:avLst/>
          </a:prstGeom>
        </p:spPr>
        <p:txBody>
          <a:bodyPr wrap="none">
            <a:spAutoFit/>
          </a:bodyPr>
          <a:lstStyle/>
          <a:p>
            <a:r>
              <a:rPr lang="en-GB" sz="1400" dirty="0"/>
              <a:t>(Bunting, G. et al, 2009)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2000"/>
                                        <p:tgtEl>
                                          <p:spTgt spid="1229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2291">
                                            <p:txEl>
                                              <p:pRg st="1" end="1"/>
                                            </p:txEl>
                                          </p:spTgt>
                                        </p:tgtEl>
                                        <p:attrNameLst>
                                          <p:attrName>style.visibility</p:attrName>
                                        </p:attrNameLst>
                                      </p:cBhvr>
                                      <p:to>
                                        <p:strVal val="visible"/>
                                      </p:to>
                                    </p:set>
                                    <p:animEffect transition="in" filter="fade">
                                      <p:cBhvr>
                                        <p:cTn id="10" dur="2000"/>
                                        <p:tgtEl>
                                          <p:spTgt spid="1229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animEffect transition="in" filter="fade">
                                      <p:cBhvr>
                                        <p:cTn id="13" dur="2000"/>
                                        <p:tgtEl>
                                          <p:spTgt spid="1229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2291">
                                            <p:txEl>
                                              <p:pRg st="3" end="3"/>
                                            </p:txEl>
                                          </p:spTgt>
                                        </p:tgtEl>
                                        <p:attrNameLst>
                                          <p:attrName>style.visibility</p:attrName>
                                        </p:attrNameLst>
                                      </p:cBhvr>
                                      <p:to>
                                        <p:strVal val="visible"/>
                                      </p:to>
                                    </p:set>
                                    <p:animEffect transition="in" filter="fade">
                                      <p:cBhvr>
                                        <p:cTn id="16" dur="2000"/>
                                        <p:tgtEl>
                                          <p:spTgt spid="122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cid:image003.jpg@01CAC138.0CA32BF0"/>
          <p:cNvPicPr>
            <a:picLocks noChangeAspect="1" noChangeArrowheads="1"/>
          </p:cNvPicPr>
          <p:nvPr/>
        </p:nvPicPr>
        <p:blipFill>
          <a:blip r:embed="rId3" cstate="email"/>
          <a:srcRect/>
          <a:stretch>
            <a:fillRect/>
          </a:stretch>
        </p:blipFill>
        <p:spPr bwMode="auto">
          <a:xfrm>
            <a:off x="141548" y="6080085"/>
            <a:ext cx="2392029" cy="586933"/>
          </a:xfrm>
          <a:prstGeom prst="rect">
            <a:avLst/>
          </a:prstGeom>
          <a:noFill/>
          <a:ln w="9525">
            <a:noFill/>
            <a:miter lim="800000"/>
            <a:headEnd/>
            <a:tailEnd/>
          </a:ln>
        </p:spPr>
      </p:pic>
      <p:sp>
        <p:nvSpPr>
          <p:cNvPr id="12291" name="TextBox 2"/>
          <p:cNvSpPr txBox="1">
            <a:spLocks noChangeArrowheads="1"/>
          </p:cNvSpPr>
          <p:nvPr/>
        </p:nvSpPr>
        <p:spPr bwMode="auto">
          <a:xfrm>
            <a:off x="138114" y="995170"/>
            <a:ext cx="9005887" cy="4478149"/>
          </a:xfrm>
          <a:prstGeom prst="rect">
            <a:avLst/>
          </a:prstGeom>
          <a:noFill/>
          <a:ln w="9525">
            <a:noFill/>
            <a:miter lim="800000"/>
            <a:headEnd/>
            <a:tailEnd/>
          </a:ln>
        </p:spPr>
        <p:txBody>
          <a:bodyPr>
            <a:spAutoFit/>
          </a:bodyPr>
          <a:lstStyle/>
          <a:p>
            <a:pPr>
              <a:spcAft>
                <a:spcPts val="600"/>
              </a:spcAft>
              <a:buClr>
                <a:srgbClr val="C00000"/>
              </a:buClr>
            </a:pPr>
            <a:r>
              <a:rPr lang="en-US" sz="2400" b="1" u="sng" dirty="0">
                <a:latin typeface="Calibri" pitchFamily="34" charset="0"/>
              </a:rPr>
              <a:t>South East Wales Capital Region</a:t>
            </a:r>
            <a:endParaRPr lang="en-US" sz="2400" u="sng" dirty="0">
              <a:latin typeface="Calibri" pitchFamily="34" charset="0"/>
            </a:endParaRPr>
          </a:p>
          <a:p>
            <a:pPr>
              <a:spcAft>
                <a:spcPts val="600"/>
              </a:spcAft>
              <a:buClr>
                <a:srgbClr val="C00000"/>
              </a:buClr>
              <a:buFont typeface="Wingdings" pitchFamily="2" charset="2"/>
              <a:buChar char="Ø"/>
            </a:pPr>
            <a:r>
              <a:rPr lang="en-US" sz="2400" dirty="0">
                <a:latin typeface="Calibri" pitchFamily="34" charset="0"/>
              </a:rPr>
              <a:t> Tackling transport emissions</a:t>
            </a:r>
          </a:p>
          <a:p>
            <a:pPr>
              <a:spcAft>
                <a:spcPts val="600"/>
              </a:spcAft>
              <a:buClr>
                <a:srgbClr val="C00000"/>
              </a:buClr>
              <a:buFont typeface="Wingdings" pitchFamily="2" charset="2"/>
              <a:buChar char="Ø"/>
            </a:pPr>
            <a:r>
              <a:rPr lang="en-US" sz="2400" dirty="0">
                <a:latin typeface="Calibri" pitchFamily="34" charset="0"/>
              </a:rPr>
              <a:t> Potential investment via Severn Energy tidal energy enables the transition to a low carbon future</a:t>
            </a:r>
          </a:p>
          <a:p>
            <a:pPr>
              <a:spcAft>
                <a:spcPts val="600"/>
              </a:spcAft>
              <a:buClr>
                <a:srgbClr val="C00000"/>
              </a:buClr>
              <a:buFont typeface="Wingdings" pitchFamily="2" charset="2"/>
              <a:buChar char="Ø"/>
            </a:pPr>
            <a:r>
              <a:rPr lang="en-US" sz="2400" dirty="0">
                <a:latin typeface="Calibri" pitchFamily="34" charset="0"/>
              </a:rPr>
              <a:t> Build on Heads of Valleys work</a:t>
            </a:r>
          </a:p>
          <a:p>
            <a:pPr>
              <a:spcAft>
                <a:spcPts val="600"/>
              </a:spcAft>
              <a:buClr>
                <a:srgbClr val="C00000"/>
              </a:buClr>
              <a:buFont typeface="Wingdings" pitchFamily="2" charset="2"/>
              <a:buChar char="Ø"/>
            </a:pPr>
            <a:endParaRPr lang="en-US" sz="2400" dirty="0">
              <a:latin typeface="Calibri" pitchFamily="34" charset="0"/>
            </a:endParaRPr>
          </a:p>
          <a:p>
            <a:pPr>
              <a:spcAft>
                <a:spcPts val="1200"/>
              </a:spcAft>
              <a:buClr>
                <a:srgbClr val="C00000"/>
              </a:buClr>
            </a:pPr>
            <a:r>
              <a:rPr lang="en-US" sz="2400" b="1" u="sng" dirty="0">
                <a:latin typeface="Calibri" pitchFamily="34" charset="0"/>
              </a:rPr>
              <a:t>Swansea Bay Waterfront and Western Valleys</a:t>
            </a:r>
          </a:p>
          <a:p>
            <a:pPr>
              <a:spcAft>
                <a:spcPts val="1200"/>
              </a:spcAft>
              <a:buClr>
                <a:srgbClr val="C00000"/>
              </a:buClr>
              <a:buFont typeface="Wingdings" pitchFamily="2" charset="2"/>
              <a:buChar char="Ø"/>
            </a:pPr>
            <a:r>
              <a:rPr lang="en-US" sz="2400" b="1" dirty="0">
                <a:latin typeface="Calibri" pitchFamily="34" charset="0"/>
              </a:rPr>
              <a:t> </a:t>
            </a:r>
            <a:r>
              <a:rPr lang="en-US" sz="2400" dirty="0">
                <a:latin typeface="Calibri" pitchFamily="34" charset="0"/>
              </a:rPr>
              <a:t>Further developing the Region’s knowledge economy through a focus on low carbon skills and technologies.</a:t>
            </a:r>
          </a:p>
          <a:p>
            <a:pPr>
              <a:spcAft>
                <a:spcPts val="1200"/>
              </a:spcAft>
              <a:buClr>
                <a:srgbClr val="C00000"/>
              </a:buClr>
              <a:buFont typeface="Wingdings" pitchFamily="2" charset="2"/>
              <a:buChar char="Ø"/>
            </a:pPr>
            <a:r>
              <a:rPr lang="en-US" sz="2400" dirty="0">
                <a:solidFill>
                  <a:prstClr val="black"/>
                </a:solidFill>
                <a:latin typeface="Calibri" pitchFamily="34" charset="0"/>
              </a:rPr>
              <a:t>Enhance </a:t>
            </a:r>
            <a:r>
              <a:rPr lang="en-US" sz="2400" dirty="0">
                <a:latin typeface="Calibri" pitchFamily="34" charset="0"/>
              </a:rPr>
              <a:t>ICT connectivity</a:t>
            </a:r>
          </a:p>
        </p:txBody>
      </p:sp>
      <p:sp>
        <p:nvSpPr>
          <p:cNvPr id="1229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Regional Priorities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55649" name="Picture 1"/>
          <p:cNvPicPr>
            <a:picLocks noChangeAspect="1" noChangeArrowheads="1"/>
          </p:cNvPicPr>
          <p:nvPr/>
        </p:nvPicPr>
        <p:blipFill>
          <a:blip r:embed="rId4" cstate="email"/>
          <a:srcRect l="9851" t="1888" r="10224" b="1954"/>
          <a:stretch>
            <a:fillRect/>
          </a:stretch>
        </p:blipFill>
        <p:spPr bwMode="auto">
          <a:xfrm>
            <a:off x="0" y="-1"/>
            <a:ext cx="9144000" cy="6875695"/>
          </a:xfrm>
          <a:prstGeom prst="rect">
            <a:avLst/>
          </a:prstGeom>
          <a:noFill/>
          <a:ln w="9525">
            <a:noFill/>
            <a:miter lim="800000"/>
            <a:headEnd/>
            <a:tailEnd/>
          </a:ln>
        </p:spPr>
      </p:pic>
      <p:sp>
        <p:nvSpPr>
          <p:cNvPr id="11" name="Rectangle 10"/>
          <p:cNvSpPr/>
          <p:nvPr/>
        </p:nvSpPr>
        <p:spPr>
          <a:xfrm>
            <a:off x="6649993" y="310065"/>
            <a:ext cx="2274405" cy="369332"/>
          </a:xfrm>
          <a:prstGeom prst="rect">
            <a:avLst/>
          </a:prstGeom>
        </p:spPr>
        <p:txBody>
          <a:bodyPr wrap="none">
            <a:spAutoFit/>
          </a:bodyPr>
          <a:lstStyle/>
          <a:p>
            <a:r>
              <a:rPr lang="en-GB" dirty="0">
                <a:solidFill>
                  <a:schemeClr val="bg1"/>
                </a:solidFill>
              </a:rPr>
              <a:t>(Cardiff Council, 2009)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2000"/>
                                        <p:tgtEl>
                                          <p:spTgt spid="1229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2291">
                                            <p:txEl>
                                              <p:pRg st="1" end="1"/>
                                            </p:txEl>
                                          </p:spTgt>
                                        </p:tgtEl>
                                        <p:attrNameLst>
                                          <p:attrName>style.visibility</p:attrName>
                                        </p:attrNameLst>
                                      </p:cBhvr>
                                      <p:to>
                                        <p:strVal val="visible"/>
                                      </p:to>
                                    </p:set>
                                    <p:animEffect transition="in" filter="fade">
                                      <p:cBhvr>
                                        <p:cTn id="10" dur="2000"/>
                                        <p:tgtEl>
                                          <p:spTgt spid="1229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animEffect transition="in" filter="fade">
                                      <p:cBhvr>
                                        <p:cTn id="13" dur="2000"/>
                                        <p:tgtEl>
                                          <p:spTgt spid="1229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2291">
                                            <p:txEl>
                                              <p:pRg st="3" end="3"/>
                                            </p:txEl>
                                          </p:spTgt>
                                        </p:tgtEl>
                                        <p:attrNameLst>
                                          <p:attrName>style.visibility</p:attrName>
                                        </p:attrNameLst>
                                      </p:cBhvr>
                                      <p:to>
                                        <p:strVal val="visible"/>
                                      </p:to>
                                    </p:set>
                                    <p:animEffect transition="in" filter="fade">
                                      <p:cBhvr>
                                        <p:cTn id="16" dur="2000"/>
                                        <p:tgtEl>
                                          <p:spTgt spid="12291">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2291">
                                            <p:txEl>
                                              <p:pRg st="5" end="5"/>
                                            </p:txEl>
                                          </p:spTgt>
                                        </p:tgtEl>
                                        <p:attrNameLst>
                                          <p:attrName>style.visibility</p:attrName>
                                        </p:attrNameLst>
                                      </p:cBhvr>
                                      <p:to>
                                        <p:strVal val="visible"/>
                                      </p:to>
                                    </p:set>
                                    <p:animEffect transition="in" filter="fade">
                                      <p:cBhvr>
                                        <p:cTn id="21" dur="2000"/>
                                        <p:tgtEl>
                                          <p:spTgt spid="12291">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12291">
                                            <p:txEl>
                                              <p:pRg st="6" end="6"/>
                                            </p:txEl>
                                          </p:spTgt>
                                        </p:tgtEl>
                                        <p:attrNameLst>
                                          <p:attrName>style.visibility</p:attrName>
                                        </p:attrNameLst>
                                      </p:cBhvr>
                                      <p:to>
                                        <p:strVal val="visible"/>
                                      </p:to>
                                    </p:set>
                                    <p:animEffect transition="in" filter="fade">
                                      <p:cBhvr>
                                        <p:cTn id="24" dur="2000"/>
                                        <p:tgtEl>
                                          <p:spTgt spid="12291">
                                            <p:txEl>
                                              <p:pRg st="6" end="6"/>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12291">
                                            <p:txEl>
                                              <p:pRg st="7" end="7"/>
                                            </p:txEl>
                                          </p:spTgt>
                                        </p:tgtEl>
                                        <p:attrNameLst>
                                          <p:attrName>style.visibility</p:attrName>
                                        </p:attrNameLst>
                                      </p:cBhvr>
                                      <p:to>
                                        <p:strVal val="visible"/>
                                      </p:to>
                                    </p:set>
                                    <p:animEffect transition="in" filter="fade">
                                      <p:cBhvr>
                                        <p:cTn id="27" dur="2000"/>
                                        <p:tgtEl>
                                          <p:spTgt spid="1229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13" descr="SDC Commission logo - bitmap"/>
          <p:cNvPicPr>
            <a:picLocks noChangeAspect="1" noChangeArrowheads="1"/>
          </p:cNvPicPr>
          <p:nvPr/>
        </p:nvPicPr>
        <p:blipFill>
          <a:blip r:embed="rId3" cstate="email"/>
          <a:srcRect l="9219" t="31006" r="9114" b="29028"/>
          <a:stretch>
            <a:fillRect/>
          </a:stretch>
        </p:blipFill>
        <p:spPr bwMode="auto">
          <a:xfrm>
            <a:off x="1" y="6062664"/>
            <a:ext cx="2165351" cy="795337"/>
          </a:xfrm>
          <a:prstGeom prst="rect">
            <a:avLst/>
          </a:prstGeom>
          <a:noFill/>
          <a:ln w="9525">
            <a:noFill/>
            <a:miter lim="800000"/>
            <a:headEnd/>
            <a:tailEnd/>
          </a:ln>
        </p:spPr>
      </p:pic>
      <p:sp>
        <p:nvSpPr>
          <p:cNvPr id="5" name="Rectangle 3"/>
          <p:cNvSpPr>
            <a:spLocks noChangeArrowheads="1"/>
          </p:cNvSpPr>
          <p:nvPr/>
        </p:nvSpPr>
        <p:spPr bwMode="auto">
          <a:xfrm>
            <a:off x="0" y="67488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438" name="Rectangle 6"/>
          <p:cNvSpPr>
            <a:spLocks noChangeArrowheads="1"/>
          </p:cNvSpPr>
          <p:nvPr/>
        </p:nvSpPr>
        <p:spPr bwMode="auto">
          <a:xfrm>
            <a:off x="0" y="1000125"/>
            <a:ext cx="9144000" cy="1200329"/>
          </a:xfrm>
          <a:prstGeom prst="rect">
            <a:avLst/>
          </a:prstGeom>
          <a:noFill/>
          <a:ln w="9525">
            <a:noFill/>
            <a:miter lim="800000"/>
            <a:headEnd/>
            <a:tailEnd/>
          </a:ln>
        </p:spPr>
        <p:txBody>
          <a:bodyPr>
            <a:spAutoFit/>
          </a:bodyPr>
          <a:lstStyle/>
          <a:p>
            <a:pPr algn="ctr"/>
            <a:r>
              <a:rPr lang="en-GB" sz="3600" b="1" i="1">
                <a:latin typeface="Calibri" pitchFamily="34" charset="0"/>
              </a:rPr>
              <a:t>Priorities for </a:t>
            </a:r>
            <a:r>
              <a:rPr lang="en-US" sz="3600" b="1" i="1">
                <a:latin typeface="Calibri" pitchFamily="34" charset="0"/>
              </a:rPr>
              <a:t>Swansea Bay – </a:t>
            </a:r>
            <a:br>
              <a:rPr lang="en-US" sz="3600" b="1" i="1">
                <a:latin typeface="Calibri" pitchFamily="34" charset="0"/>
              </a:rPr>
            </a:br>
            <a:r>
              <a:rPr lang="en-US" sz="3600" b="1" i="1">
                <a:latin typeface="Calibri" pitchFamily="34" charset="0"/>
              </a:rPr>
              <a:t>Waterfront and Western Valleys</a:t>
            </a:r>
            <a:endParaRPr lang="en-GB" sz="3600" b="1" i="1">
              <a:latin typeface="Calibri" pitchFamily="34" charset="0"/>
            </a:endParaRPr>
          </a:p>
        </p:txBody>
      </p:sp>
      <p:sp>
        <p:nvSpPr>
          <p:cNvPr id="9" name="Rectangle 3"/>
          <p:cNvSpPr>
            <a:spLocks noChangeArrowheads="1"/>
          </p:cNvSpPr>
          <p:nvPr/>
        </p:nvSpPr>
        <p:spPr bwMode="auto">
          <a:xfrm>
            <a:off x="0" y="580185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8442" name="Picture 1"/>
          <p:cNvPicPr>
            <a:picLocks noChangeAspect="1" noChangeArrowheads="1"/>
          </p:cNvPicPr>
          <p:nvPr/>
        </p:nvPicPr>
        <p:blipFill>
          <a:blip r:embed="rId4" cstate="email"/>
          <a:srcRect/>
          <a:stretch>
            <a:fillRect/>
          </a:stretch>
        </p:blipFill>
        <p:spPr bwMode="auto">
          <a:xfrm>
            <a:off x="2400300" y="2287008"/>
            <a:ext cx="4332288" cy="3224212"/>
          </a:xfrm>
          <a:prstGeom prst="rect">
            <a:avLst/>
          </a:prstGeom>
          <a:noFill/>
          <a:ln w="9525">
            <a:noFill/>
            <a:miter lim="800000"/>
            <a:headEnd/>
            <a:tailEnd/>
          </a:ln>
        </p:spPr>
      </p:pic>
      <p:sp>
        <p:nvSpPr>
          <p:cNvPr id="7" name="Rectangle 6"/>
          <p:cNvSpPr/>
          <p:nvPr/>
        </p:nvSpPr>
        <p:spPr>
          <a:xfrm>
            <a:off x="0" y="5447204"/>
            <a:ext cx="9144000" cy="307777"/>
          </a:xfrm>
          <a:prstGeom prst="rect">
            <a:avLst/>
          </a:prstGeom>
        </p:spPr>
        <p:txBody>
          <a:bodyPr wrap="square">
            <a:spAutoFit/>
          </a:bodyPr>
          <a:lstStyle/>
          <a:p>
            <a:pPr algn="ctr"/>
            <a:r>
              <a:rPr lang="en-GB" sz="1400" dirty="0"/>
              <a:t>(Welsh Assembly Government, 2008) </a:t>
            </a:r>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13" descr="SDC Commission logo - bitmap"/>
          <p:cNvPicPr>
            <a:picLocks noChangeAspect="1" noChangeArrowheads="1"/>
          </p:cNvPicPr>
          <p:nvPr/>
        </p:nvPicPr>
        <p:blipFill>
          <a:blip r:embed="rId3" cstate="email"/>
          <a:srcRect l="9219" t="31006" r="9114" b="29028"/>
          <a:stretch>
            <a:fillRect/>
          </a:stretch>
        </p:blipFill>
        <p:spPr bwMode="auto">
          <a:xfrm>
            <a:off x="1" y="6062664"/>
            <a:ext cx="2165351" cy="795337"/>
          </a:xfrm>
          <a:prstGeom prst="rect">
            <a:avLst/>
          </a:prstGeom>
          <a:noFill/>
          <a:ln w="9525">
            <a:noFill/>
            <a:miter lim="800000"/>
            <a:headEnd/>
            <a:tailEnd/>
          </a:ln>
        </p:spPr>
      </p:pic>
      <p:sp>
        <p:nvSpPr>
          <p:cNvPr id="20483" name="TextBox 2"/>
          <p:cNvSpPr txBox="1">
            <a:spLocks noChangeArrowheads="1"/>
          </p:cNvSpPr>
          <p:nvPr/>
        </p:nvSpPr>
        <p:spPr bwMode="auto">
          <a:xfrm>
            <a:off x="138114" y="1050926"/>
            <a:ext cx="9005887" cy="4247317"/>
          </a:xfrm>
          <a:prstGeom prst="rect">
            <a:avLst/>
          </a:prstGeom>
          <a:noFill/>
          <a:ln w="9525">
            <a:noFill/>
            <a:miter lim="800000"/>
            <a:headEnd/>
            <a:tailEnd/>
          </a:ln>
        </p:spPr>
        <p:txBody>
          <a:bodyPr>
            <a:spAutoFit/>
          </a:bodyPr>
          <a:lstStyle/>
          <a:p>
            <a:pPr>
              <a:spcAft>
                <a:spcPts val="600"/>
              </a:spcAft>
              <a:buClr>
                <a:srgbClr val="C00000"/>
              </a:buClr>
              <a:buFont typeface="Wingdings" pitchFamily="2" charset="2"/>
              <a:buChar char="Ø"/>
            </a:pPr>
            <a:r>
              <a:rPr lang="en-US" sz="2400" b="1" dirty="0">
                <a:latin typeface="Calibri" pitchFamily="34" charset="0"/>
              </a:rPr>
              <a:t>Innovation opportunities</a:t>
            </a:r>
            <a:endParaRPr lang="en-US" sz="2400" dirty="0">
              <a:latin typeface="Calibri" pitchFamily="34" charset="0"/>
            </a:endParaRPr>
          </a:p>
          <a:p>
            <a:pPr lvl="1">
              <a:spcAft>
                <a:spcPts val="600"/>
              </a:spcAft>
              <a:buClr>
                <a:srgbClr val="1F497D"/>
              </a:buClr>
              <a:buFont typeface="Wingdings" pitchFamily="2" charset="2"/>
              <a:buChar char="§"/>
            </a:pPr>
            <a:r>
              <a:rPr lang="en-US" sz="2400" dirty="0">
                <a:latin typeface="Calibri" pitchFamily="34" charset="0"/>
              </a:rPr>
              <a:t> Supporting RD&amp;D of low carbon technologies</a:t>
            </a:r>
          </a:p>
          <a:p>
            <a:pPr lvl="1">
              <a:spcAft>
                <a:spcPts val="600"/>
              </a:spcAft>
              <a:buClr>
                <a:srgbClr val="1F497D"/>
              </a:buClr>
              <a:buFont typeface="Wingdings" pitchFamily="2" charset="2"/>
              <a:buChar char="§"/>
            </a:pPr>
            <a:r>
              <a:rPr lang="en-US" sz="2400" dirty="0">
                <a:latin typeface="Calibri" pitchFamily="34" charset="0"/>
              </a:rPr>
              <a:t> Building on:</a:t>
            </a:r>
          </a:p>
          <a:p>
            <a:pPr lvl="2">
              <a:spcAft>
                <a:spcPts val="600"/>
              </a:spcAft>
              <a:buClr>
                <a:srgbClr val="1F497D"/>
              </a:buClr>
              <a:buFont typeface="Courier New" pitchFamily="49" charset="0"/>
              <a:buChar char="o"/>
            </a:pPr>
            <a:r>
              <a:rPr lang="en-US" sz="2400" dirty="0">
                <a:latin typeface="Calibri" pitchFamily="34" charset="0"/>
              </a:rPr>
              <a:t> Swansea University’s expertise – LCRI, C3W</a:t>
            </a:r>
          </a:p>
          <a:p>
            <a:pPr lvl="2">
              <a:spcAft>
                <a:spcPts val="600"/>
              </a:spcAft>
              <a:buClr>
                <a:srgbClr val="1F497D"/>
              </a:buClr>
              <a:buFont typeface="Courier New" pitchFamily="49" charset="0"/>
              <a:buChar char="o"/>
            </a:pPr>
            <a:r>
              <a:rPr lang="en-US" sz="2400" dirty="0">
                <a:latin typeface="Calibri" pitchFamily="34" charset="0"/>
              </a:rPr>
              <a:t> Hydrogen R&amp;D Centre, Baglan Energy Park</a:t>
            </a:r>
          </a:p>
          <a:p>
            <a:pPr lvl="1">
              <a:spcAft>
                <a:spcPts val="600"/>
              </a:spcAft>
              <a:buClr>
                <a:srgbClr val="1F497D"/>
              </a:buClr>
              <a:buFont typeface="Wingdings" pitchFamily="2" charset="2"/>
              <a:buChar char="§"/>
            </a:pPr>
            <a:r>
              <a:rPr lang="en-US" sz="2400" dirty="0">
                <a:latin typeface="Calibri" pitchFamily="34" charset="0"/>
              </a:rPr>
              <a:t> </a:t>
            </a:r>
            <a:r>
              <a:rPr lang="en-US" sz="2400" b="1" dirty="0">
                <a:latin typeface="Calibri" pitchFamily="34" charset="0"/>
              </a:rPr>
              <a:t>Innovation Park </a:t>
            </a:r>
            <a:r>
              <a:rPr lang="en-US" sz="2400" dirty="0">
                <a:latin typeface="Calibri" pitchFamily="34" charset="0"/>
              </a:rPr>
              <a:t>– should be built to the highest sustainability standards – energy efficient, sustainable</a:t>
            </a:r>
            <a:br>
              <a:rPr lang="en-US" sz="2400" dirty="0">
                <a:latin typeface="Calibri" pitchFamily="34" charset="0"/>
              </a:rPr>
            </a:br>
            <a:r>
              <a:rPr lang="en-US" sz="2400" dirty="0">
                <a:latin typeface="Calibri" pitchFamily="34" charset="0"/>
              </a:rPr>
              <a:t>transport connections</a:t>
            </a:r>
          </a:p>
          <a:p>
            <a:pPr lvl="1">
              <a:spcAft>
                <a:spcPts val="600"/>
              </a:spcAft>
              <a:buClr>
                <a:srgbClr val="1F497D"/>
              </a:buClr>
              <a:buFont typeface="Wingdings" pitchFamily="2" charset="2"/>
              <a:buChar char="§"/>
            </a:pPr>
            <a:r>
              <a:rPr lang="en-US" sz="2400" dirty="0">
                <a:latin typeface="Calibri" pitchFamily="34" charset="0"/>
              </a:rPr>
              <a:t> Linking the knowledge economy with a low </a:t>
            </a:r>
            <a:br>
              <a:rPr lang="en-US" sz="2400" dirty="0">
                <a:latin typeface="Calibri" pitchFamily="34" charset="0"/>
              </a:rPr>
            </a:br>
            <a:r>
              <a:rPr lang="en-US" sz="2400" dirty="0">
                <a:latin typeface="Calibri" pitchFamily="34" charset="0"/>
              </a:rPr>
              <a:t>carbon economy</a:t>
            </a:r>
          </a:p>
        </p:txBody>
      </p:sp>
      <p:sp>
        <p:nvSpPr>
          <p:cNvPr id="20484" name="Rectangle 6"/>
          <p:cNvSpPr>
            <a:spLocks noChangeArrowheads="1"/>
          </p:cNvSpPr>
          <p:nvPr/>
        </p:nvSpPr>
        <p:spPr bwMode="auto">
          <a:xfrm>
            <a:off x="0" y="150813"/>
            <a:ext cx="9144000" cy="584775"/>
          </a:xfrm>
          <a:prstGeom prst="rect">
            <a:avLst/>
          </a:prstGeom>
          <a:noFill/>
          <a:ln w="9525">
            <a:noFill/>
            <a:miter lim="800000"/>
            <a:headEnd/>
            <a:tailEnd/>
          </a:ln>
        </p:spPr>
        <p:txBody>
          <a:bodyPr>
            <a:spAutoFit/>
          </a:bodyPr>
          <a:lstStyle/>
          <a:p>
            <a:pPr algn="ctr"/>
            <a:r>
              <a:rPr lang="en-US" sz="3200" b="1" i="1">
                <a:latin typeface="Calibri" pitchFamily="34" charset="0"/>
              </a:rPr>
              <a:t>Swansea Bay – Waterfront and Western Valleys</a:t>
            </a:r>
            <a:endParaRPr lang="en-US" sz="3200" b="1" i="1">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20491" name="Picture 2" descr="An illustration of the deployment of the Delta Stream"/>
          <p:cNvPicPr>
            <a:picLocks noChangeAspect="1" noChangeArrowheads="1"/>
          </p:cNvPicPr>
          <p:nvPr/>
        </p:nvPicPr>
        <p:blipFill>
          <a:blip r:embed="rId4" cstate="email"/>
          <a:srcRect/>
          <a:stretch>
            <a:fillRect/>
          </a:stretch>
        </p:blipFill>
        <p:spPr bwMode="auto">
          <a:xfrm>
            <a:off x="6540501" y="3883026"/>
            <a:ext cx="2603500" cy="1954213"/>
          </a:xfrm>
          <a:prstGeom prst="rect">
            <a:avLst/>
          </a:prstGeom>
          <a:noFill/>
          <a:ln w="9525">
            <a:noFill/>
            <a:miter lim="800000"/>
            <a:headEnd/>
            <a:tailEnd/>
          </a:ln>
        </p:spPr>
      </p:pic>
      <p:sp>
        <p:nvSpPr>
          <p:cNvPr id="10" name="Rectangle 9"/>
          <p:cNvSpPr/>
          <p:nvPr/>
        </p:nvSpPr>
        <p:spPr>
          <a:xfrm>
            <a:off x="6953619" y="6250771"/>
            <a:ext cx="1955343" cy="307777"/>
          </a:xfrm>
          <a:prstGeom prst="rect">
            <a:avLst/>
          </a:prstGeom>
        </p:spPr>
        <p:txBody>
          <a:bodyPr wrap="none">
            <a:spAutoFit/>
          </a:bodyPr>
          <a:lstStyle/>
          <a:p>
            <a:r>
              <a:rPr lang="en-GB" sz="1400" dirty="0"/>
              <a:t>(Bunting, G. et al, 2009) </a:t>
            </a:r>
          </a:p>
        </p:txBody>
      </p:sp>
      <p:sp>
        <p:nvSpPr>
          <p:cNvPr id="11" name="Rectangle 10"/>
          <p:cNvSpPr/>
          <p:nvPr/>
        </p:nvSpPr>
        <p:spPr>
          <a:xfrm>
            <a:off x="6927882" y="3926724"/>
            <a:ext cx="2216119" cy="307777"/>
          </a:xfrm>
          <a:prstGeom prst="rect">
            <a:avLst/>
          </a:prstGeom>
        </p:spPr>
        <p:txBody>
          <a:bodyPr wrap="none">
            <a:spAutoFit/>
          </a:bodyPr>
          <a:lstStyle/>
          <a:p>
            <a:r>
              <a:rPr lang="en-GB" sz="1400" dirty="0"/>
              <a:t>Tidal Energy Limited (2010) </a:t>
            </a:r>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13" descr="SDC Commission logo - bitmap"/>
          <p:cNvPicPr>
            <a:picLocks noChangeAspect="1" noChangeArrowheads="1"/>
          </p:cNvPicPr>
          <p:nvPr/>
        </p:nvPicPr>
        <p:blipFill>
          <a:blip r:embed="rId3" cstate="email"/>
          <a:srcRect l="9219" t="31006" r="9114" b="29028"/>
          <a:stretch>
            <a:fillRect/>
          </a:stretch>
        </p:blipFill>
        <p:spPr bwMode="auto">
          <a:xfrm>
            <a:off x="1" y="6062664"/>
            <a:ext cx="2165351" cy="795337"/>
          </a:xfrm>
          <a:prstGeom prst="rect">
            <a:avLst/>
          </a:prstGeom>
          <a:noFill/>
          <a:ln w="9525">
            <a:noFill/>
            <a:miter lim="800000"/>
            <a:headEnd/>
            <a:tailEnd/>
          </a:ln>
        </p:spPr>
      </p:pic>
      <p:sp>
        <p:nvSpPr>
          <p:cNvPr id="17411" name="TextBox 2"/>
          <p:cNvSpPr txBox="1">
            <a:spLocks noChangeArrowheads="1"/>
          </p:cNvSpPr>
          <p:nvPr/>
        </p:nvSpPr>
        <p:spPr bwMode="auto">
          <a:xfrm>
            <a:off x="138114" y="979488"/>
            <a:ext cx="9005887" cy="2693045"/>
          </a:xfrm>
          <a:prstGeom prst="rect">
            <a:avLst/>
          </a:prstGeom>
          <a:noFill/>
          <a:ln w="9525">
            <a:noFill/>
            <a:miter lim="800000"/>
            <a:headEnd/>
            <a:tailEnd/>
          </a:ln>
        </p:spPr>
        <p:txBody>
          <a:bodyPr>
            <a:spAutoFit/>
          </a:bodyPr>
          <a:lstStyle/>
          <a:p>
            <a:pPr>
              <a:spcAft>
                <a:spcPts val="600"/>
              </a:spcAft>
              <a:buClr>
                <a:srgbClr val="C00000"/>
              </a:buClr>
              <a:buFont typeface="Wingdings" pitchFamily="2" charset="2"/>
              <a:buChar char="Ø"/>
              <a:defRPr/>
            </a:pPr>
            <a:r>
              <a:rPr lang="en-US" sz="2400" b="1" dirty="0">
                <a:latin typeface="+mn-lt"/>
                <a:cs typeface="Arial" charset="0"/>
              </a:rPr>
              <a:t> ICT Infrastructure</a:t>
            </a:r>
            <a:endParaRPr lang="en-US" sz="2400" dirty="0">
              <a:latin typeface="+mn-lt"/>
              <a:cs typeface="Arial" charset="0"/>
            </a:endParaRPr>
          </a:p>
          <a:p>
            <a:pPr lvl="1">
              <a:spcAft>
                <a:spcPts val="600"/>
              </a:spcAft>
              <a:buClr>
                <a:srgbClr val="1F497D"/>
              </a:buClr>
              <a:buFont typeface="Wingdings" pitchFamily="2" charset="2"/>
              <a:buChar char="§"/>
              <a:defRPr/>
            </a:pPr>
            <a:r>
              <a:rPr lang="en-US" sz="2400" dirty="0">
                <a:latin typeface="+mn-lt"/>
                <a:cs typeface="Arial" charset="0"/>
              </a:rPr>
              <a:t> State of the art video conference hubs</a:t>
            </a:r>
          </a:p>
          <a:p>
            <a:pPr lvl="1">
              <a:spcAft>
                <a:spcPts val="600"/>
              </a:spcAft>
              <a:buClr>
                <a:srgbClr val="1F497D"/>
              </a:buClr>
              <a:buFont typeface="Wingdings" pitchFamily="2" charset="2"/>
              <a:buChar char="§"/>
              <a:defRPr/>
            </a:pPr>
            <a:r>
              <a:rPr lang="en-US" sz="2400" dirty="0">
                <a:latin typeface="+mn-lt"/>
                <a:cs typeface="Arial" charset="0"/>
              </a:rPr>
              <a:t> Home working hubs</a:t>
            </a:r>
          </a:p>
          <a:p>
            <a:pPr lvl="1">
              <a:spcAft>
                <a:spcPts val="600"/>
              </a:spcAft>
              <a:buClr>
                <a:srgbClr val="1F497D"/>
              </a:buClr>
              <a:buFont typeface="Wingdings" pitchFamily="2" charset="2"/>
              <a:buChar char="§"/>
              <a:defRPr/>
            </a:pPr>
            <a:r>
              <a:rPr lang="en-US" sz="2400" dirty="0">
                <a:latin typeface="+mn-lt"/>
                <a:cs typeface="Arial" charset="0"/>
              </a:rPr>
              <a:t> Information for employers and employees</a:t>
            </a:r>
          </a:p>
          <a:p>
            <a:pPr lvl="1">
              <a:spcAft>
                <a:spcPts val="600"/>
              </a:spcAft>
              <a:buClr>
                <a:srgbClr val="1F497D"/>
              </a:buClr>
              <a:buFont typeface="Wingdings" pitchFamily="2" charset="2"/>
              <a:buChar char="§"/>
              <a:defRPr/>
            </a:pPr>
            <a:r>
              <a:rPr lang="en-US" sz="2400" dirty="0">
                <a:solidFill>
                  <a:prstClr val="black"/>
                </a:solidFill>
                <a:latin typeface="+mn-lt"/>
                <a:cs typeface="Arial" charset="0"/>
              </a:rPr>
              <a:t> </a:t>
            </a:r>
            <a:r>
              <a:rPr lang="en-GB" sz="2400" dirty="0">
                <a:latin typeface="+mn-lt"/>
                <a:cs typeface="Arial" charset="0"/>
              </a:rPr>
              <a:t>Addressing broadband ‘not spots’ and low speed connections</a:t>
            </a:r>
          </a:p>
          <a:p>
            <a:pPr lvl="1">
              <a:spcAft>
                <a:spcPts val="600"/>
              </a:spcAft>
              <a:buClr>
                <a:srgbClr val="1F497D"/>
              </a:buClr>
              <a:buFont typeface="Wingdings" pitchFamily="2" charset="2"/>
              <a:buChar char="§"/>
              <a:defRPr/>
            </a:pPr>
            <a:endParaRPr lang="en-US" sz="2400" dirty="0">
              <a:solidFill>
                <a:prstClr val="black"/>
              </a:solidFill>
              <a:latin typeface="+mn-lt"/>
              <a:cs typeface="Arial" charset="0"/>
            </a:endParaRPr>
          </a:p>
        </p:txBody>
      </p:sp>
      <p:sp>
        <p:nvSpPr>
          <p:cNvPr id="21508" name="Rectangle 6"/>
          <p:cNvSpPr>
            <a:spLocks noChangeArrowheads="1"/>
          </p:cNvSpPr>
          <p:nvPr/>
        </p:nvSpPr>
        <p:spPr bwMode="auto">
          <a:xfrm>
            <a:off x="0" y="150813"/>
            <a:ext cx="9144000" cy="584775"/>
          </a:xfrm>
          <a:prstGeom prst="rect">
            <a:avLst/>
          </a:prstGeom>
          <a:noFill/>
          <a:ln w="9525">
            <a:noFill/>
            <a:miter lim="800000"/>
            <a:headEnd/>
            <a:tailEnd/>
          </a:ln>
        </p:spPr>
        <p:txBody>
          <a:bodyPr>
            <a:spAutoFit/>
          </a:bodyPr>
          <a:lstStyle/>
          <a:p>
            <a:pPr algn="ctr"/>
            <a:r>
              <a:rPr lang="en-US" sz="3200" b="1" i="1">
                <a:latin typeface="Calibri" pitchFamily="34" charset="0"/>
              </a:rPr>
              <a:t>Swansea Bay – Waterfront and Western Valleys</a:t>
            </a:r>
            <a:endParaRPr lang="en-US" sz="3200" b="1" i="1">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21515" name="Picture 2"/>
          <p:cNvPicPr>
            <a:picLocks noChangeAspect="1" noChangeArrowheads="1"/>
          </p:cNvPicPr>
          <p:nvPr/>
        </p:nvPicPr>
        <p:blipFill>
          <a:blip r:embed="rId4" cstate="email"/>
          <a:srcRect/>
          <a:stretch>
            <a:fillRect/>
          </a:stretch>
        </p:blipFill>
        <p:spPr bwMode="auto">
          <a:xfrm>
            <a:off x="1824039" y="3524251"/>
            <a:ext cx="5311775" cy="2208213"/>
          </a:xfrm>
          <a:prstGeom prst="rect">
            <a:avLst/>
          </a:prstGeom>
          <a:noFill/>
          <a:ln w="9525">
            <a:noFill/>
            <a:miter lim="800000"/>
            <a:headEnd/>
            <a:tailEnd/>
          </a:ln>
        </p:spPr>
      </p:pic>
      <p:sp>
        <p:nvSpPr>
          <p:cNvPr id="10" name="Rectangle 9"/>
          <p:cNvSpPr/>
          <p:nvPr/>
        </p:nvSpPr>
        <p:spPr>
          <a:xfrm>
            <a:off x="6953619" y="6250771"/>
            <a:ext cx="1955343" cy="307777"/>
          </a:xfrm>
          <a:prstGeom prst="rect">
            <a:avLst/>
          </a:prstGeom>
        </p:spPr>
        <p:txBody>
          <a:bodyPr wrap="none">
            <a:spAutoFit/>
          </a:bodyPr>
          <a:lstStyle/>
          <a:p>
            <a:r>
              <a:rPr lang="en-GB" sz="1400" dirty="0"/>
              <a:t>(Bunting, G. et al, 2009) </a:t>
            </a:r>
          </a:p>
        </p:txBody>
      </p:sp>
      <p:sp>
        <p:nvSpPr>
          <p:cNvPr id="11" name="Rectangle 10"/>
          <p:cNvSpPr/>
          <p:nvPr/>
        </p:nvSpPr>
        <p:spPr>
          <a:xfrm>
            <a:off x="5918664" y="5372765"/>
            <a:ext cx="1157753" cy="307777"/>
          </a:xfrm>
          <a:prstGeom prst="rect">
            <a:avLst/>
          </a:prstGeom>
        </p:spPr>
        <p:txBody>
          <a:bodyPr wrap="none">
            <a:spAutoFit/>
          </a:bodyPr>
          <a:lstStyle/>
          <a:p>
            <a:r>
              <a:rPr lang="en-GB" sz="1400" dirty="0">
                <a:solidFill>
                  <a:schemeClr val="bg1"/>
                </a:solidFill>
              </a:rPr>
              <a:t>(Cisco, 2008) </a:t>
            </a:r>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02632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438" name="Rectangle 6"/>
          <p:cNvSpPr>
            <a:spLocks noChangeArrowheads="1"/>
          </p:cNvSpPr>
          <p:nvPr/>
        </p:nvSpPr>
        <p:spPr bwMode="auto">
          <a:xfrm>
            <a:off x="0" y="1478549"/>
            <a:ext cx="9144000" cy="646331"/>
          </a:xfrm>
          <a:prstGeom prst="rect">
            <a:avLst/>
          </a:prstGeom>
          <a:noFill/>
          <a:ln w="9525">
            <a:noFill/>
            <a:miter lim="800000"/>
            <a:headEnd/>
            <a:tailEnd/>
          </a:ln>
        </p:spPr>
        <p:txBody>
          <a:bodyPr>
            <a:spAutoFit/>
          </a:bodyPr>
          <a:lstStyle/>
          <a:p>
            <a:pPr algn="ctr"/>
            <a:r>
              <a:rPr lang="en-GB" sz="3600" b="1" i="1" dirty="0">
                <a:latin typeface="Calibri" pitchFamily="34" charset="0"/>
              </a:rPr>
              <a:t>Priorities for North East Wales</a:t>
            </a:r>
          </a:p>
        </p:txBody>
      </p:sp>
      <p:sp>
        <p:nvSpPr>
          <p:cNvPr id="9" name="Rectangle 3"/>
          <p:cNvSpPr>
            <a:spLocks noChangeArrowheads="1"/>
          </p:cNvSpPr>
          <p:nvPr/>
        </p:nvSpPr>
        <p:spPr bwMode="auto">
          <a:xfrm>
            <a:off x="0" y="5489763"/>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208898" name="Picture 2"/>
          <p:cNvPicPr>
            <a:picLocks noChangeAspect="1" noChangeArrowheads="1"/>
          </p:cNvPicPr>
          <p:nvPr/>
        </p:nvPicPr>
        <p:blipFill>
          <a:blip r:embed="rId3" cstate="email"/>
          <a:srcRect/>
          <a:stretch>
            <a:fillRect/>
          </a:stretch>
        </p:blipFill>
        <p:spPr bwMode="auto">
          <a:xfrm>
            <a:off x="2570320" y="2059707"/>
            <a:ext cx="4112301" cy="3107436"/>
          </a:xfrm>
          <a:prstGeom prst="rect">
            <a:avLst/>
          </a:prstGeom>
          <a:noFill/>
          <a:ln w="9525">
            <a:noFill/>
            <a:miter lim="800000"/>
            <a:headEnd/>
            <a:tailEnd/>
          </a:ln>
        </p:spPr>
      </p:pic>
      <p:sp>
        <p:nvSpPr>
          <p:cNvPr id="8" name="Rectangle 7"/>
          <p:cNvSpPr/>
          <p:nvPr/>
        </p:nvSpPr>
        <p:spPr>
          <a:xfrm>
            <a:off x="0" y="5170114"/>
            <a:ext cx="9144000" cy="307777"/>
          </a:xfrm>
          <a:prstGeom prst="rect">
            <a:avLst/>
          </a:prstGeom>
        </p:spPr>
        <p:txBody>
          <a:bodyPr wrap="square">
            <a:spAutoFit/>
          </a:bodyPr>
          <a:lstStyle/>
          <a:p>
            <a:pPr algn="ctr"/>
            <a:r>
              <a:rPr lang="en-GB" sz="1400" dirty="0"/>
              <a:t>(Welsh Assembly Government, 2008) </a:t>
            </a:r>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2"/>
          <p:cNvSpPr txBox="1">
            <a:spLocks noChangeArrowheads="1"/>
          </p:cNvSpPr>
          <p:nvPr/>
        </p:nvSpPr>
        <p:spPr bwMode="auto">
          <a:xfrm>
            <a:off x="138114" y="922977"/>
            <a:ext cx="9005887" cy="5724644"/>
          </a:xfrm>
          <a:prstGeom prst="rect">
            <a:avLst/>
          </a:prstGeom>
          <a:noFill/>
          <a:ln w="9525">
            <a:noFill/>
            <a:miter lim="800000"/>
            <a:headEnd/>
            <a:tailEnd/>
          </a:ln>
        </p:spPr>
        <p:txBody>
          <a:bodyPr>
            <a:spAutoFit/>
          </a:bodyPr>
          <a:lstStyle/>
          <a:p>
            <a:pPr>
              <a:spcAft>
                <a:spcPts val="600"/>
              </a:spcAft>
              <a:buClr>
                <a:srgbClr val="C00000"/>
              </a:buClr>
            </a:pPr>
            <a:r>
              <a:rPr lang="en-US" sz="2400" b="1" u="sng" dirty="0">
                <a:latin typeface="Calibri" pitchFamily="34" charset="0"/>
              </a:rPr>
              <a:t>North East Wales Border and Coast</a:t>
            </a:r>
            <a:endParaRPr lang="en-US" sz="2400" u="sng" dirty="0">
              <a:latin typeface="Calibri" pitchFamily="34" charset="0"/>
            </a:endParaRPr>
          </a:p>
          <a:p>
            <a:pPr>
              <a:spcAft>
                <a:spcPts val="600"/>
              </a:spcAft>
              <a:buClr>
                <a:srgbClr val="C00000"/>
              </a:buClr>
              <a:buFont typeface="Wingdings" pitchFamily="2" charset="2"/>
              <a:buChar char="Ø"/>
            </a:pPr>
            <a:r>
              <a:rPr lang="en-US" sz="2400" dirty="0">
                <a:solidFill>
                  <a:prstClr val="black"/>
                </a:solidFill>
                <a:latin typeface="Calibri" pitchFamily="34" charset="0"/>
              </a:rPr>
              <a:t> </a:t>
            </a:r>
            <a:r>
              <a:rPr lang="en-US" sz="2400" dirty="0">
                <a:latin typeface="Calibri" pitchFamily="34" charset="0"/>
              </a:rPr>
              <a:t>Improving energy efficiency within homes, businesses and industry given the high population densities and significant industrial and manufacturing employment base.</a:t>
            </a:r>
          </a:p>
          <a:p>
            <a:pPr>
              <a:spcAft>
                <a:spcPts val="600"/>
              </a:spcAft>
              <a:buClr>
                <a:srgbClr val="C00000"/>
              </a:buClr>
              <a:buFont typeface="Wingdings" pitchFamily="2" charset="2"/>
              <a:buChar char="Ø"/>
            </a:pPr>
            <a:r>
              <a:rPr lang="en-US" sz="2400" dirty="0">
                <a:latin typeface="Calibri" pitchFamily="34" charset="0"/>
              </a:rPr>
              <a:t> </a:t>
            </a:r>
            <a:r>
              <a:rPr lang="en-GB" sz="2400" dirty="0"/>
              <a:t>North East – large industrial base</a:t>
            </a:r>
          </a:p>
          <a:p>
            <a:pPr>
              <a:spcAft>
                <a:spcPts val="600"/>
              </a:spcAft>
              <a:buClr>
                <a:srgbClr val="C00000"/>
              </a:buClr>
              <a:buFont typeface="Wingdings" pitchFamily="2" charset="2"/>
              <a:buChar char="Ø"/>
            </a:pPr>
            <a:r>
              <a:rPr lang="en-GB" sz="2400" dirty="0"/>
              <a:t> however some good examples of diversification to </a:t>
            </a:r>
            <a:br>
              <a:rPr lang="en-GB" sz="2400" dirty="0"/>
            </a:br>
            <a:r>
              <a:rPr lang="en-GB" sz="2400" dirty="0"/>
              <a:t>low carbon</a:t>
            </a:r>
          </a:p>
          <a:p>
            <a:pPr>
              <a:spcBef>
                <a:spcPct val="0"/>
              </a:spcBef>
            </a:pPr>
            <a:r>
              <a:rPr lang="en-GB" sz="2400" dirty="0"/>
              <a:t>	Sharp, </a:t>
            </a:r>
          </a:p>
          <a:p>
            <a:pPr>
              <a:spcBef>
                <a:spcPct val="0"/>
              </a:spcBef>
            </a:pPr>
            <a:r>
              <a:rPr lang="en-GB" sz="2400" dirty="0"/>
              <a:t>	UPM Shotton, </a:t>
            </a:r>
          </a:p>
          <a:p>
            <a:pPr>
              <a:spcBef>
                <a:spcPct val="0"/>
              </a:spcBef>
            </a:pPr>
            <a:r>
              <a:rPr lang="en-GB" sz="2400" dirty="0"/>
              <a:t>	Corus / Dyesol, </a:t>
            </a:r>
          </a:p>
          <a:p>
            <a:pPr>
              <a:spcBef>
                <a:spcPct val="0"/>
              </a:spcBef>
            </a:pPr>
            <a:r>
              <a:rPr lang="en-GB" sz="2400" dirty="0"/>
              <a:t>	Toyota</a:t>
            </a:r>
          </a:p>
          <a:p>
            <a:pPr>
              <a:spcAft>
                <a:spcPts val="600"/>
              </a:spcAft>
              <a:buClr>
                <a:srgbClr val="C00000"/>
              </a:buClr>
              <a:buFont typeface="Wingdings" pitchFamily="2" charset="2"/>
              <a:buChar char="Ø"/>
            </a:pPr>
            <a:endParaRPr lang="en-US" sz="2400" dirty="0">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p:txBody>
      </p:sp>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North East Wales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1" name="Rectangle 10"/>
          <p:cNvSpPr/>
          <p:nvPr/>
        </p:nvSpPr>
        <p:spPr>
          <a:xfrm>
            <a:off x="3642383" y="6250771"/>
            <a:ext cx="1955343" cy="307777"/>
          </a:xfrm>
          <a:prstGeom prst="rect">
            <a:avLst/>
          </a:prstGeom>
        </p:spPr>
        <p:txBody>
          <a:bodyPr wrap="none">
            <a:spAutoFit/>
          </a:bodyPr>
          <a:lstStyle/>
          <a:p>
            <a:r>
              <a:rPr lang="en-GB" sz="1400" dirty="0"/>
              <a:t>(Bunting, G. et al, 2009)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2000"/>
                                        <p:tgtEl>
                                          <p:spTgt spid="1741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7411">
                                            <p:txEl>
                                              <p:pRg st="1" end="1"/>
                                            </p:txEl>
                                          </p:spTgt>
                                        </p:tgtEl>
                                        <p:attrNameLst>
                                          <p:attrName>style.visibility</p:attrName>
                                        </p:attrNameLst>
                                      </p:cBhvr>
                                      <p:to>
                                        <p:strVal val="visible"/>
                                      </p:to>
                                    </p:set>
                                    <p:animEffect transition="in" filter="fade">
                                      <p:cBhvr>
                                        <p:cTn id="10" dur="2000"/>
                                        <p:tgtEl>
                                          <p:spTgt spid="1741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Effect transition="in" filter="fade">
                                      <p:cBhvr>
                                        <p:cTn id="13" dur="2000"/>
                                        <p:tgtEl>
                                          <p:spTgt spid="1741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7411">
                                            <p:txEl>
                                              <p:pRg st="3" end="3"/>
                                            </p:txEl>
                                          </p:spTgt>
                                        </p:tgtEl>
                                        <p:attrNameLst>
                                          <p:attrName>style.visibility</p:attrName>
                                        </p:attrNameLst>
                                      </p:cBhvr>
                                      <p:to>
                                        <p:strVal val="visible"/>
                                      </p:to>
                                    </p:set>
                                    <p:animEffect transition="in" filter="fade">
                                      <p:cBhvr>
                                        <p:cTn id="16" dur="2000"/>
                                        <p:tgtEl>
                                          <p:spTgt spid="17411">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7411">
                                            <p:txEl>
                                              <p:pRg st="4" end="4"/>
                                            </p:txEl>
                                          </p:spTgt>
                                        </p:tgtEl>
                                        <p:attrNameLst>
                                          <p:attrName>style.visibility</p:attrName>
                                        </p:attrNameLst>
                                      </p:cBhvr>
                                      <p:to>
                                        <p:strVal val="visible"/>
                                      </p:to>
                                    </p:set>
                                    <p:animEffect transition="in" filter="fade">
                                      <p:cBhvr>
                                        <p:cTn id="19" dur="2000"/>
                                        <p:tgtEl>
                                          <p:spTgt spid="17411">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7411">
                                            <p:txEl>
                                              <p:pRg st="5" end="5"/>
                                            </p:txEl>
                                          </p:spTgt>
                                        </p:tgtEl>
                                        <p:attrNameLst>
                                          <p:attrName>style.visibility</p:attrName>
                                        </p:attrNameLst>
                                      </p:cBhvr>
                                      <p:to>
                                        <p:strVal val="visible"/>
                                      </p:to>
                                    </p:set>
                                    <p:animEffect transition="in" filter="fade">
                                      <p:cBhvr>
                                        <p:cTn id="22" dur="2000"/>
                                        <p:tgtEl>
                                          <p:spTgt spid="17411">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7411">
                                            <p:txEl>
                                              <p:pRg st="6" end="6"/>
                                            </p:txEl>
                                          </p:spTgt>
                                        </p:tgtEl>
                                        <p:attrNameLst>
                                          <p:attrName>style.visibility</p:attrName>
                                        </p:attrNameLst>
                                      </p:cBhvr>
                                      <p:to>
                                        <p:strVal val="visible"/>
                                      </p:to>
                                    </p:set>
                                    <p:animEffect transition="in" filter="fade">
                                      <p:cBhvr>
                                        <p:cTn id="25" dur="2000"/>
                                        <p:tgtEl>
                                          <p:spTgt spid="17411">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17411">
                                            <p:txEl>
                                              <p:pRg st="7" end="7"/>
                                            </p:txEl>
                                          </p:spTgt>
                                        </p:tgtEl>
                                        <p:attrNameLst>
                                          <p:attrName>style.visibility</p:attrName>
                                        </p:attrNameLst>
                                      </p:cBhvr>
                                      <p:to>
                                        <p:strVal val="visible"/>
                                      </p:to>
                                    </p:set>
                                    <p:animEffect transition="in" filter="fade">
                                      <p:cBhvr>
                                        <p:cTn id="28" dur="2000"/>
                                        <p:tgtEl>
                                          <p:spTgt spid="1741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2"/>
          <p:cNvSpPr txBox="1">
            <a:spLocks noChangeArrowheads="1"/>
          </p:cNvSpPr>
          <p:nvPr/>
        </p:nvSpPr>
        <p:spPr bwMode="auto">
          <a:xfrm>
            <a:off x="138114" y="922978"/>
            <a:ext cx="9005887" cy="5586145"/>
          </a:xfrm>
          <a:prstGeom prst="rect">
            <a:avLst/>
          </a:prstGeom>
          <a:noFill/>
          <a:ln w="9525">
            <a:noFill/>
            <a:miter lim="800000"/>
            <a:headEnd/>
            <a:tailEnd/>
          </a:ln>
        </p:spPr>
        <p:txBody>
          <a:bodyPr>
            <a:spAutoFit/>
          </a:bodyPr>
          <a:lstStyle/>
          <a:p>
            <a:pPr>
              <a:spcAft>
                <a:spcPts val="600"/>
              </a:spcAft>
              <a:buClr>
                <a:srgbClr val="C00000"/>
              </a:buClr>
              <a:buFont typeface="Wingdings" pitchFamily="2" charset="2"/>
              <a:buChar char="Ø"/>
            </a:pPr>
            <a:endParaRPr lang="en-US" sz="2400" dirty="0">
              <a:solidFill>
                <a:prstClr val="black"/>
              </a:solidFill>
              <a:latin typeface="Calibri" pitchFamily="34" charset="0"/>
            </a:endParaRPr>
          </a:p>
          <a:p>
            <a:pPr>
              <a:spcAft>
                <a:spcPts val="600"/>
              </a:spcAft>
              <a:buClr>
                <a:srgbClr val="C00000"/>
              </a:buClr>
              <a:buFont typeface="Wingdings" pitchFamily="2" charset="2"/>
              <a:buChar char="Ø"/>
            </a:pPr>
            <a:r>
              <a:rPr lang="en-US" sz="2400" dirty="0">
                <a:solidFill>
                  <a:prstClr val="black"/>
                </a:solidFill>
                <a:latin typeface="Calibri" pitchFamily="34" charset="0"/>
              </a:rPr>
              <a:t> </a:t>
            </a:r>
            <a:r>
              <a:rPr lang="en-GB" sz="2400" dirty="0">
                <a:latin typeface="Calibri" pitchFamily="34" charset="0"/>
              </a:rPr>
              <a:t>Why Government policy and strategy is important</a:t>
            </a:r>
          </a:p>
          <a:p>
            <a:pPr>
              <a:spcAft>
                <a:spcPts val="600"/>
              </a:spcAft>
              <a:buClr>
                <a:srgbClr val="C00000"/>
              </a:buClr>
              <a:buFont typeface="Wingdings" pitchFamily="2" charset="2"/>
              <a:buChar char="Ø"/>
            </a:pPr>
            <a:r>
              <a:rPr lang="en-GB" sz="2400" dirty="0">
                <a:latin typeface="Calibri" pitchFamily="34" charset="0"/>
              </a:rPr>
              <a:t> Broad overview of climate change policy in Wales</a:t>
            </a:r>
          </a:p>
          <a:p>
            <a:pPr>
              <a:spcAft>
                <a:spcPts val="600"/>
              </a:spcAft>
              <a:buClr>
                <a:srgbClr val="C00000"/>
              </a:buClr>
              <a:buFont typeface="Wingdings" pitchFamily="2" charset="2"/>
              <a:buChar char="Ø"/>
            </a:pPr>
            <a:r>
              <a:rPr lang="en-GB" sz="2400" dirty="0">
                <a:latin typeface="Calibri" pitchFamily="34" charset="0"/>
              </a:rPr>
              <a:t> Some of the important issues considered as part of the development of the Climate Change Strategy for Wales</a:t>
            </a:r>
          </a:p>
          <a:p>
            <a:pPr>
              <a:spcAft>
                <a:spcPts val="600"/>
              </a:spcAft>
              <a:buClr>
                <a:srgbClr val="C00000"/>
              </a:buClr>
              <a:buFont typeface="Wingdings" pitchFamily="2" charset="2"/>
              <a:buChar char="Ø"/>
            </a:pPr>
            <a:r>
              <a:rPr lang="en-GB" sz="2400" dirty="0">
                <a:latin typeface="Calibri" pitchFamily="34" charset="0"/>
              </a:rPr>
              <a:t> How a regional approach can enable a focus on projects that can have the biggest impact</a:t>
            </a:r>
          </a:p>
          <a:p>
            <a:pPr>
              <a:spcAft>
                <a:spcPts val="600"/>
              </a:spcAft>
              <a:buClr>
                <a:srgbClr val="C00000"/>
              </a:buClr>
              <a:buFont typeface="Wingdings" pitchFamily="2" charset="2"/>
              <a:buChar char="Ø"/>
            </a:pPr>
            <a:r>
              <a:rPr lang="en-GB" sz="2400" dirty="0">
                <a:latin typeface="Calibri" pitchFamily="34" charset="0"/>
              </a:rPr>
              <a:t> How collaboration is needed across local authorities </a:t>
            </a:r>
          </a:p>
          <a:p>
            <a:pPr>
              <a:spcAft>
                <a:spcPts val="600"/>
              </a:spcAft>
              <a:buClr>
                <a:srgbClr val="C00000"/>
              </a:buClr>
              <a:buFont typeface="Wingdings" pitchFamily="2" charset="2"/>
              <a:buChar char="Ø"/>
            </a:pPr>
            <a:r>
              <a:rPr lang="en-GB" sz="2400" dirty="0">
                <a:latin typeface="Calibri" pitchFamily="34" charset="0"/>
              </a:rPr>
              <a:t> That we need to be planning the infrastructure and services so that people can live low carbon lives</a:t>
            </a:r>
            <a:endParaRPr lang="en-GB" sz="2400" dirty="0"/>
          </a:p>
          <a:p>
            <a:pPr>
              <a:spcAft>
                <a:spcPts val="600"/>
              </a:spcAft>
              <a:buClr>
                <a:srgbClr val="C00000"/>
              </a:buClr>
              <a:buFont typeface="Wingdings" pitchFamily="2" charset="2"/>
              <a:buChar char="Ø"/>
            </a:pPr>
            <a:endParaRPr lang="en-US" sz="2400" dirty="0">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p:txBody>
      </p:sp>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Summary</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fade">
                                      <p:cBhvr>
                                        <p:cTn id="7" dur="2000"/>
                                        <p:tgtEl>
                                          <p:spTgt spid="17411">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7411">
                                            <p:txEl>
                                              <p:pRg st="2" end="2"/>
                                            </p:txEl>
                                          </p:spTgt>
                                        </p:tgtEl>
                                        <p:attrNameLst>
                                          <p:attrName>style.visibility</p:attrName>
                                        </p:attrNameLst>
                                      </p:cBhvr>
                                      <p:to>
                                        <p:strVal val="visible"/>
                                      </p:to>
                                    </p:set>
                                    <p:animEffect transition="in" filter="fade">
                                      <p:cBhvr>
                                        <p:cTn id="10" dur="2000"/>
                                        <p:tgtEl>
                                          <p:spTgt spid="17411">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7411">
                                            <p:txEl>
                                              <p:pRg st="3" end="3"/>
                                            </p:txEl>
                                          </p:spTgt>
                                        </p:tgtEl>
                                        <p:attrNameLst>
                                          <p:attrName>style.visibility</p:attrName>
                                        </p:attrNameLst>
                                      </p:cBhvr>
                                      <p:to>
                                        <p:strVal val="visible"/>
                                      </p:to>
                                    </p:set>
                                    <p:animEffect transition="in" filter="fade">
                                      <p:cBhvr>
                                        <p:cTn id="13" dur="2000"/>
                                        <p:tgtEl>
                                          <p:spTgt spid="17411">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7411">
                                            <p:txEl>
                                              <p:pRg st="4" end="4"/>
                                            </p:txEl>
                                          </p:spTgt>
                                        </p:tgtEl>
                                        <p:attrNameLst>
                                          <p:attrName>style.visibility</p:attrName>
                                        </p:attrNameLst>
                                      </p:cBhvr>
                                      <p:to>
                                        <p:strVal val="visible"/>
                                      </p:to>
                                    </p:set>
                                    <p:animEffect transition="in" filter="fade">
                                      <p:cBhvr>
                                        <p:cTn id="16" dur="2000"/>
                                        <p:tgtEl>
                                          <p:spTgt spid="17411">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7411">
                                            <p:txEl>
                                              <p:pRg st="5" end="5"/>
                                            </p:txEl>
                                          </p:spTgt>
                                        </p:tgtEl>
                                        <p:attrNameLst>
                                          <p:attrName>style.visibility</p:attrName>
                                        </p:attrNameLst>
                                      </p:cBhvr>
                                      <p:to>
                                        <p:strVal val="visible"/>
                                      </p:to>
                                    </p:set>
                                    <p:animEffect transition="in" filter="fade">
                                      <p:cBhvr>
                                        <p:cTn id="19" dur="2000"/>
                                        <p:tgtEl>
                                          <p:spTgt spid="17411">
                                            <p:txEl>
                                              <p:pRg st="5" end="5"/>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7411">
                                            <p:txEl>
                                              <p:pRg st="6" end="6"/>
                                            </p:txEl>
                                          </p:spTgt>
                                        </p:tgtEl>
                                        <p:attrNameLst>
                                          <p:attrName>style.visibility</p:attrName>
                                        </p:attrNameLst>
                                      </p:cBhvr>
                                      <p:to>
                                        <p:strVal val="visible"/>
                                      </p:to>
                                    </p:set>
                                    <p:animEffect transition="in" filter="fade">
                                      <p:cBhvr>
                                        <p:cTn id="22" dur="2000"/>
                                        <p:tgtEl>
                                          <p:spTgt spid="174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Bibliography 1</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 name="TextBox 2"/>
          <p:cNvSpPr txBox="1">
            <a:spLocks noChangeArrowheads="1"/>
          </p:cNvSpPr>
          <p:nvPr/>
        </p:nvSpPr>
        <p:spPr bwMode="auto">
          <a:xfrm>
            <a:off x="138114" y="922978"/>
            <a:ext cx="9005887" cy="4832092"/>
          </a:xfrm>
          <a:prstGeom prst="rect">
            <a:avLst/>
          </a:prstGeom>
          <a:noFill/>
          <a:ln w="9525">
            <a:noFill/>
            <a:miter lim="800000"/>
            <a:headEnd/>
            <a:tailEnd/>
          </a:ln>
        </p:spPr>
        <p:txBody>
          <a:bodyPr>
            <a:spAutoFit/>
          </a:bodyPr>
          <a:lstStyle/>
          <a:p>
            <a:r>
              <a:rPr lang="en-GB" sz="1400" cap="all" dirty="0"/>
              <a:t>Anderson, K</a:t>
            </a:r>
            <a:r>
              <a:rPr lang="en-GB" sz="1400" dirty="0"/>
              <a:t>. (2010). </a:t>
            </a:r>
            <a:r>
              <a:rPr lang="en-GB" sz="1400" i="1" dirty="0"/>
              <a:t>Climate Change: going beyond dangerous, brutal numbers &amp; tenuous hope or cognitive dissonance?</a:t>
            </a:r>
            <a:r>
              <a:rPr lang="en-GB" sz="1400" dirty="0"/>
              <a:t>. [Online PowerPoint Presentation]. Tyndall Centre, Universities of Manchester &amp; East Anglia. </a:t>
            </a:r>
            <a:r>
              <a:rPr lang="en-GB" sz="1400" u="sng" dirty="0">
                <a:hlinkClick r:id="rId3"/>
              </a:rPr>
              <a:t>http://quest.bris.ac.uk/workshops/AIMES-OSC/talks/Anderson.ppt</a:t>
            </a:r>
            <a:r>
              <a:rPr lang="en-GB" sz="1400" dirty="0"/>
              <a:t>  (4 November 2010)</a:t>
            </a:r>
          </a:p>
          <a:p>
            <a:r>
              <a:rPr lang="en-GB" sz="1400" dirty="0"/>
              <a:t> </a:t>
            </a:r>
          </a:p>
          <a:p>
            <a:r>
              <a:rPr lang="en-GB" sz="1400" cap="all" dirty="0"/>
              <a:t>Bunting, G., Jones, A, K., Richards, H., Brooks,</a:t>
            </a:r>
            <a:r>
              <a:rPr lang="en-GB" sz="1400" dirty="0"/>
              <a:t> S. (2009). </a:t>
            </a:r>
            <a:r>
              <a:rPr lang="en-GB" sz="1400" i="1" dirty="0"/>
              <a:t>Low Carbon Wales: Regional Priorities for Action</a:t>
            </a:r>
            <a:r>
              <a:rPr lang="en-GB" sz="1400" dirty="0"/>
              <a:t>. [Online Document]. Sustainable Development Commission, </a:t>
            </a:r>
            <a:r>
              <a:rPr lang="en-GB" sz="1400" u="sng" dirty="0">
                <a:hlinkClick r:id="rId4"/>
              </a:rPr>
              <a:t>http://www.sd-commission.org.uk/publications.php?id=1018</a:t>
            </a:r>
            <a:r>
              <a:rPr lang="en-GB" sz="1400" dirty="0"/>
              <a:t> (13 November 2009)</a:t>
            </a:r>
          </a:p>
          <a:p>
            <a:r>
              <a:rPr lang="en-GB" sz="1400" dirty="0"/>
              <a:t> </a:t>
            </a:r>
          </a:p>
          <a:p>
            <a:r>
              <a:rPr lang="en-GB" sz="1400" cap="all" dirty="0"/>
              <a:t>Cardiff Council</a:t>
            </a:r>
            <a:r>
              <a:rPr lang="en-GB" sz="1400" dirty="0"/>
              <a:t>. (2009). </a:t>
            </a:r>
            <a:r>
              <a:rPr lang="en-GB" sz="1400" i="1" dirty="0"/>
              <a:t>Developing a Pathfinder Sustainable Travel City, Cardiff’s Transport Priorities</a:t>
            </a:r>
            <a:r>
              <a:rPr lang="en-GB" sz="1400" dirty="0"/>
              <a:t>. [Electronic Adobe Flash Player Presentation]. Cardiff Council. </a:t>
            </a:r>
          </a:p>
          <a:p>
            <a:r>
              <a:rPr lang="en-GB" sz="1400" dirty="0"/>
              <a:t> </a:t>
            </a:r>
          </a:p>
          <a:p>
            <a:r>
              <a:rPr lang="en-GB" sz="1400" dirty="0"/>
              <a:t>CISCO. (2008). </a:t>
            </a:r>
            <a:r>
              <a:rPr lang="en-GB" sz="1400" i="1" dirty="0"/>
              <a:t>Accelerating the Pace of Business: Cisco </a:t>
            </a:r>
            <a:r>
              <a:rPr lang="en-GB" sz="1400" i="1" dirty="0" err="1"/>
              <a:t>TelePresence</a:t>
            </a:r>
            <a:r>
              <a:rPr lang="en-GB" sz="1400" dirty="0"/>
              <a:t>. [Electronic </a:t>
            </a:r>
            <a:r>
              <a:rPr lang="en-GB" sz="1400" dirty="0" err="1"/>
              <a:t>pdf</a:t>
            </a:r>
            <a:r>
              <a:rPr lang="en-GB" sz="1400" dirty="0"/>
              <a:t>]. </a:t>
            </a:r>
          </a:p>
          <a:p>
            <a:r>
              <a:rPr lang="en-GB" sz="1400" dirty="0"/>
              <a:t> </a:t>
            </a:r>
          </a:p>
          <a:p>
            <a:r>
              <a:rPr lang="en-GB" sz="1400" dirty="0"/>
              <a:t>CLIMATE CHANGE COMMISSION FOR WALES. (2008). </a:t>
            </a:r>
            <a:r>
              <a:rPr lang="en-GB" sz="1400" i="1" dirty="0"/>
              <a:t>Terms of Reference</a:t>
            </a:r>
            <a:r>
              <a:rPr lang="en-GB" sz="1400" dirty="0"/>
              <a:t>. [Online Document]. Welsh Assembly Government. </a:t>
            </a:r>
            <a:r>
              <a:rPr lang="en-GB" sz="1400" u="sng" dirty="0">
                <a:hlinkClick r:id="rId5"/>
              </a:rPr>
              <a:t>http://wales.gov.uk/desh/meetings/climatechange/commission080312/termse.doc?lang=en</a:t>
            </a:r>
            <a:r>
              <a:rPr lang="en-GB" sz="1400" dirty="0"/>
              <a:t> (4 November 2010)</a:t>
            </a:r>
          </a:p>
          <a:p>
            <a:r>
              <a:rPr lang="en-GB" sz="1400" cap="all" dirty="0"/>
              <a:t> </a:t>
            </a:r>
            <a:endParaRPr lang="en-GB" sz="1400" dirty="0"/>
          </a:p>
          <a:p>
            <a:r>
              <a:rPr lang="en-GB" sz="1400" cap="all" dirty="0"/>
              <a:t>Committee on Climate Change. (2008). </a:t>
            </a:r>
            <a:r>
              <a:rPr lang="en-GB" sz="1400" i="1" dirty="0"/>
              <a:t>Building a low-carbon economy – the UK’s contribution to tackling climate change</a:t>
            </a:r>
            <a:r>
              <a:rPr lang="en-GB" sz="1400" dirty="0"/>
              <a:t>. pp. 38. [Online document]. </a:t>
            </a:r>
            <a:r>
              <a:rPr lang="en-GB" sz="1400" u="sng" dirty="0">
                <a:hlinkClick r:id="rId6"/>
              </a:rPr>
              <a:t>www.theccc.org.uk/pdf/TSOClimateChange.pdf</a:t>
            </a:r>
            <a:r>
              <a:rPr lang="en-GB" sz="1400" dirty="0"/>
              <a:t> (5 November 2010)</a:t>
            </a:r>
          </a:p>
          <a:p>
            <a:r>
              <a:rPr lang="en-GB" sz="1400" cap="all" dirty="0"/>
              <a:t> </a:t>
            </a:r>
          </a:p>
          <a:p>
            <a:r>
              <a:rPr lang="en-GB" sz="1400" dirty="0"/>
              <a:t> </a:t>
            </a:r>
            <a:endParaRPr lang="en-US" sz="1400" dirty="0">
              <a:solidFill>
                <a:prstClr val="black"/>
              </a:solidFill>
              <a:latin typeface="Calibri" pitchFamily="34" charset="0"/>
            </a:endParaRPr>
          </a:p>
          <a:p>
            <a:pPr marL="0" lvl="1">
              <a:spcAft>
                <a:spcPts val="600"/>
              </a:spcAft>
              <a:buClr>
                <a:srgbClr val="C00000"/>
              </a:buClr>
              <a:buFont typeface="Wingdings" pitchFamily="2" charset="2"/>
              <a:buChar char="Ø"/>
            </a:pPr>
            <a:endParaRPr lang="en-US" sz="1400" dirty="0">
              <a:solidFill>
                <a:prstClr val="black"/>
              </a:solidFill>
              <a:latin typeface="Calibri" pitchFamily="34" charset="0"/>
            </a:endParaRPr>
          </a:p>
        </p:txBody>
      </p:sp>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Bibliography 2</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 name="TextBox 2"/>
          <p:cNvSpPr txBox="1">
            <a:spLocks noChangeArrowheads="1"/>
          </p:cNvSpPr>
          <p:nvPr/>
        </p:nvSpPr>
        <p:spPr bwMode="auto">
          <a:xfrm>
            <a:off x="138114" y="922977"/>
            <a:ext cx="9005887" cy="4616648"/>
          </a:xfrm>
          <a:prstGeom prst="rect">
            <a:avLst/>
          </a:prstGeom>
          <a:noFill/>
          <a:ln w="9525">
            <a:noFill/>
            <a:miter lim="800000"/>
            <a:headEnd/>
            <a:tailEnd/>
          </a:ln>
        </p:spPr>
        <p:txBody>
          <a:bodyPr>
            <a:spAutoFit/>
          </a:bodyPr>
          <a:lstStyle/>
          <a:p>
            <a:r>
              <a:rPr lang="en-GB" sz="1400" cap="all" dirty="0"/>
              <a:t>Ernst and Young Global Limited</a:t>
            </a:r>
            <a:r>
              <a:rPr lang="en-GB" sz="1400" dirty="0"/>
              <a:t>. 2010. Renewable Energy Country Attractiveness Indices. [Online Report]. August 2010 (Issue 26). </a:t>
            </a:r>
            <a:r>
              <a:rPr lang="en-GB" sz="1400" u="sng" dirty="0">
                <a:hlinkClick r:id="rId3"/>
              </a:rPr>
              <a:t>http://www.ey.com/Publication/vwLUAssets/Renewable_energy_country_attractiveness_indices_Issue_26/$FILE/Renewable_enenergy.pdf</a:t>
            </a:r>
            <a:r>
              <a:rPr lang="en-GB" sz="1400" dirty="0"/>
              <a:t>  (28 October 2010)</a:t>
            </a:r>
          </a:p>
          <a:p>
            <a:r>
              <a:rPr lang="en-GB" sz="1400" dirty="0"/>
              <a:t> </a:t>
            </a:r>
          </a:p>
          <a:p>
            <a:r>
              <a:rPr lang="en-GB" sz="1400" cap="all" dirty="0"/>
              <a:t>European Union</a:t>
            </a:r>
            <a:r>
              <a:rPr lang="en-GB" sz="1400" dirty="0"/>
              <a:t>. (2009a) Directive 2009/28/EC of the European Parliament and of the Council of 23 April 2009 on the promotion of the use of energy from renewable sources and amending and subsequently repealing Directives 2001/77/EC and 2003/30/EC.</a:t>
            </a:r>
            <a:r>
              <a:rPr lang="en-GB" sz="1400" i="1" dirty="0"/>
              <a:t> Official Journal of the European Union</a:t>
            </a:r>
            <a:r>
              <a:rPr lang="en-GB" sz="1400" dirty="0"/>
              <a:t>, </a:t>
            </a:r>
            <a:r>
              <a:rPr lang="en-GB" sz="1400" b="1" dirty="0"/>
              <a:t>52</a:t>
            </a:r>
            <a:r>
              <a:rPr lang="en-GB" sz="1400" dirty="0"/>
              <a:t> (5 June 2009). pp. 16-62. [Online document]. </a:t>
            </a:r>
            <a:r>
              <a:rPr lang="en-GB" sz="1400" u="sng" dirty="0">
                <a:hlinkClick r:id="rId4"/>
              </a:rPr>
              <a:t>http://eur-lex.europa.eu/LexUriServ/LexUriServ.do?uri=OJ:L:2009:140:FULL:EN:PDF</a:t>
            </a:r>
            <a:r>
              <a:rPr lang="en-GB" sz="1400" dirty="0"/>
              <a:t> (21 October 2010)</a:t>
            </a:r>
          </a:p>
          <a:p>
            <a:r>
              <a:rPr lang="en-GB" sz="1400" dirty="0"/>
              <a:t> </a:t>
            </a:r>
          </a:p>
          <a:p>
            <a:r>
              <a:rPr lang="en-GB" sz="1400" cap="all" dirty="0"/>
              <a:t>European Union</a:t>
            </a:r>
            <a:r>
              <a:rPr lang="en-GB" sz="1400" dirty="0"/>
              <a:t>. (2009b) Directive 2009/29/EC of the European Parliament and of the Council of 23 April 2009 amending Directive 2003/87/EC so as to improve and extend the greenhouse gas emission allowance trading scheme of the Community.</a:t>
            </a:r>
            <a:r>
              <a:rPr lang="en-GB" sz="1400" i="1" dirty="0"/>
              <a:t> Official Journal of the European Union</a:t>
            </a:r>
            <a:r>
              <a:rPr lang="en-GB" sz="1400" dirty="0"/>
              <a:t>, </a:t>
            </a:r>
            <a:r>
              <a:rPr lang="en-GB" sz="1400" b="1" dirty="0"/>
              <a:t>52</a:t>
            </a:r>
            <a:r>
              <a:rPr lang="en-GB" sz="1400" dirty="0"/>
              <a:t> (5 June 2009). pp. 63-87. [Online document]. </a:t>
            </a:r>
            <a:r>
              <a:rPr lang="en-GB" sz="1400" u="sng" dirty="0">
                <a:hlinkClick r:id="rId4"/>
              </a:rPr>
              <a:t>http://eur-lex.europa.eu/LexUriServ/LexUriServ.do?uri=OJ:L:2009:140:FULL:EN:PDF</a:t>
            </a:r>
            <a:r>
              <a:rPr lang="en-GB" sz="1400" dirty="0"/>
              <a:t> (21 October 2010)</a:t>
            </a:r>
          </a:p>
          <a:p>
            <a:r>
              <a:rPr lang="en-GB" sz="1400" dirty="0"/>
              <a:t> </a:t>
            </a:r>
          </a:p>
          <a:p>
            <a:r>
              <a:rPr lang="en-GB" sz="1400" cap="all" dirty="0"/>
              <a:t>Expert Panel on Resources Management for Wales. (2007).</a:t>
            </a:r>
            <a:r>
              <a:rPr lang="en-GB" sz="1400" dirty="0"/>
              <a:t> Low Carbon Wales: to Improve Resource Efficiency in Wales. pp. 9. [Online Document]. </a:t>
            </a:r>
            <a:r>
              <a:rPr lang="en-GB" sz="1400" u="sng" dirty="0">
                <a:hlinkClick r:id="rId5"/>
              </a:rPr>
              <a:t>http://www.swansea.ac.uk/media/Media,14179,en.pdf</a:t>
            </a:r>
            <a:r>
              <a:rPr lang="en-GB" sz="1400" dirty="0"/>
              <a:t> (5 November 2010) </a:t>
            </a:r>
          </a:p>
          <a:p>
            <a:r>
              <a:rPr lang="en-GB" sz="1400" dirty="0"/>
              <a:t> </a:t>
            </a:r>
          </a:p>
          <a:p>
            <a:r>
              <a:rPr lang="en-GB" sz="1400" cap="all" dirty="0"/>
              <a:t>Guardian News and Media Limited</a:t>
            </a:r>
            <a:r>
              <a:rPr lang="en-GB" sz="1400" dirty="0"/>
              <a:t>. (2010). </a:t>
            </a:r>
            <a:r>
              <a:rPr lang="en-GB" sz="1400" i="1" dirty="0"/>
              <a:t>Renewable Energy in the EU. </a:t>
            </a:r>
            <a:r>
              <a:rPr lang="en-GB" sz="1400" dirty="0"/>
              <a:t>[Online Image] </a:t>
            </a:r>
            <a:r>
              <a:rPr lang="en-GB" sz="1400" u="sng" dirty="0">
                <a:hlinkClick r:id="rId6"/>
              </a:rPr>
              <a:t>http://image.guardian.co.uk/sys-files/Guardian/documents/2008/01/23/RENEWABLES.pdf</a:t>
            </a:r>
            <a:r>
              <a:rPr lang="en-GB" sz="1400" dirty="0"/>
              <a:t>  (5 November 2010)</a:t>
            </a:r>
          </a:p>
          <a:p>
            <a:r>
              <a:rPr lang="en-GB" sz="1400" dirty="0"/>
              <a:t> </a:t>
            </a:r>
          </a:p>
        </p:txBody>
      </p:sp>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Bibliography 3</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 name="TextBox 2"/>
          <p:cNvSpPr txBox="1">
            <a:spLocks noChangeArrowheads="1"/>
          </p:cNvSpPr>
          <p:nvPr/>
        </p:nvSpPr>
        <p:spPr bwMode="auto">
          <a:xfrm>
            <a:off x="138114" y="922978"/>
            <a:ext cx="9005887" cy="4832092"/>
          </a:xfrm>
          <a:prstGeom prst="rect">
            <a:avLst/>
          </a:prstGeom>
          <a:noFill/>
          <a:ln w="9525">
            <a:noFill/>
            <a:miter lim="800000"/>
            <a:headEnd/>
            <a:tailEnd/>
          </a:ln>
        </p:spPr>
        <p:txBody>
          <a:bodyPr>
            <a:spAutoFit/>
          </a:bodyPr>
          <a:lstStyle/>
          <a:p>
            <a:r>
              <a:rPr lang="en-GB" sz="1400" cap="all" dirty="0"/>
              <a:t>HM Government, Department of Energy and Climate Change</a:t>
            </a:r>
            <a:r>
              <a:rPr lang="en-GB" sz="1400" dirty="0"/>
              <a:t>. (2009). </a:t>
            </a:r>
            <a:r>
              <a:rPr lang="en-GB" sz="1400" i="1" dirty="0"/>
              <a:t>The UK Renewable Energy Strategy</a:t>
            </a:r>
            <a:r>
              <a:rPr lang="en-GB" sz="1400" dirty="0"/>
              <a:t>. [Online document]. pp. 11. </a:t>
            </a:r>
            <a:r>
              <a:rPr lang="en-GB" sz="1400" u="sng" dirty="0">
                <a:hlinkClick r:id="rId3"/>
              </a:rPr>
              <a:t>http://www.decc.gov.uk/assets/decc/What%20we%20do/UK%20energy%20supply/Energy%20mix/Renewable%20energy/Renewable%20Energy%20Strategy/1_20090717120647_e_@@_TheUKRenewableEnergyStrategy2009.pdf</a:t>
            </a:r>
            <a:r>
              <a:rPr lang="en-GB" sz="1400" dirty="0"/>
              <a:t> (8 October 2009)</a:t>
            </a:r>
          </a:p>
          <a:p>
            <a:r>
              <a:rPr lang="en-GB" sz="1400" dirty="0"/>
              <a:t> </a:t>
            </a:r>
          </a:p>
          <a:p>
            <a:r>
              <a:rPr lang="en-GB" sz="1400" dirty="0"/>
              <a:t>International Carbon Bank &amp; Exchange. (2010). </a:t>
            </a:r>
            <a:r>
              <a:rPr lang="en-GB" sz="1400" i="1" dirty="0"/>
              <a:t>ICBE&gt; About Emissions Trading&gt; Calculating GHG Emissions</a:t>
            </a:r>
            <a:r>
              <a:rPr lang="en-GB" sz="1400" dirty="0"/>
              <a:t>. [WWW]. </a:t>
            </a:r>
            <a:r>
              <a:rPr lang="en-GB" sz="1400" u="sng" dirty="0">
                <a:hlinkClick r:id="rId4"/>
              </a:rPr>
              <a:t>http://www.icbe.com/emissions/calculate.asp</a:t>
            </a:r>
            <a:r>
              <a:rPr lang="en-GB" sz="1400" dirty="0"/>
              <a:t>  (5 November 2010)</a:t>
            </a:r>
          </a:p>
          <a:p>
            <a:r>
              <a:rPr lang="en-GB" sz="1400" dirty="0"/>
              <a:t> </a:t>
            </a:r>
          </a:p>
          <a:p>
            <a:r>
              <a:rPr lang="en-GB" sz="1400" cap="all" dirty="0"/>
              <a:t>Marine Energy Pembrokeshire</a:t>
            </a:r>
            <a:r>
              <a:rPr lang="en-GB" sz="1400" dirty="0"/>
              <a:t>. (2010). </a:t>
            </a:r>
            <a:r>
              <a:rPr lang="en-GB" sz="1400" i="1" dirty="0"/>
              <a:t>Welcome to Marine Energy Pembrokeshire</a:t>
            </a:r>
            <a:r>
              <a:rPr lang="en-GB" sz="1400" dirty="0"/>
              <a:t> [WWW]. </a:t>
            </a:r>
            <a:r>
              <a:rPr lang="en-GB" sz="1400" u="sng" dirty="0">
                <a:hlinkClick r:id="rId5"/>
              </a:rPr>
              <a:t>http://www.marineenergypembrokeshire.co.uk/</a:t>
            </a:r>
            <a:r>
              <a:rPr lang="en-GB" sz="1400" dirty="0"/>
              <a:t> (3 November 2010)</a:t>
            </a:r>
          </a:p>
          <a:p>
            <a:r>
              <a:rPr lang="en-GB" sz="1400" dirty="0"/>
              <a:t> </a:t>
            </a:r>
          </a:p>
          <a:p>
            <a:r>
              <a:rPr lang="en-GB" sz="1400" cap="all" dirty="0" err="1"/>
              <a:t>Regen</a:t>
            </a:r>
            <a:r>
              <a:rPr lang="en-GB" sz="1400" cap="all" dirty="0"/>
              <a:t> SW. (2010</a:t>
            </a:r>
            <a:r>
              <a:rPr lang="en-GB" sz="1400" dirty="0"/>
              <a:t>). </a:t>
            </a:r>
            <a:r>
              <a:rPr lang="en-GB" sz="1400" i="1" dirty="0"/>
              <a:t>South West Renewable Energy Projects</a:t>
            </a:r>
            <a:r>
              <a:rPr lang="en-GB" sz="1400" dirty="0"/>
              <a:t>.  [WWW]. </a:t>
            </a:r>
            <a:r>
              <a:rPr lang="en-GB" sz="1400" u="sng" dirty="0">
                <a:hlinkClick r:id="rId6"/>
              </a:rPr>
              <a:t>http://www.surveys.energysw.com/overview.php</a:t>
            </a:r>
            <a:r>
              <a:rPr lang="en-GB" sz="1400" dirty="0"/>
              <a:t> (3 November 2010)</a:t>
            </a:r>
          </a:p>
          <a:p>
            <a:r>
              <a:rPr lang="en-GB" sz="1400" dirty="0"/>
              <a:t> </a:t>
            </a:r>
          </a:p>
          <a:p>
            <a:r>
              <a:rPr lang="en-GB" sz="1400" cap="all" dirty="0"/>
              <a:t>Tidal Energy Limited.</a:t>
            </a:r>
            <a:r>
              <a:rPr lang="en-GB" sz="1400" dirty="0"/>
              <a:t> (2010). </a:t>
            </a:r>
            <a:r>
              <a:rPr lang="en-GB" sz="1400" i="1" dirty="0"/>
              <a:t>illustration_tidalenergy.jpg.</a:t>
            </a:r>
            <a:r>
              <a:rPr lang="en-GB" sz="1400" dirty="0"/>
              <a:t> [jpeg image] </a:t>
            </a:r>
            <a:r>
              <a:rPr lang="en-GB" sz="1400" u="sng" dirty="0">
                <a:hlinkClick r:id="rId7"/>
              </a:rPr>
              <a:t>http://www.tidalenergyltd.com/tidalenergy.htm</a:t>
            </a:r>
            <a:r>
              <a:rPr lang="en-GB" sz="1400" dirty="0"/>
              <a:t>  (29 November 09)</a:t>
            </a:r>
          </a:p>
          <a:p>
            <a:r>
              <a:rPr lang="en-GB" sz="1400" dirty="0"/>
              <a:t>  </a:t>
            </a:r>
          </a:p>
          <a:p>
            <a:r>
              <a:rPr lang="en-GB" sz="1400" cap="all" dirty="0"/>
              <a:t>Welsh Assembly Government</a:t>
            </a:r>
            <a:r>
              <a:rPr lang="en-GB" sz="1400" dirty="0"/>
              <a:t>. (2008). People, Places, Futures, The Wales Spatial Plan Update 2008. [Online Document]. </a:t>
            </a:r>
            <a:r>
              <a:rPr lang="en-GB" sz="1400" u="sng" dirty="0">
                <a:hlinkClick r:id="rId8"/>
              </a:rPr>
              <a:t>http://wales.gov.uk/dpsp/wspatialplan/documents/wsp2008update/wsp2008updatee.pdf</a:t>
            </a:r>
            <a:r>
              <a:rPr lang="en-GB" sz="1400" dirty="0"/>
              <a:t> (3 November 2010)</a:t>
            </a:r>
          </a:p>
          <a:p>
            <a:r>
              <a:rPr lang="en-GB" sz="1400" dirty="0"/>
              <a:t> </a:t>
            </a:r>
          </a:p>
        </p:txBody>
      </p:sp>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Bibliography 4</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 name="TextBox 2"/>
          <p:cNvSpPr txBox="1">
            <a:spLocks noChangeArrowheads="1"/>
          </p:cNvSpPr>
          <p:nvPr/>
        </p:nvSpPr>
        <p:spPr bwMode="auto">
          <a:xfrm>
            <a:off x="138114" y="922978"/>
            <a:ext cx="9005887" cy="4847481"/>
          </a:xfrm>
          <a:prstGeom prst="rect">
            <a:avLst/>
          </a:prstGeom>
          <a:noFill/>
          <a:ln w="9525">
            <a:noFill/>
            <a:miter lim="800000"/>
            <a:headEnd/>
            <a:tailEnd/>
          </a:ln>
        </p:spPr>
        <p:txBody>
          <a:bodyPr>
            <a:spAutoFit/>
          </a:bodyPr>
          <a:lstStyle/>
          <a:p>
            <a:r>
              <a:rPr lang="en-GB" sz="1400" dirty="0"/>
              <a:t> </a:t>
            </a:r>
          </a:p>
          <a:p>
            <a:r>
              <a:rPr lang="en-GB" sz="1400" cap="all" dirty="0"/>
              <a:t>Welsh Assembly Government</a:t>
            </a:r>
            <a:r>
              <a:rPr lang="en-GB" sz="1400" dirty="0"/>
              <a:t>. (2009). </a:t>
            </a:r>
            <a:r>
              <a:rPr lang="en-GB" sz="1400" i="1" dirty="0"/>
              <a:t>Soil C Density Per 1KM2 In Wales. </a:t>
            </a:r>
            <a:r>
              <a:rPr lang="en-GB" sz="1400" dirty="0"/>
              <a:t>[Electronic </a:t>
            </a:r>
            <a:r>
              <a:rPr lang="en-GB" sz="1400" dirty="0" err="1"/>
              <a:t>pdf</a:t>
            </a:r>
            <a:r>
              <a:rPr lang="en-GB" sz="1400" dirty="0"/>
              <a:t>].</a:t>
            </a:r>
          </a:p>
          <a:p>
            <a:r>
              <a:rPr lang="en-GB" sz="1400" dirty="0"/>
              <a:t> </a:t>
            </a:r>
          </a:p>
          <a:p>
            <a:r>
              <a:rPr lang="en-GB" sz="1400" cap="all" dirty="0"/>
              <a:t>Welsh Assembly Government</a:t>
            </a:r>
            <a:r>
              <a:rPr lang="en-GB" sz="1400" dirty="0"/>
              <a:t>. (2010a). Broadband </a:t>
            </a:r>
            <a:r>
              <a:rPr lang="en-GB" sz="1400" dirty="0" err="1"/>
              <a:t>Notspots</a:t>
            </a:r>
            <a:r>
              <a:rPr lang="en-GB" sz="1400" dirty="0"/>
              <a:t>. [Electronic </a:t>
            </a:r>
            <a:r>
              <a:rPr lang="en-GB" sz="1400" dirty="0" err="1"/>
              <a:t>pdf</a:t>
            </a:r>
            <a:r>
              <a:rPr lang="en-GB" sz="1400" dirty="0"/>
              <a:t>].</a:t>
            </a:r>
          </a:p>
          <a:p>
            <a:r>
              <a:rPr lang="en-GB" sz="1400" dirty="0"/>
              <a:t> </a:t>
            </a:r>
          </a:p>
          <a:p>
            <a:r>
              <a:rPr lang="en-GB" sz="1400" cap="all" dirty="0"/>
              <a:t>Welsh Assembly Government</a:t>
            </a:r>
            <a:r>
              <a:rPr lang="en-GB" sz="1400" dirty="0"/>
              <a:t>. (2010b). </a:t>
            </a:r>
            <a:r>
              <a:rPr lang="en-GB" sz="1400" i="1" dirty="0"/>
              <a:t>Climate Change Commission for Wales</a:t>
            </a:r>
            <a:r>
              <a:rPr lang="en-GB" sz="1400" dirty="0"/>
              <a:t>.  [WWW]. </a:t>
            </a:r>
            <a:r>
              <a:rPr lang="en-GB" sz="1400" u="sng" dirty="0">
                <a:hlinkClick r:id="rId3"/>
              </a:rPr>
              <a:t>http://wales.gov.uk/topics/environmentcountryside/climatechange/tacklingchange/strategy/commission/?lang=en</a:t>
            </a:r>
            <a:r>
              <a:rPr lang="en-GB" sz="1400" dirty="0"/>
              <a:t> (4 November 2010)</a:t>
            </a:r>
          </a:p>
          <a:p>
            <a:r>
              <a:rPr lang="en-GB" sz="1400" dirty="0"/>
              <a:t> </a:t>
            </a:r>
          </a:p>
          <a:p>
            <a:r>
              <a:rPr lang="en-GB" sz="1400" cap="all" dirty="0"/>
              <a:t>Welsh Assembly Government</a:t>
            </a:r>
            <a:r>
              <a:rPr lang="en-GB" sz="1400" dirty="0"/>
              <a:t>. (2010c). Climate Change Strategy for Wales. [Online Document] </a:t>
            </a:r>
            <a:r>
              <a:rPr lang="en-GB" sz="1400" u="sng" dirty="0">
                <a:hlinkClick r:id="rId4"/>
              </a:rPr>
              <a:t>http://wales.gov.uk/docs/desh/publications/101006ccstratfinalen.pdf</a:t>
            </a:r>
            <a:r>
              <a:rPr lang="en-GB" sz="1400" dirty="0"/>
              <a:t>  (7 October 2010) </a:t>
            </a:r>
          </a:p>
          <a:p>
            <a:r>
              <a:rPr lang="en-GB" sz="1400" dirty="0"/>
              <a:t> </a:t>
            </a:r>
          </a:p>
          <a:p>
            <a:r>
              <a:rPr lang="en-GB" sz="1400" cap="all" dirty="0" err="1"/>
              <a:t>Wiedmann</a:t>
            </a:r>
            <a:r>
              <a:rPr lang="en-GB" sz="1400" cap="all" dirty="0"/>
              <a:t>, T., Wood, R., </a:t>
            </a:r>
            <a:r>
              <a:rPr lang="en-GB" sz="1400" cap="all" dirty="0" err="1"/>
              <a:t>Lenzen</a:t>
            </a:r>
            <a:r>
              <a:rPr lang="en-GB" sz="1400" cap="all" dirty="0"/>
              <a:t>, M., Minx, J., Guan, D. and Barrett, J.</a:t>
            </a:r>
            <a:r>
              <a:rPr lang="en-GB" sz="1400" dirty="0"/>
              <a:t> (2008) </a:t>
            </a:r>
            <a:r>
              <a:rPr lang="en-GB" sz="1400" i="1" dirty="0"/>
              <a:t>Development of an Embedded Carbon Emissions Indicator – Producing a Time Series of Input-Output Tables and Embedded Carbon Dioxide Emissions for the UK by Using a MRIO Data Optimisation System, </a:t>
            </a:r>
            <a:r>
              <a:rPr lang="en-GB" sz="1400" dirty="0"/>
              <a:t>Report to the UK Department for Environment, Food and Rural Affairs by Stockholm Environment Institute at the University of York and Centre for Integrated Sustainability Analysis at the University of Sydney, June 2008. Defra, London, UK</a:t>
            </a:r>
          </a:p>
          <a:p>
            <a:pPr>
              <a:spcAft>
                <a:spcPts val="600"/>
              </a:spcAft>
              <a:buClr>
                <a:srgbClr val="C00000"/>
              </a:buClr>
            </a:pPr>
            <a:endParaRPr lang="en-US" sz="1400" dirty="0">
              <a:latin typeface="Calibri" pitchFamily="34" charset="0"/>
            </a:endParaRPr>
          </a:p>
          <a:p>
            <a:pPr marL="0" lvl="1">
              <a:spcAft>
                <a:spcPts val="600"/>
              </a:spcAft>
              <a:buClr>
                <a:srgbClr val="C00000"/>
              </a:buClr>
              <a:buFont typeface="Wingdings" pitchFamily="2" charset="2"/>
              <a:buChar char="Ø"/>
            </a:pPr>
            <a:endParaRPr lang="en-US" sz="1400" dirty="0">
              <a:solidFill>
                <a:prstClr val="black"/>
              </a:solidFill>
              <a:latin typeface="Calibri" pitchFamily="34" charset="0"/>
            </a:endParaRPr>
          </a:p>
          <a:p>
            <a:pPr marL="0" lvl="1">
              <a:spcAft>
                <a:spcPts val="600"/>
              </a:spcAft>
              <a:buClr>
                <a:srgbClr val="C00000"/>
              </a:buClr>
              <a:buFont typeface="Wingdings" pitchFamily="2" charset="2"/>
              <a:buChar char="Ø"/>
            </a:pPr>
            <a:endParaRPr lang="en-US" sz="1400" dirty="0">
              <a:solidFill>
                <a:prstClr val="black"/>
              </a:solidFill>
              <a:latin typeface="Calibri" pitchFamily="34" charset="0"/>
            </a:endParaRPr>
          </a:p>
          <a:p>
            <a:pPr marL="0" lvl="1">
              <a:spcAft>
                <a:spcPts val="600"/>
              </a:spcAft>
              <a:buClr>
                <a:srgbClr val="C00000"/>
              </a:buClr>
            </a:pPr>
            <a:endParaRPr lang="en-US" sz="1400" dirty="0">
              <a:solidFill>
                <a:prstClr val="black"/>
              </a:solidFill>
              <a:latin typeface="Calibri" pitchFamily="34" charset="0"/>
            </a:endParaRP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A5A3BF0-1B75-4DCB-9CE1-43FA7D0FE208}">
  <ds:schemaRefs>
    <ds:schemaRef ds:uri="http://schemas.microsoft.com/office/2006/documentManagement/types"/>
    <ds:schemaRef ds:uri="http://schemas.openxmlformats.org/package/2006/metadata/core-properties"/>
    <ds:schemaRef ds:uri="http://purl.org/dc/elements/1.1/"/>
    <ds:schemaRef ds:uri="d2d6d51c-be45-489c-bfaa-c0c3d4c0c982"/>
    <ds:schemaRef ds:uri="696490a5-0429-499a-a254-a60426c02ef0"/>
    <ds:schemaRef ds:uri="http://schemas.microsoft.com/office/2006/metadata/properties"/>
    <ds:schemaRef ds:uri="http://purl.org/dc/term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FAF0C56B-77AE-4E84-B967-5EA91048A0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8EEAE1-E3B0-41F7-8BC1-E51F1479861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28744</TotalTime>
  <Words>14568</Words>
  <Application>Microsoft Office PowerPoint</Application>
  <PresentationFormat>On-screen Show (4:3)</PresentationFormat>
  <Paragraphs>1765</Paragraphs>
  <Slides>167</Slides>
  <Notes>110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167</vt:i4>
      </vt:variant>
    </vt:vector>
  </HeadingPairs>
  <TitlesOfParts>
    <vt:vector size="176" baseType="lpstr">
      <vt:lpstr>Arial</vt:lpstr>
      <vt:lpstr>Calibri</vt:lpstr>
      <vt:lpstr>Calibri Light</vt:lpstr>
      <vt:lpstr>Courier New</vt:lpstr>
      <vt:lpstr>Dax-Regular</vt:lpstr>
      <vt:lpstr>Times New Roman</vt:lpstr>
      <vt:lpstr>Wingdings</vt:lpstr>
      <vt:lpstr>Retrospect</vt:lpstr>
      <vt:lpstr>Packager Shell Object</vt:lpstr>
      <vt:lpstr>PowerPoint Presentation</vt:lpstr>
      <vt:lpstr>PowerPoint Presentation</vt:lpstr>
      <vt:lpstr>PowerPoint Presentation</vt:lpstr>
      <vt:lpstr>PowerPoint Presentation</vt:lpstr>
      <vt:lpstr>PowerPoint Presentation</vt:lpstr>
      <vt:lpstr>1. Define conservation.  2. Define sustainability.  3. should /How can, we assess conservation and sustainability? </vt:lpstr>
      <vt:lpstr>PowerPoint Presentation</vt:lpstr>
      <vt:lpstr>PowerPoint Presentation</vt:lpstr>
      <vt:lpstr>PowerPoint Presentation</vt:lpstr>
      <vt:lpstr>PowerPoint Presentation</vt:lpstr>
      <vt:lpstr>PowerPoint Presentation</vt:lpstr>
      <vt:lpstr>PowerPoint Presentation</vt:lpstr>
      <vt:lpstr>UN Sustainability</vt:lpstr>
      <vt:lpstr>UN Secretary General Ban Ki Moon :</vt:lpstr>
      <vt:lpstr>SDG’s Goals</vt:lpstr>
      <vt:lpstr>SDG’s Goals cont’d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do we deal with scale?</vt:lpstr>
      <vt:lpstr>1. Sustainable measurements include: </vt:lpstr>
      <vt:lpstr>What is environmental auditing?</vt:lpstr>
      <vt:lpstr>The Difference to EIA</vt:lpstr>
      <vt:lpstr>Difference to a financial audit (Dagg, 2005)</vt:lpstr>
      <vt:lpstr>Definition</vt:lpstr>
      <vt:lpstr>PowerPoint Presentation</vt:lpstr>
      <vt:lpstr>Key concepts</vt:lpstr>
      <vt:lpstr>2. Sustainable measurements include: </vt:lpstr>
      <vt:lpstr>3. Sustainable measurements include: </vt:lpstr>
      <vt:lpstr>4. Sustainable measurements include: </vt:lpstr>
      <vt:lpstr>For example</vt:lpstr>
      <vt:lpstr>Home quality mark cont’d</vt:lpstr>
      <vt:lpstr>Quantitative Assessment</vt:lpstr>
      <vt:lpstr>Qualitative Assessment</vt:lpstr>
      <vt:lpstr>What to measure in sustainable homes?</vt:lpstr>
      <vt:lpstr>PowerPoint Presentation</vt:lpstr>
      <vt:lpstr>PowerPoint Presentation</vt:lpstr>
      <vt:lpstr>PowerPoint Presentation</vt:lpstr>
      <vt:lpstr>PowerPoint Presentation</vt:lpstr>
      <vt:lpstr>How did it change for 2020?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COVID Article in Nature</vt:lpstr>
      <vt:lpstr>Could new policies improve our overshoot targets?</vt:lpstr>
      <vt:lpstr>COVID and the Environment</vt:lpstr>
      <vt:lpstr>PowerPoint Presentation</vt:lpstr>
      <vt:lpstr>Can we have a green recovery?</vt:lpstr>
      <vt:lpstr>PowerPoint Presentation</vt:lpstr>
      <vt:lpstr>PowerPoint Presentation</vt:lpstr>
      <vt:lpstr>PowerPoint Presentation</vt:lpstr>
      <vt:lpstr>PowerPoint Presentation</vt:lpstr>
      <vt:lpstr>OECD  Government response: Green Recovery</vt:lpstr>
      <vt:lpstr>UK Government</vt:lpstr>
      <vt:lpstr>What about Nature?</vt:lpstr>
      <vt:lpstr>Response?</vt:lpstr>
      <vt:lpstr>Green Recovery  http://www.oecd.org/coronavirus/en/themes/green-recovery Individually read one of these article and report back to group.</vt:lpstr>
      <vt:lpstr>New Nature Economy Project</vt:lpstr>
      <vt:lpstr>PowerPoint Presentation</vt:lpstr>
      <vt:lpstr>The Future Of Nature And Business: New nature economy report II</vt:lpstr>
      <vt:lpstr>Sector loss</vt:lpstr>
      <vt:lpstr>Sector gain</vt:lpstr>
      <vt:lpstr>WEF solutions</vt:lpstr>
      <vt:lpstr>Cost</vt:lpstr>
      <vt:lpstr>Costa Rica</vt:lpstr>
      <vt:lpstr>UN report 2020</vt:lpstr>
      <vt:lpstr>Is the US election of 2020 is important to the environment?</vt:lpstr>
      <vt:lpstr>US Election</vt:lpstr>
      <vt:lpstr>How should we assess carbon?</vt:lpstr>
      <vt:lpstr>PowerPoint Presentation</vt:lpstr>
      <vt:lpstr>PowerPoint Presentation</vt:lpstr>
      <vt:lpstr>PowerPoint Presentation</vt:lpstr>
      <vt:lpstr>PowerPoint Presentation</vt:lpstr>
      <vt:lpstr>COVID Footprint</vt:lpstr>
      <vt:lpstr>PowerPoint Presentation</vt:lpstr>
      <vt:lpstr>PowerPoint Presentation</vt:lpstr>
      <vt:lpstr>PowerPoint Presentation</vt:lpstr>
      <vt:lpstr>PowerPoint Presentation</vt:lpstr>
      <vt:lpstr>Can Cardiff go carbon neutral?</vt:lpstr>
      <vt:lpstr>PowerPoint Presentation</vt:lpstr>
      <vt:lpstr>PowerPoint Presentation</vt:lpstr>
      <vt:lpstr>PowerPoint Presentation</vt:lpstr>
      <vt:lpstr>PowerPoint Presentation</vt:lpstr>
      <vt:lpstr>PowerPoint Presentation</vt:lpstr>
      <vt:lpstr>What does this mean for Wales?</vt:lpstr>
      <vt:lpstr>How is the Government going to promote a Green Recovery?</vt:lpstr>
      <vt:lpstr>PowerPoint Presentation</vt:lpstr>
      <vt:lpstr>PowerPoint Presentation</vt:lpstr>
      <vt:lpstr>PowerPoint Presentation</vt:lpstr>
      <vt:lpstr>PowerPoint Presentation</vt:lpstr>
      <vt:lpstr>PowerPoint Presentation</vt:lpstr>
      <vt:lpstr>A Low Carbon Wales 2019 (read and Present)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Gavin Bunting (Faculty)</dc:creator>
  <cp:lastModifiedBy>Chris House</cp:lastModifiedBy>
  <cp:revision>732</cp:revision>
  <dcterms:created xsi:type="dcterms:W3CDTF">2010-10-21T10:49:56Z</dcterms:created>
  <dcterms:modified xsi:type="dcterms:W3CDTF">2020-11-06T13:09:23Z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