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3" r:id="rId6"/>
    <p:sldId id="258" r:id="rId7"/>
    <p:sldId id="257" r:id="rId8"/>
    <p:sldId id="262" r:id="rId9"/>
    <p:sldId id="259" r:id="rId10"/>
    <p:sldId id="261" r:id="rId11"/>
    <p:sldId id="274" r:id="rId12"/>
    <p:sldId id="275" r:id="rId13"/>
    <p:sldId id="276" r:id="rId14"/>
    <p:sldId id="260" r:id="rId15"/>
    <p:sldId id="277" r:id="rId16"/>
    <p:sldId id="279" r:id="rId17"/>
    <p:sldId id="26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ED61662-17A6-46BF-83B2-2245DEE7F750}">
          <p14:sldIdLst>
            <p14:sldId id="256"/>
          </p14:sldIdLst>
        </p14:section>
        <p14:section name="Untitled Section" id="{2A5FC4C8-DD3A-4F9E-8842-AA3366E94652}">
          <p14:sldIdLst>
            <p14:sldId id="273"/>
            <p14:sldId id="258"/>
            <p14:sldId id="257"/>
            <p14:sldId id="262"/>
            <p14:sldId id="259"/>
            <p14:sldId id="261"/>
            <p14:sldId id="274"/>
            <p14:sldId id="275"/>
            <p14:sldId id="276"/>
            <p14:sldId id="260"/>
            <p14:sldId id="277"/>
            <p14:sldId id="279"/>
            <p14:sldId id="26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4660"/>
  </p:normalViewPr>
  <p:slideViewPr>
    <p:cSldViewPr snapToGrid="0">
      <p:cViewPr varScale="1">
        <p:scale>
          <a:sx n="119" d="100"/>
          <a:sy n="119" d="100"/>
        </p:scale>
        <p:origin x="102"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EB45EB-ABF4-491B-AD11-015936F572B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DD9DC0D-9118-4871-826A-A0FA52CC5816}">
      <dgm:prSet/>
      <dgm:spPr/>
      <dgm:t>
        <a:bodyPr/>
        <a:lstStyle/>
        <a:p>
          <a:r>
            <a:rPr lang="en-US"/>
            <a:t>Description = </a:t>
          </a:r>
          <a:r>
            <a:rPr lang="en-US" i="1"/>
            <a:t>an account of something</a:t>
          </a:r>
          <a:endParaRPr lang="en-US"/>
        </a:p>
      </dgm:t>
    </dgm:pt>
    <dgm:pt modelId="{133650DB-DF9E-4636-B6D5-72BF76184D26}" type="parTrans" cxnId="{7B62B965-72AD-459B-A63D-09595E03F9A1}">
      <dgm:prSet/>
      <dgm:spPr/>
      <dgm:t>
        <a:bodyPr/>
        <a:lstStyle/>
        <a:p>
          <a:endParaRPr lang="en-US"/>
        </a:p>
      </dgm:t>
    </dgm:pt>
    <dgm:pt modelId="{ACA4D69D-6540-4063-8A56-20F1D9EC35C9}" type="sibTrans" cxnId="{7B62B965-72AD-459B-A63D-09595E03F9A1}">
      <dgm:prSet/>
      <dgm:spPr/>
      <dgm:t>
        <a:bodyPr/>
        <a:lstStyle/>
        <a:p>
          <a:endParaRPr lang="en-US"/>
        </a:p>
      </dgm:t>
    </dgm:pt>
    <dgm:pt modelId="{F7A02FD6-2CD4-45B3-9257-6D01B332FA75}">
      <dgm:prSet/>
      <dgm:spPr/>
      <dgm:t>
        <a:bodyPr/>
        <a:lstStyle/>
        <a:p>
          <a:r>
            <a:rPr lang="en-US" b="1" i="1"/>
            <a:t>The ‘WHAT’</a:t>
          </a:r>
          <a:endParaRPr lang="en-US"/>
        </a:p>
      </dgm:t>
    </dgm:pt>
    <dgm:pt modelId="{8FDD71CC-35FA-4A58-9351-5111023F50B6}" type="parTrans" cxnId="{B2F660BE-37E0-4689-9AFC-6102234F4837}">
      <dgm:prSet/>
      <dgm:spPr/>
      <dgm:t>
        <a:bodyPr/>
        <a:lstStyle/>
        <a:p>
          <a:endParaRPr lang="en-US"/>
        </a:p>
      </dgm:t>
    </dgm:pt>
    <dgm:pt modelId="{D7910622-C239-447B-8A6B-DFD40D302E74}" type="sibTrans" cxnId="{B2F660BE-37E0-4689-9AFC-6102234F4837}">
      <dgm:prSet/>
      <dgm:spPr/>
      <dgm:t>
        <a:bodyPr/>
        <a:lstStyle/>
        <a:p>
          <a:endParaRPr lang="en-US"/>
        </a:p>
      </dgm:t>
    </dgm:pt>
    <dgm:pt modelId="{5D4F4222-C1C3-417E-9BA9-0BA84EFEB31B}">
      <dgm:prSet/>
      <dgm:spPr/>
      <dgm:t>
        <a:bodyPr/>
        <a:lstStyle/>
        <a:p>
          <a:r>
            <a:rPr lang="en-US" dirty="0">
              <a:solidFill>
                <a:srgbClr val="FFFF00"/>
              </a:solidFill>
            </a:rPr>
            <a:t>Analysis = </a:t>
          </a:r>
          <a:r>
            <a:rPr lang="en-US" i="1" dirty="0">
              <a:solidFill>
                <a:srgbClr val="FFFF00"/>
              </a:solidFill>
            </a:rPr>
            <a:t>an evaluation of something  </a:t>
          </a:r>
          <a:endParaRPr lang="en-US" dirty="0">
            <a:solidFill>
              <a:srgbClr val="FFFF00"/>
            </a:solidFill>
          </a:endParaRPr>
        </a:p>
      </dgm:t>
    </dgm:pt>
    <dgm:pt modelId="{071E8C4F-C7B8-4230-8576-9F97A2F67384}" type="parTrans" cxnId="{5FDAA491-1A57-43F0-A55D-C06CD963CE89}">
      <dgm:prSet/>
      <dgm:spPr/>
      <dgm:t>
        <a:bodyPr/>
        <a:lstStyle/>
        <a:p>
          <a:endParaRPr lang="en-US"/>
        </a:p>
      </dgm:t>
    </dgm:pt>
    <dgm:pt modelId="{A343BB38-D617-44B8-A063-3562F18A4958}" type="sibTrans" cxnId="{5FDAA491-1A57-43F0-A55D-C06CD963CE89}">
      <dgm:prSet/>
      <dgm:spPr/>
      <dgm:t>
        <a:bodyPr/>
        <a:lstStyle/>
        <a:p>
          <a:endParaRPr lang="en-US"/>
        </a:p>
      </dgm:t>
    </dgm:pt>
    <dgm:pt modelId="{F558A663-1826-4233-A8F0-CC8BAF29FABE}">
      <dgm:prSet/>
      <dgm:spPr/>
      <dgm:t>
        <a:bodyPr/>
        <a:lstStyle/>
        <a:p>
          <a:r>
            <a:rPr lang="en-GB" b="1" i="1" dirty="0">
              <a:solidFill>
                <a:srgbClr val="FFFF00"/>
              </a:solidFill>
            </a:rPr>
            <a:t>The ‘SO WHAT’</a:t>
          </a:r>
          <a:endParaRPr lang="en-US" dirty="0"/>
        </a:p>
      </dgm:t>
    </dgm:pt>
    <dgm:pt modelId="{EDF837EC-2BC4-4425-BC9C-4A41D15583AD}" type="parTrans" cxnId="{F610A094-D610-4D67-8A7B-56744764B2C9}">
      <dgm:prSet/>
      <dgm:spPr/>
      <dgm:t>
        <a:bodyPr/>
        <a:lstStyle/>
        <a:p>
          <a:endParaRPr lang="en-US"/>
        </a:p>
      </dgm:t>
    </dgm:pt>
    <dgm:pt modelId="{5D2E5296-8EAA-4819-88D6-1C1320DDEB1E}" type="sibTrans" cxnId="{F610A094-D610-4D67-8A7B-56744764B2C9}">
      <dgm:prSet/>
      <dgm:spPr/>
      <dgm:t>
        <a:bodyPr/>
        <a:lstStyle/>
        <a:p>
          <a:endParaRPr lang="en-US"/>
        </a:p>
      </dgm:t>
    </dgm:pt>
    <dgm:pt modelId="{1D93CD9F-27BB-4C16-BE72-303747815405}" type="pres">
      <dgm:prSet presAssocID="{E4EB45EB-ABF4-491B-AD11-015936F572BB}" presName="linear" presStyleCnt="0">
        <dgm:presLayoutVars>
          <dgm:animLvl val="lvl"/>
          <dgm:resizeHandles val="exact"/>
        </dgm:presLayoutVars>
      </dgm:prSet>
      <dgm:spPr/>
    </dgm:pt>
    <dgm:pt modelId="{227524C0-A5D3-4B23-A25D-A80018FBFB8C}" type="pres">
      <dgm:prSet presAssocID="{EDD9DC0D-9118-4871-826A-A0FA52CC5816}" presName="parentText" presStyleLbl="node1" presStyleIdx="0" presStyleCnt="4">
        <dgm:presLayoutVars>
          <dgm:chMax val="0"/>
          <dgm:bulletEnabled val="1"/>
        </dgm:presLayoutVars>
      </dgm:prSet>
      <dgm:spPr/>
    </dgm:pt>
    <dgm:pt modelId="{97593068-55DA-4104-BCC9-A796F6EBC29F}" type="pres">
      <dgm:prSet presAssocID="{ACA4D69D-6540-4063-8A56-20F1D9EC35C9}" presName="spacer" presStyleCnt="0"/>
      <dgm:spPr/>
    </dgm:pt>
    <dgm:pt modelId="{BE248B66-2BB2-4353-A51E-3C3F4EC92282}" type="pres">
      <dgm:prSet presAssocID="{F7A02FD6-2CD4-45B3-9257-6D01B332FA75}" presName="parentText" presStyleLbl="node1" presStyleIdx="1" presStyleCnt="4">
        <dgm:presLayoutVars>
          <dgm:chMax val="0"/>
          <dgm:bulletEnabled val="1"/>
        </dgm:presLayoutVars>
      </dgm:prSet>
      <dgm:spPr/>
    </dgm:pt>
    <dgm:pt modelId="{1B71FF01-F6E6-42F2-8EA0-91D6CD8DE3B1}" type="pres">
      <dgm:prSet presAssocID="{D7910622-C239-447B-8A6B-DFD40D302E74}" presName="spacer" presStyleCnt="0"/>
      <dgm:spPr/>
    </dgm:pt>
    <dgm:pt modelId="{23B72F6D-4B16-4A43-841F-6A664B16B25D}" type="pres">
      <dgm:prSet presAssocID="{5D4F4222-C1C3-417E-9BA9-0BA84EFEB31B}" presName="parentText" presStyleLbl="node1" presStyleIdx="2" presStyleCnt="4">
        <dgm:presLayoutVars>
          <dgm:chMax val="0"/>
          <dgm:bulletEnabled val="1"/>
        </dgm:presLayoutVars>
      </dgm:prSet>
      <dgm:spPr/>
    </dgm:pt>
    <dgm:pt modelId="{85EE5808-CC3B-4951-A6F7-46078F4B4321}" type="pres">
      <dgm:prSet presAssocID="{A343BB38-D617-44B8-A063-3562F18A4958}" presName="spacer" presStyleCnt="0"/>
      <dgm:spPr/>
    </dgm:pt>
    <dgm:pt modelId="{83CD1237-0CAF-45BD-B6F3-CAFB9EE63BF0}" type="pres">
      <dgm:prSet presAssocID="{F558A663-1826-4233-A8F0-CC8BAF29FABE}" presName="parentText" presStyleLbl="node1" presStyleIdx="3" presStyleCnt="4">
        <dgm:presLayoutVars>
          <dgm:chMax val="0"/>
          <dgm:bulletEnabled val="1"/>
        </dgm:presLayoutVars>
      </dgm:prSet>
      <dgm:spPr/>
    </dgm:pt>
  </dgm:ptLst>
  <dgm:cxnLst>
    <dgm:cxn modelId="{7B62B965-72AD-459B-A63D-09595E03F9A1}" srcId="{E4EB45EB-ABF4-491B-AD11-015936F572BB}" destId="{EDD9DC0D-9118-4871-826A-A0FA52CC5816}" srcOrd="0" destOrd="0" parTransId="{133650DB-DF9E-4636-B6D5-72BF76184D26}" sibTransId="{ACA4D69D-6540-4063-8A56-20F1D9EC35C9}"/>
    <dgm:cxn modelId="{89B75B79-4423-42E4-AB24-D3860568B62F}" type="presOf" srcId="{EDD9DC0D-9118-4871-826A-A0FA52CC5816}" destId="{227524C0-A5D3-4B23-A25D-A80018FBFB8C}" srcOrd="0" destOrd="0" presId="urn:microsoft.com/office/officeart/2005/8/layout/vList2"/>
    <dgm:cxn modelId="{BCD4AA83-AD3D-4EDC-8EDD-F46DF1916949}" type="presOf" srcId="{F558A663-1826-4233-A8F0-CC8BAF29FABE}" destId="{83CD1237-0CAF-45BD-B6F3-CAFB9EE63BF0}" srcOrd="0" destOrd="0" presId="urn:microsoft.com/office/officeart/2005/8/layout/vList2"/>
    <dgm:cxn modelId="{5FDAA491-1A57-43F0-A55D-C06CD963CE89}" srcId="{E4EB45EB-ABF4-491B-AD11-015936F572BB}" destId="{5D4F4222-C1C3-417E-9BA9-0BA84EFEB31B}" srcOrd="2" destOrd="0" parTransId="{071E8C4F-C7B8-4230-8576-9F97A2F67384}" sibTransId="{A343BB38-D617-44B8-A063-3562F18A4958}"/>
    <dgm:cxn modelId="{F610A094-D610-4D67-8A7B-56744764B2C9}" srcId="{E4EB45EB-ABF4-491B-AD11-015936F572BB}" destId="{F558A663-1826-4233-A8F0-CC8BAF29FABE}" srcOrd="3" destOrd="0" parTransId="{EDF837EC-2BC4-4425-BC9C-4A41D15583AD}" sibTransId="{5D2E5296-8EAA-4819-88D6-1C1320DDEB1E}"/>
    <dgm:cxn modelId="{D34EE9AF-EAFC-42DD-81F7-3F9C28F27486}" type="presOf" srcId="{5D4F4222-C1C3-417E-9BA9-0BA84EFEB31B}" destId="{23B72F6D-4B16-4A43-841F-6A664B16B25D}" srcOrd="0" destOrd="0" presId="urn:microsoft.com/office/officeart/2005/8/layout/vList2"/>
    <dgm:cxn modelId="{B2F660BE-37E0-4689-9AFC-6102234F4837}" srcId="{E4EB45EB-ABF4-491B-AD11-015936F572BB}" destId="{F7A02FD6-2CD4-45B3-9257-6D01B332FA75}" srcOrd="1" destOrd="0" parTransId="{8FDD71CC-35FA-4A58-9351-5111023F50B6}" sibTransId="{D7910622-C239-447B-8A6B-DFD40D302E74}"/>
    <dgm:cxn modelId="{29ABB3D5-E59B-44B2-9E50-5A19B6312872}" type="presOf" srcId="{E4EB45EB-ABF4-491B-AD11-015936F572BB}" destId="{1D93CD9F-27BB-4C16-BE72-303747815405}" srcOrd="0" destOrd="0" presId="urn:microsoft.com/office/officeart/2005/8/layout/vList2"/>
    <dgm:cxn modelId="{4F5FE5DC-A643-4A5B-A833-D1A3F294AFD8}" type="presOf" srcId="{F7A02FD6-2CD4-45B3-9257-6D01B332FA75}" destId="{BE248B66-2BB2-4353-A51E-3C3F4EC92282}" srcOrd="0" destOrd="0" presId="urn:microsoft.com/office/officeart/2005/8/layout/vList2"/>
    <dgm:cxn modelId="{00014B3C-C8BC-4727-B76C-7FB4CE11D34D}" type="presParOf" srcId="{1D93CD9F-27BB-4C16-BE72-303747815405}" destId="{227524C0-A5D3-4B23-A25D-A80018FBFB8C}" srcOrd="0" destOrd="0" presId="urn:microsoft.com/office/officeart/2005/8/layout/vList2"/>
    <dgm:cxn modelId="{4CB568BD-ED50-49DC-A74D-77F1DFF99B5A}" type="presParOf" srcId="{1D93CD9F-27BB-4C16-BE72-303747815405}" destId="{97593068-55DA-4104-BCC9-A796F6EBC29F}" srcOrd="1" destOrd="0" presId="urn:microsoft.com/office/officeart/2005/8/layout/vList2"/>
    <dgm:cxn modelId="{66F0ADD8-13D6-4FAB-90E4-7D7B2484EBFC}" type="presParOf" srcId="{1D93CD9F-27BB-4C16-BE72-303747815405}" destId="{BE248B66-2BB2-4353-A51E-3C3F4EC92282}" srcOrd="2" destOrd="0" presId="urn:microsoft.com/office/officeart/2005/8/layout/vList2"/>
    <dgm:cxn modelId="{8E358C05-69F7-410F-B399-3118118C3D1E}" type="presParOf" srcId="{1D93CD9F-27BB-4C16-BE72-303747815405}" destId="{1B71FF01-F6E6-42F2-8EA0-91D6CD8DE3B1}" srcOrd="3" destOrd="0" presId="urn:microsoft.com/office/officeart/2005/8/layout/vList2"/>
    <dgm:cxn modelId="{D2345C1F-EBAD-46EB-937A-DC713697D56E}" type="presParOf" srcId="{1D93CD9F-27BB-4C16-BE72-303747815405}" destId="{23B72F6D-4B16-4A43-841F-6A664B16B25D}" srcOrd="4" destOrd="0" presId="urn:microsoft.com/office/officeart/2005/8/layout/vList2"/>
    <dgm:cxn modelId="{91A92D36-A33B-4B68-B2DF-BA05E5741502}" type="presParOf" srcId="{1D93CD9F-27BB-4C16-BE72-303747815405}" destId="{85EE5808-CC3B-4951-A6F7-46078F4B4321}" srcOrd="5" destOrd="0" presId="urn:microsoft.com/office/officeart/2005/8/layout/vList2"/>
    <dgm:cxn modelId="{5D93821B-5D07-4286-99E7-7038B01E8696}" type="presParOf" srcId="{1D93CD9F-27BB-4C16-BE72-303747815405}" destId="{83CD1237-0CAF-45BD-B6F3-CAFB9EE63BF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7524C0-A5D3-4B23-A25D-A80018FBFB8C}">
      <dsp:nvSpPr>
        <dsp:cNvPr id="0" name=""/>
        <dsp:cNvSpPr/>
      </dsp:nvSpPr>
      <dsp:spPr>
        <a:xfrm>
          <a:off x="0" y="31779"/>
          <a:ext cx="10515600" cy="9833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a:t>Description = </a:t>
          </a:r>
          <a:r>
            <a:rPr lang="en-US" sz="4100" i="1" kern="1200"/>
            <a:t>an account of something</a:t>
          </a:r>
          <a:endParaRPr lang="en-US" sz="4100" kern="1200"/>
        </a:p>
      </dsp:txBody>
      <dsp:txXfrm>
        <a:off x="48005" y="79784"/>
        <a:ext cx="10419590" cy="887374"/>
      </dsp:txXfrm>
    </dsp:sp>
    <dsp:sp modelId="{BE248B66-2BB2-4353-A51E-3C3F4EC92282}">
      <dsp:nvSpPr>
        <dsp:cNvPr id="0" name=""/>
        <dsp:cNvSpPr/>
      </dsp:nvSpPr>
      <dsp:spPr>
        <a:xfrm>
          <a:off x="0" y="1133244"/>
          <a:ext cx="10515600" cy="9833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b="1" i="1" kern="1200"/>
            <a:t>The ‘WHAT’</a:t>
          </a:r>
          <a:endParaRPr lang="en-US" sz="4100" kern="1200"/>
        </a:p>
      </dsp:txBody>
      <dsp:txXfrm>
        <a:off x="48005" y="1181249"/>
        <a:ext cx="10419590" cy="887374"/>
      </dsp:txXfrm>
    </dsp:sp>
    <dsp:sp modelId="{23B72F6D-4B16-4A43-841F-6A664B16B25D}">
      <dsp:nvSpPr>
        <dsp:cNvPr id="0" name=""/>
        <dsp:cNvSpPr/>
      </dsp:nvSpPr>
      <dsp:spPr>
        <a:xfrm>
          <a:off x="0" y="2234709"/>
          <a:ext cx="10515600" cy="9833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dirty="0">
              <a:solidFill>
                <a:srgbClr val="FFFF00"/>
              </a:solidFill>
            </a:rPr>
            <a:t>Analysis = </a:t>
          </a:r>
          <a:r>
            <a:rPr lang="en-US" sz="4100" i="1" kern="1200" dirty="0">
              <a:solidFill>
                <a:srgbClr val="FFFF00"/>
              </a:solidFill>
            </a:rPr>
            <a:t>an evaluation of something  </a:t>
          </a:r>
          <a:endParaRPr lang="en-US" sz="4100" kern="1200" dirty="0">
            <a:solidFill>
              <a:srgbClr val="FFFF00"/>
            </a:solidFill>
          </a:endParaRPr>
        </a:p>
      </dsp:txBody>
      <dsp:txXfrm>
        <a:off x="48005" y="2282714"/>
        <a:ext cx="10419590" cy="887374"/>
      </dsp:txXfrm>
    </dsp:sp>
    <dsp:sp modelId="{83CD1237-0CAF-45BD-B6F3-CAFB9EE63BF0}">
      <dsp:nvSpPr>
        <dsp:cNvPr id="0" name=""/>
        <dsp:cNvSpPr/>
      </dsp:nvSpPr>
      <dsp:spPr>
        <a:xfrm>
          <a:off x="0" y="3336174"/>
          <a:ext cx="10515600" cy="9833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GB" sz="4100" b="1" i="1" kern="1200" dirty="0">
              <a:solidFill>
                <a:srgbClr val="FFFF00"/>
              </a:solidFill>
            </a:rPr>
            <a:t>The ‘SO WHAT’</a:t>
          </a:r>
          <a:endParaRPr lang="en-US" sz="4100" kern="1200" dirty="0"/>
        </a:p>
      </dsp:txBody>
      <dsp:txXfrm>
        <a:off x="48005" y="3384179"/>
        <a:ext cx="10419590" cy="8873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1A75B-4842-4F62-9BF3-25E5320B25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00BDE84-FFDB-4021-8CB3-32CA13D2D5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F5546C8-663F-4475-B6F6-3E23D74D8525}"/>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5" name="Footer Placeholder 4">
            <a:extLst>
              <a:ext uri="{FF2B5EF4-FFF2-40B4-BE49-F238E27FC236}">
                <a16:creationId xmlns:a16="http://schemas.microsoft.com/office/drawing/2014/main" id="{BDDC28D7-0D01-4B7D-A7D8-4A52BA05E8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0D369A-862F-4E5F-9171-BD10A23F0B76}"/>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98581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D4CBE-BBF4-4806-AFDE-1007587D3B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0D8ED1-AC34-4553-9A9B-70FC4BE96CD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F40EAD-7742-424F-A8EB-50EDC1DFF818}"/>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5" name="Footer Placeholder 4">
            <a:extLst>
              <a:ext uri="{FF2B5EF4-FFF2-40B4-BE49-F238E27FC236}">
                <a16:creationId xmlns:a16="http://schemas.microsoft.com/office/drawing/2014/main" id="{850A7A0A-6F6E-45AA-A117-9D740A20AC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1BFEC7-D371-47C0-A234-9C51ACC7AA28}"/>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3868615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C7B76-3983-43D2-839D-406F5D25C4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7A3AF72-3741-4069-B606-B87E6D805B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BFE859-4FF6-4083-8E98-E5C238F75577}"/>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5" name="Footer Placeholder 4">
            <a:extLst>
              <a:ext uri="{FF2B5EF4-FFF2-40B4-BE49-F238E27FC236}">
                <a16:creationId xmlns:a16="http://schemas.microsoft.com/office/drawing/2014/main" id="{7B121D99-0235-47F0-BBED-F9275FA229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873E16-6918-4197-AEF7-81703E8266AA}"/>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1644095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A2B4F-5DA5-4804-8BF0-FF3D1AA2D9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036F16-8751-4D0E-8699-B5699289903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4ECBB3-D033-40C8-A896-EA0231B6941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D72D289-F12A-46F8-9FA5-ACABAD711912}"/>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6" name="Footer Placeholder 5">
            <a:extLst>
              <a:ext uri="{FF2B5EF4-FFF2-40B4-BE49-F238E27FC236}">
                <a16:creationId xmlns:a16="http://schemas.microsoft.com/office/drawing/2014/main" id="{AEDE2BEE-33D2-4EC6-85DF-00E2F8CFF9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E143E3-EF06-4C92-82D7-C228FF6030D2}"/>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3297696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87AFC-F356-48E3-9128-050E9D1896F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DAECD7F-E9CE-4752-96BB-61387442F4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E3C24A0-B81E-4F55-BF16-8D20228695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77C8BD5-447E-45B7-9051-FF4C748944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9944677-3251-4D7D-909F-62A759FCBEF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967ACF-7C85-494B-8D87-445F0D3AD1B9}"/>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8" name="Footer Placeholder 7">
            <a:extLst>
              <a:ext uri="{FF2B5EF4-FFF2-40B4-BE49-F238E27FC236}">
                <a16:creationId xmlns:a16="http://schemas.microsoft.com/office/drawing/2014/main" id="{EAD6AD0B-CB5E-4D89-8675-6E25C1AABE4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87D456A-578D-47A3-ACB2-0B504F3A7DB9}"/>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1920021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D1218-A847-4B29-898C-163A0F32E7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866FC6E-E511-4DF2-A523-2F7994C28ED6}"/>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4" name="Footer Placeholder 3">
            <a:extLst>
              <a:ext uri="{FF2B5EF4-FFF2-40B4-BE49-F238E27FC236}">
                <a16:creationId xmlns:a16="http://schemas.microsoft.com/office/drawing/2014/main" id="{97577735-FF41-4DF1-815E-BDF2786C901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966778D-C532-4376-86BA-D93FD748C0F0}"/>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2580059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242E00-B173-4634-930B-AFC69A8B6972}"/>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3" name="Footer Placeholder 2">
            <a:extLst>
              <a:ext uri="{FF2B5EF4-FFF2-40B4-BE49-F238E27FC236}">
                <a16:creationId xmlns:a16="http://schemas.microsoft.com/office/drawing/2014/main" id="{F09A3604-1BA3-40C6-B466-E63B013DB68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7C0000F-A4F9-4B3D-913B-0FF6D4891C10}"/>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994142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8F968-8F6B-4330-A7FC-9AB38842C1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F928C02-6262-4E8A-B578-F19C3836BA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6CCCA1-7905-4FDA-A980-7E81DA46F4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A638B4-6743-420B-BFE2-AF5B7F625945}"/>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6" name="Footer Placeholder 5">
            <a:extLst>
              <a:ext uri="{FF2B5EF4-FFF2-40B4-BE49-F238E27FC236}">
                <a16:creationId xmlns:a16="http://schemas.microsoft.com/office/drawing/2014/main" id="{AD0BB23B-531B-4989-ACA0-4AE8E1B4F5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E35EA0-EF6E-43EA-BF64-42813267D61D}"/>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1874260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4872C-DDDC-4BEE-A212-905D6704C6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706B910-6F2D-4532-B751-A9E865041B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723007-C7A4-4ECA-A774-5A246CEC98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2364E5-6B1E-417E-B7CC-9254808E1C4A}"/>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6" name="Footer Placeholder 5">
            <a:extLst>
              <a:ext uri="{FF2B5EF4-FFF2-40B4-BE49-F238E27FC236}">
                <a16:creationId xmlns:a16="http://schemas.microsoft.com/office/drawing/2014/main" id="{0485744C-8203-4AB5-B83C-F663339054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127683-9046-4B9B-BAF4-35B7F43C5E48}"/>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4244569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615D-0C3F-405D-8FE2-D3A6B9ECFD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909AD6-49BA-4478-AC69-174BD9BD07C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ACA139-FA82-4C69-BC48-E8C150B6B91E}"/>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5" name="Footer Placeholder 4">
            <a:extLst>
              <a:ext uri="{FF2B5EF4-FFF2-40B4-BE49-F238E27FC236}">
                <a16:creationId xmlns:a16="http://schemas.microsoft.com/office/drawing/2014/main" id="{1D328157-A61E-47C1-A1E9-CB64ABAD12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51E622-3CC8-4B03-81B1-D78C48D54454}"/>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1014188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824958-EB6B-4BA8-BC21-F72F5F51043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3C856B-B28E-47C7-A3CE-5F70F18B3F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BED794-012C-4957-ACD5-66DF90CF6CC9}"/>
              </a:ext>
            </a:extLst>
          </p:cNvPr>
          <p:cNvSpPr>
            <a:spLocks noGrp="1"/>
          </p:cNvSpPr>
          <p:nvPr>
            <p:ph type="dt" sz="half" idx="10"/>
          </p:nvPr>
        </p:nvSpPr>
        <p:spPr/>
        <p:txBody>
          <a:bodyPr/>
          <a:lstStyle/>
          <a:p>
            <a:fld id="{48D82B2A-2D1B-4495-A330-BA49F44E7945}" type="datetimeFigureOut">
              <a:rPr lang="en-GB" smtClean="0"/>
              <a:t>05/12/2022</a:t>
            </a:fld>
            <a:endParaRPr lang="en-GB"/>
          </a:p>
        </p:txBody>
      </p:sp>
      <p:sp>
        <p:nvSpPr>
          <p:cNvPr id="5" name="Footer Placeholder 4">
            <a:extLst>
              <a:ext uri="{FF2B5EF4-FFF2-40B4-BE49-F238E27FC236}">
                <a16:creationId xmlns:a16="http://schemas.microsoft.com/office/drawing/2014/main" id="{6760A44B-63C3-45C5-9E26-F23A3072F3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A6F7C3-728D-4C60-A34C-F3E82BCC418F}"/>
              </a:ext>
            </a:extLst>
          </p:cNvPr>
          <p:cNvSpPr>
            <a:spLocks noGrp="1"/>
          </p:cNvSpPr>
          <p:nvPr>
            <p:ph type="sldNum" sz="quarter" idx="12"/>
          </p:nvPr>
        </p:nvSpPr>
        <p:spPr/>
        <p:txBody>
          <a:bodyPr/>
          <a:lstStyle/>
          <a:p>
            <a:fld id="{C0AF1467-8C0E-48D1-97A1-D5F9EB2FE1D2}" type="slidenum">
              <a:rPr lang="en-GB" smtClean="0"/>
              <a:t>‹#›</a:t>
            </a:fld>
            <a:endParaRPr lang="en-GB"/>
          </a:p>
        </p:txBody>
      </p:sp>
    </p:spTree>
    <p:extLst>
      <p:ext uri="{BB962C8B-B14F-4D97-AF65-F5344CB8AC3E}">
        <p14:creationId xmlns:p14="http://schemas.microsoft.com/office/powerpoint/2010/main" val="3194913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6FA392-E6B5-477B-8C5F-0ED4EDC361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0A12D4-5CF6-4843-951D-3D9D150E93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CBD091-B1DD-4557-B6F4-20AB9519D9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D82B2A-2D1B-4495-A330-BA49F44E7945}" type="datetimeFigureOut">
              <a:rPr lang="en-GB" smtClean="0"/>
              <a:t>05/12/2022</a:t>
            </a:fld>
            <a:endParaRPr lang="en-GB"/>
          </a:p>
        </p:txBody>
      </p:sp>
      <p:sp>
        <p:nvSpPr>
          <p:cNvPr id="5" name="Footer Placeholder 4">
            <a:extLst>
              <a:ext uri="{FF2B5EF4-FFF2-40B4-BE49-F238E27FC236}">
                <a16:creationId xmlns:a16="http://schemas.microsoft.com/office/drawing/2014/main" id="{C3048D76-A585-4306-8524-A4563712CB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7925EB-6F6F-4FB4-8FF2-6EE08A05EB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AF1467-8C0E-48D1-97A1-D5F9EB2FE1D2}" type="slidenum">
              <a:rPr lang="en-GB" smtClean="0"/>
              <a:t>‹#›</a:t>
            </a:fld>
            <a:endParaRPr lang="en-GB"/>
          </a:p>
        </p:txBody>
      </p:sp>
    </p:spTree>
    <p:extLst>
      <p:ext uri="{BB962C8B-B14F-4D97-AF65-F5344CB8AC3E}">
        <p14:creationId xmlns:p14="http://schemas.microsoft.com/office/powerpoint/2010/main" val="40003104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4"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6" name="Group 95">
            <a:extLst>
              <a:ext uri="{FF2B5EF4-FFF2-40B4-BE49-F238E27FC236}">
                <a16:creationId xmlns:a16="http://schemas.microsoft.com/office/drawing/2014/main" id="{7C98284F-5777-4481-9BD3-DA1E0A8E02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97" name="Color">
              <a:extLst>
                <a:ext uri="{FF2B5EF4-FFF2-40B4-BE49-F238E27FC236}">
                  <a16:creationId xmlns:a16="http://schemas.microsoft.com/office/drawing/2014/main" id="{585BD32E-0004-4D05-9C9A-9113B9631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Color">
              <a:extLst>
                <a:ext uri="{FF2B5EF4-FFF2-40B4-BE49-F238E27FC236}">
                  <a16:creationId xmlns:a16="http://schemas.microsoft.com/office/drawing/2014/main" id="{370AC55E-B89F-49FE-8E37-AF17698B7C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8" name="Graphic 27" descr="Head with Gears">
            <a:extLst>
              <a:ext uri="{FF2B5EF4-FFF2-40B4-BE49-F238E27FC236}">
                <a16:creationId xmlns:a16="http://schemas.microsoft.com/office/drawing/2014/main" id="{904DE392-9DCD-4B6E-B272-F71FEA1864A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03647" y="1058510"/>
            <a:ext cx="4730214" cy="4730214"/>
          </a:xfrm>
          <a:prstGeom prst="rect">
            <a:avLst/>
          </a:prstGeom>
        </p:spPr>
      </p:pic>
      <p:grpSp>
        <p:nvGrpSpPr>
          <p:cNvPr id="100" name="Group 99">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01" name="Freeform: Shape 100">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2" name="Freeform: Shape 101">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3" name="Freeform: Shape 102">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4" name="Freeform: Shape 103">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5" name="Freeform: Shape 104">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6" name="Freeform: Shape 105">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7" name="Freeform: Shape 106">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C332234D-A1A9-4C63-B58B-FCD85CCE6317}"/>
              </a:ext>
            </a:extLst>
          </p:cNvPr>
          <p:cNvSpPr>
            <a:spLocks noGrp="1"/>
          </p:cNvSpPr>
          <p:nvPr>
            <p:ph type="ctrTitle"/>
          </p:nvPr>
        </p:nvSpPr>
        <p:spPr>
          <a:xfrm>
            <a:off x="1012644" y="841664"/>
            <a:ext cx="5203990" cy="2782723"/>
          </a:xfrm>
        </p:spPr>
        <p:txBody>
          <a:bodyPr vert="horz" lIns="91440" tIns="45720" rIns="91440" bIns="45720" rtlCol="0" anchor="b">
            <a:normAutofit/>
          </a:bodyPr>
          <a:lstStyle/>
          <a:p>
            <a:pPr algn="l"/>
            <a:br>
              <a:rPr lang="en-US" sz="3700" kern="1200" dirty="0">
                <a:solidFill>
                  <a:schemeClr val="bg1"/>
                </a:solidFill>
                <a:latin typeface="+mj-lt"/>
                <a:ea typeface="+mj-ea"/>
                <a:cs typeface="+mj-cs"/>
              </a:rPr>
            </a:br>
            <a:r>
              <a:rPr lang="en-US" sz="3700" kern="1200" dirty="0">
                <a:solidFill>
                  <a:schemeClr val="bg1"/>
                </a:solidFill>
                <a:latin typeface="+mj-lt"/>
                <a:ea typeface="+mj-ea"/>
                <a:cs typeface="+mj-cs"/>
              </a:rPr>
              <a:t>CRITICAL THINKING</a:t>
            </a:r>
            <a:br>
              <a:rPr lang="en-US" sz="3700" kern="1200" dirty="0">
                <a:solidFill>
                  <a:schemeClr val="bg1"/>
                </a:solidFill>
                <a:latin typeface="+mj-lt"/>
                <a:ea typeface="+mj-ea"/>
                <a:cs typeface="+mj-cs"/>
              </a:rPr>
            </a:br>
            <a:r>
              <a:rPr lang="en-US" sz="3700" kern="1200" dirty="0">
                <a:solidFill>
                  <a:schemeClr val="bg1"/>
                </a:solidFill>
                <a:latin typeface="+mj-lt"/>
                <a:ea typeface="+mj-ea"/>
                <a:cs typeface="+mj-cs"/>
              </a:rPr>
              <a:t>ANALYSIS vs. DESCRIPTION</a:t>
            </a:r>
          </a:p>
        </p:txBody>
      </p:sp>
      <p:sp>
        <p:nvSpPr>
          <p:cNvPr id="3" name="Subtitle 2">
            <a:extLst>
              <a:ext uri="{FF2B5EF4-FFF2-40B4-BE49-F238E27FC236}">
                <a16:creationId xmlns:a16="http://schemas.microsoft.com/office/drawing/2014/main" id="{B4B855E4-BA44-4F9E-B7F4-D13285B5A6D0}"/>
              </a:ext>
            </a:extLst>
          </p:cNvPr>
          <p:cNvSpPr>
            <a:spLocks noGrp="1"/>
          </p:cNvSpPr>
          <p:nvPr>
            <p:ph type="subTitle" idx="1"/>
          </p:nvPr>
        </p:nvSpPr>
        <p:spPr>
          <a:xfrm>
            <a:off x="1012644" y="3764655"/>
            <a:ext cx="5203990" cy="2374078"/>
          </a:xfrm>
        </p:spPr>
        <p:txBody>
          <a:bodyPr vert="horz" lIns="91440" tIns="45720" rIns="91440" bIns="45720" rtlCol="0" anchor="t">
            <a:normAutofit/>
          </a:bodyPr>
          <a:lstStyle/>
          <a:p>
            <a:pPr indent="-228600" algn="l">
              <a:buFont typeface="Arial" panose="020B0604020202020204" pitchFamily="34" charset="0"/>
              <a:buChar char="•"/>
            </a:pPr>
            <a:r>
              <a:rPr lang="en-US" dirty="0">
                <a:solidFill>
                  <a:schemeClr val="bg1"/>
                </a:solidFill>
              </a:rPr>
              <a:t>Academic Survival Skills</a:t>
            </a:r>
            <a:br>
              <a:rPr lang="en-US" dirty="0">
                <a:solidFill>
                  <a:schemeClr val="bg1"/>
                </a:solidFill>
              </a:rPr>
            </a:br>
            <a:br>
              <a:rPr lang="en-US" dirty="0">
                <a:solidFill>
                  <a:schemeClr val="bg1"/>
                </a:solidFill>
              </a:rPr>
            </a:b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776569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9AFE9-795C-432D-A882-E88E37BE043C}"/>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986FBBBA-F905-409B-9092-EF1CE4CA0848}"/>
              </a:ext>
            </a:extLst>
          </p:cNvPr>
          <p:cNvSpPr>
            <a:spLocks noGrp="1"/>
          </p:cNvSpPr>
          <p:nvPr>
            <p:ph idx="1"/>
          </p:nvPr>
        </p:nvSpPr>
        <p:spPr>
          <a:xfrm>
            <a:off x="838200" y="1825625"/>
            <a:ext cx="5435278" cy="4351338"/>
          </a:xfrm>
        </p:spPr>
        <p:txBody>
          <a:bodyPr>
            <a:normAutofit/>
          </a:bodyPr>
          <a:lstStyle/>
          <a:p>
            <a:r>
              <a:rPr lang="en-US" sz="5400" dirty="0"/>
              <a:t>What is critical thinking?</a:t>
            </a:r>
            <a:endParaRPr lang="en-GB" sz="5400" dirty="0"/>
          </a:p>
        </p:txBody>
      </p:sp>
      <p:pic>
        <p:nvPicPr>
          <p:cNvPr id="4" name="Graphic 3" descr="Head with Gears">
            <a:extLst>
              <a:ext uri="{FF2B5EF4-FFF2-40B4-BE49-F238E27FC236}">
                <a16:creationId xmlns:a16="http://schemas.microsoft.com/office/drawing/2014/main" id="{F799D64A-C6DA-4132-8245-B4185FAF20C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03647" y="1058510"/>
            <a:ext cx="4730214" cy="4730214"/>
          </a:xfrm>
          <a:prstGeom prst="rect">
            <a:avLst/>
          </a:prstGeom>
        </p:spPr>
      </p:pic>
    </p:spTree>
    <p:extLst>
      <p:ext uri="{BB962C8B-B14F-4D97-AF65-F5344CB8AC3E}">
        <p14:creationId xmlns:p14="http://schemas.microsoft.com/office/powerpoint/2010/main" val="4094111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2AFD0-ABE9-495E-822F-9F227FC4C27C}"/>
              </a:ext>
            </a:extLst>
          </p:cNvPr>
          <p:cNvSpPr>
            <a:spLocks noGrp="1"/>
          </p:cNvSpPr>
          <p:nvPr>
            <p:ph type="title"/>
          </p:nvPr>
        </p:nvSpPr>
        <p:spPr/>
        <p:txBody>
          <a:bodyPr/>
          <a:lstStyle/>
          <a:p>
            <a:r>
              <a:rPr lang="en-US" b="1" dirty="0"/>
              <a:t>Critical Thinking</a:t>
            </a:r>
            <a:endParaRPr lang="en-GB" b="1" dirty="0"/>
          </a:p>
        </p:txBody>
      </p:sp>
      <p:sp>
        <p:nvSpPr>
          <p:cNvPr id="3" name="Content Placeholder 2">
            <a:extLst>
              <a:ext uri="{FF2B5EF4-FFF2-40B4-BE49-F238E27FC236}">
                <a16:creationId xmlns:a16="http://schemas.microsoft.com/office/drawing/2014/main" id="{1C478538-444D-405E-9B96-D9A18A94DCED}"/>
              </a:ext>
            </a:extLst>
          </p:cNvPr>
          <p:cNvSpPr>
            <a:spLocks noGrp="1"/>
          </p:cNvSpPr>
          <p:nvPr>
            <p:ph idx="1"/>
          </p:nvPr>
        </p:nvSpPr>
        <p:spPr/>
        <p:txBody>
          <a:bodyPr/>
          <a:lstStyle/>
          <a:p>
            <a:pPr marL="0" indent="0">
              <a:buNone/>
            </a:pPr>
            <a:r>
              <a:rPr lang="en-US" i="1" dirty="0"/>
              <a:t>Noun</a:t>
            </a:r>
          </a:p>
          <a:p>
            <a:pPr marL="0" indent="0">
              <a:buNone/>
            </a:pPr>
            <a:r>
              <a:rPr lang="en-US" dirty="0"/>
              <a:t>the objective analysis and evaluation of an issue in order to form a judgment: </a:t>
            </a:r>
            <a:r>
              <a:rPr lang="en-US" i="1" dirty="0"/>
              <a:t>professors often find it difficult to encourage critical thinking amongst their students.</a:t>
            </a:r>
          </a:p>
          <a:p>
            <a:pPr marL="0" indent="0">
              <a:buNone/>
            </a:pPr>
            <a:endParaRPr lang="en-US" i="1" dirty="0"/>
          </a:p>
          <a:p>
            <a:pPr marL="0" indent="0" algn="r">
              <a:buNone/>
            </a:pPr>
            <a:r>
              <a:rPr lang="en-US" dirty="0"/>
              <a:t>From </a:t>
            </a:r>
            <a:r>
              <a:rPr lang="en-US" i="1" dirty="0"/>
              <a:t>New Oxford English Dictionary</a:t>
            </a:r>
            <a:endParaRPr lang="en-GB" dirty="0"/>
          </a:p>
        </p:txBody>
      </p:sp>
    </p:spTree>
    <p:extLst>
      <p:ext uri="{BB962C8B-B14F-4D97-AF65-F5344CB8AC3E}">
        <p14:creationId xmlns:p14="http://schemas.microsoft.com/office/powerpoint/2010/main" val="698902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03563-DB3D-41A9-A034-810981A2E13C}"/>
              </a:ext>
            </a:extLst>
          </p:cNvPr>
          <p:cNvSpPr>
            <a:spLocks noGrp="1"/>
          </p:cNvSpPr>
          <p:nvPr>
            <p:ph type="title"/>
          </p:nvPr>
        </p:nvSpPr>
        <p:spPr/>
        <p:txBody>
          <a:bodyPr/>
          <a:lstStyle/>
          <a:p>
            <a:r>
              <a:rPr lang="en-US" b="1" dirty="0"/>
              <a:t>Critical Thinking</a:t>
            </a:r>
            <a:endParaRPr lang="en-GB" b="1" dirty="0"/>
          </a:p>
        </p:txBody>
      </p:sp>
      <p:sp>
        <p:nvSpPr>
          <p:cNvPr id="3" name="Content Placeholder 2">
            <a:extLst>
              <a:ext uri="{FF2B5EF4-FFF2-40B4-BE49-F238E27FC236}">
                <a16:creationId xmlns:a16="http://schemas.microsoft.com/office/drawing/2014/main" id="{5D8B645A-1BCA-4FFB-A398-65D22F322972}"/>
              </a:ext>
            </a:extLst>
          </p:cNvPr>
          <p:cNvSpPr>
            <a:spLocks noGrp="1"/>
          </p:cNvSpPr>
          <p:nvPr>
            <p:ph idx="1"/>
          </p:nvPr>
        </p:nvSpPr>
        <p:spPr>
          <a:xfrm>
            <a:off x="838200" y="1825625"/>
            <a:ext cx="7755384" cy="4351338"/>
          </a:xfrm>
        </p:spPr>
        <p:txBody>
          <a:bodyPr>
            <a:normAutofit/>
          </a:bodyPr>
          <a:lstStyle/>
          <a:p>
            <a:pPr marL="0" indent="0" algn="just">
              <a:buNone/>
            </a:pPr>
            <a:r>
              <a:rPr lang="en-US" sz="3600" dirty="0"/>
              <a:t>“</a:t>
            </a:r>
            <a:r>
              <a:rPr lang="en-US" sz="3600" b="1" dirty="0"/>
              <a:t>Active, persistent</a:t>
            </a:r>
            <a:r>
              <a:rPr lang="en-US" sz="3600" dirty="0"/>
              <a:t>, and </a:t>
            </a:r>
            <a:r>
              <a:rPr lang="en-US" sz="3600" b="1" dirty="0"/>
              <a:t>careful consideration </a:t>
            </a:r>
            <a:r>
              <a:rPr lang="en-US" sz="3600" dirty="0"/>
              <a:t>of any belief or supposed form of knowledge in the light of the grounds that support it, and the further conclusions to which it tends, constitutes </a:t>
            </a:r>
            <a:r>
              <a:rPr lang="en-US" sz="3600" b="1" dirty="0"/>
              <a:t>reflective thought</a:t>
            </a:r>
            <a:r>
              <a:rPr lang="en-US" sz="3600" dirty="0"/>
              <a:t>.”</a:t>
            </a:r>
          </a:p>
          <a:p>
            <a:pPr marL="0" indent="0" algn="r">
              <a:buNone/>
            </a:pPr>
            <a:r>
              <a:rPr lang="en-US" dirty="0"/>
              <a:t>- John Dewey, US philosopher and educationalist (1859—1952) in </a:t>
            </a:r>
            <a:r>
              <a:rPr lang="en-US" i="1" dirty="0"/>
              <a:t>How We Think </a:t>
            </a:r>
            <a:r>
              <a:rPr lang="en-US" dirty="0"/>
              <a:t>(1910)</a:t>
            </a:r>
            <a:endParaRPr lang="en-GB" dirty="0"/>
          </a:p>
        </p:txBody>
      </p:sp>
      <p:pic>
        <p:nvPicPr>
          <p:cNvPr id="5" name="Picture 4">
            <a:extLst>
              <a:ext uri="{FF2B5EF4-FFF2-40B4-BE49-F238E27FC236}">
                <a16:creationId xmlns:a16="http://schemas.microsoft.com/office/drawing/2014/main" id="{3496B72A-E98E-4562-A3AC-0FAE533672A0}"/>
              </a:ext>
            </a:extLst>
          </p:cNvPr>
          <p:cNvPicPr>
            <a:picLocks noChangeAspect="1"/>
          </p:cNvPicPr>
          <p:nvPr/>
        </p:nvPicPr>
        <p:blipFill>
          <a:blip r:embed="rId2"/>
          <a:stretch>
            <a:fillRect/>
          </a:stretch>
        </p:blipFill>
        <p:spPr>
          <a:xfrm>
            <a:off x="9631224" y="197955"/>
            <a:ext cx="2371725" cy="3619500"/>
          </a:xfrm>
          <a:prstGeom prst="rect">
            <a:avLst/>
          </a:prstGeom>
        </p:spPr>
      </p:pic>
      <p:pic>
        <p:nvPicPr>
          <p:cNvPr id="7" name="Picture 6">
            <a:extLst>
              <a:ext uri="{FF2B5EF4-FFF2-40B4-BE49-F238E27FC236}">
                <a16:creationId xmlns:a16="http://schemas.microsoft.com/office/drawing/2014/main" id="{F0E6A3D0-2C8C-44C2-BDBA-B5166CF9F6B8}"/>
              </a:ext>
            </a:extLst>
          </p:cNvPr>
          <p:cNvPicPr>
            <a:picLocks noChangeAspect="1"/>
          </p:cNvPicPr>
          <p:nvPr/>
        </p:nvPicPr>
        <p:blipFill>
          <a:blip r:embed="rId3"/>
          <a:stretch>
            <a:fillRect/>
          </a:stretch>
        </p:blipFill>
        <p:spPr>
          <a:xfrm>
            <a:off x="9631224" y="3900787"/>
            <a:ext cx="2371724" cy="2999809"/>
          </a:xfrm>
          <a:prstGeom prst="rect">
            <a:avLst/>
          </a:prstGeom>
        </p:spPr>
      </p:pic>
    </p:spTree>
    <p:extLst>
      <p:ext uri="{BB962C8B-B14F-4D97-AF65-F5344CB8AC3E}">
        <p14:creationId xmlns:p14="http://schemas.microsoft.com/office/powerpoint/2010/main" val="538379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03563-DB3D-41A9-A034-810981A2E13C}"/>
              </a:ext>
            </a:extLst>
          </p:cNvPr>
          <p:cNvSpPr>
            <a:spLocks noGrp="1"/>
          </p:cNvSpPr>
          <p:nvPr>
            <p:ph type="title"/>
          </p:nvPr>
        </p:nvSpPr>
        <p:spPr/>
        <p:txBody>
          <a:bodyPr/>
          <a:lstStyle/>
          <a:p>
            <a:r>
              <a:rPr lang="en-US" b="1" dirty="0"/>
              <a:t>Critical Thinking</a:t>
            </a:r>
            <a:endParaRPr lang="en-GB" b="1" dirty="0"/>
          </a:p>
        </p:txBody>
      </p:sp>
      <p:sp>
        <p:nvSpPr>
          <p:cNvPr id="3" name="Content Placeholder 2">
            <a:extLst>
              <a:ext uri="{FF2B5EF4-FFF2-40B4-BE49-F238E27FC236}">
                <a16:creationId xmlns:a16="http://schemas.microsoft.com/office/drawing/2014/main" id="{5D8B645A-1BCA-4FFB-A398-65D22F322972}"/>
              </a:ext>
            </a:extLst>
          </p:cNvPr>
          <p:cNvSpPr>
            <a:spLocks noGrp="1"/>
          </p:cNvSpPr>
          <p:nvPr>
            <p:ph idx="1"/>
          </p:nvPr>
        </p:nvSpPr>
        <p:spPr>
          <a:xfrm>
            <a:off x="838200" y="1825625"/>
            <a:ext cx="7755384" cy="4351338"/>
          </a:xfrm>
        </p:spPr>
        <p:txBody>
          <a:bodyPr>
            <a:normAutofit lnSpcReduction="10000"/>
          </a:bodyPr>
          <a:lstStyle/>
          <a:p>
            <a:pPr marL="0" indent="0" algn="just">
              <a:buNone/>
            </a:pPr>
            <a:r>
              <a:rPr lang="en-US" sz="3600" dirty="0"/>
              <a:t>“The essence of critical thinking is </a:t>
            </a:r>
            <a:r>
              <a:rPr lang="en-US" sz="3600" b="1" dirty="0"/>
              <a:t>suspended judgment</a:t>
            </a:r>
            <a:r>
              <a:rPr lang="en-US" sz="3600" dirty="0"/>
              <a:t>; and the essence of this suspense is </a:t>
            </a:r>
            <a:r>
              <a:rPr lang="en-US" sz="3600" b="1" dirty="0"/>
              <a:t>inquiry to determine the nature of the problem before proceeding to attempts at its solution</a:t>
            </a:r>
            <a:r>
              <a:rPr lang="en-US" sz="3600" dirty="0"/>
              <a:t>. This, more than any other thing, </a:t>
            </a:r>
            <a:r>
              <a:rPr lang="en-US" sz="3600" b="1" dirty="0"/>
              <a:t>transforms mere inference into tested inference</a:t>
            </a:r>
            <a:r>
              <a:rPr lang="en-US" sz="3600" dirty="0"/>
              <a:t>, suggested conclusions into proof.”</a:t>
            </a:r>
            <a:endParaRPr lang="en-GB" dirty="0"/>
          </a:p>
        </p:txBody>
      </p:sp>
      <p:pic>
        <p:nvPicPr>
          <p:cNvPr id="5" name="Picture 4">
            <a:extLst>
              <a:ext uri="{FF2B5EF4-FFF2-40B4-BE49-F238E27FC236}">
                <a16:creationId xmlns:a16="http://schemas.microsoft.com/office/drawing/2014/main" id="{3496B72A-E98E-4562-A3AC-0FAE533672A0}"/>
              </a:ext>
            </a:extLst>
          </p:cNvPr>
          <p:cNvPicPr>
            <a:picLocks noChangeAspect="1"/>
          </p:cNvPicPr>
          <p:nvPr/>
        </p:nvPicPr>
        <p:blipFill>
          <a:blip r:embed="rId2"/>
          <a:stretch>
            <a:fillRect/>
          </a:stretch>
        </p:blipFill>
        <p:spPr>
          <a:xfrm>
            <a:off x="9631224" y="197955"/>
            <a:ext cx="2371725" cy="3619500"/>
          </a:xfrm>
          <a:prstGeom prst="rect">
            <a:avLst/>
          </a:prstGeom>
        </p:spPr>
      </p:pic>
      <p:pic>
        <p:nvPicPr>
          <p:cNvPr id="7" name="Picture 6">
            <a:extLst>
              <a:ext uri="{FF2B5EF4-FFF2-40B4-BE49-F238E27FC236}">
                <a16:creationId xmlns:a16="http://schemas.microsoft.com/office/drawing/2014/main" id="{F0E6A3D0-2C8C-44C2-BDBA-B5166CF9F6B8}"/>
              </a:ext>
            </a:extLst>
          </p:cNvPr>
          <p:cNvPicPr>
            <a:picLocks noChangeAspect="1"/>
          </p:cNvPicPr>
          <p:nvPr/>
        </p:nvPicPr>
        <p:blipFill>
          <a:blip r:embed="rId3"/>
          <a:stretch>
            <a:fillRect/>
          </a:stretch>
        </p:blipFill>
        <p:spPr>
          <a:xfrm>
            <a:off x="9631224" y="3900787"/>
            <a:ext cx="2371724" cy="2999809"/>
          </a:xfrm>
          <a:prstGeom prst="rect">
            <a:avLst/>
          </a:prstGeom>
        </p:spPr>
      </p:pic>
    </p:spTree>
    <p:extLst>
      <p:ext uri="{BB962C8B-B14F-4D97-AF65-F5344CB8AC3E}">
        <p14:creationId xmlns:p14="http://schemas.microsoft.com/office/powerpoint/2010/main" val="2967077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DEEA7-90EA-4B8A-8C80-F50AF825AE36}"/>
              </a:ext>
            </a:extLst>
          </p:cNvPr>
          <p:cNvSpPr>
            <a:spLocks noGrp="1"/>
          </p:cNvSpPr>
          <p:nvPr>
            <p:ph type="title"/>
          </p:nvPr>
        </p:nvSpPr>
        <p:spPr>
          <a:xfrm>
            <a:off x="935854" y="0"/>
            <a:ext cx="10515600" cy="1325563"/>
          </a:xfrm>
        </p:spPr>
        <p:txBody>
          <a:bodyPr/>
          <a:lstStyle/>
          <a:p>
            <a:r>
              <a:rPr lang="en-US" b="1" dirty="0"/>
              <a:t>Dewey’s Five Phases of Critical Thinking</a:t>
            </a:r>
            <a:endParaRPr lang="en-GB" b="1" dirty="0"/>
          </a:p>
        </p:txBody>
      </p:sp>
      <p:sp>
        <p:nvSpPr>
          <p:cNvPr id="3" name="Content Placeholder 2">
            <a:extLst>
              <a:ext uri="{FF2B5EF4-FFF2-40B4-BE49-F238E27FC236}">
                <a16:creationId xmlns:a16="http://schemas.microsoft.com/office/drawing/2014/main" id="{3EABAB35-1D5C-4164-969F-F83D9275A3A2}"/>
              </a:ext>
            </a:extLst>
          </p:cNvPr>
          <p:cNvSpPr>
            <a:spLocks noGrp="1"/>
          </p:cNvSpPr>
          <p:nvPr>
            <p:ph idx="1"/>
          </p:nvPr>
        </p:nvSpPr>
        <p:spPr>
          <a:xfrm>
            <a:off x="935854" y="1325563"/>
            <a:ext cx="10515600" cy="5003075"/>
          </a:xfrm>
        </p:spPr>
        <p:txBody>
          <a:bodyPr>
            <a:normAutofit fontScale="77500" lnSpcReduction="20000"/>
          </a:bodyPr>
          <a:lstStyle/>
          <a:p>
            <a:pPr marL="0" indent="0" algn="l">
              <a:buNone/>
            </a:pPr>
            <a:r>
              <a:rPr lang="en-US" b="1" i="1" dirty="0">
                <a:solidFill>
                  <a:srgbClr val="1A1A1A"/>
                </a:solidFill>
                <a:effectLst/>
              </a:rPr>
              <a:t>Starts with: </a:t>
            </a:r>
          </a:p>
          <a:p>
            <a:pPr marL="0" indent="0" algn="l">
              <a:buNone/>
            </a:pPr>
            <a:r>
              <a:rPr lang="en-US" b="1" dirty="0">
                <a:solidFill>
                  <a:srgbClr val="1A1A1A"/>
                </a:solidFill>
                <a:effectLst/>
              </a:rPr>
              <a:t>1. suggestions</a:t>
            </a:r>
            <a:r>
              <a:rPr lang="en-US" b="0" dirty="0">
                <a:solidFill>
                  <a:srgbClr val="1A1A1A"/>
                </a:solidFill>
                <a:effectLst/>
              </a:rPr>
              <a:t>, in which the mind leaps forward to a possible solution;</a:t>
            </a:r>
          </a:p>
          <a:p>
            <a:pPr marL="0" indent="0" algn="l">
              <a:buNone/>
            </a:pPr>
            <a:r>
              <a:rPr lang="en-US" b="1" i="0" dirty="0">
                <a:solidFill>
                  <a:srgbClr val="1A1A1A"/>
                </a:solidFill>
              </a:rPr>
              <a:t>followed by </a:t>
            </a:r>
          </a:p>
          <a:p>
            <a:pPr marL="0" indent="0" algn="l">
              <a:buNone/>
            </a:pPr>
            <a:r>
              <a:rPr lang="en-US" b="0" i="0" dirty="0">
                <a:solidFill>
                  <a:srgbClr val="1A1A1A"/>
                </a:solidFill>
                <a:effectLst/>
              </a:rPr>
              <a:t>	2. an intellectualization of the difficulty or perplexity into a </a:t>
            </a:r>
            <a:r>
              <a:rPr lang="en-US" b="1" dirty="0">
                <a:solidFill>
                  <a:srgbClr val="1A1A1A"/>
                </a:solidFill>
                <a:effectLst/>
              </a:rPr>
              <a:t>problem</a:t>
            </a:r>
            <a:r>
              <a:rPr lang="en-US" b="0" i="0" dirty="0">
                <a:solidFill>
                  <a:srgbClr val="1A1A1A"/>
                </a:solidFill>
                <a:effectLst/>
              </a:rPr>
              <a:t> to be 	solved, a 	question for which the answer must  e sought;</a:t>
            </a:r>
          </a:p>
          <a:p>
            <a:pPr marL="0" indent="0" algn="l">
              <a:buNone/>
            </a:pPr>
            <a:r>
              <a:rPr lang="en-US" b="0" i="0" dirty="0">
                <a:solidFill>
                  <a:srgbClr val="1A1A1A"/>
                </a:solidFill>
                <a:effectLst/>
              </a:rPr>
              <a:t>	</a:t>
            </a:r>
            <a:r>
              <a:rPr lang="en-US" b="1" i="0" dirty="0">
                <a:solidFill>
                  <a:srgbClr val="1A1A1A"/>
                </a:solidFill>
                <a:effectLst/>
              </a:rPr>
              <a:t>then </a:t>
            </a:r>
            <a:endParaRPr lang="en-US" b="0" i="0" dirty="0">
              <a:solidFill>
                <a:srgbClr val="1A1A1A"/>
              </a:solidFill>
              <a:effectLst/>
            </a:endParaRPr>
          </a:p>
          <a:p>
            <a:pPr marL="0" indent="0" algn="l">
              <a:buNone/>
            </a:pPr>
            <a:r>
              <a:rPr lang="en-US" b="0" i="0" dirty="0">
                <a:solidFill>
                  <a:srgbClr val="1A1A1A"/>
                </a:solidFill>
                <a:effectLst/>
              </a:rPr>
              <a:t>		3. the use of one suggestion after another as a leading </a:t>
            </a:r>
            <a:r>
              <a:rPr lang="en-US" b="0" i="0" dirty="0" err="1">
                <a:solidFill>
                  <a:srgbClr val="1A1A1A"/>
                </a:solidFill>
                <a:effectLst/>
              </a:rPr>
              <a:t>idea,or</a:t>
            </a:r>
            <a:r>
              <a:rPr lang="en-US" b="0" i="0" dirty="0">
                <a:solidFill>
                  <a:srgbClr val="1A1A1A"/>
                </a:solidFill>
                <a:effectLst/>
              </a:rPr>
              <a:t> </a:t>
            </a:r>
            <a:r>
              <a:rPr lang="en-US" b="1" dirty="0">
                <a:solidFill>
                  <a:srgbClr val="1A1A1A"/>
                </a:solidFill>
                <a:effectLst/>
              </a:rPr>
              <a:t>hypothesis</a:t>
            </a:r>
            <a:r>
              <a:rPr lang="en-US" b="0" i="0" dirty="0">
                <a:solidFill>
                  <a:srgbClr val="1A1A1A"/>
                </a:solidFill>
                <a:effectLst/>
              </a:rPr>
              <a:t>, </a:t>
            </a:r>
          </a:p>
          <a:p>
            <a:pPr marL="0" indent="0" algn="l">
              <a:buNone/>
            </a:pPr>
            <a:r>
              <a:rPr lang="en-US" b="0" i="0" dirty="0">
                <a:solidFill>
                  <a:srgbClr val="1A1A1A"/>
                </a:solidFill>
                <a:effectLst/>
              </a:rPr>
              <a:t>		to initiate and guide observation and other</a:t>
            </a:r>
            <a:r>
              <a:rPr lang="en-US" dirty="0">
                <a:solidFill>
                  <a:srgbClr val="1A1A1A"/>
                </a:solidFill>
              </a:rPr>
              <a:t>	</a:t>
            </a:r>
            <a:r>
              <a:rPr lang="en-US" b="0" i="0" dirty="0">
                <a:solidFill>
                  <a:srgbClr val="1A1A1A"/>
                </a:solidFill>
                <a:effectLst/>
              </a:rPr>
              <a:t>operations in 	collection 		of factual material;</a:t>
            </a:r>
          </a:p>
          <a:p>
            <a:pPr marL="0" indent="0" algn="l">
              <a:buNone/>
            </a:pPr>
            <a:r>
              <a:rPr lang="en-US" b="0" i="0" dirty="0">
                <a:solidFill>
                  <a:srgbClr val="1A1A1A"/>
                </a:solidFill>
                <a:effectLst/>
              </a:rPr>
              <a:t>			</a:t>
            </a:r>
            <a:r>
              <a:rPr lang="en-US" b="1" i="0" dirty="0">
                <a:solidFill>
                  <a:srgbClr val="1A1A1A"/>
                </a:solidFill>
                <a:effectLst/>
              </a:rPr>
              <a:t>then </a:t>
            </a:r>
          </a:p>
          <a:p>
            <a:pPr marL="0" indent="0" algn="l">
              <a:buNone/>
            </a:pPr>
            <a:r>
              <a:rPr lang="en-US" b="0" i="0" dirty="0">
                <a:solidFill>
                  <a:srgbClr val="1A1A1A"/>
                </a:solidFill>
                <a:effectLst/>
              </a:rPr>
              <a:t>				4. the mental elaboration of the idea or supposition as an 					idea or 	supposition (</a:t>
            </a:r>
            <a:r>
              <a:rPr lang="en-US" b="1" dirty="0">
                <a:solidFill>
                  <a:srgbClr val="1A1A1A"/>
                </a:solidFill>
                <a:effectLst/>
              </a:rPr>
              <a:t>reasoning</a:t>
            </a:r>
            <a:r>
              <a:rPr lang="en-US" b="0" i="0" dirty="0">
                <a:solidFill>
                  <a:srgbClr val="1A1A1A"/>
                </a:solidFill>
                <a:effectLst/>
              </a:rPr>
              <a:t>); </a:t>
            </a:r>
          </a:p>
          <a:p>
            <a:pPr marL="0" indent="0" algn="l">
              <a:buNone/>
            </a:pPr>
            <a:r>
              <a:rPr lang="en-US" b="1" dirty="0">
                <a:solidFill>
                  <a:srgbClr val="1A1A1A"/>
                </a:solidFill>
              </a:rPr>
              <a:t>					</a:t>
            </a:r>
            <a:r>
              <a:rPr lang="en-US" b="1" i="0" dirty="0">
                <a:solidFill>
                  <a:srgbClr val="1A1A1A"/>
                </a:solidFill>
                <a:effectLst/>
              </a:rPr>
              <a:t>concluding with</a:t>
            </a:r>
          </a:p>
          <a:p>
            <a:pPr marL="0" indent="0" algn="l">
              <a:buNone/>
            </a:pPr>
            <a:r>
              <a:rPr lang="en-US" b="1" i="0" dirty="0">
                <a:solidFill>
                  <a:srgbClr val="1A1A1A"/>
                </a:solidFill>
                <a:effectLst/>
              </a:rPr>
              <a:t>						5. testing</a:t>
            </a:r>
            <a:r>
              <a:rPr lang="en-US" b="0" i="0" dirty="0">
                <a:solidFill>
                  <a:srgbClr val="1A1A1A"/>
                </a:solidFill>
                <a:effectLst/>
              </a:rPr>
              <a:t> the hypothesis</a:t>
            </a:r>
            <a:endParaRPr lang="en-GB" dirty="0"/>
          </a:p>
        </p:txBody>
      </p:sp>
    </p:spTree>
    <p:extLst>
      <p:ext uri="{BB962C8B-B14F-4D97-AF65-F5344CB8AC3E}">
        <p14:creationId xmlns:p14="http://schemas.microsoft.com/office/powerpoint/2010/main" val="20101769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03563-DB3D-41A9-A034-810981A2E13C}"/>
              </a:ext>
            </a:extLst>
          </p:cNvPr>
          <p:cNvSpPr>
            <a:spLocks noGrp="1"/>
          </p:cNvSpPr>
          <p:nvPr>
            <p:ph type="title"/>
          </p:nvPr>
        </p:nvSpPr>
        <p:spPr/>
        <p:txBody>
          <a:bodyPr/>
          <a:lstStyle/>
          <a:p>
            <a:r>
              <a:rPr lang="en-US" b="1" dirty="0"/>
              <a:t>Critical Thinking</a:t>
            </a:r>
            <a:endParaRPr lang="en-GB" b="1" dirty="0"/>
          </a:p>
        </p:txBody>
      </p:sp>
      <p:sp>
        <p:nvSpPr>
          <p:cNvPr id="3" name="Content Placeholder 2">
            <a:extLst>
              <a:ext uri="{FF2B5EF4-FFF2-40B4-BE49-F238E27FC236}">
                <a16:creationId xmlns:a16="http://schemas.microsoft.com/office/drawing/2014/main" id="{5D8B645A-1BCA-4FFB-A398-65D22F322972}"/>
              </a:ext>
            </a:extLst>
          </p:cNvPr>
          <p:cNvSpPr>
            <a:spLocks noGrp="1"/>
          </p:cNvSpPr>
          <p:nvPr>
            <p:ph idx="1"/>
          </p:nvPr>
        </p:nvSpPr>
        <p:spPr>
          <a:xfrm>
            <a:off x="838200" y="1825625"/>
            <a:ext cx="7755384" cy="4351338"/>
          </a:xfrm>
        </p:spPr>
        <p:txBody>
          <a:bodyPr>
            <a:normAutofit/>
          </a:bodyPr>
          <a:lstStyle/>
          <a:p>
            <a:pPr marL="0" indent="0" algn="just">
              <a:buNone/>
            </a:pPr>
            <a:r>
              <a:rPr lang="en-US" sz="3200" dirty="0"/>
              <a:t>“If the suggestion that occurs is at once accepted, we have uncritical thinking, the minimum of reflection. </a:t>
            </a:r>
            <a:r>
              <a:rPr lang="en-US" sz="3200" b="1" dirty="0"/>
              <a:t>To turn the thing over in mind, to reflect, means to hunt for additional evidence, for new data, that will develop the suggestion</a:t>
            </a:r>
            <a:r>
              <a:rPr lang="en-US" sz="3200" dirty="0"/>
              <a:t>, and will either, as we say, bear it out or else make obvious its absurdity and irrelevance.”</a:t>
            </a:r>
            <a:endParaRPr lang="en-GB" sz="3200" dirty="0"/>
          </a:p>
        </p:txBody>
      </p:sp>
      <p:pic>
        <p:nvPicPr>
          <p:cNvPr id="5" name="Picture 4">
            <a:extLst>
              <a:ext uri="{FF2B5EF4-FFF2-40B4-BE49-F238E27FC236}">
                <a16:creationId xmlns:a16="http://schemas.microsoft.com/office/drawing/2014/main" id="{3496B72A-E98E-4562-A3AC-0FAE533672A0}"/>
              </a:ext>
            </a:extLst>
          </p:cNvPr>
          <p:cNvPicPr>
            <a:picLocks noChangeAspect="1"/>
          </p:cNvPicPr>
          <p:nvPr/>
        </p:nvPicPr>
        <p:blipFill>
          <a:blip r:embed="rId2"/>
          <a:stretch>
            <a:fillRect/>
          </a:stretch>
        </p:blipFill>
        <p:spPr>
          <a:xfrm>
            <a:off x="9631224" y="197955"/>
            <a:ext cx="2371725" cy="3619500"/>
          </a:xfrm>
          <a:prstGeom prst="rect">
            <a:avLst/>
          </a:prstGeom>
        </p:spPr>
      </p:pic>
      <p:pic>
        <p:nvPicPr>
          <p:cNvPr id="7" name="Picture 6">
            <a:extLst>
              <a:ext uri="{FF2B5EF4-FFF2-40B4-BE49-F238E27FC236}">
                <a16:creationId xmlns:a16="http://schemas.microsoft.com/office/drawing/2014/main" id="{F0E6A3D0-2C8C-44C2-BDBA-B5166CF9F6B8}"/>
              </a:ext>
            </a:extLst>
          </p:cNvPr>
          <p:cNvPicPr>
            <a:picLocks noChangeAspect="1"/>
          </p:cNvPicPr>
          <p:nvPr/>
        </p:nvPicPr>
        <p:blipFill>
          <a:blip r:embed="rId3"/>
          <a:stretch>
            <a:fillRect/>
          </a:stretch>
        </p:blipFill>
        <p:spPr>
          <a:xfrm>
            <a:off x="9631224" y="3900787"/>
            <a:ext cx="2371724" cy="2999809"/>
          </a:xfrm>
          <a:prstGeom prst="rect">
            <a:avLst/>
          </a:prstGeom>
        </p:spPr>
      </p:pic>
    </p:spTree>
    <p:extLst>
      <p:ext uri="{BB962C8B-B14F-4D97-AF65-F5344CB8AC3E}">
        <p14:creationId xmlns:p14="http://schemas.microsoft.com/office/powerpoint/2010/main" val="1294244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F0D81-19DC-4A45-997F-55D6BE2047E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BC8BF25-9729-440E-B88B-2F26A100FC7D}"/>
              </a:ext>
            </a:extLst>
          </p:cNvPr>
          <p:cNvSpPr>
            <a:spLocks noGrp="1"/>
          </p:cNvSpPr>
          <p:nvPr>
            <p:ph idx="1"/>
          </p:nvPr>
        </p:nvSpPr>
        <p:spPr/>
        <p:txBody>
          <a:bodyPr>
            <a:normAutofit/>
          </a:bodyPr>
          <a:lstStyle/>
          <a:p>
            <a:pPr marL="0" indent="0">
              <a:buNone/>
            </a:pPr>
            <a:r>
              <a:rPr lang="en-US" sz="3600" dirty="0"/>
              <a:t>What is analysis?</a:t>
            </a:r>
            <a:endParaRPr lang="en-GB" sz="3600" dirty="0"/>
          </a:p>
        </p:txBody>
      </p:sp>
    </p:spTree>
    <p:extLst>
      <p:ext uri="{BB962C8B-B14F-4D97-AF65-F5344CB8AC3E}">
        <p14:creationId xmlns:p14="http://schemas.microsoft.com/office/powerpoint/2010/main" val="1630762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1B2D-3089-4E95-AFF7-2DAAF0685563}"/>
              </a:ext>
            </a:extLst>
          </p:cNvPr>
          <p:cNvSpPr>
            <a:spLocks noGrp="1"/>
          </p:cNvSpPr>
          <p:nvPr>
            <p:ph type="title"/>
          </p:nvPr>
        </p:nvSpPr>
        <p:spPr/>
        <p:txBody>
          <a:bodyPr/>
          <a:lstStyle/>
          <a:p>
            <a:pPr algn="ctr"/>
            <a:r>
              <a:rPr lang="en-US" dirty="0"/>
              <a:t>OED definitions</a:t>
            </a:r>
            <a:endParaRPr lang="en-GB" dirty="0"/>
          </a:p>
        </p:txBody>
      </p:sp>
      <p:sp>
        <p:nvSpPr>
          <p:cNvPr id="3" name="Content Placeholder 2">
            <a:extLst>
              <a:ext uri="{FF2B5EF4-FFF2-40B4-BE49-F238E27FC236}">
                <a16:creationId xmlns:a16="http://schemas.microsoft.com/office/drawing/2014/main" id="{22EC1DA1-A8A3-4ABF-9917-5740B52A9CE8}"/>
              </a:ext>
            </a:extLst>
          </p:cNvPr>
          <p:cNvSpPr>
            <a:spLocks noGrp="1"/>
          </p:cNvSpPr>
          <p:nvPr>
            <p:ph idx="1"/>
          </p:nvPr>
        </p:nvSpPr>
        <p:spPr/>
        <p:txBody>
          <a:bodyPr>
            <a:normAutofit lnSpcReduction="10000"/>
          </a:bodyPr>
          <a:lstStyle/>
          <a:p>
            <a:pPr marL="0" indent="0" algn="l">
              <a:buNone/>
            </a:pPr>
            <a:r>
              <a:rPr lang="en-US" sz="3200" dirty="0">
                <a:solidFill>
                  <a:srgbClr val="333333"/>
                </a:solidFill>
              </a:rPr>
              <a:t>1. a) </a:t>
            </a:r>
            <a:r>
              <a:rPr lang="en-US" sz="3200" b="0" i="0" dirty="0">
                <a:solidFill>
                  <a:srgbClr val="333333"/>
                </a:solidFill>
                <a:effectLst/>
              </a:rPr>
              <a:t> A </a:t>
            </a:r>
            <a:r>
              <a:rPr lang="en-US" sz="3200" b="1" i="0" dirty="0">
                <a:solidFill>
                  <a:srgbClr val="333333"/>
                </a:solidFill>
                <a:effectLst/>
              </a:rPr>
              <a:t>detailed examination</a:t>
            </a:r>
            <a:r>
              <a:rPr lang="en-US" sz="3200" b="0" i="0" dirty="0">
                <a:solidFill>
                  <a:srgbClr val="333333"/>
                </a:solidFill>
                <a:effectLst/>
              </a:rPr>
              <a:t> or study of something so as to determine its nature, structure, or essential features. Also: the result of this process; a detailed examination or report; a particular </a:t>
            </a:r>
            <a:r>
              <a:rPr lang="en-US" sz="3200" b="1" i="0" dirty="0">
                <a:solidFill>
                  <a:srgbClr val="333333"/>
                </a:solidFill>
                <a:effectLst/>
              </a:rPr>
              <a:t>interpretation</a:t>
            </a:r>
            <a:r>
              <a:rPr lang="en-US" sz="3200" b="0" i="0" dirty="0">
                <a:solidFill>
                  <a:srgbClr val="333333"/>
                </a:solidFill>
                <a:effectLst/>
              </a:rPr>
              <a:t> or formulation of the essential features of something.</a:t>
            </a:r>
          </a:p>
          <a:p>
            <a:pPr algn="l"/>
            <a:endParaRPr lang="en-US" sz="3200" dirty="0">
              <a:solidFill>
                <a:srgbClr val="333333"/>
              </a:solidFill>
            </a:endParaRPr>
          </a:p>
          <a:p>
            <a:pPr marL="0" indent="0" algn="l">
              <a:buNone/>
            </a:pPr>
            <a:r>
              <a:rPr lang="en-US" sz="3200" i="0" dirty="0">
                <a:solidFill>
                  <a:srgbClr val="333333"/>
                </a:solidFill>
                <a:effectLst/>
              </a:rPr>
              <a:t>b) The </a:t>
            </a:r>
            <a:r>
              <a:rPr lang="en-US" sz="3200" b="1" i="0" dirty="0">
                <a:solidFill>
                  <a:srgbClr val="333333"/>
                </a:solidFill>
                <a:effectLst/>
              </a:rPr>
              <a:t>action or process </a:t>
            </a:r>
            <a:r>
              <a:rPr lang="en-US" sz="3200" b="0" i="0" dirty="0">
                <a:solidFill>
                  <a:srgbClr val="333333"/>
                </a:solidFill>
                <a:effectLst/>
              </a:rPr>
              <a:t>of carrying out such a detailed examination; the methodical or systematic investigation of something complex in order to explain or understand</a:t>
            </a:r>
          </a:p>
          <a:p>
            <a:pPr marL="0" indent="0" algn="r">
              <a:buNone/>
            </a:pPr>
            <a:r>
              <a:rPr lang="en-US" b="1" i="0" dirty="0">
                <a:solidFill>
                  <a:srgbClr val="333333"/>
                </a:solidFill>
                <a:effectLst/>
              </a:rPr>
              <a:t> </a:t>
            </a:r>
          </a:p>
          <a:p>
            <a:pPr marL="0" indent="0" algn="l">
              <a:buNone/>
            </a:pPr>
            <a:endParaRPr lang="en-GB" dirty="0"/>
          </a:p>
        </p:txBody>
      </p:sp>
    </p:spTree>
    <p:extLst>
      <p:ext uri="{BB962C8B-B14F-4D97-AF65-F5344CB8AC3E}">
        <p14:creationId xmlns:p14="http://schemas.microsoft.com/office/powerpoint/2010/main" val="3344015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71B2D-3089-4E95-AFF7-2DAAF0685563}"/>
              </a:ext>
            </a:extLst>
          </p:cNvPr>
          <p:cNvSpPr>
            <a:spLocks noGrp="1"/>
          </p:cNvSpPr>
          <p:nvPr>
            <p:ph type="title"/>
          </p:nvPr>
        </p:nvSpPr>
        <p:spPr/>
        <p:txBody>
          <a:bodyPr/>
          <a:lstStyle/>
          <a:p>
            <a:pPr algn="ctr"/>
            <a:r>
              <a:rPr lang="en-US" dirty="0"/>
              <a:t>OED definitions</a:t>
            </a:r>
            <a:endParaRPr lang="en-GB" dirty="0"/>
          </a:p>
        </p:txBody>
      </p:sp>
      <p:sp>
        <p:nvSpPr>
          <p:cNvPr id="3" name="Content Placeholder 2">
            <a:extLst>
              <a:ext uri="{FF2B5EF4-FFF2-40B4-BE49-F238E27FC236}">
                <a16:creationId xmlns:a16="http://schemas.microsoft.com/office/drawing/2014/main" id="{22EC1DA1-A8A3-4ABF-9917-5740B52A9CE8}"/>
              </a:ext>
            </a:extLst>
          </p:cNvPr>
          <p:cNvSpPr>
            <a:spLocks noGrp="1"/>
          </p:cNvSpPr>
          <p:nvPr>
            <p:ph idx="1"/>
          </p:nvPr>
        </p:nvSpPr>
        <p:spPr/>
        <p:txBody>
          <a:bodyPr>
            <a:normAutofit/>
          </a:bodyPr>
          <a:lstStyle/>
          <a:p>
            <a:pPr marL="0" indent="0">
              <a:buNone/>
            </a:pPr>
            <a:r>
              <a:rPr lang="en-US" sz="3600" i="0" dirty="0">
                <a:solidFill>
                  <a:srgbClr val="333333"/>
                </a:solidFill>
                <a:effectLst/>
              </a:rPr>
              <a:t> 2. a. The </a:t>
            </a:r>
            <a:r>
              <a:rPr lang="en-US" sz="3600" b="1" i="0" dirty="0">
                <a:solidFill>
                  <a:srgbClr val="333333"/>
                </a:solidFill>
                <a:effectLst/>
              </a:rPr>
              <a:t>resolution</a:t>
            </a:r>
            <a:r>
              <a:rPr lang="en-US" sz="3600" i="0" dirty="0">
                <a:solidFill>
                  <a:srgbClr val="333333"/>
                </a:solidFill>
                <a:effectLst/>
              </a:rPr>
              <a:t> or </a:t>
            </a:r>
            <a:r>
              <a:rPr lang="en-US" sz="3600" b="1" i="0" dirty="0">
                <a:solidFill>
                  <a:srgbClr val="333333"/>
                </a:solidFill>
                <a:effectLst/>
              </a:rPr>
              <a:t>breaking up of a complex whole into its basic elements or constituent parts</a:t>
            </a:r>
          </a:p>
          <a:p>
            <a:pPr marL="0" indent="0" algn="l">
              <a:buNone/>
            </a:pPr>
            <a:endParaRPr lang="en-GB" dirty="0"/>
          </a:p>
          <a:p>
            <a:pPr marL="0" indent="0" algn="l">
              <a:buNone/>
            </a:pPr>
            <a:r>
              <a:rPr lang="en-GB" dirty="0"/>
              <a:t>- Relevant to textual analysis</a:t>
            </a:r>
          </a:p>
        </p:txBody>
      </p:sp>
    </p:spTree>
    <p:extLst>
      <p:ext uri="{BB962C8B-B14F-4D97-AF65-F5344CB8AC3E}">
        <p14:creationId xmlns:p14="http://schemas.microsoft.com/office/powerpoint/2010/main" val="6693564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7A83C-42BA-49F3-B426-D77BFDC4B67F}"/>
              </a:ext>
            </a:extLst>
          </p:cNvPr>
          <p:cNvSpPr>
            <a:spLocks noGrp="1"/>
          </p:cNvSpPr>
          <p:nvPr>
            <p:ph type="title"/>
          </p:nvPr>
        </p:nvSpPr>
        <p:spPr/>
        <p:txBody>
          <a:bodyPr/>
          <a:lstStyle/>
          <a:p>
            <a:r>
              <a:rPr lang="en-US" dirty="0"/>
              <a:t>Elements of analytical thinking </a:t>
            </a:r>
            <a:br>
              <a:rPr lang="en-US" dirty="0"/>
            </a:br>
            <a:r>
              <a:rPr lang="en-US" dirty="0"/>
              <a:t>(according to Dewey)</a:t>
            </a:r>
            <a:endParaRPr lang="en-GB" dirty="0"/>
          </a:p>
        </p:txBody>
      </p:sp>
      <p:sp>
        <p:nvSpPr>
          <p:cNvPr id="3" name="Content Placeholder 2">
            <a:extLst>
              <a:ext uri="{FF2B5EF4-FFF2-40B4-BE49-F238E27FC236}">
                <a16:creationId xmlns:a16="http://schemas.microsoft.com/office/drawing/2014/main" id="{7937DD96-0F30-46A4-93C7-1D3A6C1E9822}"/>
              </a:ext>
            </a:extLst>
          </p:cNvPr>
          <p:cNvSpPr>
            <a:spLocks noGrp="1"/>
          </p:cNvSpPr>
          <p:nvPr>
            <p:ph idx="1"/>
          </p:nvPr>
        </p:nvSpPr>
        <p:spPr>
          <a:xfrm>
            <a:off x="838200" y="1825625"/>
            <a:ext cx="8294225" cy="4351338"/>
          </a:xfrm>
        </p:spPr>
        <p:txBody>
          <a:bodyPr>
            <a:normAutofit/>
          </a:bodyPr>
          <a:lstStyle/>
          <a:p>
            <a:pPr marL="0" indent="0" algn="just">
              <a:buNone/>
            </a:pPr>
            <a:r>
              <a:rPr lang="en-US" b="1" dirty="0">
                <a:solidFill>
                  <a:srgbClr val="000000"/>
                </a:solidFill>
                <a:effectLst/>
              </a:rPr>
              <a:t>… </a:t>
            </a:r>
            <a:r>
              <a:rPr lang="en-US" b="1" i="1" dirty="0">
                <a:solidFill>
                  <a:srgbClr val="000000"/>
                </a:solidFill>
                <a:effectLst/>
              </a:rPr>
              <a:t>search</a:t>
            </a:r>
            <a:r>
              <a:rPr lang="en-US" b="1" i="0" dirty="0">
                <a:solidFill>
                  <a:srgbClr val="000000"/>
                </a:solidFill>
                <a:effectLst/>
              </a:rPr>
              <a:t>, of </a:t>
            </a:r>
            <a:r>
              <a:rPr lang="en-US" b="1" i="1" dirty="0">
                <a:solidFill>
                  <a:srgbClr val="000000"/>
                </a:solidFill>
                <a:effectLst/>
              </a:rPr>
              <a:t>hunting</a:t>
            </a:r>
            <a:r>
              <a:rPr lang="en-US" b="1" i="0" dirty="0">
                <a:solidFill>
                  <a:srgbClr val="000000"/>
                </a:solidFill>
                <a:effectLst/>
              </a:rPr>
              <a:t>, of </a:t>
            </a:r>
            <a:r>
              <a:rPr lang="en-US" b="1" i="1" dirty="0">
                <a:solidFill>
                  <a:srgbClr val="000000"/>
                </a:solidFill>
                <a:effectLst/>
              </a:rPr>
              <a:t>projection</a:t>
            </a:r>
            <a:r>
              <a:rPr lang="en-US" b="1" i="0" dirty="0">
                <a:solidFill>
                  <a:srgbClr val="000000"/>
                </a:solidFill>
                <a:effectLst/>
              </a:rPr>
              <a:t>, of </a:t>
            </a:r>
            <a:r>
              <a:rPr lang="en-US" b="1" i="1" dirty="0">
                <a:solidFill>
                  <a:srgbClr val="000000"/>
                </a:solidFill>
                <a:effectLst/>
              </a:rPr>
              <a:t>trying this and that</a:t>
            </a:r>
          </a:p>
          <a:p>
            <a:pPr marL="0" indent="0" algn="just">
              <a:buNone/>
            </a:pPr>
            <a:endParaRPr lang="en-US" b="1" i="1" dirty="0">
              <a:solidFill>
                <a:srgbClr val="000000"/>
              </a:solidFill>
            </a:endParaRPr>
          </a:p>
          <a:p>
            <a:pPr marL="0" indent="0" algn="just">
              <a:buNone/>
            </a:pPr>
            <a:r>
              <a:rPr lang="en-US" b="1" i="0" dirty="0">
                <a:solidFill>
                  <a:srgbClr val="000000"/>
                </a:solidFill>
                <a:effectLst/>
              </a:rPr>
              <a:t>… emphasis of the features that are significant, so that they will stand out clearly. </a:t>
            </a:r>
          </a:p>
          <a:p>
            <a:pPr marL="0" indent="0" algn="just">
              <a:buNone/>
            </a:pPr>
            <a:endParaRPr lang="en-US" b="1" dirty="0">
              <a:solidFill>
                <a:srgbClr val="000000"/>
              </a:solidFill>
            </a:endParaRPr>
          </a:p>
          <a:p>
            <a:pPr marL="0" indent="0" algn="just">
              <a:buNone/>
            </a:pPr>
            <a:r>
              <a:rPr lang="en-US" b="1" dirty="0">
                <a:solidFill>
                  <a:srgbClr val="000000"/>
                </a:solidFill>
              </a:rPr>
              <a:t>… </a:t>
            </a:r>
            <a:r>
              <a:rPr lang="en-US" b="1" i="0" dirty="0">
                <a:solidFill>
                  <a:srgbClr val="000000"/>
                </a:solidFill>
                <a:effectLst/>
              </a:rPr>
              <a:t>Connection, relationship with a larger whole</a:t>
            </a:r>
          </a:p>
          <a:p>
            <a:pPr marL="0" indent="0">
              <a:buNone/>
            </a:pPr>
            <a:br>
              <a:rPr lang="en-US" dirty="0"/>
            </a:br>
            <a:endParaRPr lang="en-GB" dirty="0"/>
          </a:p>
        </p:txBody>
      </p:sp>
      <p:pic>
        <p:nvPicPr>
          <p:cNvPr id="4" name="Picture 3">
            <a:extLst>
              <a:ext uri="{FF2B5EF4-FFF2-40B4-BE49-F238E27FC236}">
                <a16:creationId xmlns:a16="http://schemas.microsoft.com/office/drawing/2014/main" id="{C6D543F6-1C3F-4774-900D-B7B5C63A02AC}"/>
              </a:ext>
            </a:extLst>
          </p:cNvPr>
          <p:cNvPicPr>
            <a:picLocks noChangeAspect="1"/>
          </p:cNvPicPr>
          <p:nvPr/>
        </p:nvPicPr>
        <p:blipFill>
          <a:blip r:embed="rId2"/>
          <a:stretch>
            <a:fillRect/>
          </a:stretch>
        </p:blipFill>
        <p:spPr>
          <a:xfrm>
            <a:off x="9631224" y="197955"/>
            <a:ext cx="2371725" cy="3619500"/>
          </a:xfrm>
          <a:prstGeom prst="rect">
            <a:avLst/>
          </a:prstGeom>
        </p:spPr>
      </p:pic>
    </p:spTree>
    <p:extLst>
      <p:ext uri="{BB962C8B-B14F-4D97-AF65-F5344CB8AC3E}">
        <p14:creationId xmlns:p14="http://schemas.microsoft.com/office/powerpoint/2010/main" val="3183161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E1723-D1CE-44D5-A65B-A7D5D214C38C}"/>
              </a:ext>
            </a:extLst>
          </p:cNvPr>
          <p:cNvSpPr>
            <a:spLocks noGrp="1"/>
          </p:cNvSpPr>
          <p:nvPr>
            <p:ph type="title"/>
          </p:nvPr>
        </p:nvSpPr>
        <p:spPr/>
        <p:txBody>
          <a:bodyPr/>
          <a:lstStyle/>
          <a:p>
            <a:r>
              <a:rPr lang="en-US" b="1" dirty="0"/>
              <a:t>How does analysis differ from description?</a:t>
            </a:r>
            <a:endParaRPr lang="en-GB" b="1" dirty="0"/>
          </a:p>
        </p:txBody>
      </p:sp>
      <p:graphicFrame>
        <p:nvGraphicFramePr>
          <p:cNvPr id="5" name="Content Placeholder 2">
            <a:extLst>
              <a:ext uri="{FF2B5EF4-FFF2-40B4-BE49-F238E27FC236}">
                <a16:creationId xmlns:a16="http://schemas.microsoft.com/office/drawing/2014/main" id="{49E40746-CB65-4579-A379-F6BD70E8A175}"/>
              </a:ext>
            </a:extLst>
          </p:cNvPr>
          <p:cNvGraphicFramePr>
            <a:graphicFrameLocks noGrp="1"/>
          </p:cNvGraphicFramePr>
          <p:nvPr>
            <p:ph idx="1"/>
            <p:extLst>
              <p:ext uri="{D42A27DB-BD31-4B8C-83A1-F6EECF244321}">
                <p14:modId xmlns:p14="http://schemas.microsoft.com/office/powerpoint/2010/main" val="186679325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5453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AD8A2-204F-48C1-93FE-4A2EE695C15B}"/>
              </a:ext>
            </a:extLst>
          </p:cNvPr>
          <p:cNvSpPr>
            <a:spLocks noGrp="1"/>
          </p:cNvSpPr>
          <p:nvPr>
            <p:ph type="title"/>
          </p:nvPr>
        </p:nvSpPr>
        <p:spPr/>
        <p:txBody>
          <a:bodyPr/>
          <a:lstStyle/>
          <a:p>
            <a:endParaRPr lang="en-GB"/>
          </a:p>
        </p:txBody>
      </p:sp>
      <p:graphicFrame>
        <p:nvGraphicFramePr>
          <p:cNvPr id="4" name="Table 4">
            <a:extLst>
              <a:ext uri="{FF2B5EF4-FFF2-40B4-BE49-F238E27FC236}">
                <a16:creationId xmlns:a16="http://schemas.microsoft.com/office/drawing/2014/main" id="{5515C672-1300-4AFC-A4F6-CCA6E480674D}"/>
              </a:ext>
            </a:extLst>
          </p:cNvPr>
          <p:cNvGraphicFramePr>
            <a:graphicFrameLocks noGrp="1"/>
          </p:cNvGraphicFramePr>
          <p:nvPr>
            <p:ph idx="1"/>
          </p:nvPr>
        </p:nvGraphicFramePr>
        <p:xfrm>
          <a:off x="838200" y="365125"/>
          <a:ext cx="10515600" cy="553403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749284613"/>
                    </a:ext>
                  </a:extLst>
                </a:gridCol>
                <a:gridCol w="5257800">
                  <a:extLst>
                    <a:ext uri="{9D8B030D-6E8A-4147-A177-3AD203B41FA5}">
                      <a16:colId xmlns:a16="http://schemas.microsoft.com/office/drawing/2014/main" val="73790917"/>
                    </a:ext>
                  </a:extLst>
                </a:gridCol>
              </a:tblGrid>
              <a:tr h="553403">
                <a:tc>
                  <a:txBody>
                    <a:bodyPr/>
                    <a:lstStyle/>
                    <a:p>
                      <a:r>
                        <a:rPr lang="en-US" dirty="0"/>
                        <a:t>DESCRIPTION</a:t>
                      </a:r>
                      <a:endParaRPr lang="en-GB" dirty="0"/>
                    </a:p>
                  </a:txBody>
                  <a:tcPr/>
                </a:tc>
                <a:tc>
                  <a:txBody>
                    <a:bodyPr/>
                    <a:lstStyle/>
                    <a:p>
                      <a:r>
                        <a:rPr lang="en-US" dirty="0"/>
                        <a:t>ANALYSIS</a:t>
                      </a:r>
                      <a:endParaRPr lang="en-GB" dirty="0"/>
                    </a:p>
                  </a:txBody>
                  <a:tcPr/>
                </a:tc>
                <a:extLst>
                  <a:ext uri="{0D108BD9-81ED-4DB2-BD59-A6C34878D82A}">
                    <a16:rowId xmlns:a16="http://schemas.microsoft.com/office/drawing/2014/main" val="344818340"/>
                  </a:ext>
                </a:extLst>
              </a:tr>
              <a:tr h="553403">
                <a:tc>
                  <a:txBody>
                    <a:bodyPr/>
                    <a:lstStyle/>
                    <a:p>
                      <a:r>
                        <a:rPr lang="en-US" dirty="0"/>
                        <a:t>Narrative</a:t>
                      </a:r>
                      <a:endParaRPr lang="en-GB" dirty="0"/>
                    </a:p>
                  </a:txBody>
                  <a:tcPr/>
                </a:tc>
                <a:tc>
                  <a:txBody>
                    <a:bodyPr/>
                    <a:lstStyle/>
                    <a:p>
                      <a:r>
                        <a:rPr lang="en-US" dirty="0"/>
                        <a:t>Evaluation</a:t>
                      </a:r>
                      <a:endParaRPr lang="en-GB" dirty="0"/>
                    </a:p>
                  </a:txBody>
                  <a:tcPr/>
                </a:tc>
                <a:extLst>
                  <a:ext uri="{0D108BD9-81ED-4DB2-BD59-A6C34878D82A}">
                    <a16:rowId xmlns:a16="http://schemas.microsoft.com/office/drawing/2014/main" val="2231132121"/>
                  </a:ext>
                </a:extLst>
              </a:tr>
              <a:tr h="553403">
                <a:tc>
                  <a:txBody>
                    <a:bodyPr/>
                    <a:lstStyle/>
                    <a:p>
                      <a:r>
                        <a:rPr lang="en-GB" dirty="0"/>
                        <a:t>States what happened </a:t>
                      </a:r>
                    </a:p>
                  </a:txBody>
                  <a:tcPr/>
                </a:tc>
                <a:tc>
                  <a:txBody>
                    <a:bodyPr/>
                    <a:lstStyle/>
                    <a:p>
                      <a:r>
                        <a:rPr lang="en-GB" dirty="0"/>
                        <a:t>Identifies the significance</a:t>
                      </a:r>
                    </a:p>
                  </a:txBody>
                  <a:tcPr/>
                </a:tc>
                <a:extLst>
                  <a:ext uri="{0D108BD9-81ED-4DB2-BD59-A6C34878D82A}">
                    <a16:rowId xmlns:a16="http://schemas.microsoft.com/office/drawing/2014/main" val="1514997545"/>
                  </a:ext>
                </a:extLst>
              </a:tr>
              <a:tr h="553403">
                <a:tc>
                  <a:txBody>
                    <a:bodyPr/>
                    <a:lstStyle/>
                    <a:p>
                      <a:r>
                        <a:rPr lang="en-US" dirty="0"/>
                        <a:t>States what something is like</a:t>
                      </a:r>
                      <a:endParaRPr lang="en-GB" dirty="0"/>
                    </a:p>
                  </a:txBody>
                  <a:tcPr/>
                </a:tc>
                <a:tc>
                  <a:txBody>
                    <a:bodyPr/>
                    <a:lstStyle/>
                    <a:p>
                      <a:r>
                        <a:rPr lang="en-US" dirty="0"/>
                        <a:t>Judges strengths and weaknesses </a:t>
                      </a:r>
                      <a:endParaRPr lang="en-GB" dirty="0"/>
                    </a:p>
                  </a:txBody>
                  <a:tcPr/>
                </a:tc>
                <a:extLst>
                  <a:ext uri="{0D108BD9-81ED-4DB2-BD59-A6C34878D82A}">
                    <a16:rowId xmlns:a16="http://schemas.microsoft.com/office/drawing/2014/main" val="1835098239"/>
                  </a:ext>
                </a:extLst>
              </a:tr>
              <a:tr h="553403">
                <a:tc>
                  <a:txBody>
                    <a:bodyPr/>
                    <a:lstStyle/>
                    <a:p>
                      <a:r>
                        <a:rPr lang="en-US" dirty="0"/>
                        <a:t>Outlines others’ ideas </a:t>
                      </a:r>
                      <a:endParaRPr lang="en-GB" dirty="0"/>
                    </a:p>
                  </a:txBody>
                  <a:tcPr/>
                </a:tc>
                <a:tc>
                  <a:txBody>
                    <a:bodyPr/>
                    <a:lstStyle/>
                    <a:p>
                      <a:r>
                        <a:rPr lang="en-US" dirty="0"/>
                        <a:t>Weighs up others’ ideas and adds own ‘spin’</a:t>
                      </a:r>
                      <a:endParaRPr lang="en-GB" dirty="0"/>
                    </a:p>
                  </a:txBody>
                  <a:tcPr/>
                </a:tc>
                <a:extLst>
                  <a:ext uri="{0D108BD9-81ED-4DB2-BD59-A6C34878D82A}">
                    <a16:rowId xmlns:a16="http://schemas.microsoft.com/office/drawing/2014/main" val="4113614498"/>
                  </a:ext>
                </a:extLst>
              </a:tr>
              <a:tr h="553403">
                <a:tc>
                  <a:txBody>
                    <a:bodyPr/>
                    <a:lstStyle/>
                    <a:p>
                      <a:r>
                        <a:rPr lang="en-US" dirty="0"/>
                        <a:t>Lists details, factors, data</a:t>
                      </a:r>
                      <a:endParaRPr lang="en-GB" dirty="0"/>
                    </a:p>
                  </a:txBody>
                  <a:tcPr/>
                </a:tc>
                <a:tc>
                  <a:txBody>
                    <a:bodyPr/>
                    <a:lstStyle/>
                    <a:p>
                      <a:r>
                        <a:rPr lang="en-US" dirty="0"/>
                        <a:t>Assesses details, factors, data</a:t>
                      </a:r>
                      <a:endParaRPr lang="en-GB" dirty="0"/>
                    </a:p>
                  </a:txBody>
                  <a:tcPr/>
                </a:tc>
                <a:extLst>
                  <a:ext uri="{0D108BD9-81ED-4DB2-BD59-A6C34878D82A}">
                    <a16:rowId xmlns:a16="http://schemas.microsoft.com/office/drawing/2014/main" val="2543820487"/>
                  </a:ext>
                </a:extLst>
              </a:tr>
              <a:tr h="553403">
                <a:tc>
                  <a:txBody>
                    <a:bodyPr/>
                    <a:lstStyle/>
                    <a:p>
                      <a:r>
                        <a:rPr lang="en-US" dirty="0"/>
                        <a:t>States how something works</a:t>
                      </a:r>
                      <a:endParaRPr lang="en-GB" dirty="0"/>
                    </a:p>
                  </a:txBody>
                  <a:tcPr/>
                </a:tc>
                <a:tc>
                  <a:txBody>
                    <a:bodyPr/>
                    <a:lstStyle/>
                    <a:p>
                      <a:r>
                        <a:rPr lang="en-US" dirty="0"/>
                        <a:t>States why something works in a particular way</a:t>
                      </a:r>
                      <a:endParaRPr lang="en-GB" dirty="0"/>
                    </a:p>
                  </a:txBody>
                  <a:tcPr/>
                </a:tc>
                <a:extLst>
                  <a:ext uri="{0D108BD9-81ED-4DB2-BD59-A6C34878D82A}">
                    <a16:rowId xmlns:a16="http://schemas.microsoft.com/office/drawing/2014/main" val="1581771769"/>
                  </a:ext>
                </a:extLst>
              </a:tr>
              <a:tr h="553403">
                <a:tc>
                  <a:txBody>
                    <a:bodyPr/>
                    <a:lstStyle/>
                    <a:p>
                      <a:r>
                        <a:rPr lang="en-US" dirty="0"/>
                        <a:t>‘Passive’</a:t>
                      </a:r>
                      <a:endParaRPr lang="en-GB" dirty="0"/>
                    </a:p>
                  </a:txBody>
                  <a:tcPr/>
                </a:tc>
                <a:tc>
                  <a:txBody>
                    <a:bodyPr/>
                    <a:lstStyle/>
                    <a:p>
                      <a:r>
                        <a:rPr lang="en-US" dirty="0"/>
                        <a:t>‘Active’</a:t>
                      </a:r>
                      <a:endParaRPr lang="en-GB" dirty="0"/>
                    </a:p>
                  </a:txBody>
                  <a:tcPr/>
                </a:tc>
                <a:extLst>
                  <a:ext uri="{0D108BD9-81ED-4DB2-BD59-A6C34878D82A}">
                    <a16:rowId xmlns:a16="http://schemas.microsoft.com/office/drawing/2014/main" val="1011615792"/>
                  </a:ext>
                </a:extLst>
              </a:tr>
              <a:tr h="553403">
                <a:tc>
                  <a:txBody>
                    <a:bodyPr/>
                    <a:lstStyle/>
                    <a:p>
                      <a:r>
                        <a:rPr lang="en-US" dirty="0"/>
                        <a:t>‘Surface’</a:t>
                      </a:r>
                      <a:endParaRPr lang="en-GB" dirty="0"/>
                    </a:p>
                  </a:txBody>
                  <a:tcPr/>
                </a:tc>
                <a:tc>
                  <a:txBody>
                    <a:bodyPr/>
                    <a:lstStyle/>
                    <a:p>
                      <a:r>
                        <a:rPr lang="en-US" dirty="0"/>
                        <a:t>‘Depths’</a:t>
                      </a:r>
                      <a:endParaRPr lang="en-GB" dirty="0"/>
                    </a:p>
                  </a:txBody>
                  <a:tcPr/>
                </a:tc>
                <a:extLst>
                  <a:ext uri="{0D108BD9-81ED-4DB2-BD59-A6C34878D82A}">
                    <a16:rowId xmlns:a16="http://schemas.microsoft.com/office/drawing/2014/main" val="4229158188"/>
                  </a:ext>
                </a:extLst>
              </a:tr>
              <a:tr h="553403">
                <a:tc>
                  <a:txBody>
                    <a:bodyPr/>
                    <a:lstStyle/>
                    <a:p>
                      <a:r>
                        <a:rPr lang="en-US" dirty="0"/>
                        <a:t>Enumerates possible conclusions</a:t>
                      </a:r>
                      <a:endParaRPr lang="en-GB" dirty="0"/>
                    </a:p>
                  </a:txBody>
                  <a:tcPr/>
                </a:tc>
                <a:tc>
                  <a:txBody>
                    <a:bodyPr/>
                    <a:lstStyle/>
                    <a:p>
                      <a:r>
                        <a:rPr lang="en-US" dirty="0"/>
                        <a:t>Draws an evidence-based conclusion</a:t>
                      </a:r>
                      <a:endParaRPr lang="en-GB" dirty="0"/>
                    </a:p>
                  </a:txBody>
                  <a:tcPr/>
                </a:tc>
                <a:extLst>
                  <a:ext uri="{0D108BD9-81ED-4DB2-BD59-A6C34878D82A}">
                    <a16:rowId xmlns:a16="http://schemas.microsoft.com/office/drawing/2014/main" val="2169357303"/>
                  </a:ext>
                </a:extLst>
              </a:tr>
            </a:tbl>
          </a:graphicData>
        </a:graphic>
      </p:graphicFrame>
    </p:spTree>
    <p:extLst>
      <p:ext uri="{BB962C8B-B14F-4D97-AF65-F5344CB8AC3E}">
        <p14:creationId xmlns:p14="http://schemas.microsoft.com/office/powerpoint/2010/main" val="40697018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05F1D-807D-44D3-82FC-F200FD24D89D}"/>
              </a:ext>
            </a:extLst>
          </p:cNvPr>
          <p:cNvSpPr>
            <a:spLocks noGrp="1"/>
          </p:cNvSpPr>
          <p:nvPr>
            <p:ph type="title"/>
          </p:nvPr>
        </p:nvSpPr>
        <p:spPr/>
        <p:txBody>
          <a:bodyPr/>
          <a:lstStyle/>
          <a:p>
            <a:r>
              <a:rPr lang="en-US" dirty="0"/>
              <a:t>Perils of analysis!</a:t>
            </a:r>
            <a:endParaRPr lang="en-GB" dirty="0"/>
          </a:p>
        </p:txBody>
      </p:sp>
      <p:sp>
        <p:nvSpPr>
          <p:cNvPr id="3" name="Content Placeholder 2">
            <a:extLst>
              <a:ext uri="{FF2B5EF4-FFF2-40B4-BE49-F238E27FC236}">
                <a16:creationId xmlns:a16="http://schemas.microsoft.com/office/drawing/2014/main" id="{1C9D39B1-8572-4A0F-ACA0-8D5A11019C51}"/>
              </a:ext>
            </a:extLst>
          </p:cNvPr>
          <p:cNvSpPr>
            <a:spLocks noGrp="1"/>
          </p:cNvSpPr>
          <p:nvPr>
            <p:ph idx="1"/>
          </p:nvPr>
        </p:nvSpPr>
        <p:spPr/>
        <p:txBody>
          <a:bodyPr>
            <a:normAutofit fontScale="92500" lnSpcReduction="10000"/>
          </a:bodyPr>
          <a:lstStyle/>
          <a:p>
            <a:pPr marL="0" indent="0" algn="l">
              <a:buNone/>
            </a:pPr>
            <a:r>
              <a:rPr lang="en-US" b="1" i="0" dirty="0">
                <a:solidFill>
                  <a:srgbClr val="333333"/>
                </a:solidFill>
                <a:effectLst/>
                <a:latin typeface="Georgia" panose="02040502050405020303" pitchFamily="18" charset="0"/>
              </a:rPr>
              <a:t>analysis paralysis</a:t>
            </a:r>
            <a:r>
              <a:rPr lang="en-US" b="0" i="0" dirty="0">
                <a:solidFill>
                  <a:srgbClr val="333333"/>
                </a:solidFill>
                <a:effectLst/>
                <a:latin typeface="Georgia" panose="02040502050405020303" pitchFamily="18" charset="0"/>
              </a:rPr>
              <a:t>  </a:t>
            </a:r>
            <a:r>
              <a:rPr lang="en-US" b="0" i="1" dirty="0">
                <a:solidFill>
                  <a:srgbClr val="333333"/>
                </a:solidFill>
                <a:effectLst/>
                <a:latin typeface="Georgia" panose="02040502050405020303" pitchFamily="18" charset="0"/>
              </a:rPr>
              <a:t>n.</a:t>
            </a:r>
            <a:r>
              <a:rPr lang="en-US" b="0" i="0" dirty="0">
                <a:solidFill>
                  <a:srgbClr val="333333"/>
                </a:solidFill>
                <a:effectLst/>
                <a:latin typeface="Georgia" panose="02040502050405020303" pitchFamily="18" charset="0"/>
              </a:rPr>
              <a:t> inability to respond effectively to a situation due to an over-analytical approach or to an excess of available information.</a:t>
            </a:r>
          </a:p>
          <a:p>
            <a:pPr algn="l"/>
            <a:r>
              <a:rPr lang="en-US" b="0" i="0" dirty="0">
                <a:solidFill>
                  <a:srgbClr val="333333"/>
                </a:solidFill>
                <a:effectLst/>
                <a:latin typeface="Georgia" panose="02040502050405020303" pitchFamily="18" charset="0"/>
              </a:rPr>
              <a:t>1972   </a:t>
            </a:r>
            <a:r>
              <a:rPr lang="en-US" b="0" i="1" u="none" strike="noStrike" dirty="0">
                <a:solidFill>
                  <a:srgbClr val="4F78A4"/>
                </a:solidFill>
                <a:effectLst/>
                <a:latin typeface="Georgia" panose="02040502050405020303" pitchFamily="18" charset="0"/>
              </a:rPr>
              <a:t>Times</a:t>
            </a:r>
            <a:r>
              <a:rPr lang="en-US" b="0" i="0" dirty="0">
                <a:solidFill>
                  <a:srgbClr val="333333"/>
                </a:solidFill>
                <a:effectLst/>
                <a:latin typeface="Georgia" panose="02040502050405020303" pitchFamily="18" charset="0"/>
              </a:rPr>
              <a:t> 12 Sept. 2/6   The whole church was suffering from ‘analysis paralysis’.</a:t>
            </a:r>
          </a:p>
          <a:p>
            <a:pPr algn="l"/>
            <a:r>
              <a:rPr lang="en-US" b="0" i="0" dirty="0">
                <a:solidFill>
                  <a:srgbClr val="333333"/>
                </a:solidFill>
                <a:effectLst/>
                <a:latin typeface="Georgia" panose="02040502050405020303" pitchFamily="18" charset="0"/>
              </a:rPr>
              <a:t>1980   </a:t>
            </a:r>
            <a:r>
              <a:rPr lang="en-US" b="0" i="1" u="none" strike="noStrike" dirty="0">
                <a:solidFill>
                  <a:srgbClr val="4F78A4"/>
                </a:solidFill>
                <a:effectLst/>
                <a:latin typeface="Georgia" panose="02040502050405020303" pitchFamily="18" charset="0"/>
              </a:rPr>
              <a:t>Harvard Business Rev.</a:t>
            </a:r>
            <a:r>
              <a:rPr lang="en-US" b="0" i="0" dirty="0">
                <a:solidFill>
                  <a:srgbClr val="333333"/>
                </a:solidFill>
                <a:effectLst/>
                <a:latin typeface="Georgia" panose="02040502050405020303" pitchFamily="18" charset="0"/>
              </a:rPr>
              <a:t> (Nexis) Jan. 122   </a:t>
            </a:r>
            <a:r>
              <a:rPr lang="en-US" b="0" i="0" dirty="0" err="1">
                <a:solidFill>
                  <a:srgbClr val="333333"/>
                </a:solidFill>
                <a:effectLst/>
                <a:latin typeface="Georgia" panose="02040502050405020303" pitchFamily="18" charset="0"/>
              </a:rPr>
              <a:t>Managers..may</a:t>
            </a:r>
            <a:r>
              <a:rPr lang="en-US" b="0" i="0" dirty="0">
                <a:solidFill>
                  <a:srgbClr val="333333"/>
                </a:solidFill>
                <a:effectLst/>
                <a:latin typeface="Georgia" panose="02040502050405020303" pitchFamily="18" charset="0"/>
              </a:rPr>
              <a:t> become more exasperated with the problem of information overload. They will also be expected to continue making effective decisions... But, in the process of doing so, managers may become more engulfed with the problem of analysis paralysis.</a:t>
            </a:r>
          </a:p>
          <a:p>
            <a:pPr algn="l"/>
            <a:r>
              <a:rPr lang="en-US" b="0" i="0" dirty="0">
                <a:solidFill>
                  <a:srgbClr val="333333"/>
                </a:solidFill>
                <a:effectLst/>
                <a:latin typeface="Georgia" panose="02040502050405020303" pitchFamily="18" charset="0"/>
              </a:rPr>
              <a:t>2005   </a:t>
            </a:r>
            <a:r>
              <a:rPr lang="en-US" b="0" i="1" u="none" strike="noStrike" dirty="0">
                <a:solidFill>
                  <a:srgbClr val="4F78A4"/>
                </a:solidFill>
                <a:effectLst/>
                <a:latin typeface="Georgia" panose="02040502050405020303" pitchFamily="18" charset="0"/>
              </a:rPr>
              <a:t>Computerworld</a:t>
            </a:r>
            <a:r>
              <a:rPr lang="en-US" b="0" i="0" dirty="0">
                <a:solidFill>
                  <a:srgbClr val="333333"/>
                </a:solidFill>
                <a:effectLst/>
                <a:latin typeface="Georgia" panose="02040502050405020303" pitchFamily="18" charset="0"/>
              </a:rPr>
              <a:t> (Nexis) 10 Oct. 36   Don't overanalyze. It can lead to analysis paralysis.</a:t>
            </a:r>
          </a:p>
          <a:p>
            <a:pPr marL="0" indent="0">
              <a:buNone/>
            </a:pPr>
            <a:endParaRPr lang="en-GB" dirty="0"/>
          </a:p>
        </p:txBody>
      </p:sp>
    </p:spTree>
    <p:extLst>
      <p:ext uri="{BB962C8B-B14F-4D97-AF65-F5344CB8AC3E}">
        <p14:creationId xmlns:p14="http://schemas.microsoft.com/office/powerpoint/2010/main" val="32467887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F7A323828CAF9489EB735D269CCCC9E" ma:contentTypeVersion="13" ma:contentTypeDescription="Create a new document." ma:contentTypeScope="" ma:versionID="7f11b34a410671f2f6a5ab58227bc3f0">
  <xsd:schema xmlns:xsd="http://www.w3.org/2001/XMLSchema" xmlns:xs="http://www.w3.org/2001/XMLSchema" xmlns:p="http://schemas.microsoft.com/office/2006/metadata/properties" xmlns:ns3="18e00798-69c8-4d73-a841-5247a1895ee0" xmlns:ns4="53eb33a0-f383-4069-9f53-0e79fd56955c" targetNamespace="http://schemas.microsoft.com/office/2006/metadata/properties" ma:root="true" ma:fieldsID="c27b843f18229e56049d961bc9af308b" ns3:_="" ns4:_="">
    <xsd:import namespace="18e00798-69c8-4d73-a841-5247a1895ee0"/>
    <xsd:import namespace="53eb33a0-f383-4069-9f53-0e79fd56955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e00798-69c8-4d73-a841-5247a1895ee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3eb33a0-f383-4069-9f53-0e79fd56955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CE109E2-F856-43A8-9F12-8F24B2405F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e00798-69c8-4d73-a841-5247a1895ee0"/>
    <ds:schemaRef ds:uri="53eb33a0-f383-4069-9f53-0e79fd5695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B97B64D-2DD4-4481-BF30-5AB1A6943656}">
  <ds:schemaRefs>
    <ds:schemaRef ds:uri="http://purl.org/dc/terms/"/>
    <ds:schemaRef ds:uri="http://schemas.microsoft.com/office/infopath/2007/PartnerControls"/>
    <ds:schemaRef ds:uri="http://schemas.microsoft.com/office/2006/metadata/properties"/>
    <ds:schemaRef ds:uri="http://purl.org/dc/elements/1.1/"/>
    <ds:schemaRef ds:uri="http://schemas.microsoft.com/office/2006/documentManagement/types"/>
    <ds:schemaRef ds:uri="18e00798-69c8-4d73-a841-5247a1895ee0"/>
    <ds:schemaRef ds:uri="http://www.w3.org/XML/1998/namespace"/>
    <ds:schemaRef ds:uri="http://purl.org/dc/dcmitype/"/>
    <ds:schemaRef ds:uri="http://schemas.openxmlformats.org/package/2006/metadata/core-properties"/>
    <ds:schemaRef ds:uri="53eb33a0-f383-4069-9f53-0e79fd56955c"/>
  </ds:schemaRefs>
</ds:datastoreItem>
</file>

<file path=customXml/itemProps3.xml><?xml version="1.0" encoding="utf-8"?>
<ds:datastoreItem xmlns:ds="http://schemas.openxmlformats.org/officeDocument/2006/customXml" ds:itemID="{9B8E4B07-1634-4B17-B925-4DAAA6BBE35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773</Words>
  <Application>Microsoft Office PowerPoint</Application>
  <PresentationFormat>Widescreen</PresentationFormat>
  <Paragraphs>74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Georgia</vt:lpstr>
      <vt:lpstr>Office Theme</vt:lpstr>
      <vt:lpstr> CRITICAL THINKING ANALYSIS vs. DESCRIPTION</vt:lpstr>
      <vt:lpstr>PowerPoint Presentation</vt:lpstr>
      <vt:lpstr>Critical Thinking</vt:lpstr>
      <vt:lpstr>Critical Thinking</vt:lpstr>
      <vt:lpstr>Critical Thinking</vt:lpstr>
      <vt:lpstr>Dewey’s Five Phases of Critical Thinking</vt:lpstr>
      <vt:lpstr>Critical Thinking</vt:lpstr>
      <vt:lpstr>PowerPoint Presentation</vt:lpstr>
      <vt:lpstr>OED definitions</vt:lpstr>
      <vt:lpstr>OED definitions</vt:lpstr>
      <vt:lpstr>Elements of analytical thinking  (according to Dewey)</vt:lpstr>
      <vt:lpstr>How does analysis differ from description?</vt:lpstr>
      <vt:lpstr>PowerPoint Presentation</vt:lpstr>
      <vt:lpstr>Perils of analysis!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AGENDA FOR REST OF TERM CRITICAL THINKING ANALYSIS vs. DESCRIPTION</dc:title>
  <dc:creator>Alexander</dc:creator>
  <cp:lastModifiedBy>Yiying Jiao</cp:lastModifiedBy>
  <cp:revision>2</cp:revision>
  <dcterms:created xsi:type="dcterms:W3CDTF">2021-02-15T13:25:28Z</dcterms:created>
  <dcterms:modified xsi:type="dcterms:W3CDTF">2022-12-05T13:05:25Z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0x0101000F7A323828CAF9489EB735D269CCCC9E</vt:lpwstr>
  </property>
</Properties>
</file>