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y="5143500" cx="9144000"/>
  <p:notesSz cx="6858000" cy="9144000"/>
  <p:embeddedFontLst>
    <p:embeddedFont>
      <p:font typeface="Playfair Display"/>
      <p:regular r:id="rId18"/>
      <p:bold r:id="rId19"/>
      <p:italic r:id="rId20"/>
      <p:boldItalic r:id="rId21"/>
    </p:embeddedFont>
    <p:embeddedFont>
      <p:font typeface="Average"/>
      <p:regular r:id="rId22"/>
    </p:embeddedFont>
    <p:embeddedFont>
      <p:font typeface="Oswald"/>
      <p:regular r:id="rId23"/>
      <p:bold r:id="rId24"/>
    </p:embeddedFont>
    <p:embeddedFont>
      <p:font typeface="Merriweather"/>
      <p:regular r:id="rId25"/>
      <p:bold r:id="rId26"/>
      <p:italic r:id="rId27"/>
      <p:boldItalic r:id="rId28"/>
    </p:embeddedFont>
    <p:embeddedFont>
      <p:font typeface="Playfair Display SemiBold"/>
      <p:regular r:id="rId29"/>
      <p:bold r:id="rId30"/>
      <p:italic r:id="rId31"/>
      <p:boldItalic r:id="rId32"/>
    </p:embeddedFont>
    <p:embeddedFont>
      <p:font typeface="Open Sans"/>
      <p:regular r:id="rId33"/>
      <p:bold r:id="rId34"/>
      <p:italic r:id="rId35"/>
      <p:boldItalic r:id="rId3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PlayfairDisplay-italic.fntdata"/><Relationship Id="rId22" Type="http://schemas.openxmlformats.org/officeDocument/2006/relationships/font" Target="fonts/Average-regular.fntdata"/><Relationship Id="rId21" Type="http://schemas.openxmlformats.org/officeDocument/2006/relationships/font" Target="fonts/PlayfairDisplay-boldItalic.fntdata"/><Relationship Id="rId24" Type="http://schemas.openxmlformats.org/officeDocument/2006/relationships/font" Target="fonts/Oswald-bold.fntdata"/><Relationship Id="rId23" Type="http://schemas.openxmlformats.org/officeDocument/2006/relationships/font" Target="fonts/Oswald-regular.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Merriweather-bold.fntdata"/><Relationship Id="rId25" Type="http://schemas.openxmlformats.org/officeDocument/2006/relationships/font" Target="fonts/Merriweather-regular.fntdata"/><Relationship Id="rId28" Type="http://schemas.openxmlformats.org/officeDocument/2006/relationships/font" Target="fonts/Merriweather-boldItalic.fntdata"/><Relationship Id="rId27" Type="http://schemas.openxmlformats.org/officeDocument/2006/relationships/font" Target="fonts/Merriweather-italic.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PlayfairDisplaySemiBold-regular.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PlayfairDisplaySemiBold-italic.fntdata"/><Relationship Id="rId30" Type="http://schemas.openxmlformats.org/officeDocument/2006/relationships/font" Target="fonts/PlayfairDisplaySemiBold-bold.fntdata"/><Relationship Id="rId11" Type="http://schemas.openxmlformats.org/officeDocument/2006/relationships/slide" Target="slides/slide6.xml"/><Relationship Id="rId33" Type="http://schemas.openxmlformats.org/officeDocument/2006/relationships/font" Target="fonts/OpenSans-regular.fntdata"/><Relationship Id="rId10" Type="http://schemas.openxmlformats.org/officeDocument/2006/relationships/slide" Target="slides/slide5.xml"/><Relationship Id="rId32" Type="http://schemas.openxmlformats.org/officeDocument/2006/relationships/font" Target="fonts/PlayfairDisplaySemiBold-boldItalic.fntdata"/><Relationship Id="rId13" Type="http://schemas.openxmlformats.org/officeDocument/2006/relationships/slide" Target="slides/slide8.xml"/><Relationship Id="rId35" Type="http://schemas.openxmlformats.org/officeDocument/2006/relationships/font" Target="fonts/OpenSans-italic.fntdata"/><Relationship Id="rId12" Type="http://schemas.openxmlformats.org/officeDocument/2006/relationships/slide" Target="slides/slide7.xml"/><Relationship Id="rId34" Type="http://schemas.openxmlformats.org/officeDocument/2006/relationships/font" Target="fonts/OpenSans-bold.fntdata"/><Relationship Id="rId15" Type="http://schemas.openxmlformats.org/officeDocument/2006/relationships/slide" Target="slides/slide10.xml"/><Relationship Id="rId14" Type="http://schemas.openxmlformats.org/officeDocument/2006/relationships/slide" Target="slides/slide9.xml"/><Relationship Id="rId36" Type="http://schemas.openxmlformats.org/officeDocument/2006/relationships/font" Target="fonts/OpenSans-boldItalic.fntdata"/><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font" Target="fonts/PlayfairDisplay-bold.fntdata"/><Relationship Id="rId18" Type="http://schemas.openxmlformats.org/officeDocument/2006/relationships/font" Target="fonts/PlayfairDisplay-regular.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 name="Shape 55"/>
        <p:cNvGrpSpPr/>
        <p:nvPr/>
      </p:nvGrpSpPr>
      <p:grpSpPr>
        <a:xfrm>
          <a:off x="0" y="0"/>
          <a:ext cx="0" cy="0"/>
          <a:chOff x="0" y="0"/>
          <a:chExt cx="0" cy="0"/>
        </a:xfrm>
      </p:grpSpPr>
      <p:sp>
        <p:nvSpPr>
          <p:cNvPr id="56" name="Google Shape;56;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10dd2870642_0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10dd2870642_0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 name="Shape 77"/>
        <p:cNvGrpSpPr/>
        <p:nvPr/>
      </p:nvGrpSpPr>
      <p:grpSpPr>
        <a:xfrm>
          <a:off x="0" y="0"/>
          <a:ext cx="0" cy="0"/>
          <a:chOff x="0" y="0"/>
          <a:chExt cx="0" cy="0"/>
        </a:xfrm>
      </p:grpSpPr>
      <p:sp>
        <p:nvSpPr>
          <p:cNvPr id="78" name="Google Shape;78;g10dd2870642_0_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9" name="Google Shape;79;g10dd2870642_0_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g10dd2870642_0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 name="Google Shape;90;g10dd2870642_0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g10dd2870642_0_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2" name="Google Shape;102;g10dd2870642_0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g10dd2870642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1" name="Google Shape;121;g10dd2870642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 name="Shape 128"/>
        <p:cNvGrpSpPr/>
        <p:nvPr/>
      </p:nvGrpSpPr>
      <p:grpSpPr>
        <a:xfrm>
          <a:off x="0" y="0"/>
          <a:ext cx="0" cy="0"/>
          <a:chOff x="0" y="0"/>
          <a:chExt cx="0" cy="0"/>
        </a:xfrm>
      </p:grpSpPr>
      <p:sp>
        <p:nvSpPr>
          <p:cNvPr id="129" name="Google Shape;129;g11246debb69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0" name="Google Shape;130;g11246debb69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g11254b9c344_0_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2" name="Google Shape;142;g11254b9c344_0_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g11246debb69_0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8" name="Google Shape;148;g11246debb69_0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g10dd2870642_0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5" name="Google Shape;155;g10dd2870642_0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g11254b9c344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1" name="Google Shape;161;g11254b9c344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g11254b9c344_0_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7" name="Google Shape;167;g11254b9c344_0_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grpSp>
        <p:nvGrpSpPr>
          <p:cNvPr id="10" name="Google Shape;10;p2"/>
          <p:cNvGrpSpPr/>
          <p:nvPr/>
        </p:nvGrpSpPr>
        <p:grpSpPr>
          <a:xfrm>
            <a:off x="4350279" y="2855377"/>
            <a:ext cx="443589" cy="105632"/>
            <a:chOff x="4137525" y="2915950"/>
            <a:chExt cx="869100" cy="207000"/>
          </a:xfrm>
        </p:grpSpPr>
        <p:sp>
          <p:nvSpPr>
            <p:cNvPr id="11" name="Google Shape;11;p2"/>
            <p:cNvSpPr/>
            <p:nvPr/>
          </p:nvSpPr>
          <p:spPr>
            <a:xfrm>
              <a:off x="446857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a:off x="479962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413752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 name="Google Shape;14;p2"/>
          <p:cNvSpPr txBox="1"/>
          <p:nvPr>
            <p:ph type="ctrTitle"/>
          </p:nvPr>
        </p:nvSpPr>
        <p:spPr>
          <a:xfrm>
            <a:off x="671258" y="990800"/>
            <a:ext cx="7801500" cy="1730100"/>
          </a:xfrm>
          <a:prstGeom prst="rect">
            <a:avLst/>
          </a:prstGeom>
        </p:spPr>
        <p:txBody>
          <a:bodyPr anchorCtr="0" anchor="b" bIns="91425" lIns="91425" spcFirstLastPara="1" rIns="91425" wrap="square" tIns="91425">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15" name="Google Shape;15;p2"/>
          <p:cNvSpPr txBox="1"/>
          <p:nvPr>
            <p:ph idx="1" type="subTitle"/>
          </p:nvPr>
        </p:nvSpPr>
        <p:spPr>
          <a:xfrm>
            <a:off x="671250" y="3174876"/>
            <a:ext cx="78015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16" name="Google Shape;16;p2"/>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7" name="Shape 17"/>
        <p:cNvGrpSpPr/>
        <p:nvPr/>
      </p:nvGrpSpPr>
      <p:grpSpPr>
        <a:xfrm>
          <a:off x="0" y="0"/>
          <a:ext cx="0" cy="0"/>
          <a:chOff x="0" y="0"/>
          <a:chExt cx="0" cy="0"/>
        </a:xfrm>
      </p:grpSpPr>
      <p:sp>
        <p:nvSpPr>
          <p:cNvPr id="18" name="Google Shape;18;p3"/>
          <p:cNvSpPr txBox="1"/>
          <p:nvPr>
            <p:ph type="title"/>
          </p:nvPr>
        </p:nvSpPr>
        <p:spPr>
          <a:xfrm>
            <a:off x="671250" y="2141250"/>
            <a:ext cx="7852200" cy="8610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9" name="Google Shape;19;p3"/>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0" name="Shape 20"/>
        <p:cNvGrpSpPr/>
        <p:nvPr/>
      </p:nvGrpSpPr>
      <p:grpSpPr>
        <a:xfrm>
          <a:off x="0" y="0"/>
          <a:ext cx="0" cy="0"/>
          <a:chOff x="0" y="0"/>
          <a:chExt cx="0" cy="0"/>
        </a:xfrm>
      </p:grpSpPr>
      <p:sp>
        <p:nvSpPr>
          <p:cNvPr id="21" name="Google Shape;21;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2" name="Google Shape;22;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3" name="Google Shape;23;p4"/>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4" name="Shape 24"/>
        <p:cNvGrpSpPr/>
        <p:nvPr/>
      </p:nvGrpSpPr>
      <p:grpSpPr>
        <a:xfrm>
          <a:off x="0" y="0"/>
          <a:ext cx="0" cy="0"/>
          <a:chOff x="0" y="0"/>
          <a:chExt cx="0" cy="0"/>
        </a:xfrm>
      </p:grpSpPr>
      <p:sp>
        <p:nvSpPr>
          <p:cNvPr id="25" name="Google Shape;25;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6" name="Google Shape;26;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7" name="Google Shape;27;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8" name="Google Shape;28;p5"/>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9" name="Shape 29"/>
        <p:cNvGrpSpPr/>
        <p:nvPr/>
      </p:nvGrpSpPr>
      <p:grpSpPr>
        <a:xfrm>
          <a:off x="0" y="0"/>
          <a:ext cx="0" cy="0"/>
          <a:chOff x="0" y="0"/>
          <a:chExt cx="0" cy="0"/>
        </a:xfrm>
      </p:grpSpPr>
      <p:sp>
        <p:nvSpPr>
          <p:cNvPr id="30" name="Google Shape;30;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1" name="Google Shape;31;p6"/>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2" name="Shape 32"/>
        <p:cNvGrpSpPr/>
        <p:nvPr/>
      </p:nvGrpSpPr>
      <p:grpSpPr>
        <a:xfrm>
          <a:off x="0" y="0"/>
          <a:ext cx="0" cy="0"/>
          <a:chOff x="0" y="0"/>
          <a:chExt cx="0" cy="0"/>
        </a:xfrm>
      </p:grpSpPr>
      <p:sp>
        <p:nvSpPr>
          <p:cNvPr id="33" name="Google Shape;33;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4" name="Google Shape;34;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5" name="Google Shape;35;p7"/>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6" name="Shape 36"/>
        <p:cNvGrpSpPr/>
        <p:nvPr/>
      </p:nvGrpSpPr>
      <p:grpSpPr>
        <a:xfrm>
          <a:off x="0" y="0"/>
          <a:ext cx="0" cy="0"/>
          <a:chOff x="0" y="0"/>
          <a:chExt cx="0" cy="0"/>
        </a:xfrm>
      </p:grpSpPr>
      <p:sp>
        <p:nvSpPr>
          <p:cNvPr id="37" name="Google Shape;37;p8"/>
          <p:cNvSpPr txBox="1"/>
          <p:nvPr>
            <p:ph type="title"/>
          </p:nvPr>
        </p:nvSpPr>
        <p:spPr>
          <a:xfrm>
            <a:off x="490250" y="526350"/>
            <a:ext cx="6227100" cy="4090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38" name="Google Shape;38;p8"/>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9" name="Shape 39"/>
        <p:cNvGrpSpPr/>
        <p:nvPr/>
      </p:nvGrpSpPr>
      <p:grpSpPr>
        <a:xfrm>
          <a:off x="0" y="0"/>
          <a:ext cx="0" cy="0"/>
          <a:chOff x="0" y="0"/>
          <a:chExt cx="0" cy="0"/>
        </a:xfrm>
      </p:grpSpPr>
      <p:sp>
        <p:nvSpPr>
          <p:cNvPr id="40" name="Google Shape;40;p9"/>
          <p:cNvSpPr/>
          <p:nvPr/>
        </p:nvSpPr>
        <p:spPr>
          <a:xfrm>
            <a:off x="4572000" y="0"/>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1" name="Google Shape;41;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42" name="Google Shape;42;p9"/>
          <p:cNvSpPr txBox="1"/>
          <p:nvPr>
            <p:ph type="title"/>
          </p:nvPr>
        </p:nvSpPr>
        <p:spPr>
          <a:xfrm>
            <a:off x="265500" y="1081400"/>
            <a:ext cx="4045200" cy="1710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3" name="Google Shape;43;p9"/>
          <p:cNvSpPr txBox="1"/>
          <p:nvPr>
            <p:ph idx="1" type="subTitle"/>
          </p:nvPr>
        </p:nvSpPr>
        <p:spPr>
          <a:xfrm>
            <a:off x="265500" y="2845201"/>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Clr>
                <a:schemeClr val="dk1"/>
              </a:buClr>
              <a:buSzPts val="2100"/>
              <a:buNone/>
              <a:defRPr sz="2100">
                <a:solidFill>
                  <a:schemeClr val="dk1"/>
                </a:solidFill>
              </a:defRPr>
            </a:lvl1pPr>
            <a:lvl2pPr lvl="1" algn="ctr">
              <a:lnSpc>
                <a:spcPct val="100000"/>
              </a:lnSpc>
              <a:spcBef>
                <a:spcPts val="0"/>
              </a:spcBef>
              <a:spcAft>
                <a:spcPts val="0"/>
              </a:spcAft>
              <a:buClr>
                <a:schemeClr val="dk1"/>
              </a:buClr>
              <a:buSzPts val="2100"/>
              <a:buNone/>
              <a:defRPr sz="2100">
                <a:solidFill>
                  <a:schemeClr val="dk1"/>
                </a:solidFill>
              </a:defRPr>
            </a:lvl2pPr>
            <a:lvl3pPr lvl="2" algn="ctr">
              <a:lnSpc>
                <a:spcPct val="100000"/>
              </a:lnSpc>
              <a:spcBef>
                <a:spcPts val="0"/>
              </a:spcBef>
              <a:spcAft>
                <a:spcPts val="0"/>
              </a:spcAft>
              <a:buClr>
                <a:schemeClr val="dk1"/>
              </a:buClr>
              <a:buSzPts val="2100"/>
              <a:buNone/>
              <a:defRPr sz="2100">
                <a:solidFill>
                  <a:schemeClr val="dk1"/>
                </a:solidFill>
              </a:defRPr>
            </a:lvl3pPr>
            <a:lvl4pPr lvl="3" algn="ctr">
              <a:lnSpc>
                <a:spcPct val="100000"/>
              </a:lnSpc>
              <a:spcBef>
                <a:spcPts val="0"/>
              </a:spcBef>
              <a:spcAft>
                <a:spcPts val="0"/>
              </a:spcAft>
              <a:buClr>
                <a:schemeClr val="dk1"/>
              </a:buClr>
              <a:buSzPts val="2100"/>
              <a:buNone/>
              <a:defRPr sz="2100">
                <a:solidFill>
                  <a:schemeClr val="dk1"/>
                </a:solidFill>
              </a:defRPr>
            </a:lvl4pPr>
            <a:lvl5pPr lvl="4" algn="ctr">
              <a:lnSpc>
                <a:spcPct val="100000"/>
              </a:lnSpc>
              <a:spcBef>
                <a:spcPts val="0"/>
              </a:spcBef>
              <a:spcAft>
                <a:spcPts val="0"/>
              </a:spcAft>
              <a:buClr>
                <a:schemeClr val="dk1"/>
              </a:buClr>
              <a:buSzPts val="2100"/>
              <a:buNone/>
              <a:defRPr sz="2100">
                <a:solidFill>
                  <a:schemeClr val="dk1"/>
                </a:solidFill>
              </a:defRPr>
            </a:lvl5pPr>
            <a:lvl6pPr lvl="5" algn="ctr">
              <a:lnSpc>
                <a:spcPct val="100000"/>
              </a:lnSpc>
              <a:spcBef>
                <a:spcPts val="0"/>
              </a:spcBef>
              <a:spcAft>
                <a:spcPts val="0"/>
              </a:spcAft>
              <a:buClr>
                <a:schemeClr val="dk1"/>
              </a:buClr>
              <a:buSzPts val="2100"/>
              <a:buNone/>
              <a:defRPr sz="2100">
                <a:solidFill>
                  <a:schemeClr val="dk1"/>
                </a:solidFill>
              </a:defRPr>
            </a:lvl6pPr>
            <a:lvl7pPr lvl="6" algn="ctr">
              <a:lnSpc>
                <a:spcPct val="100000"/>
              </a:lnSpc>
              <a:spcBef>
                <a:spcPts val="0"/>
              </a:spcBef>
              <a:spcAft>
                <a:spcPts val="0"/>
              </a:spcAft>
              <a:buClr>
                <a:schemeClr val="dk1"/>
              </a:buClr>
              <a:buSzPts val="2100"/>
              <a:buNone/>
              <a:defRPr sz="2100">
                <a:solidFill>
                  <a:schemeClr val="dk1"/>
                </a:solidFill>
              </a:defRPr>
            </a:lvl7pPr>
            <a:lvl8pPr lvl="7" algn="ctr">
              <a:lnSpc>
                <a:spcPct val="100000"/>
              </a:lnSpc>
              <a:spcBef>
                <a:spcPts val="0"/>
              </a:spcBef>
              <a:spcAft>
                <a:spcPts val="0"/>
              </a:spcAft>
              <a:buClr>
                <a:schemeClr val="dk1"/>
              </a:buClr>
              <a:buSzPts val="2100"/>
              <a:buNone/>
              <a:defRPr sz="2100">
                <a:solidFill>
                  <a:schemeClr val="dk1"/>
                </a:solidFill>
              </a:defRPr>
            </a:lvl8pPr>
            <a:lvl9pPr lvl="8" algn="ctr">
              <a:lnSpc>
                <a:spcPct val="100000"/>
              </a:lnSpc>
              <a:spcBef>
                <a:spcPts val="0"/>
              </a:spcBef>
              <a:spcAft>
                <a:spcPts val="0"/>
              </a:spcAft>
              <a:buClr>
                <a:schemeClr val="dk1"/>
              </a:buClr>
              <a:buSzPts val="2100"/>
              <a:buNone/>
              <a:defRPr sz="2100">
                <a:solidFill>
                  <a:schemeClr val="dk1"/>
                </a:solidFill>
              </a:defRPr>
            </a:lvl9pPr>
          </a:lstStyle>
          <a:p/>
        </p:txBody>
      </p:sp>
      <p:sp>
        <p:nvSpPr>
          <p:cNvPr id="44" name="Google Shape;44;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0"/>
              </a:spcBef>
              <a:spcAft>
                <a:spcPts val="0"/>
              </a:spcAft>
              <a:buClr>
                <a:schemeClr val="lt1"/>
              </a:buClr>
              <a:buSzPts val="1400"/>
              <a:buChar char="○"/>
              <a:defRPr>
                <a:solidFill>
                  <a:schemeClr val="lt1"/>
                </a:solidFill>
              </a:defRPr>
            </a:lvl2pPr>
            <a:lvl3pPr indent="-317500" lvl="2" marL="1371600">
              <a:spcBef>
                <a:spcPts val="0"/>
              </a:spcBef>
              <a:spcAft>
                <a:spcPts val="0"/>
              </a:spcAft>
              <a:buClr>
                <a:schemeClr val="lt1"/>
              </a:buClr>
              <a:buSzPts val="1400"/>
              <a:buChar char="■"/>
              <a:defRPr>
                <a:solidFill>
                  <a:schemeClr val="lt1"/>
                </a:solidFill>
              </a:defRPr>
            </a:lvl3pPr>
            <a:lvl4pPr indent="-317500" lvl="3" marL="1828800">
              <a:spcBef>
                <a:spcPts val="0"/>
              </a:spcBef>
              <a:spcAft>
                <a:spcPts val="0"/>
              </a:spcAft>
              <a:buClr>
                <a:schemeClr val="lt1"/>
              </a:buClr>
              <a:buSzPts val="1400"/>
              <a:buChar char="●"/>
              <a:defRPr>
                <a:solidFill>
                  <a:schemeClr val="lt1"/>
                </a:solidFill>
              </a:defRPr>
            </a:lvl4pPr>
            <a:lvl5pPr indent="-317500" lvl="4" marL="2286000">
              <a:spcBef>
                <a:spcPts val="0"/>
              </a:spcBef>
              <a:spcAft>
                <a:spcPts val="0"/>
              </a:spcAft>
              <a:buClr>
                <a:schemeClr val="lt1"/>
              </a:buClr>
              <a:buSzPts val="1400"/>
              <a:buChar char="○"/>
              <a:defRPr>
                <a:solidFill>
                  <a:schemeClr val="lt1"/>
                </a:solidFill>
              </a:defRPr>
            </a:lvl5pPr>
            <a:lvl6pPr indent="-317500" lvl="5" marL="2743200">
              <a:spcBef>
                <a:spcPts val="0"/>
              </a:spcBef>
              <a:spcAft>
                <a:spcPts val="0"/>
              </a:spcAft>
              <a:buClr>
                <a:schemeClr val="lt1"/>
              </a:buClr>
              <a:buSzPts val="1400"/>
              <a:buChar char="■"/>
              <a:defRPr>
                <a:solidFill>
                  <a:schemeClr val="lt1"/>
                </a:solidFill>
              </a:defRPr>
            </a:lvl6pPr>
            <a:lvl7pPr indent="-317500" lvl="6" marL="3200400">
              <a:spcBef>
                <a:spcPts val="0"/>
              </a:spcBef>
              <a:spcAft>
                <a:spcPts val="0"/>
              </a:spcAft>
              <a:buClr>
                <a:schemeClr val="lt1"/>
              </a:buClr>
              <a:buSzPts val="1400"/>
              <a:buChar char="●"/>
              <a:defRPr>
                <a:solidFill>
                  <a:schemeClr val="lt1"/>
                </a:solidFill>
              </a:defRPr>
            </a:lvl7pPr>
            <a:lvl8pPr indent="-317500" lvl="7" marL="3657600">
              <a:spcBef>
                <a:spcPts val="0"/>
              </a:spcBef>
              <a:spcAft>
                <a:spcPts val="0"/>
              </a:spcAft>
              <a:buClr>
                <a:schemeClr val="lt1"/>
              </a:buClr>
              <a:buSzPts val="1400"/>
              <a:buChar char="○"/>
              <a:defRPr>
                <a:solidFill>
                  <a:schemeClr val="lt1"/>
                </a:solidFill>
              </a:defRPr>
            </a:lvl8pPr>
            <a:lvl9pPr indent="-317500" lvl="8" marL="4114800">
              <a:spcBef>
                <a:spcPts val="0"/>
              </a:spcBef>
              <a:spcAft>
                <a:spcPts val="0"/>
              </a:spcAft>
              <a:buClr>
                <a:schemeClr val="lt1"/>
              </a:buClr>
              <a:buSzPts val="1400"/>
              <a:buChar char="■"/>
              <a:defRPr>
                <a:solidFill>
                  <a:schemeClr val="lt1"/>
                </a:solidFill>
              </a:defRPr>
            </a:lvl9pPr>
          </a:lstStyle>
          <a:p/>
        </p:txBody>
      </p:sp>
      <p:sp>
        <p:nvSpPr>
          <p:cNvPr id="45" name="Google Shape;45;p9"/>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6" name="Shape 46"/>
        <p:cNvGrpSpPr/>
        <p:nvPr/>
      </p:nvGrpSpPr>
      <p:grpSpPr>
        <a:xfrm>
          <a:off x="0" y="0"/>
          <a:ext cx="0" cy="0"/>
          <a:chOff x="0" y="0"/>
          <a:chExt cx="0" cy="0"/>
        </a:xfrm>
      </p:grpSpPr>
      <p:sp>
        <p:nvSpPr>
          <p:cNvPr id="47" name="Google Shape;47;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Clr>
                <a:schemeClr val="dk1"/>
              </a:buClr>
              <a:buSzPts val="2100"/>
              <a:buFont typeface="Oswald"/>
              <a:buNone/>
              <a:defRPr sz="2100">
                <a:solidFill>
                  <a:schemeClr val="dk1"/>
                </a:solidFill>
                <a:latin typeface="Oswald"/>
                <a:ea typeface="Oswald"/>
                <a:cs typeface="Oswald"/>
                <a:sym typeface="Oswald"/>
              </a:defRPr>
            </a:lvl1pPr>
          </a:lstStyle>
          <a:p/>
        </p:txBody>
      </p:sp>
      <p:sp>
        <p:nvSpPr>
          <p:cNvPr id="48" name="Google Shape;48;p10"/>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9" name="Shape 49"/>
        <p:cNvGrpSpPr/>
        <p:nvPr/>
      </p:nvGrpSpPr>
      <p:grpSpPr>
        <a:xfrm>
          <a:off x="0" y="0"/>
          <a:ext cx="0" cy="0"/>
          <a:chOff x="0" y="0"/>
          <a:chExt cx="0" cy="0"/>
        </a:xfrm>
      </p:grpSpPr>
      <p:sp>
        <p:nvSpPr>
          <p:cNvPr id="50" name="Google Shape;50;p11"/>
          <p:cNvSpPr txBox="1"/>
          <p:nvPr>
            <p:ph hasCustomPrompt="1" type="title"/>
          </p:nvPr>
        </p:nvSpPr>
        <p:spPr>
          <a:xfrm>
            <a:off x="311700" y="1255275"/>
            <a:ext cx="8520600" cy="18906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51" name="Google Shape;51;p11"/>
          <p:cNvSpPr txBox="1"/>
          <p:nvPr>
            <p:ph idx="1" type="body"/>
          </p:nvPr>
        </p:nvSpPr>
        <p:spPr>
          <a:xfrm>
            <a:off x="311700" y="32284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52" name="Google Shape;52;p11"/>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3" name="Shape 53"/>
        <p:cNvGrpSpPr/>
        <p:nvPr/>
      </p:nvGrpSpPr>
      <p:grpSpPr>
        <a:xfrm>
          <a:off x="0" y="0"/>
          <a:ext cx="0" cy="0"/>
          <a:chOff x="0" y="0"/>
          <a:chExt cx="0" cy="0"/>
        </a:xfrm>
      </p:grpSpPr>
      <p:sp>
        <p:nvSpPr>
          <p:cNvPr id="54" name="Google Shape;54;p12"/>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late">
    <p:bg>
      <p:bgPr>
        <a:solidFill>
          <a:schemeClr val="dk2"/>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1pPr>
            <a:lvl2pPr lvl="1">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2pPr>
            <a:lvl3pPr lvl="2">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3pPr>
            <a:lvl4pPr lvl="3">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4pPr>
            <a:lvl5pPr lvl="4">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5pPr>
            <a:lvl6pPr lvl="5">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6pPr>
            <a:lvl7pPr lvl="6">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7pPr>
            <a:lvl8pPr lvl="7">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8pPr>
            <a:lvl9pPr lvl="8">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accent3"/>
              </a:buClr>
              <a:buSzPts val="1800"/>
              <a:buFont typeface="Average"/>
              <a:buChar char="●"/>
              <a:defRPr sz="1800">
                <a:solidFill>
                  <a:schemeClr val="accent3"/>
                </a:solidFill>
                <a:latin typeface="Average"/>
                <a:ea typeface="Average"/>
                <a:cs typeface="Average"/>
                <a:sym typeface="Average"/>
              </a:defRPr>
            </a:lvl1pPr>
            <a:lvl2pPr indent="-317500" lvl="1" marL="9144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2pPr>
            <a:lvl3pPr indent="-317500" lvl="2" marL="13716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3pPr>
            <a:lvl4pPr indent="-317500" lvl="3" marL="18288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4pPr>
            <a:lvl5pPr indent="-317500" lvl="4" marL="22860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5pPr>
            <a:lvl6pPr indent="-317500" lvl="5" marL="27432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6pPr>
            <a:lvl7pPr indent="-317500" lvl="6" marL="32004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7pPr>
            <a:lvl8pPr indent="-317500" lvl="7" marL="36576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8pPr>
            <a:lvl9pPr indent="-317500" lvl="8" marL="41148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9pPr>
          </a:lstStyle>
          <a:p/>
        </p:txBody>
      </p:sp>
      <p:sp>
        <p:nvSpPr>
          <p:cNvPr id="8" name="Google Shape;8;p1"/>
          <p:cNvSpPr txBox="1"/>
          <p:nvPr>
            <p:ph idx="12" type="sldNum"/>
          </p:nvPr>
        </p:nvSpPr>
        <p:spPr>
          <a:xfrm>
            <a:off x="8490250" y="4681009"/>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accent3"/>
                </a:solidFill>
                <a:latin typeface="Average"/>
                <a:ea typeface="Average"/>
                <a:cs typeface="Average"/>
                <a:sym typeface="Average"/>
              </a:defRPr>
            </a:lvl1pPr>
            <a:lvl2pPr lvl="1" algn="r">
              <a:buNone/>
              <a:defRPr sz="1000">
                <a:solidFill>
                  <a:schemeClr val="accent3"/>
                </a:solidFill>
                <a:latin typeface="Average"/>
                <a:ea typeface="Average"/>
                <a:cs typeface="Average"/>
                <a:sym typeface="Average"/>
              </a:defRPr>
            </a:lvl2pPr>
            <a:lvl3pPr lvl="2" algn="r">
              <a:buNone/>
              <a:defRPr sz="1000">
                <a:solidFill>
                  <a:schemeClr val="accent3"/>
                </a:solidFill>
                <a:latin typeface="Average"/>
                <a:ea typeface="Average"/>
                <a:cs typeface="Average"/>
                <a:sym typeface="Average"/>
              </a:defRPr>
            </a:lvl3pPr>
            <a:lvl4pPr lvl="3" algn="r">
              <a:buNone/>
              <a:defRPr sz="1000">
                <a:solidFill>
                  <a:schemeClr val="accent3"/>
                </a:solidFill>
                <a:latin typeface="Average"/>
                <a:ea typeface="Average"/>
                <a:cs typeface="Average"/>
                <a:sym typeface="Average"/>
              </a:defRPr>
            </a:lvl4pPr>
            <a:lvl5pPr lvl="4" algn="r">
              <a:buNone/>
              <a:defRPr sz="1000">
                <a:solidFill>
                  <a:schemeClr val="accent3"/>
                </a:solidFill>
                <a:latin typeface="Average"/>
                <a:ea typeface="Average"/>
                <a:cs typeface="Average"/>
                <a:sym typeface="Average"/>
              </a:defRPr>
            </a:lvl5pPr>
            <a:lvl6pPr lvl="5" algn="r">
              <a:buNone/>
              <a:defRPr sz="1000">
                <a:solidFill>
                  <a:schemeClr val="accent3"/>
                </a:solidFill>
                <a:latin typeface="Average"/>
                <a:ea typeface="Average"/>
                <a:cs typeface="Average"/>
                <a:sym typeface="Average"/>
              </a:defRPr>
            </a:lvl6pPr>
            <a:lvl7pPr lvl="6" algn="r">
              <a:buNone/>
              <a:defRPr sz="1000">
                <a:solidFill>
                  <a:schemeClr val="accent3"/>
                </a:solidFill>
                <a:latin typeface="Average"/>
                <a:ea typeface="Average"/>
                <a:cs typeface="Average"/>
                <a:sym typeface="Average"/>
              </a:defRPr>
            </a:lvl7pPr>
            <a:lvl8pPr lvl="7" algn="r">
              <a:buNone/>
              <a:defRPr sz="1000">
                <a:solidFill>
                  <a:schemeClr val="accent3"/>
                </a:solidFill>
                <a:latin typeface="Average"/>
                <a:ea typeface="Average"/>
                <a:cs typeface="Average"/>
                <a:sym typeface="Average"/>
              </a:defRPr>
            </a:lvl8pPr>
            <a:lvl9pPr lvl="8" algn="r">
              <a:buNone/>
              <a:defRPr sz="1000">
                <a:solidFill>
                  <a:schemeClr val="accent3"/>
                </a:solidFill>
                <a:latin typeface="Average"/>
                <a:ea typeface="Average"/>
                <a:cs typeface="Average"/>
                <a:sym typeface="Average"/>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xml"/><Relationship Id="rId3" Type="http://schemas.openxmlformats.org/officeDocument/2006/relationships/hyperlink" Target="https://www.britannica.com/topic/diamond-gemstone" TargetMode="External"/><Relationship Id="rId4" Type="http://schemas.openxmlformats.org/officeDocument/2006/relationships/hyperlink" Target="https://www.merriam-webster.com/dictionary/extant" TargetMode="External"/><Relationship Id="rId5"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8.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4.xml"/><Relationship Id="rId3"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5.xml"/><Relationship Id="rId3" Type="http://schemas.openxmlformats.org/officeDocument/2006/relationships/image" Target="../media/image1.jpg"/><Relationship Id="rId4" Type="http://schemas.openxmlformats.org/officeDocument/2006/relationships/image" Target="../media/image7.jpg"/><Relationship Id="rId5" Type="http://schemas.openxmlformats.org/officeDocument/2006/relationships/image" Target="../media/image12.png"/><Relationship Id="rId6" Type="http://schemas.openxmlformats.org/officeDocument/2006/relationships/image" Target="../media/image10.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4.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8.xml"/><Relationship Id="rId3" Type="http://schemas.openxmlformats.org/officeDocument/2006/relationships/image" Target="../media/image5.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 Id="rId3" Type="http://schemas.openxmlformats.org/officeDocument/2006/relationships/image" Target="../media/image11.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0.xml"/><Relationship Id="rId3" Type="http://schemas.openxmlformats.org/officeDocument/2006/relationships/image" Target="../media/image9.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2.xml"/><Relationship Id="rId3"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 name="Shape 58"/>
        <p:cNvGrpSpPr/>
        <p:nvPr/>
      </p:nvGrpSpPr>
      <p:grpSpPr>
        <a:xfrm>
          <a:off x="0" y="0"/>
          <a:ext cx="0" cy="0"/>
          <a:chOff x="0" y="0"/>
          <a:chExt cx="0" cy="0"/>
        </a:xfrm>
      </p:grpSpPr>
      <p:sp>
        <p:nvSpPr>
          <p:cNvPr id="59" name="Google Shape;59;p13"/>
          <p:cNvSpPr txBox="1"/>
          <p:nvPr>
            <p:ph type="ctrTitle"/>
          </p:nvPr>
        </p:nvSpPr>
        <p:spPr>
          <a:xfrm>
            <a:off x="490250" y="-165100"/>
            <a:ext cx="8366700" cy="11430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sz="5000">
                <a:latin typeface="Playfair Display SemiBold"/>
                <a:ea typeface="Playfair Display SemiBold"/>
                <a:cs typeface="Playfair Display SemiBold"/>
                <a:sym typeface="Playfair Display SemiBold"/>
              </a:rPr>
              <a:t>The Koh-i-Noor</a:t>
            </a:r>
            <a:endParaRPr sz="5000">
              <a:latin typeface="Playfair Display SemiBold"/>
              <a:ea typeface="Playfair Display SemiBold"/>
              <a:cs typeface="Playfair Display SemiBold"/>
              <a:sym typeface="Playfair Display SemiBold"/>
            </a:endParaRPr>
          </a:p>
        </p:txBody>
      </p:sp>
      <p:sp>
        <p:nvSpPr>
          <p:cNvPr id="60" name="Google Shape;60;p13"/>
          <p:cNvSpPr txBox="1"/>
          <p:nvPr>
            <p:ph idx="1" type="subTitle"/>
          </p:nvPr>
        </p:nvSpPr>
        <p:spPr>
          <a:xfrm>
            <a:off x="2641600" y="977900"/>
            <a:ext cx="3975300" cy="495300"/>
          </a:xfrm>
          <a:prstGeom prst="rect">
            <a:avLst/>
          </a:prstGeom>
          <a:solidFill>
            <a:schemeClr val="dk1"/>
          </a:solidFill>
          <a:ln>
            <a:noFill/>
          </a:ln>
        </p:spPr>
        <p:txBody>
          <a:bodyPr anchorCtr="0" anchor="t" bIns="91425" lIns="91425" spcFirstLastPara="1" rIns="91425" wrap="square" tIns="91425">
            <a:normAutofit lnSpcReduction="10000"/>
          </a:bodyPr>
          <a:lstStyle/>
          <a:p>
            <a:pPr indent="0" lvl="0" marL="0" rtl="0" algn="ctr">
              <a:spcBef>
                <a:spcPts val="0"/>
              </a:spcBef>
              <a:spcAft>
                <a:spcPts val="0"/>
              </a:spcAft>
              <a:buNone/>
            </a:pPr>
            <a:r>
              <a:rPr lang="en-GB"/>
              <a:t>The Infamous Imperial Diamond.</a:t>
            </a:r>
            <a:endParaRPr/>
          </a:p>
        </p:txBody>
      </p:sp>
      <p:pic>
        <p:nvPicPr>
          <p:cNvPr id="61" name="Google Shape;61;p13"/>
          <p:cNvPicPr preferRelativeResize="0"/>
          <p:nvPr/>
        </p:nvPicPr>
        <p:blipFill>
          <a:blip r:embed="rId3">
            <a:alphaModFix/>
          </a:blip>
          <a:stretch>
            <a:fillRect/>
          </a:stretch>
        </p:blipFill>
        <p:spPr>
          <a:xfrm>
            <a:off x="2921000" y="1752600"/>
            <a:ext cx="3302001" cy="3302001"/>
          </a:xfrm>
          <a:prstGeom prst="rect">
            <a:avLst/>
          </a:prstGeom>
          <a:noFill/>
          <a:ln>
            <a:noFill/>
          </a:ln>
        </p:spPr>
      </p:pic>
      <p:cxnSp>
        <p:nvCxnSpPr>
          <p:cNvPr id="62" name="Google Shape;62;p13"/>
          <p:cNvCxnSpPr/>
          <p:nvPr/>
        </p:nvCxnSpPr>
        <p:spPr>
          <a:xfrm flipH="1">
            <a:off x="139600" y="12700"/>
            <a:ext cx="25500" cy="5143500"/>
          </a:xfrm>
          <a:prstGeom prst="straightConnector1">
            <a:avLst/>
          </a:prstGeom>
          <a:noFill/>
          <a:ln cap="flat" cmpd="sng" w="28575">
            <a:solidFill>
              <a:schemeClr val="dk1"/>
            </a:solidFill>
            <a:prstDash val="solid"/>
            <a:round/>
            <a:headEnd len="med" w="med" type="none"/>
            <a:tailEnd len="med" w="med" type="none"/>
          </a:ln>
        </p:spPr>
      </p:cxnSp>
      <p:cxnSp>
        <p:nvCxnSpPr>
          <p:cNvPr id="63" name="Google Shape;63;p13"/>
          <p:cNvCxnSpPr/>
          <p:nvPr/>
        </p:nvCxnSpPr>
        <p:spPr>
          <a:xfrm flipH="1">
            <a:off x="8978800" y="-12700"/>
            <a:ext cx="25500" cy="5232300"/>
          </a:xfrm>
          <a:prstGeom prst="straightConnector1">
            <a:avLst/>
          </a:prstGeom>
          <a:noFill/>
          <a:ln cap="flat" cmpd="sng" w="28575">
            <a:solidFill>
              <a:schemeClr val="dk1"/>
            </a:solidFill>
            <a:prstDash val="solid"/>
            <a:round/>
            <a:headEnd len="med" w="med" type="none"/>
            <a:tailEnd len="med" w="med" type="none"/>
          </a:ln>
        </p:spPr>
      </p:cxnSp>
      <p:sp>
        <p:nvSpPr>
          <p:cNvPr id="64" name="Google Shape;64;p13"/>
          <p:cNvSpPr txBox="1"/>
          <p:nvPr/>
        </p:nvSpPr>
        <p:spPr>
          <a:xfrm>
            <a:off x="2921000" y="4708400"/>
            <a:ext cx="2908200" cy="346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050">
                <a:solidFill>
                  <a:srgbClr val="707070"/>
                </a:solidFill>
                <a:highlight>
                  <a:srgbClr val="FEF9F5"/>
                </a:highlight>
              </a:rPr>
              <a:t>GraphicaArtis/Getty Images</a:t>
            </a:r>
            <a:endParaRPr>
              <a:latin typeface="Average"/>
              <a:ea typeface="Average"/>
              <a:cs typeface="Average"/>
              <a:sym typeface="Average"/>
            </a:endParaRPr>
          </a:p>
        </p:txBody>
      </p:sp>
      <p:cxnSp>
        <p:nvCxnSpPr>
          <p:cNvPr id="65" name="Google Shape;65;p13"/>
          <p:cNvCxnSpPr>
            <a:stCxn id="60" idx="1"/>
          </p:cNvCxnSpPr>
          <p:nvPr/>
        </p:nvCxnSpPr>
        <p:spPr>
          <a:xfrm rot="10800000">
            <a:off x="165100" y="1206350"/>
            <a:ext cx="2476500" cy="19200"/>
          </a:xfrm>
          <a:prstGeom prst="straightConnector1">
            <a:avLst/>
          </a:prstGeom>
          <a:noFill/>
          <a:ln cap="flat" cmpd="sng" w="28575">
            <a:solidFill>
              <a:schemeClr val="dk1"/>
            </a:solidFill>
            <a:prstDash val="solid"/>
            <a:round/>
            <a:headEnd len="med" w="med" type="none"/>
            <a:tailEnd len="med" w="med" type="none"/>
          </a:ln>
        </p:spPr>
      </p:cxnSp>
      <p:cxnSp>
        <p:nvCxnSpPr>
          <p:cNvPr id="66" name="Google Shape;66;p13"/>
          <p:cNvCxnSpPr>
            <a:stCxn id="60" idx="3"/>
          </p:cNvCxnSpPr>
          <p:nvPr/>
        </p:nvCxnSpPr>
        <p:spPr>
          <a:xfrm>
            <a:off x="6616900" y="1225550"/>
            <a:ext cx="2387400" cy="6300"/>
          </a:xfrm>
          <a:prstGeom prst="straightConnector1">
            <a:avLst/>
          </a:prstGeom>
          <a:noFill/>
          <a:ln cap="flat" cmpd="sng" w="28575">
            <a:solidFill>
              <a:schemeClr val="dk1"/>
            </a:solidFill>
            <a:prstDash val="solid"/>
            <a:round/>
            <a:headEnd len="med" w="med" type="none"/>
            <a:tailEnd len="med" w="med" type="none"/>
          </a:ln>
        </p:spPr>
      </p:cxnSp>
      <p:sp>
        <p:nvSpPr>
          <p:cNvPr id="67" name="Google Shape;67;p13"/>
          <p:cNvSpPr txBox="1"/>
          <p:nvPr/>
        </p:nvSpPr>
        <p:spPr>
          <a:xfrm>
            <a:off x="7028800" y="4708400"/>
            <a:ext cx="19500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a:latin typeface="Average"/>
                <a:ea typeface="Average"/>
                <a:cs typeface="Average"/>
                <a:sym typeface="Average"/>
              </a:rPr>
              <a:t>By Divya Singh</a:t>
            </a:r>
            <a:endParaRPr>
              <a:latin typeface="Average"/>
              <a:ea typeface="Average"/>
              <a:cs typeface="Average"/>
              <a:sym typeface="Average"/>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4"/>
          <p:cNvSpPr txBox="1"/>
          <p:nvPr>
            <p:ph type="title"/>
          </p:nvPr>
        </p:nvSpPr>
        <p:spPr>
          <a:xfrm>
            <a:off x="1371600" y="101600"/>
            <a:ext cx="6400800" cy="783300"/>
          </a:xfrm>
          <a:prstGeom prst="rect">
            <a:avLst/>
          </a:prstGeom>
          <a:solidFill>
            <a:schemeClr val="dk2"/>
          </a:solidFill>
          <a:ln cap="flat" cmpd="sng" w="9525">
            <a:solidFill>
              <a:schemeClr val="dk2"/>
            </a:solidFill>
            <a:prstDash val="solid"/>
            <a:round/>
            <a:headEnd len="sm" w="sm" type="none"/>
            <a:tailEnd len="sm" w="sm" type="none"/>
          </a:ln>
        </p:spPr>
        <p:txBody>
          <a:bodyPr anchorCtr="0" anchor="b" bIns="91425" lIns="91425" spcFirstLastPara="1" rIns="91425" wrap="square" tIns="91425">
            <a:normAutofit/>
          </a:bodyPr>
          <a:lstStyle/>
          <a:p>
            <a:pPr indent="0" lvl="0" marL="0" rtl="0" algn="ctr">
              <a:spcBef>
                <a:spcPts val="0"/>
              </a:spcBef>
              <a:spcAft>
                <a:spcPts val="0"/>
              </a:spcAft>
              <a:buNone/>
            </a:pPr>
            <a:r>
              <a:rPr lang="en-GB" sz="3900">
                <a:latin typeface="Playfair Display SemiBold"/>
                <a:ea typeface="Playfair Display SemiBold"/>
                <a:cs typeface="Playfair Display SemiBold"/>
                <a:sym typeface="Playfair Display SemiBold"/>
              </a:rPr>
              <a:t>What is</a:t>
            </a:r>
            <a:r>
              <a:rPr lang="en-GB" sz="3900">
                <a:latin typeface="Playfair Display SemiBold"/>
                <a:ea typeface="Playfair Display SemiBold"/>
                <a:cs typeface="Playfair Display SemiBold"/>
                <a:sym typeface="Playfair Display SemiBold"/>
              </a:rPr>
              <a:t> the Koh-i-Noor?</a:t>
            </a:r>
            <a:endParaRPr sz="3900">
              <a:latin typeface="Playfair Display SemiBold"/>
              <a:ea typeface="Playfair Display SemiBold"/>
              <a:cs typeface="Playfair Display SemiBold"/>
              <a:sym typeface="Playfair Display SemiBold"/>
            </a:endParaRPr>
          </a:p>
        </p:txBody>
      </p:sp>
      <p:sp>
        <p:nvSpPr>
          <p:cNvPr id="73" name="Google Shape;73;p14"/>
          <p:cNvSpPr txBox="1"/>
          <p:nvPr>
            <p:ph idx="2" type="body"/>
          </p:nvPr>
        </p:nvSpPr>
        <p:spPr>
          <a:xfrm>
            <a:off x="165100" y="237200"/>
            <a:ext cx="4432500" cy="5556000"/>
          </a:xfrm>
          <a:prstGeom prst="rect">
            <a:avLst/>
          </a:prstGeom>
          <a:ln>
            <a:noFill/>
          </a:ln>
        </p:spPr>
        <p:txBody>
          <a:bodyPr anchorCtr="0" anchor="ctr" bIns="18000" lIns="18000" spcFirstLastPara="1" rIns="18000" wrap="square" tIns="18000">
            <a:spAutoFit/>
          </a:bodyPr>
          <a:lstStyle/>
          <a:p>
            <a:pPr indent="0" lvl="0" marL="28799" rtl="0" algn="l">
              <a:spcBef>
                <a:spcPts val="0"/>
              </a:spcBef>
              <a:spcAft>
                <a:spcPts val="0"/>
              </a:spcAft>
              <a:buNone/>
            </a:pPr>
            <a:r>
              <a:t/>
            </a:r>
            <a:endParaRPr b="1">
              <a:highlight>
                <a:srgbClr val="FFFFFF"/>
              </a:highlight>
              <a:latin typeface="Georgia"/>
              <a:ea typeface="Georgia"/>
              <a:cs typeface="Georgia"/>
              <a:sym typeface="Georgia"/>
            </a:endParaRPr>
          </a:p>
          <a:p>
            <a:pPr indent="0" lvl="0" marL="28799" rtl="0" algn="l">
              <a:spcBef>
                <a:spcPts val="1200"/>
              </a:spcBef>
              <a:spcAft>
                <a:spcPts val="0"/>
              </a:spcAft>
              <a:buNone/>
            </a:pPr>
            <a:r>
              <a:t/>
            </a:r>
            <a:endParaRPr b="1">
              <a:highlight>
                <a:srgbClr val="FFFFFF"/>
              </a:highlight>
              <a:latin typeface="Georgia"/>
              <a:ea typeface="Georgia"/>
              <a:cs typeface="Georgia"/>
              <a:sym typeface="Georgia"/>
            </a:endParaRPr>
          </a:p>
          <a:p>
            <a:pPr indent="0" lvl="0" marL="28799" rtl="0" algn="l">
              <a:spcBef>
                <a:spcPts val="1200"/>
              </a:spcBef>
              <a:spcAft>
                <a:spcPts val="0"/>
              </a:spcAft>
              <a:buNone/>
            </a:pPr>
            <a:r>
              <a:rPr b="1" lang="en-GB" sz="1900">
                <a:highlight>
                  <a:srgbClr val="FFFFFF"/>
                </a:highlight>
                <a:latin typeface="Georgia"/>
                <a:ea typeface="Georgia"/>
                <a:cs typeface="Georgia"/>
                <a:sym typeface="Georgia"/>
              </a:rPr>
              <a:t>Koh-i-noor</a:t>
            </a:r>
            <a:r>
              <a:rPr lang="en-GB" sz="1900">
                <a:highlight>
                  <a:srgbClr val="FFFFFF"/>
                </a:highlight>
                <a:latin typeface="Georgia"/>
                <a:ea typeface="Georgia"/>
                <a:cs typeface="Georgia"/>
                <a:sym typeface="Georgia"/>
              </a:rPr>
              <a:t>, (Persian: “Mountain of Light”) , is a </a:t>
            </a:r>
            <a:r>
              <a:rPr lang="en-GB" sz="1900">
                <a:highlight>
                  <a:srgbClr val="FFFFFF"/>
                </a:highlight>
                <a:uFill>
                  <a:noFill/>
                </a:uFill>
                <a:latin typeface="Georgia"/>
                <a:ea typeface="Georgia"/>
                <a:cs typeface="Georgia"/>
                <a:sym typeface="Georgia"/>
                <a:hlinkClick r:id="rId3"/>
              </a:rPr>
              <a:t>diamond</a:t>
            </a:r>
            <a:r>
              <a:rPr lang="en-GB" sz="1900">
                <a:highlight>
                  <a:srgbClr val="FFFFFF"/>
                </a:highlight>
                <a:latin typeface="Georgia"/>
                <a:ea typeface="Georgia"/>
                <a:cs typeface="Georgia"/>
                <a:sym typeface="Georgia"/>
              </a:rPr>
              <a:t> with the longest history for an </a:t>
            </a:r>
            <a:r>
              <a:rPr lang="en-GB" sz="1900">
                <a:highlight>
                  <a:srgbClr val="FFFFFF"/>
                </a:highlight>
                <a:uFill>
                  <a:noFill/>
                </a:uFill>
                <a:latin typeface="Georgia"/>
                <a:ea typeface="Georgia"/>
                <a:cs typeface="Georgia"/>
                <a:sym typeface="Georgia"/>
                <a:hlinkClick r:id="rId4"/>
              </a:rPr>
              <a:t>extant</a:t>
            </a:r>
            <a:r>
              <a:rPr lang="en-GB" sz="1900">
                <a:highlight>
                  <a:srgbClr val="FFFFFF"/>
                </a:highlight>
                <a:latin typeface="Georgia"/>
                <a:ea typeface="Georgia"/>
                <a:cs typeface="Georgia"/>
                <a:sym typeface="Georgia"/>
              </a:rPr>
              <a:t> stone.</a:t>
            </a:r>
            <a:endParaRPr sz="1900">
              <a:highlight>
                <a:srgbClr val="FFFFFF"/>
              </a:highlight>
              <a:latin typeface="Georgia"/>
              <a:ea typeface="Georgia"/>
              <a:cs typeface="Georgia"/>
              <a:sym typeface="Georgia"/>
            </a:endParaRPr>
          </a:p>
          <a:p>
            <a:pPr indent="0" lvl="0" marL="32400" rtl="0" algn="l">
              <a:spcBef>
                <a:spcPts val="1200"/>
              </a:spcBef>
              <a:spcAft>
                <a:spcPts val="0"/>
              </a:spcAft>
              <a:buNone/>
            </a:pPr>
            <a:r>
              <a:rPr lang="en-GB" sz="1900">
                <a:highlight>
                  <a:srgbClr val="FFFFFF"/>
                </a:highlight>
                <a:latin typeface="Georgia"/>
                <a:ea typeface="Georgia"/>
                <a:cs typeface="Georgia"/>
                <a:sym typeface="Georgia"/>
              </a:rPr>
              <a:t>The diamond was mined in India during the Middle Ages and was a much </a:t>
            </a:r>
            <a:r>
              <a:rPr lang="en-GB" sz="1900">
                <a:highlight>
                  <a:srgbClr val="FFFFFF"/>
                </a:highlight>
                <a:latin typeface="Georgia"/>
                <a:ea typeface="Georgia"/>
                <a:cs typeface="Georgia"/>
                <a:sym typeface="Georgia"/>
              </a:rPr>
              <a:t>sought</a:t>
            </a:r>
            <a:r>
              <a:rPr lang="en-GB" sz="1900">
                <a:highlight>
                  <a:srgbClr val="FFFFFF"/>
                </a:highlight>
                <a:latin typeface="Georgia"/>
                <a:ea typeface="Georgia"/>
                <a:cs typeface="Georgia"/>
                <a:sym typeface="Georgia"/>
              </a:rPr>
              <a:t> after object by the wealthy and affluent of the time.</a:t>
            </a:r>
            <a:endParaRPr sz="1900">
              <a:highlight>
                <a:srgbClr val="FFFFFF"/>
              </a:highlight>
              <a:latin typeface="Georgia"/>
              <a:ea typeface="Georgia"/>
              <a:cs typeface="Georgia"/>
              <a:sym typeface="Georgia"/>
            </a:endParaRPr>
          </a:p>
          <a:p>
            <a:pPr indent="0" lvl="0" marL="28799" rtl="0" algn="l">
              <a:spcBef>
                <a:spcPts val="1200"/>
              </a:spcBef>
              <a:spcAft>
                <a:spcPts val="0"/>
              </a:spcAft>
              <a:buNone/>
            </a:pPr>
            <a:r>
              <a:rPr lang="en-GB" sz="1900">
                <a:highlight>
                  <a:srgbClr val="FFFFFF"/>
                </a:highlight>
                <a:latin typeface="Georgia"/>
                <a:ea typeface="Georgia"/>
                <a:cs typeface="Georgia"/>
                <a:sym typeface="Georgia"/>
              </a:rPr>
              <a:t>It was originally 186 carats but is now 105.602 carats and it is estimated to be worth nearly ￡140 million.</a:t>
            </a:r>
            <a:endParaRPr sz="1900">
              <a:highlight>
                <a:srgbClr val="FFFFFF"/>
              </a:highlight>
              <a:latin typeface="Georgia"/>
              <a:ea typeface="Georgia"/>
              <a:cs typeface="Georgia"/>
              <a:sym typeface="Georgia"/>
            </a:endParaRPr>
          </a:p>
          <a:p>
            <a:pPr indent="0" lvl="0" marL="28799" rtl="0" algn="l">
              <a:spcBef>
                <a:spcPts val="1200"/>
              </a:spcBef>
              <a:spcAft>
                <a:spcPts val="0"/>
              </a:spcAft>
              <a:buNone/>
            </a:pPr>
            <a:r>
              <a:t/>
            </a:r>
            <a:endParaRPr>
              <a:highlight>
                <a:srgbClr val="FFFFFF"/>
              </a:highlight>
              <a:latin typeface="Georgia"/>
              <a:ea typeface="Georgia"/>
              <a:cs typeface="Georgia"/>
              <a:sym typeface="Georgia"/>
            </a:endParaRPr>
          </a:p>
          <a:p>
            <a:pPr indent="0" lvl="0" marL="28799" rtl="0" algn="l">
              <a:spcBef>
                <a:spcPts val="1200"/>
              </a:spcBef>
              <a:spcAft>
                <a:spcPts val="1200"/>
              </a:spcAft>
              <a:buNone/>
            </a:pPr>
            <a:r>
              <a:t/>
            </a:r>
            <a:endParaRPr>
              <a:solidFill>
                <a:srgbClr val="1A1A1A"/>
              </a:solidFill>
              <a:highlight>
                <a:srgbClr val="FFFFFF"/>
              </a:highlight>
              <a:latin typeface="Georgia"/>
              <a:ea typeface="Georgia"/>
              <a:cs typeface="Georgia"/>
              <a:sym typeface="Georgia"/>
            </a:endParaRPr>
          </a:p>
        </p:txBody>
      </p:sp>
      <p:cxnSp>
        <p:nvCxnSpPr>
          <p:cNvPr id="74" name="Google Shape;74;p14"/>
          <p:cNvCxnSpPr/>
          <p:nvPr/>
        </p:nvCxnSpPr>
        <p:spPr>
          <a:xfrm flipH="1">
            <a:off x="139600" y="12700"/>
            <a:ext cx="25500" cy="5143500"/>
          </a:xfrm>
          <a:prstGeom prst="straightConnector1">
            <a:avLst/>
          </a:prstGeom>
          <a:noFill/>
          <a:ln cap="flat" cmpd="sng" w="28575">
            <a:solidFill>
              <a:schemeClr val="dk1"/>
            </a:solidFill>
            <a:prstDash val="solid"/>
            <a:round/>
            <a:headEnd len="med" w="med" type="none"/>
            <a:tailEnd len="med" w="med" type="none"/>
          </a:ln>
        </p:spPr>
      </p:cxnSp>
      <p:cxnSp>
        <p:nvCxnSpPr>
          <p:cNvPr id="75" name="Google Shape;75;p14"/>
          <p:cNvCxnSpPr/>
          <p:nvPr/>
        </p:nvCxnSpPr>
        <p:spPr>
          <a:xfrm flipH="1">
            <a:off x="9042300" y="12700"/>
            <a:ext cx="25500" cy="5143500"/>
          </a:xfrm>
          <a:prstGeom prst="straightConnector1">
            <a:avLst/>
          </a:prstGeom>
          <a:noFill/>
          <a:ln cap="flat" cmpd="sng" w="28575">
            <a:solidFill>
              <a:schemeClr val="dk2"/>
            </a:solidFill>
            <a:prstDash val="solid"/>
            <a:round/>
            <a:headEnd len="med" w="med" type="none"/>
            <a:tailEnd len="med" w="med" type="none"/>
          </a:ln>
        </p:spPr>
      </p:cxnSp>
      <p:pic>
        <p:nvPicPr>
          <p:cNvPr id="76" name="Google Shape;76;p14"/>
          <p:cNvPicPr preferRelativeResize="0"/>
          <p:nvPr/>
        </p:nvPicPr>
        <p:blipFill>
          <a:blip r:embed="rId5">
            <a:alphaModFix/>
          </a:blip>
          <a:stretch>
            <a:fillRect/>
          </a:stretch>
        </p:blipFill>
        <p:spPr>
          <a:xfrm>
            <a:off x="4724400" y="1017275"/>
            <a:ext cx="4159300" cy="397945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 name="Shape 80"/>
        <p:cNvGrpSpPr/>
        <p:nvPr/>
      </p:nvGrpSpPr>
      <p:grpSpPr>
        <a:xfrm>
          <a:off x="0" y="0"/>
          <a:ext cx="0" cy="0"/>
          <a:chOff x="0" y="0"/>
          <a:chExt cx="0" cy="0"/>
        </a:xfrm>
      </p:grpSpPr>
      <p:sp>
        <p:nvSpPr>
          <p:cNvPr id="81" name="Google Shape;81;p15"/>
          <p:cNvSpPr txBox="1"/>
          <p:nvPr>
            <p:ph type="title"/>
          </p:nvPr>
        </p:nvSpPr>
        <p:spPr>
          <a:xfrm>
            <a:off x="1959300" y="177800"/>
            <a:ext cx="5225400" cy="8652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sz="3300">
                <a:latin typeface="Playfair Display SemiBold"/>
                <a:ea typeface="Playfair Display SemiBold"/>
                <a:cs typeface="Playfair Display SemiBold"/>
                <a:sym typeface="Playfair Display SemiBold"/>
              </a:rPr>
              <a:t>The “Crown Jewels”</a:t>
            </a:r>
            <a:endParaRPr sz="3300">
              <a:latin typeface="Playfair Display SemiBold"/>
              <a:ea typeface="Playfair Display SemiBold"/>
              <a:cs typeface="Playfair Display SemiBold"/>
              <a:sym typeface="Playfair Display SemiBold"/>
            </a:endParaRPr>
          </a:p>
        </p:txBody>
      </p:sp>
      <p:sp>
        <p:nvSpPr>
          <p:cNvPr id="82" name="Google Shape;82;p15"/>
          <p:cNvSpPr txBox="1"/>
          <p:nvPr>
            <p:ph idx="1" type="body"/>
          </p:nvPr>
        </p:nvSpPr>
        <p:spPr>
          <a:xfrm>
            <a:off x="0" y="1000950"/>
            <a:ext cx="4485600" cy="3567900"/>
          </a:xfrm>
          <a:prstGeom prst="rect">
            <a:avLst/>
          </a:prstGeom>
          <a:solidFill>
            <a:schemeClr val="dk1"/>
          </a:solidFill>
        </p:spPr>
        <p:txBody>
          <a:bodyPr anchorCtr="0" anchor="t" bIns="91425" lIns="91425" spcFirstLastPara="1" rIns="91425" wrap="square" tIns="91425">
            <a:noAutofit/>
          </a:bodyPr>
          <a:lstStyle/>
          <a:p>
            <a:pPr indent="0" lvl="0" marL="0" rtl="0" algn="l">
              <a:spcBef>
                <a:spcPts val="0"/>
              </a:spcBef>
              <a:spcAft>
                <a:spcPts val="0"/>
              </a:spcAft>
              <a:buNone/>
            </a:pPr>
            <a:r>
              <a:rPr lang="en-GB" sz="1600">
                <a:solidFill>
                  <a:srgbClr val="000000"/>
                </a:solidFill>
                <a:latin typeface="Open Sans"/>
                <a:ea typeface="Open Sans"/>
                <a:cs typeface="Open Sans"/>
                <a:sym typeface="Open Sans"/>
              </a:rPr>
              <a:t>The Crown Jewels is a  collection of crowns and other ceremonial regalia owned by the British Monarchy.</a:t>
            </a:r>
            <a:endParaRPr sz="1600">
              <a:solidFill>
                <a:srgbClr val="000000"/>
              </a:solidFill>
              <a:latin typeface="Open Sans"/>
              <a:ea typeface="Open Sans"/>
              <a:cs typeface="Open Sans"/>
              <a:sym typeface="Open Sans"/>
            </a:endParaRPr>
          </a:p>
          <a:p>
            <a:pPr indent="0" lvl="0" marL="0" rtl="0" algn="l">
              <a:spcBef>
                <a:spcPts val="1200"/>
              </a:spcBef>
              <a:spcAft>
                <a:spcPts val="0"/>
              </a:spcAft>
              <a:buNone/>
            </a:pPr>
            <a:r>
              <a:rPr lang="en-GB" sz="1600">
                <a:solidFill>
                  <a:srgbClr val="000000"/>
                </a:solidFill>
                <a:latin typeface="Open Sans"/>
                <a:ea typeface="Open Sans"/>
                <a:cs typeface="Open Sans"/>
                <a:sym typeface="Open Sans"/>
              </a:rPr>
              <a:t>The Koh-i-Noor is a part of this collection.</a:t>
            </a:r>
            <a:endParaRPr sz="1600">
              <a:solidFill>
                <a:srgbClr val="000000"/>
              </a:solidFill>
              <a:latin typeface="Open Sans"/>
              <a:ea typeface="Open Sans"/>
              <a:cs typeface="Open Sans"/>
              <a:sym typeface="Open Sans"/>
            </a:endParaRPr>
          </a:p>
          <a:p>
            <a:pPr indent="0" lvl="0" marL="0" rtl="0" algn="l">
              <a:spcBef>
                <a:spcPts val="1200"/>
              </a:spcBef>
              <a:spcAft>
                <a:spcPts val="0"/>
              </a:spcAft>
              <a:buNone/>
            </a:pPr>
            <a:r>
              <a:rPr lang="en-GB" sz="1600">
                <a:solidFill>
                  <a:srgbClr val="000000"/>
                </a:solidFill>
                <a:latin typeface="Open Sans"/>
                <a:ea typeface="Open Sans"/>
                <a:cs typeface="Open Sans"/>
                <a:sym typeface="Open Sans"/>
              </a:rPr>
              <a:t>It was shown as the property of Queen Victoria for the first time in public during the Great Exhibition of 1851 and is currently mounted in the crown of the Queen Mother (wife of George VI and mother of Elizabeth II), which is kept in the Tower of London.</a:t>
            </a:r>
            <a:endParaRPr sz="1600">
              <a:solidFill>
                <a:srgbClr val="000000"/>
              </a:solidFill>
              <a:latin typeface="Open Sans"/>
              <a:ea typeface="Open Sans"/>
              <a:cs typeface="Open Sans"/>
              <a:sym typeface="Open Sans"/>
            </a:endParaRPr>
          </a:p>
          <a:p>
            <a:pPr indent="0" lvl="0" marL="0" rtl="0" algn="l">
              <a:spcBef>
                <a:spcPts val="1200"/>
              </a:spcBef>
              <a:spcAft>
                <a:spcPts val="1200"/>
              </a:spcAft>
              <a:buNone/>
            </a:pPr>
            <a:r>
              <a:t/>
            </a:r>
            <a:endParaRPr sz="1400"/>
          </a:p>
        </p:txBody>
      </p:sp>
      <p:sp>
        <p:nvSpPr>
          <p:cNvPr id="83" name="Google Shape;83;p15"/>
          <p:cNvSpPr txBox="1"/>
          <p:nvPr/>
        </p:nvSpPr>
        <p:spPr>
          <a:xfrm>
            <a:off x="5626100" y="4569000"/>
            <a:ext cx="27687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GB" sz="1000">
                <a:solidFill>
                  <a:schemeClr val="dk1"/>
                </a:solidFill>
                <a:latin typeface="Merriweather"/>
                <a:ea typeface="Merriweather"/>
                <a:cs typeface="Merriweather"/>
                <a:sym typeface="Merriweather"/>
              </a:rPr>
              <a:t> AFP PHOTO / POOL / TOBY MELVILLE / </a:t>
            </a:r>
            <a:endParaRPr>
              <a:solidFill>
                <a:schemeClr val="dk1"/>
              </a:solidFill>
              <a:latin typeface="Average"/>
              <a:ea typeface="Average"/>
              <a:cs typeface="Average"/>
              <a:sym typeface="Average"/>
            </a:endParaRPr>
          </a:p>
        </p:txBody>
      </p:sp>
      <p:pic>
        <p:nvPicPr>
          <p:cNvPr id="84" name="Google Shape;84;p15"/>
          <p:cNvPicPr preferRelativeResize="0"/>
          <p:nvPr/>
        </p:nvPicPr>
        <p:blipFill>
          <a:blip r:embed="rId3">
            <a:alphaModFix/>
          </a:blip>
          <a:stretch>
            <a:fillRect/>
          </a:stretch>
        </p:blipFill>
        <p:spPr>
          <a:xfrm>
            <a:off x="4485625" y="1000955"/>
            <a:ext cx="4381501" cy="3568045"/>
          </a:xfrm>
          <a:prstGeom prst="rect">
            <a:avLst/>
          </a:prstGeom>
          <a:noFill/>
          <a:ln>
            <a:noFill/>
          </a:ln>
        </p:spPr>
      </p:pic>
      <p:cxnSp>
        <p:nvCxnSpPr>
          <p:cNvPr id="85" name="Google Shape;85;p15"/>
          <p:cNvCxnSpPr>
            <a:stCxn id="81" idx="1"/>
          </p:cNvCxnSpPr>
          <p:nvPr/>
        </p:nvCxnSpPr>
        <p:spPr>
          <a:xfrm flipH="1">
            <a:off x="-9600" y="610400"/>
            <a:ext cx="1968900" cy="13200"/>
          </a:xfrm>
          <a:prstGeom prst="straightConnector1">
            <a:avLst/>
          </a:prstGeom>
          <a:noFill/>
          <a:ln cap="flat" cmpd="sng" w="28575">
            <a:solidFill>
              <a:schemeClr val="dk1"/>
            </a:solidFill>
            <a:prstDash val="solid"/>
            <a:round/>
            <a:headEnd len="med" w="med" type="none"/>
            <a:tailEnd len="med" w="med" type="none"/>
          </a:ln>
        </p:spPr>
      </p:cxnSp>
      <p:cxnSp>
        <p:nvCxnSpPr>
          <p:cNvPr id="86" name="Google Shape;86;p15"/>
          <p:cNvCxnSpPr>
            <a:stCxn id="81" idx="3"/>
          </p:cNvCxnSpPr>
          <p:nvPr/>
        </p:nvCxnSpPr>
        <p:spPr>
          <a:xfrm flipH="1" rot="10800000">
            <a:off x="7184700" y="604100"/>
            <a:ext cx="1962600" cy="6300"/>
          </a:xfrm>
          <a:prstGeom prst="straightConnector1">
            <a:avLst/>
          </a:prstGeom>
          <a:noFill/>
          <a:ln cap="flat" cmpd="sng" w="28575">
            <a:solidFill>
              <a:schemeClr val="dk1"/>
            </a:solidFill>
            <a:prstDash val="solid"/>
            <a:round/>
            <a:headEnd len="med" w="med" type="none"/>
            <a:tailEnd len="med" w="med" type="none"/>
          </a:ln>
        </p:spPr>
      </p:cxnSp>
      <p:cxnSp>
        <p:nvCxnSpPr>
          <p:cNvPr id="87" name="Google Shape;87;p15"/>
          <p:cNvCxnSpPr/>
          <p:nvPr/>
        </p:nvCxnSpPr>
        <p:spPr>
          <a:xfrm rot="10800000">
            <a:off x="-39050" y="4987625"/>
            <a:ext cx="9186300" cy="0"/>
          </a:xfrm>
          <a:prstGeom prst="straightConnector1">
            <a:avLst/>
          </a:prstGeom>
          <a:noFill/>
          <a:ln cap="flat" cmpd="sng" w="28575">
            <a:solidFill>
              <a:schemeClr val="dk1"/>
            </a:solidFill>
            <a:prstDash val="solid"/>
            <a:round/>
            <a:headEnd len="med" w="med" type="none"/>
            <a:tailEnd len="med" w="med" type="none"/>
          </a:ln>
        </p:spPr>
      </p:cxn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 name="Shape 91"/>
        <p:cNvGrpSpPr/>
        <p:nvPr/>
      </p:nvGrpSpPr>
      <p:grpSpPr>
        <a:xfrm>
          <a:off x="0" y="0"/>
          <a:ext cx="0" cy="0"/>
          <a:chOff x="0" y="0"/>
          <a:chExt cx="0" cy="0"/>
        </a:xfrm>
      </p:grpSpPr>
      <p:sp>
        <p:nvSpPr>
          <p:cNvPr id="92" name="Google Shape;92;p16"/>
          <p:cNvSpPr txBox="1"/>
          <p:nvPr>
            <p:ph type="title"/>
          </p:nvPr>
        </p:nvSpPr>
        <p:spPr>
          <a:xfrm>
            <a:off x="482600" y="365100"/>
            <a:ext cx="8026500" cy="755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GB" sz="2600">
                <a:latin typeface="Playfair Display SemiBold"/>
                <a:ea typeface="Playfair Display SemiBold"/>
                <a:cs typeface="Playfair Display SemiBold"/>
                <a:sym typeface="Playfair Display SemiBold"/>
              </a:rPr>
              <a:t>According to the Tower of London’s official website, </a:t>
            </a:r>
            <a:endParaRPr sz="2600">
              <a:latin typeface="Playfair Display SemiBold"/>
              <a:ea typeface="Playfair Display SemiBold"/>
              <a:cs typeface="Playfair Display SemiBold"/>
              <a:sym typeface="Playfair Display SemiBold"/>
            </a:endParaRPr>
          </a:p>
        </p:txBody>
      </p:sp>
      <p:sp>
        <p:nvSpPr>
          <p:cNvPr id="93" name="Google Shape;93;p16"/>
          <p:cNvSpPr txBox="1"/>
          <p:nvPr>
            <p:ph idx="1" type="body"/>
          </p:nvPr>
        </p:nvSpPr>
        <p:spPr>
          <a:xfrm>
            <a:off x="482600" y="1389600"/>
            <a:ext cx="8166000" cy="3246000"/>
          </a:xfrm>
          <a:prstGeom prst="rect">
            <a:avLst/>
          </a:prstGeom>
          <a:solidFill>
            <a:schemeClr val="dk1"/>
          </a:solidFill>
        </p:spPr>
        <p:txBody>
          <a:bodyPr anchorCtr="0" anchor="t" bIns="91425" lIns="91425" spcFirstLastPara="1" rIns="91425" wrap="square" tIns="91425">
            <a:normAutofit fontScale="92500" lnSpcReduction="20000"/>
          </a:bodyPr>
          <a:lstStyle/>
          <a:p>
            <a:pPr indent="0" lvl="0" marL="0" rtl="0" algn="ctr">
              <a:spcBef>
                <a:spcPts val="0"/>
              </a:spcBef>
              <a:spcAft>
                <a:spcPts val="0"/>
              </a:spcAft>
              <a:buNone/>
            </a:pPr>
            <a:r>
              <a:t/>
            </a:r>
            <a:endParaRPr sz="2400">
              <a:solidFill>
                <a:srgbClr val="000000"/>
              </a:solidFill>
              <a:latin typeface="Playfair Display"/>
              <a:ea typeface="Playfair Display"/>
              <a:cs typeface="Playfair Display"/>
              <a:sym typeface="Playfair Display"/>
            </a:endParaRPr>
          </a:p>
          <a:p>
            <a:pPr indent="0" lvl="0" marL="0" rtl="0" algn="ctr">
              <a:spcBef>
                <a:spcPts val="1200"/>
              </a:spcBef>
              <a:spcAft>
                <a:spcPts val="0"/>
              </a:spcAft>
              <a:buNone/>
            </a:pPr>
            <a:r>
              <a:rPr lang="en-GB" sz="2400">
                <a:solidFill>
                  <a:srgbClr val="000000"/>
                </a:solidFill>
                <a:latin typeface="Playfair Display"/>
                <a:ea typeface="Playfair Display"/>
                <a:cs typeface="Playfair Display"/>
                <a:sym typeface="Playfair Display"/>
              </a:rPr>
              <a:t>“Discovered in 15th-century India, it was passed from ill-fated male hand to hand, until it earned a reputation of bringing bad luck to men. It was </a:t>
            </a:r>
            <a:r>
              <a:rPr b="1" lang="en-GB" sz="2400">
                <a:solidFill>
                  <a:srgbClr val="FF0000"/>
                </a:solidFill>
                <a:latin typeface="Playfair Display"/>
                <a:ea typeface="Playfair Display"/>
                <a:cs typeface="Playfair Display"/>
                <a:sym typeface="Playfair Display"/>
              </a:rPr>
              <a:t>presented</a:t>
            </a:r>
            <a:r>
              <a:rPr lang="en-GB" sz="2400">
                <a:solidFill>
                  <a:srgbClr val="000000"/>
                </a:solidFill>
                <a:latin typeface="Playfair Display"/>
                <a:ea typeface="Playfair Display"/>
                <a:cs typeface="Playfair Display"/>
                <a:sym typeface="Playfair Display"/>
              </a:rPr>
              <a:t> to Queen Victoria in 1849. It now adorns the front of Queen Elizabeth The Queen Mother’s Crown (1937).”</a:t>
            </a:r>
            <a:endParaRPr sz="2400">
              <a:solidFill>
                <a:srgbClr val="000000"/>
              </a:solidFill>
              <a:latin typeface="Playfair Display"/>
              <a:ea typeface="Playfair Display"/>
              <a:cs typeface="Playfair Display"/>
              <a:sym typeface="Playfair Display"/>
            </a:endParaRPr>
          </a:p>
          <a:p>
            <a:pPr indent="0" lvl="0" marL="0" rtl="0" algn="ctr">
              <a:spcBef>
                <a:spcPts val="1200"/>
              </a:spcBef>
              <a:spcAft>
                <a:spcPts val="0"/>
              </a:spcAft>
              <a:buNone/>
            </a:pPr>
            <a:r>
              <a:t/>
            </a:r>
            <a:endParaRPr sz="2400">
              <a:solidFill>
                <a:srgbClr val="000000"/>
              </a:solidFill>
              <a:latin typeface="Playfair Display"/>
              <a:ea typeface="Playfair Display"/>
              <a:cs typeface="Playfair Display"/>
              <a:sym typeface="Playfair Display"/>
            </a:endParaRPr>
          </a:p>
          <a:p>
            <a:pPr indent="0" lvl="0" marL="0" rtl="0" algn="l">
              <a:spcBef>
                <a:spcPts val="1200"/>
              </a:spcBef>
              <a:spcAft>
                <a:spcPts val="1200"/>
              </a:spcAft>
              <a:buNone/>
            </a:pPr>
            <a:r>
              <a:t/>
            </a:r>
            <a:endParaRPr/>
          </a:p>
        </p:txBody>
      </p:sp>
      <p:pic>
        <p:nvPicPr>
          <p:cNvPr id="94" name="Google Shape;94;p16"/>
          <p:cNvPicPr preferRelativeResize="0"/>
          <p:nvPr/>
        </p:nvPicPr>
        <p:blipFill>
          <a:blip r:embed="rId3">
            <a:alphaModFix/>
          </a:blip>
          <a:stretch>
            <a:fillRect/>
          </a:stretch>
        </p:blipFill>
        <p:spPr>
          <a:xfrm>
            <a:off x="635000" y="3363800"/>
            <a:ext cx="2387600" cy="1152218"/>
          </a:xfrm>
          <a:prstGeom prst="rect">
            <a:avLst/>
          </a:prstGeom>
          <a:noFill/>
          <a:ln>
            <a:noFill/>
          </a:ln>
        </p:spPr>
      </p:pic>
      <p:cxnSp>
        <p:nvCxnSpPr>
          <p:cNvPr id="95" name="Google Shape;95;p16"/>
          <p:cNvCxnSpPr/>
          <p:nvPr/>
        </p:nvCxnSpPr>
        <p:spPr>
          <a:xfrm flipH="1">
            <a:off x="-19375" y="0"/>
            <a:ext cx="915600" cy="1081200"/>
          </a:xfrm>
          <a:prstGeom prst="straightConnector1">
            <a:avLst/>
          </a:prstGeom>
          <a:noFill/>
          <a:ln cap="flat" cmpd="sng" w="28575">
            <a:solidFill>
              <a:schemeClr val="dk1"/>
            </a:solidFill>
            <a:prstDash val="solid"/>
            <a:round/>
            <a:headEnd len="med" w="med" type="none"/>
            <a:tailEnd len="med" w="med" type="none"/>
          </a:ln>
        </p:spPr>
      </p:cxnSp>
      <p:cxnSp>
        <p:nvCxnSpPr>
          <p:cNvPr id="96" name="Google Shape;96;p16"/>
          <p:cNvCxnSpPr/>
          <p:nvPr/>
        </p:nvCxnSpPr>
        <p:spPr>
          <a:xfrm flipH="1">
            <a:off x="145900" y="0"/>
            <a:ext cx="25500" cy="5143500"/>
          </a:xfrm>
          <a:prstGeom prst="straightConnector1">
            <a:avLst/>
          </a:prstGeom>
          <a:noFill/>
          <a:ln cap="flat" cmpd="sng" w="28575">
            <a:solidFill>
              <a:schemeClr val="dk1"/>
            </a:solidFill>
            <a:prstDash val="solid"/>
            <a:round/>
            <a:headEnd len="med" w="med" type="none"/>
            <a:tailEnd len="med" w="med" type="none"/>
          </a:ln>
        </p:spPr>
      </p:cxnSp>
      <p:cxnSp>
        <p:nvCxnSpPr>
          <p:cNvPr id="97" name="Google Shape;97;p16"/>
          <p:cNvCxnSpPr/>
          <p:nvPr/>
        </p:nvCxnSpPr>
        <p:spPr>
          <a:xfrm flipH="1">
            <a:off x="249550" y="0"/>
            <a:ext cx="25500" cy="5143500"/>
          </a:xfrm>
          <a:prstGeom prst="straightConnector1">
            <a:avLst/>
          </a:prstGeom>
          <a:noFill/>
          <a:ln cap="flat" cmpd="sng" w="28575">
            <a:solidFill>
              <a:schemeClr val="dk1"/>
            </a:solidFill>
            <a:prstDash val="solid"/>
            <a:round/>
            <a:headEnd len="med" w="med" type="none"/>
            <a:tailEnd len="med" w="med" type="none"/>
          </a:ln>
        </p:spPr>
      </p:cxnSp>
      <p:cxnSp>
        <p:nvCxnSpPr>
          <p:cNvPr id="98" name="Google Shape;98;p16"/>
          <p:cNvCxnSpPr/>
          <p:nvPr/>
        </p:nvCxnSpPr>
        <p:spPr>
          <a:xfrm>
            <a:off x="8182850" y="9750"/>
            <a:ext cx="964200" cy="876600"/>
          </a:xfrm>
          <a:prstGeom prst="straightConnector1">
            <a:avLst/>
          </a:prstGeom>
          <a:noFill/>
          <a:ln cap="flat" cmpd="sng" w="28575">
            <a:solidFill>
              <a:schemeClr val="dk1"/>
            </a:solidFill>
            <a:prstDash val="solid"/>
            <a:round/>
            <a:headEnd len="med" w="med" type="none"/>
            <a:tailEnd len="med" w="med" type="none"/>
          </a:ln>
        </p:spPr>
      </p:cxnSp>
      <p:cxnSp>
        <p:nvCxnSpPr>
          <p:cNvPr id="99" name="Google Shape;99;p16"/>
          <p:cNvCxnSpPr/>
          <p:nvPr/>
        </p:nvCxnSpPr>
        <p:spPr>
          <a:xfrm flipH="1">
            <a:off x="9000225" y="0"/>
            <a:ext cx="25500" cy="5143500"/>
          </a:xfrm>
          <a:prstGeom prst="straightConnector1">
            <a:avLst/>
          </a:prstGeom>
          <a:noFill/>
          <a:ln cap="flat" cmpd="sng" w="28575">
            <a:solidFill>
              <a:schemeClr val="dk1"/>
            </a:solidFill>
            <a:prstDash val="solid"/>
            <a:round/>
            <a:headEnd len="med" w="med" type="none"/>
            <a:tailEnd len="med" w="med" type="none"/>
          </a:ln>
        </p:spPr>
      </p:cxn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p17"/>
          <p:cNvSpPr txBox="1"/>
          <p:nvPr>
            <p:ph type="title"/>
          </p:nvPr>
        </p:nvSpPr>
        <p:spPr>
          <a:xfrm>
            <a:off x="1939775" y="0"/>
            <a:ext cx="5509800" cy="5949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SzPts val="990"/>
              <a:buNone/>
            </a:pPr>
            <a:r>
              <a:rPr lang="en-GB" sz="2560">
                <a:highlight>
                  <a:schemeClr val="dk2"/>
                </a:highlight>
                <a:latin typeface="Playfair Display SemiBold"/>
                <a:ea typeface="Playfair Display SemiBold"/>
                <a:cs typeface="Playfair Display SemiBold"/>
                <a:sym typeface="Playfair Display SemiBold"/>
              </a:rPr>
              <a:t>History </a:t>
            </a:r>
            <a:r>
              <a:rPr lang="en-GB" sz="2560">
                <a:highlight>
                  <a:schemeClr val="dk2"/>
                </a:highlight>
                <a:latin typeface="Playfair Display SemiBold"/>
                <a:ea typeface="Playfair Display SemiBold"/>
                <a:cs typeface="Playfair Display SemiBold"/>
                <a:sym typeface="Playfair Display SemiBold"/>
              </a:rPr>
              <a:t>of the Koh-i-Noor</a:t>
            </a:r>
            <a:endParaRPr sz="2560">
              <a:highlight>
                <a:schemeClr val="dk2"/>
              </a:highlight>
              <a:latin typeface="Playfair Display SemiBold"/>
              <a:ea typeface="Playfair Display SemiBold"/>
              <a:cs typeface="Playfair Display SemiBold"/>
              <a:sym typeface="Playfair Display SemiBold"/>
            </a:endParaRPr>
          </a:p>
        </p:txBody>
      </p:sp>
      <p:sp>
        <p:nvSpPr>
          <p:cNvPr id="105" name="Google Shape;105;p17"/>
          <p:cNvSpPr txBox="1"/>
          <p:nvPr>
            <p:ph idx="1" type="subTitle"/>
          </p:nvPr>
        </p:nvSpPr>
        <p:spPr>
          <a:xfrm>
            <a:off x="2761500" y="368150"/>
            <a:ext cx="3621000" cy="7824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b="1" i="1" lang="en-GB">
                <a:highlight>
                  <a:schemeClr val="dk2"/>
                </a:highlight>
              </a:rPr>
              <a:t>A Mascot of</a:t>
            </a:r>
            <a:r>
              <a:rPr b="1" i="1" lang="en-GB">
                <a:highlight>
                  <a:schemeClr val="dk2"/>
                </a:highlight>
              </a:rPr>
              <a:t> Empire.</a:t>
            </a:r>
            <a:endParaRPr b="1" i="1">
              <a:highlight>
                <a:schemeClr val="dk2"/>
              </a:highlight>
            </a:endParaRPr>
          </a:p>
        </p:txBody>
      </p:sp>
      <p:sp>
        <p:nvSpPr>
          <p:cNvPr id="106" name="Google Shape;106;p17"/>
          <p:cNvSpPr txBox="1"/>
          <p:nvPr>
            <p:ph idx="2" type="body"/>
          </p:nvPr>
        </p:nvSpPr>
        <p:spPr>
          <a:xfrm>
            <a:off x="190250" y="883325"/>
            <a:ext cx="4470900" cy="4173600"/>
          </a:xfrm>
          <a:prstGeom prst="rect">
            <a:avLst/>
          </a:prstGeom>
        </p:spPr>
        <p:txBody>
          <a:bodyPr anchorCtr="0" anchor="ctr" bIns="91425" lIns="91425" spcFirstLastPara="1" rIns="91425" wrap="square" tIns="91425">
            <a:normAutofit lnSpcReduction="20000"/>
          </a:bodyPr>
          <a:lstStyle/>
          <a:p>
            <a:pPr indent="0" lvl="0" marL="0" rtl="0" algn="l">
              <a:spcBef>
                <a:spcPts val="0"/>
              </a:spcBef>
              <a:spcAft>
                <a:spcPts val="0"/>
              </a:spcAft>
              <a:buNone/>
            </a:pPr>
            <a:r>
              <a:rPr b="1" lang="en-GB">
                <a:solidFill>
                  <a:schemeClr val="dk1"/>
                </a:solidFill>
                <a:latin typeface="Playfair Display"/>
                <a:ea typeface="Playfair Display"/>
                <a:cs typeface="Playfair Display"/>
                <a:sym typeface="Playfair Display"/>
              </a:rPr>
              <a:t>1304-1339 - Allaudin Khiliji</a:t>
            </a:r>
            <a:endParaRPr b="1">
              <a:solidFill>
                <a:schemeClr val="dk1"/>
              </a:solidFill>
              <a:latin typeface="Playfair Display"/>
              <a:ea typeface="Playfair Display"/>
              <a:cs typeface="Playfair Display"/>
              <a:sym typeface="Playfair Display"/>
            </a:endParaRPr>
          </a:p>
          <a:p>
            <a:pPr indent="0" lvl="0" marL="0" rtl="0" algn="l">
              <a:spcBef>
                <a:spcPts val="1200"/>
              </a:spcBef>
              <a:spcAft>
                <a:spcPts val="0"/>
              </a:spcAft>
              <a:buNone/>
            </a:pPr>
            <a:r>
              <a:t/>
            </a:r>
            <a:endParaRPr b="1">
              <a:solidFill>
                <a:schemeClr val="dk1"/>
              </a:solidFill>
              <a:latin typeface="Playfair Display"/>
              <a:ea typeface="Playfair Display"/>
              <a:cs typeface="Playfair Display"/>
              <a:sym typeface="Playfair Display"/>
            </a:endParaRPr>
          </a:p>
          <a:p>
            <a:pPr indent="0" lvl="0" marL="0" rtl="0" algn="l">
              <a:spcBef>
                <a:spcPts val="1200"/>
              </a:spcBef>
              <a:spcAft>
                <a:spcPts val="0"/>
              </a:spcAft>
              <a:buNone/>
            </a:pPr>
            <a:r>
              <a:rPr b="1" lang="en-GB">
                <a:solidFill>
                  <a:schemeClr val="dk1"/>
                </a:solidFill>
                <a:latin typeface="Playfair Display"/>
                <a:ea typeface="Playfair Display"/>
                <a:cs typeface="Playfair Display"/>
                <a:sym typeface="Playfair Display"/>
              </a:rPr>
              <a:t>1526- It was gifted to Babur (of the Mughal Empire) by Sultan Ibrahim Lodi.</a:t>
            </a:r>
            <a:endParaRPr b="1">
              <a:solidFill>
                <a:schemeClr val="dk1"/>
              </a:solidFill>
              <a:latin typeface="Playfair Display"/>
              <a:ea typeface="Playfair Display"/>
              <a:cs typeface="Playfair Display"/>
              <a:sym typeface="Playfair Display"/>
            </a:endParaRPr>
          </a:p>
          <a:p>
            <a:pPr indent="0" lvl="0" marL="0" rtl="0" algn="l">
              <a:spcBef>
                <a:spcPts val="1200"/>
              </a:spcBef>
              <a:spcAft>
                <a:spcPts val="0"/>
              </a:spcAft>
              <a:buNone/>
            </a:pPr>
            <a:r>
              <a:t/>
            </a:r>
            <a:endParaRPr b="1">
              <a:solidFill>
                <a:schemeClr val="dk1"/>
              </a:solidFill>
              <a:latin typeface="Playfair Display"/>
              <a:ea typeface="Playfair Display"/>
              <a:cs typeface="Playfair Display"/>
              <a:sym typeface="Playfair Display"/>
            </a:endParaRPr>
          </a:p>
          <a:p>
            <a:pPr indent="0" lvl="0" marL="0" rtl="0" algn="l">
              <a:spcBef>
                <a:spcPts val="1200"/>
              </a:spcBef>
              <a:spcAft>
                <a:spcPts val="0"/>
              </a:spcAft>
              <a:buNone/>
            </a:pPr>
            <a:r>
              <a:rPr b="1" lang="en-GB">
                <a:solidFill>
                  <a:schemeClr val="dk1"/>
                </a:solidFill>
                <a:latin typeface="Playfair Display"/>
                <a:ea typeface="Playfair Display"/>
                <a:cs typeface="Playfair Display"/>
                <a:sym typeface="Playfair Display"/>
              </a:rPr>
              <a:t>1739- Nadir Shah invaded India and took the stone.</a:t>
            </a:r>
            <a:endParaRPr b="1">
              <a:solidFill>
                <a:schemeClr val="dk1"/>
              </a:solidFill>
              <a:latin typeface="Playfair Display"/>
              <a:ea typeface="Playfair Display"/>
              <a:cs typeface="Playfair Display"/>
              <a:sym typeface="Playfair Display"/>
            </a:endParaRPr>
          </a:p>
          <a:p>
            <a:pPr indent="0" lvl="0" marL="0" rtl="0" algn="l">
              <a:spcBef>
                <a:spcPts val="1200"/>
              </a:spcBef>
              <a:spcAft>
                <a:spcPts val="0"/>
              </a:spcAft>
              <a:buNone/>
            </a:pPr>
            <a:r>
              <a:t/>
            </a:r>
            <a:endParaRPr b="1">
              <a:solidFill>
                <a:schemeClr val="dk1"/>
              </a:solidFill>
              <a:latin typeface="Playfair Display"/>
              <a:ea typeface="Playfair Display"/>
              <a:cs typeface="Playfair Display"/>
              <a:sym typeface="Playfair Display"/>
            </a:endParaRPr>
          </a:p>
          <a:p>
            <a:pPr indent="0" lvl="0" marL="0" rtl="0" algn="l">
              <a:spcBef>
                <a:spcPts val="1200"/>
              </a:spcBef>
              <a:spcAft>
                <a:spcPts val="0"/>
              </a:spcAft>
              <a:buNone/>
            </a:pPr>
            <a:r>
              <a:rPr b="1" lang="en-GB">
                <a:solidFill>
                  <a:schemeClr val="dk1"/>
                </a:solidFill>
                <a:latin typeface="Playfair Display"/>
                <a:ea typeface="Playfair Display"/>
                <a:cs typeface="Playfair Display"/>
                <a:sym typeface="Playfair Display"/>
              </a:rPr>
              <a:t>1813- It was brought back to India and given to Ranjit Singh (Sikh Empire).</a:t>
            </a:r>
            <a:endParaRPr b="1">
              <a:solidFill>
                <a:schemeClr val="dk1"/>
              </a:solidFill>
              <a:latin typeface="Playfair Display"/>
              <a:ea typeface="Playfair Display"/>
              <a:cs typeface="Playfair Display"/>
              <a:sym typeface="Playfair Display"/>
            </a:endParaRPr>
          </a:p>
          <a:p>
            <a:pPr indent="0" lvl="0" marL="0" rtl="0" algn="l">
              <a:spcBef>
                <a:spcPts val="1200"/>
              </a:spcBef>
              <a:spcAft>
                <a:spcPts val="1200"/>
              </a:spcAft>
              <a:buNone/>
            </a:pPr>
            <a:r>
              <a:t/>
            </a:r>
            <a:endParaRPr>
              <a:solidFill>
                <a:schemeClr val="dk1"/>
              </a:solidFill>
              <a:latin typeface="Playfair Display"/>
              <a:ea typeface="Playfair Display"/>
              <a:cs typeface="Playfair Display"/>
              <a:sym typeface="Playfair Display"/>
            </a:endParaRPr>
          </a:p>
        </p:txBody>
      </p:sp>
      <p:pic>
        <p:nvPicPr>
          <p:cNvPr id="107" name="Google Shape;107;p17"/>
          <p:cNvPicPr preferRelativeResize="0"/>
          <p:nvPr/>
        </p:nvPicPr>
        <p:blipFill>
          <a:blip r:embed="rId3">
            <a:alphaModFix/>
          </a:blip>
          <a:stretch>
            <a:fillRect/>
          </a:stretch>
        </p:blipFill>
        <p:spPr>
          <a:xfrm>
            <a:off x="4743762" y="883325"/>
            <a:ext cx="1686100" cy="2153600"/>
          </a:xfrm>
          <a:prstGeom prst="rect">
            <a:avLst/>
          </a:prstGeom>
          <a:noFill/>
          <a:ln>
            <a:noFill/>
          </a:ln>
        </p:spPr>
      </p:pic>
      <p:pic>
        <p:nvPicPr>
          <p:cNvPr id="108" name="Google Shape;108;p17"/>
          <p:cNvPicPr preferRelativeResize="0"/>
          <p:nvPr/>
        </p:nvPicPr>
        <p:blipFill>
          <a:blip r:embed="rId4">
            <a:alphaModFix/>
          </a:blip>
          <a:stretch>
            <a:fillRect/>
          </a:stretch>
        </p:blipFill>
        <p:spPr>
          <a:xfrm>
            <a:off x="7468700" y="125650"/>
            <a:ext cx="1523050" cy="2055323"/>
          </a:xfrm>
          <a:prstGeom prst="rect">
            <a:avLst/>
          </a:prstGeom>
          <a:noFill/>
          <a:ln>
            <a:noFill/>
          </a:ln>
        </p:spPr>
      </p:pic>
      <p:pic>
        <p:nvPicPr>
          <p:cNvPr id="109" name="Google Shape;109;p17"/>
          <p:cNvPicPr preferRelativeResize="0"/>
          <p:nvPr/>
        </p:nvPicPr>
        <p:blipFill rotWithShape="1">
          <a:blip r:embed="rId5">
            <a:alphaModFix/>
          </a:blip>
          <a:srcRect b="-4149" l="3800" r="-3799" t="4149"/>
          <a:stretch/>
        </p:blipFill>
        <p:spPr>
          <a:xfrm>
            <a:off x="6715900" y="2648400"/>
            <a:ext cx="2464050" cy="1643525"/>
          </a:xfrm>
          <a:prstGeom prst="rect">
            <a:avLst/>
          </a:prstGeom>
          <a:noFill/>
          <a:ln>
            <a:noFill/>
          </a:ln>
        </p:spPr>
      </p:pic>
      <p:sp>
        <p:nvSpPr>
          <p:cNvPr id="110" name="Google Shape;110;p17"/>
          <p:cNvSpPr txBox="1"/>
          <p:nvPr/>
        </p:nvSpPr>
        <p:spPr>
          <a:xfrm>
            <a:off x="7238375" y="4044975"/>
            <a:ext cx="1596000" cy="300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750">
                <a:solidFill>
                  <a:schemeClr val="lt1"/>
                </a:solidFill>
                <a:highlight>
                  <a:srgbClr val="FFFFFF"/>
                </a:highlight>
                <a:latin typeface="Open Sans"/>
                <a:ea typeface="Open Sans"/>
                <a:cs typeface="Open Sans"/>
                <a:sym typeface="Open Sans"/>
              </a:rPr>
              <a:t>Photo courtesy: Debbasish Das</a:t>
            </a:r>
            <a:endParaRPr>
              <a:solidFill>
                <a:schemeClr val="lt1"/>
              </a:solidFill>
              <a:latin typeface="Average"/>
              <a:ea typeface="Average"/>
              <a:cs typeface="Average"/>
              <a:sym typeface="Average"/>
            </a:endParaRPr>
          </a:p>
        </p:txBody>
      </p:sp>
      <p:pic>
        <p:nvPicPr>
          <p:cNvPr id="111" name="Google Shape;111;p17"/>
          <p:cNvPicPr preferRelativeResize="0"/>
          <p:nvPr/>
        </p:nvPicPr>
        <p:blipFill>
          <a:blip r:embed="rId6">
            <a:alphaModFix/>
          </a:blip>
          <a:stretch>
            <a:fillRect/>
          </a:stretch>
        </p:blipFill>
        <p:spPr>
          <a:xfrm>
            <a:off x="4606200" y="3178600"/>
            <a:ext cx="1476572" cy="1964901"/>
          </a:xfrm>
          <a:prstGeom prst="rect">
            <a:avLst/>
          </a:prstGeom>
          <a:noFill/>
          <a:ln>
            <a:noFill/>
          </a:ln>
        </p:spPr>
      </p:pic>
      <p:cxnSp>
        <p:nvCxnSpPr>
          <p:cNvPr id="112" name="Google Shape;112;p17"/>
          <p:cNvCxnSpPr/>
          <p:nvPr/>
        </p:nvCxnSpPr>
        <p:spPr>
          <a:xfrm flipH="1">
            <a:off x="6619287" y="883325"/>
            <a:ext cx="766800" cy="432300"/>
          </a:xfrm>
          <a:prstGeom prst="straightConnector1">
            <a:avLst/>
          </a:prstGeom>
          <a:noFill/>
          <a:ln cap="flat" cmpd="sng" w="28575">
            <a:solidFill>
              <a:srgbClr val="1A1A1A"/>
            </a:solidFill>
            <a:prstDash val="solid"/>
            <a:round/>
            <a:headEnd len="med" w="med" type="none"/>
            <a:tailEnd len="med" w="med" type="triangle"/>
          </a:ln>
        </p:spPr>
      </p:cxnSp>
      <p:cxnSp>
        <p:nvCxnSpPr>
          <p:cNvPr id="113" name="Google Shape;113;p17"/>
          <p:cNvCxnSpPr/>
          <p:nvPr/>
        </p:nvCxnSpPr>
        <p:spPr>
          <a:xfrm>
            <a:off x="6512475" y="2078675"/>
            <a:ext cx="873600" cy="530700"/>
          </a:xfrm>
          <a:prstGeom prst="straightConnector1">
            <a:avLst/>
          </a:prstGeom>
          <a:noFill/>
          <a:ln cap="flat" cmpd="sng" w="28575">
            <a:solidFill>
              <a:srgbClr val="1A1A1A"/>
            </a:solidFill>
            <a:prstDash val="solid"/>
            <a:round/>
            <a:headEnd len="med" w="med" type="none"/>
            <a:tailEnd len="med" w="med" type="triangle"/>
          </a:ln>
        </p:spPr>
      </p:cxnSp>
      <p:cxnSp>
        <p:nvCxnSpPr>
          <p:cNvPr id="114" name="Google Shape;114;p17"/>
          <p:cNvCxnSpPr>
            <a:stCxn id="109" idx="1"/>
            <a:endCxn id="111" idx="3"/>
          </p:cNvCxnSpPr>
          <p:nvPr/>
        </p:nvCxnSpPr>
        <p:spPr>
          <a:xfrm flipH="1">
            <a:off x="6082900" y="3470162"/>
            <a:ext cx="633000" cy="690900"/>
          </a:xfrm>
          <a:prstGeom prst="straightConnector1">
            <a:avLst/>
          </a:prstGeom>
          <a:noFill/>
          <a:ln cap="flat" cmpd="sng" w="28575">
            <a:solidFill>
              <a:schemeClr val="lt1"/>
            </a:solidFill>
            <a:prstDash val="solid"/>
            <a:round/>
            <a:headEnd len="med" w="med" type="none"/>
            <a:tailEnd len="med" w="med" type="triangle"/>
          </a:ln>
        </p:spPr>
      </p:cxnSp>
      <p:cxnSp>
        <p:nvCxnSpPr>
          <p:cNvPr id="115" name="Google Shape;115;p17"/>
          <p:cNvCxnSpPr/>
          <p:nvPr/>
        </p:nvCxnSpPr>
        <p:spPr>
          <a:xfrm>
            <a:off x="604125" y="1344325"/>
            <a:ext cx="9600" cy="477300"/>
          </a:xfrm>
          <a:prstGeom prst="straightConnector1">
            <a:avLst/>
          </a:prstGeom>
          <a:noFill/>
          <a:ln cap="flat" cmpd="sng" w="9525">
            <a:solidFill>
              <a:srgbClr val="FFFFFF"/>
            </a:solidFill>
            <a:prstDash val="solid"/>
            <a:round/>
            <a:headEnd len="med" w="med" type="none"/>
            <a:tailEnd len="med" w="med" type="triangle"/>
          </a:ln>
        </p:spPr>
      </p:cxnSp>
      <p:cxnSp>
        <p:nvCxnSpPr>
          <p:cNvPr id="116" name="Google Shape;116;p17"/>
          <p:cNvCxnSpPr/>
          <p:nvPr/>
        </p:nvCxnSpPr>
        <p:spPr>
          <a:xfrm flipH="1">
            <a:off x="604125" y="2406150"/>
            <a:ext cx="9600" cy="525900"/>
          </a:xfrm>
          <a:prstGeom prst="straightConnector1">
            <a:avLst/>
          </a:prstGeom>
          <a:noFill/>
          <a:ln cap="flat" cmpd="sng" w="9525">
            <a:solidFill>
              <a:schemeClr val="dk1"/>
            </a:solidFill>
            <a:prstDash val="solid"/>
            <a:round/>
            <a:headEnd len="med" w="med" type="none"/>
            <a:tailEnd len="med" w="med" type="triangle"/>
          </a:ln>
        </p:spPr>
      </p:cxnSp>
      <p:cxnSp>
        <p:nvCxnSpPr>
          <p:cNvPr id="117" name="Google Shape;117;p17"/>
          <p:cNvCxnSpPr/>
          <p:nvPr/>
        </p:nvCxnSpPr>
        <p:spPr>
          <a:xfrm flipH="1">
            <a:off x="599175" y="3392225"/>
            <a:ext cx="19500" cy="525900"/>
          </a:xfrm>
          <a:prstGeom prst="straightConnector1">
            <a:avLst/>
          </a:prstGeom>
          <a:noFill/>
          <a:ln cap="flat" cmpd="sng" w="9525">
            <a:solidFill>
              <a:schemeClr val="dk1"/>
            </a:solidFill>
            <a:prstDash val="solid"/>
            <a:round/>
            <a:headEnd len="med" w="med" type="none"/>
            <a:tailEnd len="med" w="med" type="triangle"/>
          </a:ln>
        </p:spPr>
      </p:cxnSp>
      <p:sp>
        <p:nvSpPr>
          <p:cNvPr id="118" name="Google Shape;118;p17"/>
          <p:cNvSpPr/>
          <p:nvPr/>
        </p:nvSpPr>
        <p:spPr>
          <a:xfrm>
            <a:off x="190250" y="3918125"/>
            <a:ext cx="4212900" cy="782400"/>
          </a:xfrm>
          <a:prstGeom prst="rect">
            <a:avLst/>
          </a:prstGeom>
          <a:noFill/>
          <a:ln cap="flat" cmpd="sng" w="9525">
            <a:solidFill>
              <a:srgbClr val="FF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18"/>
          <p:cNvSpPr txBox="1"/>
          <p:nvPr>
            <p:ph type="title"/>
          </p:nvPr>
        </p:nvSpPr>
        <p:spPr>
          <a:xfrm>
            <a:off x="143700" y="681000"/>
            <a:ext cx="8688600" cy="5727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i="1" lang="en-GB">
                <a:solidFill>
                  <a:srgbClr val="1155CC"/>
                </a:solidFill>
              </a:rPr>
              <a:t>“The Boy King and The British Crown”</a:t>
            </a:r>
            <a:endParaRPr i="1">
              <a:solidFill>
                <a:srgbClr val="1155CC"/>
              </a:solidFill>
            </a:endParaRPr>
          </a:p>
        </p:txBody>
      </p:sp>
      <p:sp>
        <p:nvSpPr>
          <p:cNvPr id="124" name="Google Shape;124;p18"/>
          <p:cNvSpPr txBox="1"/>
          <p:nvPr>
            <p:ph idx="1" type="body"/>
          </p:nvPr>
        </p:nvSpPr>
        <p:spPr>
          <a:xfrm>
            <a:off x="143700" y="1253575"/>
            <a:ext cx="4950600" cy="3757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sz="2000">
                <a:solidFill>
                  <a:schemeClr val="dk1"/>
                </a:solidFill>
              </a:rPr>
              <a:t>After the death of </a:t>
            </a:r>
            <a:r>
              <a:rPr lang="en-GB" sz="2000">
                <a:solidFill>
                  <a:schemeClr val="dk1"/>
                </a:solidFill>
              </a:rPr>
              <a:t>Maharajah</a:t>
            </a:r>
            <a:r>
              <a:rPr lang="en-GB" sz="2000">
                <a:solidFill>
                  <a:schemeClr val="dk1"/>
                </a:solidFill>
              </a:rPr>
              <a:t> Ranjit Singh in 1839, the throne was eventually inherited by Duleep Singh when he was only 10 years old.</a:t>
            </a:r>
            <a:endParaRPr sz="2000">
              <a:solidFill>
                <a:schemeClr val="dk1"/>
              </a:solidFill>
            </a:endParaRPr>
          </a:p>
          <a:p>
            <a:pPr indent="0" lvl="0" marL="0" rtl="0" algn="ctr">
              <a:spcBef>
                <a:spcPts val="1200"/>
              </a:spcBef>
              <a:spcAft>
                <a:spcPts val="0"/>
              </a:spcAft>
              <a:buNone/>
            </a:pPr>
            <a:r>
              <a:rPr lang="en-GB" sz="2000">
                <a:solidFill>
                  <a:schemeClr val="dk1"/>
                </a:solidFill>
              </a:rPr>
              <a:t> </a:t>
            </a:r>
            <a:endParaRPr sz="2000">
              <a:solidFill>
                <a:schemeClr val="dk1"/>
              </a:solidFill>
            </a:endParaRPr>
          </a:p>
          <a:p>
            <a:pPr indent="0" lvl="0" marL="0" rtl="0" algn="ctr">
              <a:spcBef>
                <a:spcPts val="1200"/>
              </a:spcBef>
              <a:spcAft>
                <a:spcPts val="0"/>
              </a:spcAft>
              <a:buNone/>
            </a:pPr>
            <a:r>
              <a:rPr lang="en-GB" sz="2000">
                <a:solidFill>
                  <a:schemeClr val="dk1"/>
                </a:solidFill>
              </a:rPr>
              <a:t>After the second Anglo-Sikh War, the British were able to invade Lahore, forcing</a:t>
            </a:r>
            <a:r>
              <a:rPr lang="en-GB" sz="2000">
                <a:solidFill>
                  <a:schemeClr val="dk1"/>
                </a:solidFill>
              </a:rPr>
              <a:t> Duleep to sign a legal document amending the Treaty of Lahore, that required him to give away the Koh-i-Noor and all claim to sovereignty. </a:t>
            </a:r>
            <a:endParaRPr sz="2000">
              <a:solidFill>
                <a:schemeClr val="dk1"/>
              </a:solidFill>
            </a:endParaRPr>
          </a:p>
          <a:p>
            <a:pPr indent="0" lvl="0" marL="0" rtl="0" algn="ctr">
              <a:spcBef>
                <a:spcPts val="1200"/>
              </a:spcBef>
              <a:spcAft>
                <a:spcPts val="1200"/>
              </a:spcAft>
              <a:buNone/>
            </a:pPr>
            <a:r>
              <a:t/>
            </a:r>
            <a:endParaRPr sz="1800">
              <a:solidFill>
                <a:schemeClr val="dk1"/>
              </a:solidFill>
            </a:endParaRPr>
          </a:p>
        </p:txBody>
      </p:sp>
      <p:sp>
        <p:nvSpPr>
          <p:cNvPr id="125" name="Google Shape;125;p18"/>
          <p:cNvSpPr txBox="1"/>
          <p:nvPr/>
        </p:nvSpPr>
        <p:spPr>
          <a:xfrm>
            <a:off x="1137525" y="65400"/>
            <a:ext cx="70431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2800">
                <a:solidFill>
                  <a:schemeClr val="dk1"/>
                </a:solidFill>
                <a:latin typeface="Playfair Display SemiBold"/>
                <a:ea typeface="Playfair Display SemiBold"/>
                <a:cs typeface="Playfair Display SemiBold"/>
                <a:sym typeface="Playfair Display SemiBold"/>
              </a:rPr>
              <a:t>The British Empire and the Koh-i-Noor</a:t>
            </a:r>
            <a:endParaRPr sz="2800">
              <a:solidFill>
                <a:schemeClr val="dk1"/>
              </a:solidFill>
              <a:latin typeface="Playfair Display SemiBold"/>
              <a:ea typeface="Playfair Display SemiBold"/>
              <a:cs typeface="Playfair Display SemiBold"/>
              <a:sym typeface="Playfair Display SemiBold"/>
            </a:endParaRPr>
          </a:p>
        </p:txBody>
      </p:sp>
      <p:pic>
        <p:nvPicPr>
          <p:cNvPr id="126" name="Google Shape;126;p18"/>
          <p:cNvPicPr preferRelativeResize="0"/>
          <p:nvPr/>
        </p:nvPicPr>
        <p:blipFill>
          <a:blip r:embed="rId3">
            <a:alphaModFix/>
          </a:blip>
          <a:stretch>
            <a:fillRect/>
          </a:stretch>
        </p:blipFill>
        <p:spPr>
          <a:xfrm>
            <a:off x="5231100" y="1253700"/>
            <a:ext cx="3202500" cy="3757449"/>
          </a:xfrm>
          <a:prstGeom prst="rect">
            <a:avLst/>
          </a:prstGeom>
          <a:noFill/>
          <a:ln>
            <a:noFill/>
          </a:ln>
        </p:spPr>
      </p:pic>
      <p:sp>
        <p:nvSpPr>
          <p:cNvPr id="127" name="Google Shape;127;p18"/>
          <p:cNvSpPr txBox="1"/>
          <p:nvPr/>
        </p:nvSpPr>
        <p:spPr>
          <a:xfrm>
            <a:off x="5231100" y="4641850"/>
            <a:ext cx="32025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highlight>
                  <a:schemeClr val="dk1"/>
                </a:highlight>
                <a:latin typeface="Average"/>
                <a:ea typeface="Average"/>
                <a:cs typeface="Average"/>
                <a:sym typeface="Average"/>
              </a:rPr>
              <a:t>Portrait by George Beechy.</a:t>
            </a:r>
            <a:endParaRPr sz="1200">
              <a:highlight>
                <a:schemeClr val="dk1"/>
              </a:highlight>
              <a:latin typeface="Average"/>
              <a:ea typeface="Average"/>
              <a:cs typeface="Average"/>
              <a:sym typeface="Average"/>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1" name="Shape 131"/>
        <p:cNvGrpSpPr/>
        <p:nvPr/>
      </p:nvGrpSpPr>
      <p:grpSpPr>
        <a:xfrm>
          <a:off x="0" y="0"/>
          <a:ext cx="0" cy="0"/>
          <a:chOff x="0" y="0"/>
          <a:chExt cx="0" cy="0"/>
        </a:xfrm>
      </p:grpSpPr>
      <p:sp>
        <p:nvSpPr>
          <p:cNvPr id="132" name="Google Shape;132;p19"/>
          <p:cNvSpPr txBox="1"/>
          <p:nvPr>
            <p:ph type="title"/>
          </p:nvPr>
        </p:nvSpPr>
        <p:spPr>
          <a:xfrm>
            <a:off x="2225800" y="276425"/>
            <a:ext cx="5025000" cy="755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SzPts val="990"/>
              <a:buNone/>
            </a:pPr>
            <a:r>
              <a:rPr b="1" lang="en-GB" sz="3160">
                <a:latin typeface="Playfair Display"/>
                <a:ea typeface="Playfair Display"/>
                <a:cs typeface="Playfair Display"/>
                <a:sym typeface="Playfair Display"/>
              </a:rPr>
              <a:t>The Colonial Mindset</a:t>
            </a:r>
            <a:endParaRPr b="1" sz="3160">
              <a:latin typeface="Playfair Display"/>
              <a:ea typeface="Playfair Display"/>
              <a:cs typeface="Playfair Display"/>
              <a:sym typeface="Playfair Display"/>
            </a:endParaRPr>
          </a:p>
        </p:txBody>
      </p:sp>
      <p:sp>
        <p:nvSpPr>
          <p:cNvPr id="133" name="Google Shape;133;p19"/>
          <p:cNvSpPr txBox="1"/>
          <p:nvPr/>
        </p:nvSpPr>
        <p:spPr>
          <a:xfrm>
            <a:off x="394000" y="1419625"/>
            <a:ext cx="4299000" cy="3179400"/>
          </a:xfrm>
          <a:prstGeom prst="rect">
            <a:avLst/>
          </a:prstGeom>
          <a:solidFill>
            <a:schemeClr val="dk1"/>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2100">
              <a:latin typeface="Playfair Display"/>
              <a:ea typeface="Playfair Display"/>
              <a:cs typeface="Playfair Display"/>
              <a:sym typeface="Playfair Display"/>
            </a:endParaRPr>
          </a:p>
          <a:p>
            <a:pPr indent="0" lvl="0" marL="0" rtl="0" algn="l">
              <a:spcBef>
                <a:spcPts val="0"/>
              </a:spcBef>
              <a:spcAft>
                <a:spcPts val="0"/>
              </a:spcAft>
              <a:buNone/>
            </a:pPr>
            <a:r>
              <a:rPr lang="en-GB" sz="2100">
                <a:latin typeface="Playfair Display"/>
                <a:ea typeface="Playfair Display"/>
                <a:cs typeface="Playfair Display"/>
                <a:sym typeface="Playfair Display"/>
              </a:rPr>
              <a:t>“When the Koh-i-Noor Diamond entered public discourse in Britain, the court and the colonial government used the biography of the stone to cast British conquest in India in a progressive light.”</a:t>
            </a:r>
            <a:endParaRPr sz="2100">
              <a:latin typeface="Playfair Display"/>
              <a:ea typeface="Playfair Display"/>
              <a:cs typeface="Playfair Display"/>
              <a:sym typeface="Playfair Display"/>
            </a:endParaRPr>
          </a:p>
          <a:p>
            <a:pPr indent="0" lvl="0" marL="0" rtl="0" algn="l">
              <a:spcBef>
                <a:spcPts val="0"/>
              </a:spcBef>
              <a:spcAft>
                <a:spcPts val="0"/>
              </a:spcAft>
              <a:buNone/>
            </a:pPr>
            <a:r>
              <a:t/>
            </a:r>
            <a:endParaRPr sz="1700">
              <a:latin typeface="Playfair Display"/>
              <a:ea typeface="Playfair Display"/>
              <a:cs typeface="Playfair Display"/>
              <a:sym typeface="Playfair Display"/>
            </a:endParaRPr>
          </a:p>
          <a:p>
            <a:pPr indent="0" lvl="0" marL="0" rtl="0" algn="l">
              <a:spcBef>
                <a:spcPts val="0"/>
              </a:spcBef>
              <a:spcAft>
                <a:spcPts val="0"/>
              </a:spcAft>
              <a:buNone/>
            </a:pPr>
            <a:r>
              <a:t/>
            </a:r>
            <a:endParaRPr>
              <a:latin typeface="Average"/>
              <a:ea typeface="Average"/>
              <a:cs typeface="Average"/>
              <a:sym typeface="Average"/>
            </a:endParaRPr>
          </a:p>
        </p:txBody>
      </p:sp>
      <p:sp>
        <p:nvSpPr>
          <p:cNvPr id="134" name="Google Shape;134;p19"/>
          <p:cNvSpPr txBox="1"/>
          <p:nvPr/>
        </p:nvSpPr>
        <p:spPr>
          <a:xfrm>
            <a:off x="5283900" y="1449625"/>
            <a:ext cx="3564300" cy="3119400"/>
          </a:xfrm>
          <a:prstGeom prst="rect">
            <a:avLst/>
          </a:prstGeom>
          <a:solidFill>
            <a:schemeClr val="dk1"/>
          </a:solid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GB" sz="2050">
                <a:solidFill>
                  <a:srgbClr val="333333"/>
                </a:solidFill>
                <a:highlight>
                  <a:srgbClr val="FFFFFF"/>
                </a:highlight>
                <a:latin typeface="Playfair Display SemiBold"/>
                <a:ea typeface="Playfair Display SemiBold"/>
                <a:cs typeface="Playfair Display SemiBold"/>
                <a:sym typeface="Playfair Display SemiBold"/>
              </a:rPr>
              <a:t>“This fame owes less to the stone's physical makeup than to its history as an artifact of conquest within geopolitical power struggles pertaining to the South Asian subcontinent and beyond.” </a:t>
            </a:r>
            <a:endParaRPr sz="2050">
              <a:solidFill>
                <a:srgbClr val="333333"/>
              </a:solidFill>
              <a:highlight>
                <a:srgbClr val="FFFFFF"/>
              </a:highlight>
              <a:latin typeface="Playfair Display SemiBold"/>
              <a:ea typeface="Playfair Display SemiBold"/>
              <a:cs typeface="Playfair Display SemiBold"/>
              <a:sym typeface="Playfair Display SemiBold"/>
            </a:endParaRPr>
          </a:p>
          <a:p>
            <a:pPr indent="0" lvl="0" marL="0" rtl="0" algn="l">
              <a:spcBef>
                <a:spcPts val="0"/>
              </a:spcBef>
              <a:spcAft>
                <a:spcPts val="0"/>
              </a:spcAft>
              <a:buNone/>
            </a:pPr>
            <a:r>
              <a:t/>
            </a:r>
            <a:endParaRPr>
              <a:latin typeface="Average"/>
              <a:ea typeface="Average"/>
              <a:cs typeface="Average"/>
              <a:sym typeface="Average"/>
            </a:endParaRPr>
          </a:p>
        </p:txBody>
      </p:sp>
      <p:cxnSp>
        <p:nvCxnSpPr>
          <p:cNvPr id="135" name="Google Shape;135;p19"/>
          <p:cNvCxnSpPr/>
          <p:nvPr/>
        </p:nvCxnSpPr>
        <p:spPr>
          <a:xfrm flipH="1">
            <a:off x="61650" y="0"/>
            <a:ext cx="25500" cy="5143500"/>
          </a:xfrm>
          <a:prstGeom prst="straightConnector1">
            <a:avLst/>
          </a:prstGeom>
          <a:noFill/>
          <a:ln cap="flat" cmpd="sng" w="28575">
            <a:solidFill>
              <a:schemeClr val="dk1"/>
            </a:solidFill>
            <a:prstDash val="solid"/>
            <a:round/>
            <a:headEnd len="med" w="med" type="none"/>
            <a:tailEnd len="med" w="med" type="none"/>
          </a:ln>
        </p:spPr>
      </p:cxnSp>
      <p:cxnSp>
        <p:nvCxnSpPr>
          <p:cNvPr id="136" name="Google Shape;136;p19"/>
          <p:cNvCxnSpPr/>
          <p:nvPr/>
        </p:nvCxnSpPr>
        <p:spPr>
          <a:xfrm flipH="1">
            <a:off x="9039850" y="0"/>
            <a:ext cx="25500" cy="5143500"/>
          </a:xfrm>
          <a:prstGeom prst="straightConnector1">
            <a:avLst/>
          </a:prstGeom>
          <a:noFill/>
          <a:ln cap="flat" cmpd="sng" w="28575">
            <a:solidFill>
              <a:schemeClr val="dk1"/>
            </a:solidFill>
            <a:prstDash val="solid"/>
            <a:round/>
            <a:headEnd len="med" w="med" type="none"/>
            <a:tailEnd len="med" w="med" type="none"/>
          </a:ln>
        </p:spPr>
      </p:cxnSp>
      <p:cxnSp>
        <p:nvCxnSpPr>
          <p:cNvPr id="137" name="Google Shape;137;p19"/>
          <p:cNvCxnSpPr>
            <a:stCxn id="132" idx="1"/>
          </p:cNvCxnSpPr>
          <p:nvPr/>
        </p:nvCxnSpPr>
        <p:spPr>
          <a:xfrm flipH="1">
            <a:off x="68200" y="654275"/>
            <a:ext cx="2157600" cy="8100"/>
          </a:xfrm>
          <a:prstGeom prst="straightConnector1">
            <a:avLst/>
          </a:prstGeom>
          <a:noFill/>
          <a:ln cap="flat" cmpd="sng" w="28575">
            <a:solidFill>
              <a:schemeClr val="dk1"/>
            </a:solidFill>
            <a:prstDash val="solid"/>
            <a:round/>
            <a:headEnd len="med" w="med" type="none"/>
            <a:tailEnd len="med" w="med" type="none"/>
          </a:ln>
        </p:spPr>
      </p:cxnSp>
      <p:cxnSp>
        <p:nvCxnSpPr>
          <p:cNvPr id="138" name="Google Shape;138;p19"/>
          <p:cNvCxnSpPr>
            <a:stCxn id="132" idx="3"/>
          </p:cNvCxnSpPr>
          <p:nvPr/>
        </p:nvCxnSpPr>
        <p:spPr>
          <a:xfrm>
            <a:off x="7250800" y="654275"/>
            <a:ext cx="1828200" cy="8100"/>
          </a:xfrm>
          <a:prstGeom prst="straightConnector1">
            <a:avLst/>
          </a:prstGeom>
          <a:noFill/>
          <a:ln cap="flat" cmpd="sng" w="28575">
            <a:solidFill>
              <a:schemeClr val="dk1"/>
            </a:solidFill>
            <a:prstDash val="solid"/>
            <a:round/>
            <a:headEnd len="med" w="med" type="none"/>
            <a:tailEnd len="med" w="med" type="none"/>
          </a:ln>
        </p:spPr>
      </p:cxnSp>
      <p:sp>
        <p:nvSpPr>
          <p:cNvPr id="139" name="Google Shape;139;p19"/>
          <p:cNvSpPr txBox="1"/>
          <p:nvPr/>
        </p:nvSpPr>
        <p:spPr>
          <a:xfrm>
            <a:off x="5641225" y="4569025"/>
            <a:ext cx="2450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a:latin typeface="Average"/>
                <a:ea typeface="Average"/>
                <a:cs typeface="Average"/>
                <a:sym typeface="Average"/>
              </a:rPr>
              <a:t>(Kinsey, 2019)</a:t>
            </a:r>
            <a:endParaRPr>
              <a:latin typeface="Average"/>
              <a:ea typeface="Average"/>
              <a:cs typeface="Average"/>
              <a:sym typeface="Average"/>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3" name="Shape 143"/>
        <p:cNvGrpSpPr/>
        <p:nvPr/>
      </p:nvGrpSpPr>
      <p:grpSpPr>
        <a:xfrm>
          <a:off x="0" y="0"/>
          <a:ext cx="0" cy="0"/>
          <a:chOff x="0" y="0"/>
          <a:chExt cx="0" cy="0"/>
        </a:xfrm>
      </p:grpSpPr>
      <p:sp>
        <p:nvSpPr>
          <p:cNvPr id="144" name="Google Shape;144;p20"/>
          <p:cNvSpPr txBox="1"/>
          <p:nvPr>
            <p:ph type="title"/>
          </p:nvPr>
        </p:nvSpPr>
        <p:spPr>
          <a:xfrm>
            <a:off x="311700" y="87650"/>
            <a:ext cx="8520600" cy="5727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GB">
                <a:latin typeface="Playfair Display SemiBold"/>
                <a:ea typeface="Playfair Display SemiBold"/>
                <a:cs typeface="Playfair Display SemiBold"/>
                <a:sym typeface="Playfair Display SemiBold"/>
              </a:rPr>
              <a:t>The Re-Cutting of the Koh-i-Noor</a:t>
            </a:r>
            <a:endParaRPr>
              <a:latin typeface="Playfair Display SemiBold"/>
              <a:ea typeface="Playfair Display SemiBold"/>
              <a:cs typeface="Playfair Display SemiBold"/>
              <a:sym typeface="Playfair Display SemiBold"/>
            </a:endParaRPr>
          </a:p>
        </p:txBody>
      </p:sp>
      <p:pic>
        <p:nvPicPr>
          <p:cNvPr id="145" name="Google Shape;145;p20"/>
          <p:cNvPicPr preferRelativeResize="0"/>
          <p:nvPr/>
        </p:nvPicPr>
        <p:blipFill>
          <a:blip r:embed="rId3">
            <a:alphaModFix/>
          </a:blip>
          <a:stretch>
            <a:fillRect/>
          </a:stretch>
        </p:blipFill>
        <p:spPr>
          <a:xfrm>
            <a:off x="1943850" y="660350"/>
            <a:ext cx="5256297" cy="41783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9" name="Shape 149"/>
        <p:cNvGrpSpPr/>
        <p:nvPr/>
      </p:nvGrpSpPr>
      <p:grpSpPr>
        <a:xfrm>
          <a:off x="0" y="0"/>
          <a:ext cx="0" cy="0"/>
          <a:chOff x="0" y="0"/>
          <a:chExt cx="0" cy="0"/>
        </a:xfrm>
      </p:grpSpPr>
      <p:sp>
        <p:nvSpPr>
          <p:cNvPr id="150" name="Google Shape;150;p21"/>
          <p:cNvSpPr txBox="1"/>
          <p:nvPr>
            <p:ph type="title"/>
          </p:nvPr>
        </p:nvSpPr>
        <p:spPr>
          <a:xfrm>
            <a:off x="311700" y="112075"/>
            <a:ext cx="8520600" cy="10404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b="1" lang="en-GB">
                <a:latin typeface="Playfair Display"/>
                <a:ea typeface="Playfair Display"/>
                <a:cs typeface="Playfair Display"/>
                <a:sym typeface="Playfair Display"/>
              </a:rPr>
              <a:t>Duleep Singh</a:t>
            </a:r>
            <a:endParaRPr b="1">
              <a:latin typeface="Playfair Display"/>
              <a:ea typeface="Playfair Display"/>
              <a:cs typeface="Playfair Display"/>
              <a:sym typeface="Playfair Display"/>
            </a:endParaRPr>
          </a:p>
          <a:p>
            <a:pPr indent="0" lvl="0" marL="0" rtl="0" algn="ctr">
              <a:spcBef>
                <a:spcPts val="0"/>
              </a:spcBef>
              <a:spcAft>
                <a:spcPts val="0"/>
              </a:spcAft>
              <a:buNone/>
            </a:pPr>
            <a:r>
              <a:rPr b="1" lang="en-GB">
                <a:latin typeface="Playfair Display"/>
                <a:ea typeface="Playfair Display"/>
                <a:cs typeface="Playfair Display"/>
                <a:sym typeface="Playfair Display"/>
              </a:rPr>
              <a:t> </a:t>
            </a:r>
            <a:r>
              <a:rPr b="1" i="1" lang="en-GB">
                <a:solidFill>
                  <a:schemeClr val="lt2"/>
                </a:solidFill>
                <a:latin typeface="Playfair Display"/>
                <a:ea typeface="Playfair Display"/>
                <a:cs typeface="Playfair Display"/>
                <a:sym typeface="Playfair Display"/>
              </a:rPr>
              <a:t>A Vehicle of Colonialism?</a:t>
            </a:r>
            <a:endParaRPr b="1" i="1">
              <a:solidFill>
                <a:schemeClr val="lt2"/>
              </a:solidFill>
              <a:latin typeface="Playfair Display"/>
              <a:ea typeface="Playfair Display"/>
              <a:cs typeface="Playfair Display"/>
              <a:sym typeface="Playfair Display"/>
            </a:endParaRPr>
          </a:p>
        </p:txBody>
      </p:sp>
      <p:sp>
        <p:nvSpPr>
          <p:cNvPr id="151" name="Google Shape;151;p21"/>
          <p:cNvSpPr txBox="1"/>
          <p:nvPr>
            <p:ph idx="1" type="body"/>
          </p:nvPr>
        </p:nvSpPr>
        <p:spPr>
          <a:xfrm>
            <a:off x="193600" y="1111138"/>
            <a:ext cx="5658600" cy="3768900"/>
          </a:xfrm>
          <a:prstGeom prst="rect">
            <a:avLst/>
          </a:prstGeom>
          <a:solidFill>
            <a:schemeClr val="dk1"/>
          </a:solidFill>
        </p:spPr>
        <p:txBody>
          <a:bodyPr anchorCtr="0" anchor="t" bIns="91425" lIns="91425" spcFirstLastPara="1" rIns="91425" wrap="square" tIns="91425">
            <a:noAutofit/>
          </a:bodyPr>
          <a:lstStyle/>
          <a:p>
            <a:pPr indent="0" lvl="0" marL="0" rtl="0" algn="l">
              <a:spcBef>
                <a:spcPts val="0"/>
              </a:spcBef>
              <a:spcAft>
                <a:spcPts val="0"/>
              </a:spcAft>
              <a:buNone/>
            </a:pPr>
            <a:r>
              <a:rPr lang="en-GB" sz="1900">
                <a:solidFill>
                  <a:schemeClr val="lt1"/>
                </a:solidFill>
                <a:highlight>
                  <a:schemeClr val="dk1"/>
                </a:highlight>
                <a:latin typeface="Playfair Display SemiBold"/>
                <a:ea typeface="Playfair Display SemiBold"/>
                <a:cs typeface="Playfair Display SemiBold"/>
                <a:sym typeface="Playfair Display SemiBold"/>
              </a:rPr>
              <a:t>“We must at present do our best to form a class who may be interpreters between us and the millions whom we govern; a class of persons, </a:t>
            </a:r>
            <a:r>
              <a:rPr lang="en-GB" sz="1900">
                <a:solidFill>
                  <a:srgbClr val="FF0000"/>
                </a:solidFill>
                <a:highlight>
                  <a:schemeClr val="dk1"/>
                </a:highlight>
                <a:latin typeface="Playfair Display SemiBold"/>
                <a:ea typeface="Playfair Display SemiBold"/>
                <a:cs typeface="Playfair Display SemiBold"/>
                <a:sym typeface="Playfair Display SemiBold"/>
              </a:rPr>
              <a:t>Indian in blood and colour, but English in taste, in opinions, in morals, and in intellect.</a:t>
            </a:r>
            <a:r>
              <a:rPr lang="en-GB" sz="1900">
                <a:solidFill>
                  <a:schemeClr val="lt1"/>
                </a:solidFill>
                <a:highlight>
                  <a:schemeClr val="dk1"/>
                </a:highlight>
                <a:latin typeface="Playfair Display SemiBold"/>
                <a:ea typeface="Playfair Display SemiBold"/>
                <a:cs typeface="Playfair Display SemiBold"/>
                <a:sym typeface="Playfair Display SemiBold"/>
              </a:rPr>
              <a:t> To that class we may leave it to refine the vernacular dialects of the country, to enrich those dialects with terms of science borrowed from the Western nomenclature, and to render them by degrees </a:t>
            </a:r>
            <a:r>
              <a:rPr lang="en-GB" sz="1900">
                <a:solidFill>
                  <a:srgbClr val="FF0000"/>
                </a:solidFill>
                <a:highlight>
                  <a:schemeClr val="dk1"/>
                </a:highlight>
                <a:latin typeface="Playfair Display SemiBold"/>
                <a:ea typeface="Playfair Display SemiBold"/>
                <a:cs typeface="Playfair Display SemiBold"/>
                <a:sym typeface="Playfair Display SemiBold"/>
              </a:rPr>
              <a:t>fit vehicles for conveying knowledge</a:t>
            </a:r>
            <a:r>
              <a:rPr lang="en-GB" sz="1900">
                <a:solidFill>
                  <a:schemeClr val="lt1"/>
                </a:solidFill>
                <a:highlight>
                  <a:schemeClr val="dk1"/>
                </a:highlight>
                <a:latin typeface="Playfair Display SemiBold"/>
                <a:ea typeface="Playfair Display SemiBold"/>
                <a:cs typeface="Playfair Display SemiBold"/>
                <a:sym typeface="Playfair Display SemiBold"/>
              </a:rPr>
              <a:t> to the great mass of the population.”</a:t>
            </a:r>
            <a:endParaRPr sz="1900">
              <a:solidFill>
                <a:schemeClr val="lt1"/>
              </a:solidFill>
              <a:highlight>
                <a:schemeClr val="dk1"/>
              </a:highlight>
              <a:latin typeface="Playfair Display SemiBold"/>
              <a:ea typeface="Playfair Display SemiBold"/>
              <a:cs typeface="Playfair Display SemiBold"/>
              <a:sym typeface="Playfair Display SemiBold"/>
            </a:endParaRPr>
          </a:p>
          <a:p>
            <a:pPr indent="0" lvl="0" marL="0" rtl="0" algn="l">
              <a:spcBef>
                <a:spcPts val="1200"/>
              </a:spcBef>
              <a:spcAft>
                <a:spcPts val="1200"/>
              </a:spcAft>
              <a:buNone/>
            </a:pPr>
            <a:r>
              <a:t/>
            </a:r>
            <a:endParaRPr sz="1900">
              <a:latin typeface="Playfair Display SemiBold"/>
              <a:ea typeface="Playfair Display SemiBold"/>
              <a:cs typeface="Playfair Display SemiBold"/>
              <a:sym typeface="Playfair Display SemiBold"/>
            </a:endParaRPr>
          </a:p>
        </p:txBody>
      </p:sp>
      <p:pic>
        <p:nvPicPr>
          <p:cNvPr id="152" name="Google Shape;152;p21"/>
          <p:cNvPicPr preferRelativeResize="0"/>
          <p:nvPr/>
        </p:nvPicPr>
        <p:blipFill>
          <a:blip r:embed="rId3">
            <a:alphaModFix/>
          </a:blip>
          <a:stretch>
            <a:fillRect/>
          </a:stretch>
        </p:blipFill>
        <p:spPr>
          <a:xfrm>
            <a:off x="6452675" y="1152475"/>
            <a:ext cx="2459586" cy="36862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6" name="Shape 156"/>
        <p:cNvGrpSpPr/>
        <p:nvPr/>
      </p:nvGrpSpPr>
      <p:grpSpPr>
        <a:xfrm>
          <a:off x="0" y="0"/>
          <a:ext cx="0" cy="0"/>
          <a:chOff x="0" y="0"/>
          <a:chExt cx="0" cy="0"/>
        </a:xfrm>
      </p:grpSpPr>
      <p:sp>
        <p:nvSpPr>
          <p:cNvPr id="157" name="Google Shape;157;p22"/>
          <p:cNvSpPr txBox="1"/>
          <p:nvPr>
            <p:ph type="title"/>
          </p:nvPr>
        </p:nvSpPr>
        <p:spPr>
          <a:xfrm>
            <a:off x="1860800" y="116900"/>
            <a:ext cx="5529900" cy="432600"/>
          </a:xfrm>
          <a:prstGeom prst="rect">
            <a:avLst/>
          </a:prstGeom>
        </p:spPr>
        <p:txBody>
          <a:bodyPr anchorCtr="0" anchor="b" bIns="91425" lIns="91425" spcFirstLastPara="1" rIns="91425" wrap="square" tIns="91425">
            <a:normAutofit fontScale="90000"/>
          </a:bodyPr>
          <a:lstStyle/>
          <a:p>
            <a:pPr indent="0" lvl="0" marL="0" rtl="0" algn="ctr">
              <a:spcBef>
                <a:spcPts val="0"/>
              </a:spcBef>
              <a:spcAft>
                <a:spcPts val="0"/>
              </a:spcAft>
              <a:buNone/>
            </a:pPr>
            <a:r>
              <a:rPr lang="en-GB" sz="2700">
                <a:latin typeface="Playfair Display SemiBold"/>
                <a:ea typeface="Playfair Display SemiBold"/>
                <a:cs typeface="Playfair Display SemiBold"/>
                <a:sym typeface="Playfair Display SemiBold"/>
              </a:rPr>
              <a:t>Contemporary </a:t>
            </a:r>
            <a:r>
              <a:rPr lang="en-GB" sz="2700">
                <a:latin typeface="Playfair Display SemiBold"/>
                <a:ea typeface="Playfair Display SemiBold"/>
                <a:cs typeface="Playfair Display SemiBold"/>
                <a:sym typeface="Playfair Display SemiBold"/>
              </a:rPr>
              <a:t>Arguments</a:t>
            </a:r>
            <a:endParaRPr sz="2700">
              <a:latin typeface="Playfair Display SemiBold"/>
              <a:ea typeface="Playfair Display SemiBold"/>
              <a:cs typeface="Playfair Display SemiBold"/>
              <a:sym typeface="Playfair Display SemiBold"/>
            </a:endParaRPr>
          </a:p>
        </p:txBody>
      </p:sp>
      <p:pic>
        <p:nvPicPr>
          <p:cNvPr id="158" name="Google Shape;158;p22"/>
          <p:cNvPicPr preferRelativeResize="0"/>
          <p:nvPr/>
        </p:nvPicPr>
        <p:blipFill rotWithShape="1">
          <a:blip r:embed="rId3">
            <a:alphaModFix/>
          </a:blip>
          <a:srcRect b="7902" l="0" r="0" t="0"/>
          <a:stretch/>
        </p:blipFill>
        <p:spPr>
          <a:xfrm>
            <a:off x="1363800" y="549500"/>
            <a:ext cx="6380424" cy="45940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2" name="Shape 162"/>
        <p:cNvGrpSpPr/>
        <p:nvPr/>
      </p:nvGrpSpPr>
      <p:grpSpPr>
        <a:xfrm>
          <a:off x="0" y="0"/>
          <a:ext cx="0" cy="0"/>
          <a:chOff x="0" y="0"/>
          <a:chExt cx="0" cy="0"/>
        </a:xfrm>
      </p:grpSpPr>
      <p:sp>
        <p:nvSpPr>
          <p:cNvPr id="163" name="Google Shape;163;p23"/>
          <p:cNvSpPr txBox="1"/>
          <p:nvPr/>
        </p:nvSpPr>
        <p:spPr>
          <a:xfrm>
            <a:off x="1888925" y="293550"/>
            <a:ext cx="5475300" cy="600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GB" sz="2700">
                <a:solidFill>
                  <a:schemeClr val="dk1"/>
                </a:solidFill>
                <a:latin typeface="Playfair Display SemiBold"/>
                <a:ea typeface="Playfair Display SemiBold"/>
                <a:cs typeface="Playfair Display SemiBold"/>
                <a:sym typeface="Playfair Display SemiBold"/>
              </a:rPr>
              <a:t>Bibliography</a:t>
            </a:r>
            <a:endParaRPr sz="2700">
              <a:solidFill>
                <a:schemeClr val="dk1"/>
              </a:solidFill>
              <a:latin typeface="Playfair Display SemiBold"/>
              <a:ea typeface="Playfair Display SemiBold"/>
              <a:cs typeface="Playfair Display SemiBold"/>
              <a:sym typeface="Playfair Display SemiBold"/>
            </a:endParaRPr>
          </a:p>
        </p:txBody>
      </p:sp>
      <p:sp>
        <p:nvSpPr>
          <p:cNvPr id="164" name="Google Shape;164;p23"/>
          <p:cNvSpPr txBox="1"/>
          <p:nvPr/>
        </p:nvSpPr>
        <p:spPr>
          <a:xfrm>
            <a:off x="102100" y="765775"/>
            <a:ext cx="8602200" cy="4211700"/>
          </a:xfrm>
          <a:prstGeom prst="rect">
            <a:avLst/>
          </a:prstGeom>
          <a:noFill/>
          <a:ln>
            <a:noFill/>
          </a:ln>
        </p:spPr>
        <p:txBody>
          <a:bodyPr anchorCtr="0" anchor="t" bIns="91425" lIns="91425" spcFirstLastPara="1" rIns="91425" wrap="square" tIns="91425">
            <a:noAutofit/>
          </a:bodyPr>
          <a:lstStyle/>
          <a:p>
            <a:pPr indent="-317500" lvl="0" marL="457200" rtl="0" algn="l">
              <a:spcBef>
                <a:spcPts val="0"/>
              </a:spcBef>
              <a:spcAft>
                <a:spcPts val="0"/>
              </a:spcAft>
              <a:buClr>
                <a:schemeClr val="dk1"/>
              </a:buClr>
              <a:buSzPts val="1400"/>
              <a:buFont typeface="Average"/>
              <a:buChar char="●"/>
            </a:pPr>
            <a:r>
              <a:rPr lang="en-GB">
                <a:solidFill>
                  <a:schemeClr val="dk1"/>
                </a:solidFill>
                <a:latin typeface="Average"/>
                <a:ea typeface="Average"/>
                <a:cs typeface="Average"/>
                <a:sym typeface="Average"/>
              </a:rPr>
              <a:t>Malecka, A. (2017) ‘Naming of the Koh-i-Noor and the Origin of Mughal-Cut Diamonds’, Journal of gemmology (1986), 35(8), pp. 738–750. doi:10.15506/JoG.2017.35.8.738.</a:t>
            </a:r>
            <a:endParaRPr>
              <a:solidFill>
                <a:schemeClr val="dk1"/>
              </a:solidFill>
              <a:latin typeface="Average"/>
              <a:ea typeface="Average"/>
              <a:cs typeface="Average"/>
              <a:sym typeface="Average"/>
            </a:endParaRPr>
          </a:p>
          <a:p>
            <a:pPr indent="0" lvl="0" marL="457200" rtl="0" algn="l">
              <a:spcBef>
                <a:spcPts val="0"/>
              </a:spcBef>
              <a:spcAft>
                <a:spcPts val="0"/>
              </a:spcAft>
              <a:buNone/>
            </a:pPr>
            <a:r>
              <a:t/>
            </a:r>
            <a:endParaRPr>
              <a:solidFill>
                <a:schemeClr val="dk1"/>
              </a:solidFill>
              <a:latin typeface="Average"/>
              <a:ea typeface="Average"/>
              <a:cs typeface="Average"/>
              <a:sym typeface="Average"/>
            </a:endParaRPr>
          </a:p>
          <a:p>
            <a:pPr indent="-317500" lvl="0" marL="457200" rtl="0" algn="l">
              <a:spcBef>
                <a:spcPts val="0"/>
              </a:spcBef>
              <a:spcAft>
                <a:spcPts val="0"/>
              </a:spcAft>
              <a:buClr>
                <a:schemeClr val="dk1"/>
              </a:buClr>
              <a:buSzPts val="1400"/>
              <a:buFont typeface="Average"/>
              <a:buChar char="●"/>
            </a:pPr>
            <a:r>
              <a:rPr lang="en-GB">
                <a:solidFill>
                  <a:schemeClr val="dk1"/>
                </a:solidFill>
                <a:latin typeface="Average"/>
                <a:ea typeface="Average"/>
                <a:cs typeface="Average"/>
                <a:sym typeface="Average"/>
              </a:rPr>
              <a:t>Kinsey, D. C. (2009) “Koh-i-Noor: Empire, Diamonds, and the Performance of British Material Culture,” Journal of British Studies. Cambridge University Press, 48(2), pp. 391–419. doi: 10.1086/596104.</a:t>
            </a:r>
            <a:endParaRPr>
              <a:solidFill>
                <a:schemeClr val="dk1"/>
              </a:solidFill>
              <a:latin typeface="Average"/>
              <a:ea typeface="Average"/>
              <a:cs typeface="Average"/>
              <a:sym typeface="Average"/>
            </a:endParaRPr>
          </a:p>
          <a:p>
            <a:pPr indent="0" lvl="0" marL="457200" rtl="0" algn="l">
              <a:spcBef>
                <a:spcPts val="0"/>
              </a:spcBef>
              <a:spcAft>
                <a:spcPts val="0"/>
              </a:spcAft>
              <a:buNone/>
            </a:pPr>
            <a:r>
              <a:t/>
            </a:r>
            <a:endParaRPr>
              <a:solidFill>
                <a:schemeClr val="dk1"/>
              </a:solidFill>
              <a:latin typeface="Average"/>
              <a:ea typeface="Average"/>
              <a:cs typeface="Average"/>
              <a:sym typeface="Average"/>
            </a:endParaRPr>
          </a:p>
          <a:p>
            <a:pPr indent="-317500" lvl="0" marL="457200" rtl="0" algn="l">
              <a:spcBef>
                <a:spcPts val="0"/>
              </a:spcBef>
              <a:spcAft>
                <a:spcPts val="0"/>
              </a:spcAft>
              <a:buClr>
                <a:schemeClr val="dk1"/>
              </a:buClr>
              <a:buSzPts val="1400"/>
              <a:buFont typeface="Average"/>
              <a:buChar char="●"/>
            </a:pPr>
            <a:r>
              <a:rPr lang="en-GB">
                <a:solidFill>
                  <a:schemeClr val="dk1"/>
                </a:solidFill>
                <a:latin typeface="Average"/>
                <a:ea typeface="Average"/>
                <a:cs typeface="Average"/>
                <a:sym typeface="Average"/>
              </a:rPr>
              <a:t>Anand, A., 2022. The Koh-i-Noor diamond is in Britain illegally. But it should still stay there. [online] The Guardian. Available at: &lt;https://www.theguardian.com/commentisfree/2016/feb/16/koh-i-noor-diamond-britain-illegally-india-pakistan-afghanistan-history-tower&gt; [Accessed 3 February 2022].</a:t>
            </a:r>
            <a:endParaRPr>
              <a:solidFill>
                <a:schemeClr val="dk1"/>
              </a:solidFill>
              <a:latin typeface="Average"/>
              <a:ea typeface="Average"/>
              <a:cs typeface="Average"/>
              <a:sym typeface="Average"/>
            </a:endParaRPr>
          </a:p>
          <a:p>
            <a:pPr indent="0" lvl="0" marL="457200" rtl="0" algn="l">
              <a:spcBef>
                <a:spcPts val="0"/>
              </a:spcBef>
              <a:spcAft>
                <a:spcPts val="0"/>
              </a:spcAft>
              <a:buNone/>
            </a:pPr>
            <a:r>
              <a:t/>
            </a:r>
            <a:endParaRPr>
              <a:solidFill>
                <a:schemeClr val="dk1"/>
              </a:solidFill>
              <a:latin typeface="Average"/>
              <a:ea typeface="Average"/>
              <a:cs typeface="Average"/>
              <a:sym typeface="Average"/>
            </a:endParaRPr>
          </a:p>
          <a:p>
            <a:pPr indent="-317500" lvl="0" marL="457200" rtl="0" algn="l">
              <a:spcBef>
                <a:spcPts val="0"/>
              </a:spcBef>
              <a:spcAft>
                <a:spcPts val="0"/>
              </a:spcAft>
              <a:buClr>
                <a:schemeClr val="dk1"/>
              </a:buClr>
              <a:buSzPts val="1400"/>
              <a:buFont typeface="Average"/>
              <a:buChar char="●"/>
            </a:pPr>
            <a:r>
              <a:rPr lang="en-GB">
                <a:solidFill>
                  <a:schemeClr val="dk1"/>
                </a:solidFill>
                <a:latin typeface="Average"/>
                <a:ea typeface="Average"/>
                <a:cs typeface="Average"/>
                <a:sym typeface="Average"/>
              </a:rPr>
              <a:t>Magazine, S. and Boissoneault, L., 2022. The True Story of the Koh-i-Noor Diamond—and Why the British Won't Give It Back. [online] Smithsonian Magazine. Available at: &lt;https://www.smithsonianmag.com/history/true-story-koh-i-noor-diamondand-why-british-wont-give-it-back-180964660/&gt; [Accessed 3 February 2022].</a:t>
            </a:r>
            <a:endParaRPr>
              <a:solidFill>
                <a:schemeClr val="dk1"/>
              </a:solidFill>
              <a:latin typeface="Average"/>
              <a:ea typeface="Average"/>
              <a:cs typeface="Average"/>
              <a:sym typeface="Average"/>
            </a:endParaRPr>
          </a:p>
          <a:p>
            <a:pPr indent="0" lvl="0" marL="457200" rtl="0" algn="l">
              <a:spcBef>
                <a:spcPts val="0"/>
              </a:spcBef>
              <a:spcAft>
                <a:spcPts val="0"/>
              </a:spcAft>
              <a:buNone/>
            </a:pPr>
            <a:r>
              <a:t/>
            </a:r>
            <a:endParaRPr>
              <a:solidFill>
                <a:schemeClr val="dk1"/>
              </a:solidFill>
              <a:latin typeface="Average"/>
              <a:ea typeface="Average"/>
              <a:cs typeface="Average"/>
              <a:sym typeface="Average"/>
            </a:endParaRPr>
          </a:p>
          <a:p>
            <a:pPr indent="-317500" lvl="0" marL="457200" rtl="0" algn="l">
              <a:spcBef>
                <a:spcPts val="0"/>
              </a:spcBef>
              <a:spcAft>
                <a:spcPts val="0"/>
              </a:spcAft>
              <a:buClr>
                <a:schemeClr val="dk1"/>
              </a:buClr>
              <a:buSzPts val="1400"/>
              <a:buFont typeface="Average"/>
              <a:buChar char="●"/>
            </a:pPr>
            <a:r>
              <a:rPr lang="en-GB">
                <a:solidFill>
                  <a:schemeClr val="dk1"/>
                </a:solidFill>
                <a:latin typeface="Average"/>
                <a:ea typeface="Average"/>
                <a:cs typeface="Average"/>
                <a:sym typeface="Average"/>
              </a:rPr>
              <a:t>India Today. 2022. "The Kohinoor did seem to leave havoc in its wake". [online] Available at: &lt;https://www.indiatoday.in/magazine/books/story/20161226-kohinoor-diamond-book-830048-2016-12-15&gt; [Accessed 3 February 2022].</a:t>
            </a:r>
            <a:endParaRPr>
              <a:solidFill>
                <a:schemeClr val="dk1"/>
              </a:solidFill>
              <a:latin typeface="Average"/>
              <a:ea typeface="Average"/>
              <a:cs typeface="Average"/>
              <a:sym typeface="Average"/>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pic>
        <p:nvPicPr>
          <p:cNvPr id="169" name="Google Shape;169;p24"/>
          <p:cNvPicPr preferRelativeResize="0"/>
          <p:nvPr/>
        </p:nvPicPr>
        <p:blipFill>
          <a:blip r:embed="rId3">
            <a:alphaModFix/>
          </a:blip>
          <a:stretch>
            <a:fillRect/>
          </a:stretch>
        </p:blipFill>
        <p:spPr>
          <a:xfrm>
            <a:off x="1578688" y="-166675"/>
            <a:ext cx="5986625" cy="5986625"/>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Slate">
  <a:themeElements>
    <a:clrScheme name="Slate">
      <a:dk1>
        <a:srgbClr val="FFFFFF"/>
      </a:dk1>
      <a:lt1>
        <a:srgbClr val="37474F"/>
      </a:lt1>
      <a:dk2>
        <a:srgbClr val="9E9E9E"/>
      </a:dk2>
      <a:lt2>
        <a:srgbClr val="E0E0E0"/>
      </a:lt2>
      <a:accent1>
        <a:srgbClr val="616161"/>
      </a:accent1>
      <a:accent2>
        <a:srgbClr val="78909C"/>
      </a:accent2>
      <a:accent3>
        <a:srgbClr val="CACACA"/>
      </a:accent3>
      <a:accent4>
        <a:srgbClr val="64FFDA"/>
      </a:accent4>
      <a:accent5>
        <a:srgbClr val="FFD966"/>
      </a:accent5>
      <a:accent6>
        <a:srgbClr val="F5F5F5"/>
      </a:accent6>
      <a:hlink>
        <a:srgbClr val="FFD966"/>
      </a:hlink>
      <a:folHlink>
        <a:srgbClr val="FFD96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