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4.xml" ContentType="application/vnd.openxmlformats-officedocument.theme+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5.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6.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7.xml" ContentType="application/vnd.openxmlformats-officedocument.theme+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 id="2147483693" r:id="rId4"/>
    <p:sldMasterId id="2147483702" r:id="rId5"/>
    <p:sldMasterId id="2147483706" r:id="rId6"/>
    <p:sldMasterId id="2147483710" r:id="rId7"/>
    <p:sldMasterId id="2147483715" r:id="rId8"/>
  </p:sldMasterIdLst>
  <p:notesMasterIdLst>
    <p:notesMasterId r:id="rId28"/>
  </p:notesMasterIdLst>
  <p:sldIdLst>
    <p:sldId id="347" r:id="rId9"/>
    <p:sldId id="256" r:id="rId10"/>
    <p:sldId id="348" r:id="rId11"/>
    <p:sldId id="355" r:id="rId12"/>
    <p:sldId id="351" r:id="rId13"/>
    <p:sldId id="285" r:id="rId14"/>
    <p:sldId id="286" r:id="rId15"/>
    <p:sldId id="349" r:id="rId16"/>
    <p:sldId id="346" r:id="rId17"/>
    <p:sldId id="270" r:id="rId18"/>
    <p:sldId id="259" r:id="rId19"/>
    <p:sldId id="268" r:id="rId20"/>
    <p:sldId id="269" r:id="rId21"/>
    <p:sldId id="260" r:id="rId22"/>
    <p:sldId id="261" r:id="rId23"/>
    <p:sldId id="266" r:id="rId24"/>
    <p:sldId id="352" r:id="rId25"/>
    <p:sldId id="353" r:id="rId26"/>
    <p:sldId id="35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99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5B4EB8-7DBA-4776-8B18-2D6D4D70AD18}" v="1" dt="2025-07-03T19:01:15.252"/>
    <p1510:client id="{412AD99E-4706-495B-98ED-80CEFCD3125E}" v="375" dt="2025-07-03T13:35:11.5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9544" autoAdjust="0"/>
  </p:normalViewPr>
  <p:slideViewPr>
    <p:cSldViewPr snapToGrid="0">
      <p:cViewPr varScale="1">
        <p:scale>
          <a:sx n="74" d="100"/>
          <a:sy n="74" d="100"/>
        </p:scale>
        <p:origin x="190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slideMaster" Target="slideMasters/slideMaster3.xml"/><Relationship Id="rId21" Type="http://schemas.openxmlformats.org/officeDocument/2006/relationships/slide" Target="slides/slide13.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notesMaster" Target="notesMasters/notesMaster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viewProps" Target="viewProps.xml"/><Relationship Id="rId8" Type="http://schemas.openxmlformats.org/officeDocument/2006/relationships/slideMaster" Target="slideMasters/slideMaster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996D4B-006A-476D-B1E2-21B3D11B65A9}" type="datetimeFigureOut">
              <a:rPr lang="en-GB" smtClean="0"/>
              <a:t>03/07/2025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3A7A49-CE4B-41AB-8CDA-E2642FE0AB33}" type="slidenum">
              <a:rPr lang="en-GB" smtClean="0"/>
              <a:t>‹#›</a:t>
            </a:fld>
            <a:endParaRPr lang="en-GB"/>
          </a:p>
        </p:txBody>
      </p:sp>
    </p:spTree>
    <p:extLst>
      <p:ext uri="{BB962C8B-B14F-4D97-AF65-F5344CB8AC3E}">
        <p14:creationId xmlns:p14="http://schemas.microsoft.com/office/powerpoint/2010/main" val="3819327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3A7A49-CE4B-41AB-8CDA-E2642FE0AB33}" type="slidenum">
              <a:rPr lang="en-GB" smtClean="0"/>
              <a:t>2</a:t>
            </a:fld>
            <a:endParaRPr lang="en-GB"/>
          </a:p>
        </p:txBody>
      </p:sp>
    </p:spTree>
    <p:extLst>
      <p:ext uri="{BB962C8B-B14F-4D97-AF65-F5344CB8AC3E}">
        <p14:creationId xmlns:p14="http://schemas.microsoft.com/office/powerpoint/2010/main" val="12443232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A3A7A49-CE4B-41AB-8CDA-E2642FE0AB33}" type="slidenum">
              <a:rPr lang="en-GB" smtClean="0"/>
              <a:t>3</a:t>
            </a:fld>
            <a:endParaRPr lang="en-GB"/>
          </a:p>
        </p:txBody>
      </p:sp>
    </p:spTree>
    <p:extLst>
      <p:ext uri="{BB962C8B-B14F-4D97-AF65-F5344CB8AC3E}">
        <p14:creationId xmlns:p14="http://schemas.microsoft.com/office/powerpoint/2010/main" val="4191063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of the modules you study are interrelated and developmental.  Knowledge and understanding you have gained from previous  modules can, and should, be applied to the modules you are now studying.  It is about developing your breadth and depth of knowledge – think back to your Knowledge Management module – you are constantly learning.</a:t>
            </a:r>
          </a:p>
          <a:p>
            <a:endParaRPr lang="en-GB" dirty="0"/>
          </a:p>
          <a:p>
            <a:r>
              <a:rPr lang="en-GB" dirty="0"/>
              <a:t>Think of it as an expanding spiral – you are constantly revisiting theories, concepts, models, and ideas that you have addressed before but you are growing your depth of understanding of them, whilst taking on-board new ideas and new learning. Thus, you are broadening as well as deepening your knowledge and understanding of leadership and management.</a:t>
            </a:r>
          </a:p>
          <a:p>
            <a:endParaRPr lang="en-GB" dirty="0"/>
          </a:p>
          <a:p>
            <a:endParaRPr lang="en-GB" dirty="0"/>
          </a:p>
        </p:txBody>
      </p:sp>
      <p:sp>
        <p:nvSpPr>
          <p:cNvPr id="4" name="Slide Number Placeholder 3"/>
          <p:cNvSpPr>
            <a:spLocks noGrp="1"/>
          </p:cNvSpPr>
          <p:nvPr>
            <p:ph type="sldNum" sz="quarter" idx="5"/>
          </p:nvPr>
        </p:nvSpPr>
        <p:spPr/>
        <p:txBody>
          <a:bodyPr/>
          <a:lstStyle/>
          <a:p>
            <a:fld id="{5A3A7A49-CE4B-41AB-8CDA-E2642FE0AB33}" type="slidenum">
              <a:rPr lang="en-GB" smtClean="0"/>
              <a:t>9</a:t>
            </a:fld>
            <a:endParaRPr lang="en-GB"/>
          </a:p>
        </p:txBody>
      </p:sp>
    </p:spTree>
    <p:extLst>
      <p:ext uri="{BB962C8B-B14F-4D97-AF65-F5344CB8AC3E}">
        <p14:creationId xmlns:p14="http://schemas.microsoft.com/office/powerpoint/2010/main" val="32038558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get more out of the weekend if you engage openly and honestly – </a:t>
            </a:r>
          </a:p>
          <a:p>
            <a:endParaRPr lang="en-GB" dirty="0"/>
          </a:p>
          <a:p>
            <a:pPr marL="171450" indent="-171450">
              <a:buFont typeface="Arial" panose="020B0604020202020204" pitchFamily="34" charset="0"/>
              <a:buChar char="•"/>
            </a:pPr>
            <a:r>
              <a:rPr lang="en-GB" dirty="0"/>
              <a:t>Ask questions</a:t>
            </a:r>
          </a:p>
          <a:p>
            <a:pPr marL="171450" indent="-171450">
              <a:buFont typeface="Arial" panose="020B0604020202020204" pitchFamily="34" charset="0"/>
              <a:buChar char="•"/>
            </a:pPr>
            <a:r>
              <a:rPr lang="en-GB" dirty="0"/>
              <a:t>Ask the tutors openly when you do not understand something – you are probably not the only one, and it is the tutors’ task to help you understand and learn</a:t>
            </a:r>
          </a:p>
          <a:p>
            <a:pPr marL="171450" indent="-171450">
              <a:buFont typeface="Arial" panose="020B0604020202020204" pitchFamily="34" charset="0"/>
              <a:buChar char="•"/>
            </a:pPr>
            <a:r>
              <a:rPr lang="en-GB" dirty="0"/>
              <a:t>Share your thoughts and ideas with the group</a:t>
            </a:r>
          </a:p>
          <a:p>
            <a:pPr marL="171450" indent="-171450">
              <a:buFont typeface="Arial" panose="020B0604020202020204" pitchFamily="34" charset="0"/>
              <a:buChar char="•"/>
            </a:pPr>
            <a:r>
              <a:rPr lang="en-GB" dirty="0"/>
              <a:t>Think about what you are experiencing – does it make sense?  Where can you apply it?  How does it help you?  Reflect and ask questions to help develop your understanding.</a:t>
            </a:r>
          </a:p>
        </p:txBody>
      </p:sp>
      <p:sp>
        <p:nvSpPr>
          <p:cNvPr id="4" name="Slide Number Placeholder 3"/>
          <p:cNvSpPr>
            <a:spLocks noGrp="1"/>
          </p:cNvSpPr>
          <p:nvPr>
            <p:ph type="sldNum" sz="quarter" idx="5"/>
          </p:nvPr>
        </p:nvSpPr>
        <p:spPr/>
        <p:txBody>
          <a:bodyPr/>
          <a:lstStyle/>
          <a:p>
            <a:fld id="{5A3A7A49-CE4B-41AB-8CDA-E2642FE0AB33}" type="slidenum">
              <a:rPr lang="en-GB" smtClean="0"/>
              <a:t>11</a:t>
            </a:fld>
            <a:endParaRPr lang="en-GB"/>
          </a:p>
        </p:txBody>
      </p:sp>
    </p:spTree>
    <p:extLst>
      <p:ext uri="{BB962C8B-B14F-4D97-AF65-F5344CB8AC3E}">
        <p14:creationId xmlns:p14="http://schemas.microsoft.com/office/powerpoint/2010/main" val="4166257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with the group and look to get them thinking deeply about this issue: - </a:t>
            </a:r>
          </a:p>
          <a:p>
            <a:endParaRPr lang="en-GB" dirty="0"/>
          </a:p>
          <a:p>
            <a:pPr marL="171450" indent="-171450">
              <a:buFont typeface="Arial" panose="020B0604020202020204" pitchFamily="34" charset="0"/>
              <a:buChar char="•"/>
            </a:pPr>
            <a:r>
              <a:rPr lang="en-GB" dirty="0"/>
              <a:t>At any moment in time, it is possible to get a hint of what the future may hold...but how do we pick up on these hints at an organisational level?  They are easy to miss.</a:t>
            </a:r>
          </a:p>
          <a:p>
            <a:pPr marL="171450" indent="-171450">
              <a:buFont typeface="Arial" panose="020B0604020202020204" pitchFamily="34" charset="0"/>
              <a:buChar char="•"/>
            </a:pPr>
            <a:r>
              <a:rPr lang="en-GB" dirty="0"/>
              <a:t>Why do we miss them?</a:t>
            </a:r>
          </a:p>
          <a:p>
            <a:pPr marL="171450" indent="-171450">
              <a:buFont typeface="Arial" panose="020B0604020202020204" pitchFamily="34" charset="0"/>
              <a:buChar char="•"/>
            </a:pPr>
            <a:r>
              <a:rPr lang="en-GB" dirty="0"/>
              <a:t>How could we spot them?  Remind the group of some key leadership and management tools – SWOT, PEST/PESTLE, Five Forces – the notion of scanning the micro and macro environment.</a:t>
            </a:r>
          </a:p>
          <a:p>
            <a:pPr marL="171450" indent="-171450">
              <a:buFont typeface="Arial" panose="020B0604020202020204" pitchFamily="34" charset="0"/>
              <a:buChar char="•"/>
            </a:pPr>
            <a:r>
              <a:rPr lang="en-GB" dirty="0"/>
              <a:t>Are all aspects of the future visible in the present?  Are we sometimes surprised by developments?  Do we always get ‘hints?’  </a:t>
            </a:r>
          </a:p>
          <a:p>
            <a:pPr marL="171450" indent="-171450">
              <a:buFont typeface="Arial" panose="020B0604020202020204" pitchFamily="34" charset="0"/>
              <a:buChar char="•"/>
            </a:pPr>
            <a:r>
              <a:rPr lang="en-GB" dirty="0"/>
              <a:t>What can we do to improve our chances of spotting the future?   Discuss issues like getting everyone in the organisation to keep their eyes open, think about new ideas, future needs, trends that are occurring, rumours on social media, their own desires/wants/needs/issues, etc.  Perhaps the concept of ‘many hands make light work?’  We should all have an eye on the future because it is where the present emerges.</a:t>
            </a:r>
          </a:p>
          <a:p>
            <a:endParaRPr lang="en-GB" dirty="0"/>
          </a:p>
          <a:p>
            <a:r>
              <a:rPr lang="en-GB" dirty="0"/>
              <a:t>Mention that we will be investigating these ideas at the residential, including concepts like disruptive innovations and technologies.</a:t>
            </a:r>
          </a:p>
        </p:txBody>
      </p:sp>
      <p:sp>
        <p:nvSpPr>
          <p:cNvPr id="4" name="Slide Number Placeholder 3"/>
          <p:cNvSpPr>
            <a:spLocks noGrp="1"/>
          </p:cNvSpPr>
          <p:nvPr>
            <p:ph type="sldNum" sz="quarter" idx="5"/>
          </p:nvPr>
        </p:nvSpPr>
        <p:spPr/>
        <p:txBody>
          <a:bodyPr/>
          <a:lstStyle/>
          <a:p>
            <a:fld id="{5A3A7A49-CE4B-41AB-8CDA-E2642FE0AB33}" type="slidenum">
              <a:rPr lang="en-GB" smtClean="0"/>
              <a:t>12</a:t>
            </a:fld>
            <a:endParaRPr lang="en-GB"/>
          </a:p>
        </p:txBody>
      </p:sp>
    </p:spTree>
    <p:extLst>
      <p:ext uri="{BB962C8B-B14F-4D97-AF65-F5344CB8AC3E}">
        <p14:creationId xmlns:p14="http://schemas.microsoft.com/office/powerpoint/2010/main" val="37419496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to refrain from using the internet to research this – they need to think about it themselves and draw up some logical explanations and definitions, based upon what they ALREADY know or have researched prior to the weekend.</a:t>
            </a:r>
          </a:p>
        </p:txBody>
      </p:sp>
      <p:sp>
        <p:nvSpPr>
          <p:cNvPr id="4" name="Slide Number Placeholder 3"/>
          <p:cNvSpPr>
            <a:spLocks noGrp="1"/>
          </p:cNvSpPr>
          <p:nvPr>
            <p:ph type="sldNum" sz="quarter" idx="5"/>
          </p:nvPr>
        </p:nvSpPr>
        <p:spPr/>
        <p:txBody>
          <a:bodyPr/>
          <a:lstStyle/>
          <a:p>
            <a:fld id="{5A651D80-B2C2-482F-8142-881402B33ACC}" type="slidenum">
              <a:rPr lang="en-GB" smtClean="0"/>
              <a:t>14</a:t>
            </a:fld>
            <a:endParaRPr lang="en-GB"/>
          </a:p>
        </p:txBody>
      </p:sp>
    </p:spTree>
    <p:extLst>
      <p:ext uri="{BB962C8B-B14F-4D97-AF65-F5344CB8AC3E}">
        <p14:creationId xmlns:p14="http://schemas.microsoft.com/office/powerpoint/2010/main" val="3084740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This is why it is important to look for academic definitions, rather than rely upon dictionary definitions – academic definitions apply to the term in a specific context and tend to be more specific and apt..</a:t>
            </a:r>
          </a:p>
        </p:txBody>
      </p:sp>
      <p:sp>
        <p:nvSpPr>
          <p:cNvPr id="4" name="Slide Number Placeholder 3"/>
          <p:cNvSpPr>
            <a:spLocks noGrp="1"/>
          </p:cNvSpPr>
          <p:nvPr>
            <p:ph type="sldNum" sz="quarter" idx="5"/>
          </p:nvPr>
        </p:nvSpPr>
        <p:spPr/>
        <p:txBody>
          <a:bodyPr/>
          <a:lstStyle/>
          <a:p>
            <a:fld id="{5A3A7A49-CE4B-41AB-8CDA-E2642FE0AB33}" type="slidenum">
              <a:rPr lang="en-GB" smtClean="0"/>
              <a:t>15</a:t>
            </a:fld>
            <a:endParaRPr lang="en-GB"/>
          </a:p>
        </p:txBody>
      </p:sp>
    </p:spTree>
    <p:extLst>
      <p:ext uri="{BB962C8B-B14F-4D97-AF65-F5344CB8AC3E}">
        <p14:creationId xmlns:p14="http://schemas.microsoft.com/office/powerpoint/2010/main" val="17776116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and then recap on the difference between ‘creativity’ and ‘innovation’ and clarify the link between the two concepts...drawing out the key learning points.</a:t>
            </a:r>
          </a:p>
        </p:txBody>
      </p:sp>
      <p:sp>
        <p:nvSpPr>
          <p:cNvPr id="4" name="Slide Number Placeholder 3"/>
          <p:cNvSpPr>
            <a:spLocks noGrp="1"/>
          </p:cNvSpPr>
          <p:nvPr>
            <p:ph type="sldNum" sz="quarter" idx="5"/>
          </p:nvPr>
        </p:nvSpPr>
        <p:spPr/>
        <p:txBody>
          <a:bodyPr/>
          <a:lstStyle/>
          <a:p>
            <a:fld id="{5A3A7A49-CE4B-41AB-8CDA-E2642FE0AB33}" type="slidenum">
              <a:rPr lang="en-GB" smtClean="0"/>
              <a:t>17</a:t>
            </a:fld>
            <a:endParaRPr lang="en-GB"/>
          </a:p>
        </p:txBody>
      </p:sp>
    </p:spTree>
    <p:extLst>
      <p:ext uri="{BB962C8B-B14F-4D97-AF65-F5344CB8AC3E}">
        <p14:creationId xmlns:p14="http://schemas.microsoft.com/office/powerpoint/2010/main" val="426565065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8.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8.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8.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8.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8.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8.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0121390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1858453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13377912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180265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27508287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2602143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436506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1090626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065797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870613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2596004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4500507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5692962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23965663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498297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11550408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4557486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173293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12663715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247284880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9079071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28718526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088546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218378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668164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30602175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389321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387797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631503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7666215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428126169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7306134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2360984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1524905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9550569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802575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1688646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544070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87378034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6385355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70286610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323609525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FB1DF-4269-AE07-D29A-CDFE431A43F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DE14BE-9692-5260-CF8F-1395A576FF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97578E-DC38-FFBA-5E41-1AC7D1ADA0AA}"/>
              </a:ext>
            </a:extLst>
          </p:cNvPr>
          <p:cNvSpPr>
            <a:spLocks noGrp="1"/>
          </p:cNvSpPr>
          <p:nvPr>
            <p:ph type="dt" sz="half" idx="10"/>
          </p:nvPr>
        </p:nvSpPr>
        <p:spPr/>
        <p:txBody>
          <a:bodyPr/>
          <a:lstStyle/>
          <a:p>
            <a:fld id="{372E1695-5D02-4A82-867F-5372B4A14D40}" type="datetimeFigureOut">
              <a:rPr lang="en-GB" smtClean="0"/>
              <a:t>03/07/2025</a:t>
            </a:fld>
            <a:endParaRPr lang="en-GB"/>
          </a:p>
        </p:txBody>
      </p:sp>
      <p:sp>
        <p:nvSpPr>
          <p:cNvPr id="5" name="Footer Placeholder 4">
            <a:extLst>
              <a:ext uri="{FF2B5EF4-FFF2-40B4-BE49-F238E27FC236}">
                <a16:creationId xmlns:a16="http://schemas.microsoft.com/office/drawing/2014/main" id="{F128E974-5E9F-FFAA-0F63-EE18DD53D8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D3A82E-0CAC-5451-2318-9CA7CEAE7282}"/>
              </a:ext>
            </a:extLst>
          </p:cNvPr>
          <p:cNvSpPr>
            <a:spLocks noGrp="1"/>
          </p:cNvSpPr>
          <p:nvPr>
            <p:ph type="sldNum" sz="quarter" idx="12"/>
          </p:nvPr>
        </p:nvSpPr>
        <p:spPr/>
        <p:txBody>
          <a:bodyPr/>
          <a:lstStyle/>
          <a:p>
            <a:fld id="{261B3E33-34F3-4000-8521-0E9EA4697DF1}" type="slidenum">
              <a:rPr lang="en-GB" smtClean="0"/>
              <a:t>‹#›</a:t>
            </a:fld>
            <a:endParaRPr lang="en-GB"/>
          </a:p>
        </p:txBody>
      </p:sp>
    </p:spTree>
    <p:extLst>
      <p:ext uri="{BB962C8B-B14F-4D97-AF65-F5344CB8AC3E}">
        <p14:creationId xmlns:p14="http://schemas.microsoft.com/office/powerpoint/2010/main" val="382517220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28975862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0591684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5945429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39068665-A65B-4CA5-9486-9EB22DCDD443}" type="datetimeFigureOut">
              <a:rPr lang="en-GB" smtClean="0"/>
              <a:t>03/07/2025</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221F7FB2-80BC-442F-8E4F-F9E33B36AD23}" type="slidenum">
              <a:rPr lang="en-GB" smtClean="0"/>
              <a:t>‹#›</a:t>
            </a:fld>
            <a:endParaRPr lang="en-GB"/>
          </a:p>
        </p:txBody>
      </p:sp>
    </p:spTree>
    <p:extLst>
      <p:ext uri="{BB962C8B-B14F-4D97-AF65-F5344CB8AC3E}">
        <p14:creationId xmlns:p14="http://schemas.microsoft.com/office/powerpoint/2010/main" val="233755861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6633194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4590053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606533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730448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3101909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185028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68861095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245693533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32503818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1418896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0537653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90769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10" Type="http://schemas.openxmlformats.org/officeDocument/2006/relationships/image" Target="../media/image3.png"/><Relationship Id="rId4" Type="http://schemas.openxmlformats.org/officeDocument/2006/relationships/slideLayout" Target="../slideLayouts/slideLayout26.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8.xml"/><Relationship Id="rId3" Type="http://schemas.openxmlformats.org/officeDocument/2006/relationships/slideLayout" Target="../slideLayouts/slideLayout33.xml"/><Relationship Id="rId7" Type="http://schemas.openxmlformats.org/officeDocument/2006/relationships/slideLayout" Target="../slideLayouts/slideLayout37.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5" Type="http://schemas.openxmlformats.org/officeDocument/2006/relationships/slideLayout" Target="../slideLayouts/slideLayout35.xml"/><Relationship Id="rId10" Type="http://schemas.openxmlformats.org/officeDocument/2006/relationships/image" Target="../media/image8.png"/><Relationship Id="rId4" Type="http://schemas.openxmlformats.org/officeDocument/2006/relationships/slideLayout" Target="../slideLayouts/slideLayout34.xml"/><Relationship Id="rId9"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41.xml"/><Relationship Id="rId7" Type="http://schemas.openxmlformats.org/officeDocument/2006/relationships/image" Target="../media/image15.png"/><Relationship Id="rId2" Type="http://schemas.openxmlformats.org/officeDocument/2006/relationships/slideLayout" Target="../slideLayouts/slideLayout40.xml"/><Relationship Id="rId1" Type="http://schemas.openxmlformats.org/officeDocument/2006/relationships/slideLayout" Target="../slideLayouts/slideLayout39.xml"/><Relationship Id="rId6" Type="http://schemas.openxmlformats.org/officeDocument/2006/relationships/theme" Target="../theme/theme5.xml"/><Relationship Id="rId5" Type="http://schemas.openxmlformats.org/officeDocument/2006/relationships/slideLayout" Target="../slideLayouts/slideLayout43.xml"/><Relationship Id="rId4" Type="http://schemas.openxmlformats.org/officeDocument/2006/relationships/slideLayout" Target="../slideLayouts/slideLayout42.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46.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image" Target="../media/image17.png"/><Relationship Id="rId5" Type="http://schemas.openxmlformats.org/officeDocument/2006/relationships/theme" Target="../theme/theme6.xml"/><Relationship Id="rId4" Type="http://schemas.openxmlformats.org/officeDocument/2006/relationships/slideLayout" Target="../slideLayouts/slideLayout47.xml"/></Relationships>
</file>

<file path=ppt/slideMasters/_rels/slideMaster7.xml.rels><?xml version="1.0" encoding="UTF-8" standalone="yes"?>
<Relationships xmlns="http://schemas.openxmlformats.org/package/2006/relationships"><Relationship Id="rId3" Type="http://schemas.openxmlformats.org/officeDocument/2006/relationships/slideLayout" Target="../slideLayouts/slideLayout50.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image" Target="../media/image20.png"/><Relationship Id="rId5" Type="http://schemas.openxmlformats.org/officeDocument/2006/relationships/theme" Target="../theme/theme7.xml"/><Relationship Id="rId4" Type="http://schemas.openxmlformats.org/officeDocument/2006/relationships/slideLayout" Target="../slideLayouts/slideLayout51.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59.xml"/><Relationship Id="rId3" Type="http://schemas.openxmlformats.org/officeDocument/2006/relationships/slideLayout" Target="../slideLayouts/slideLayout54.xml"/><Relationship Id="rId7" Type="http://schemas.openxmlformats.org/officeDocument/2006/relationships/slideLayout" Target="../slideLayouts/slideLayout58.xml"/><Relationship Id="rId2" Type="http://schemas.openxmlformats.org/officeDocument/2006/relationships/slideLayout" Target="../slideLayouts/slideLayout53.xml"/><Relationship Id="rId1" Type="http://schemas.openxmlformats.org/officeDocument/2006/relationships/slideLayout" Target="../slideLayouts/slideLayout52.xml"/><Relationship Id="rId6" Type="http://schemas.openxmlformats.org/officeDocument/2006/relationships/slideLayout" Target="../slideLayouts/slideLayout57.xml"/><Relationship Id="rId5" Type="http://schemas.openxmlformats.org/officeDocument/2006/relationships/slideLayout" Target="../slideLayouts/slideLayout56.xml"/><Relationship Id="rId4" Type="http://schemas.openxmlformats.org/officeDocument/2006/relationships/slideLayout" Target="../slideLayouts/slideLayout55.xml"/><Relationship Id="rId9" Type="http://schemas.openxmlformats.org/officeDocument/2006/relationships/theme" Target="../theme/theme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330861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894218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42855681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1133531843"/>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0" r:id="rId7"/>
    <p:sldLayoutId id="214748370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61452902"/>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25" r:id="rId4"/>
    <p:sldLayoutId id="214748372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5776850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2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91119774"/>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9279434"/>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olicyoptions.irpp.org/magazines/november-2018/policy-innovation-entrepreneurship/" TargetMode="External"/><Relationship Id="rId2" Type="http://schemas.openxmlformats.org/officeDocument/2006/relationships/image" Target="../media/image30.jpg"/><Relationship Id="rId1" Type="http://schemas.openxmlformats.org/officeDocument/2006/relationships/slideLayout" Target="../slideLayouts/slideLayout42.xml"/></Relationships>
</file>

<file path=ppt/slides/_rels/slide2.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1.xml"/><Relationship Id="rId1" Type="http://schemas.openxmlformats.org/officeDocument/2006/relationships/slideLayout" Target="../slideLayouts/slideLayout43.xml"/><Relationship Id="rId6" Type="http://schemas.openxmlformats.org/officeDocument/2006/relationships/hyperlink" Target="https://universityinnovation.org/wiki/School:Sri_Vasavi_Engineering_College" TargetMode="External"/><Relationship Id="rId5" Type="http://schemas.openxmlformats.org/officeDocument/2006/relationships/image" Target="../media/image32.jpg"/><Relationship Id="rId4" Type="http://schemas.openxmlformats.org/officeDocument/2006/relationships/hyperlink" Target="https://doctoralconversation.blogspot.com/2011/02/innovation-creativity-and-traditional.html"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5.xml.rels><?xml version="1.0" encoding="UTF-8" standalone="yes"?>
<Relationships xmlns="http://schemas.openxmlformats.org/package/2006/relationships"><Relationship Id="rId3" Type="http://schemas.openxmlformats.org/officeDocument/2006/relationships/hyperlink" Target="https://www.thebluediamondgallery.com/tablet/a/assignment.html" TargetMode="External"/><Relationship Id="rId2" Type="http://schemas.openxmlformats.org/officeDocument/2006/relationships/image" Target="../media/image33.jpg"/><Relationship Id="rId1" Type="http://schemas.openxmlformats.org/officeDocument/2006/relationships/slideLayout" Target="../slideLayouts/slideLayout39.xml"/></Relationships>
</file>

<file path=ppt/slides/_rels/slide6.xml.rels><?xml version="1.0" encoding="UTF-8" standalone="yes"?>
<Relationships xmlns="http://schemas.openxmlformats.org/package/2006/relationships"><Relationship Id="rId3" Type="http://schemas.openxmlformats.org/officeDocument/2006/relationships/hyperlink" Target="http://cute-pictures.blogspot.com/2010/06/women-eyes-wallpapers-photos.html" TargetMode="External"/><Relationship Id="rId2" Type="http://schemas.openxmlformats.org/officeDocument/2006/relationships/image" Target="../media/image34.JPG"/><Relationship Id="rId1" Type="http://schemas.openxmlformats.org/officeDocument/2006/relationships/slideLayout" Target="../slideLayouts/slideLayout42.xml"/></Relationships>
</file>

<file path=ppt/slides/_rels/slide7.xml.rels><?xml version="1.0" encoding="UTF-8" standalone="yes"?>
<Relationships xmlns="http://schemas.openxmlformats.org/package/2006/relationships"><Relationship Id="rId3" Type="http://schemas.openxmlformats.org/officeDocument/2006/relationships/hyperlink" Target="http://cute-pictures.blogspot.co.uk/2010/06/women-eyes-wallpapers-photos.html" TargetMode="External"/><Relationship Id="rId2" Type="http://schemas.openxmlformats.org/officeDocument/2006/relationships/image" Target="../media/image34.JPG"/><Relationship Id="rId1" Type="http://schemas.openxmlformats.org/officeDocument/2006/relationships/slideLayout" Target="../slideLayouts/slideLayout42.xml"/></Relationships>
</file>

<file path=ppt/slides/_rels/slide8.xml.rels><?xml version="1.0" encoding="UTF-8" standalone="yes"?>
<Relationships xmlns="http://schemas.openxmlformats.org/package/2006/relationships"><Relationship Id="rId3" Type="http://schemas.openxmlformats.org/officeDocument/2006/relationships/hyperlink" Target="http://cute-pictures.blogspot.co.uk/2010/06/women-eyes-wallpapers-photos.html" TargetMode="External"/><Relationship Id="rId2" Type="http://schemas.openxmlformats.org/officeDocument/2006/relationships/image" Target="../media/image34.JPG"/><Relationship Id="rId1" Type="http://schemas.openxmlformats.org/officeDocument/2006/relationships/slideLayout" Target="../slideLayouts/slideLayout4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2.xml"/></Relationships>
</file>

<file path=ppt/slides/_rels/slide10.xml.rels><?xml version="1.0" encoding="UTF-8" standalone="yes"?>
<Relationships xmlns="http://schemas.openxmlformats.org/package/2006/relationships"><Relationship Id="rId3" Type="http://schemas.openxmlformats.org/officeDocument/2006/relationships/hyperlink" Target="https://www.jmmnews.com/do-we-own-our-digital-possessions/" TargetMode="External"/><Relationship Id="rId2" Type="http://schemas.openxmlformats.org/officeDocument/2006/relationships/image" Target="../media/image35.jpg"/><Relationship Id="rId1" Type="http://schemas.openxmlformats.org/officeDocument/2006/relationships/slideLayout" Target="../slideLayouts/slideLayout42.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xml"/><Relationship Id="rId1" Type="http://schemas.openxmlformats.org/officeDocument/2006/relationships/slideLayout" Target="../slideLayouts/slideLayout42.xml"/></Relationships>
</file>

<file path=ppt/slides/_rels/slide1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5.xml"/><Relationship Id="rId1" Type="http://schemas.openxmlformats.org/officeDocument/2006/relationships/slideLayout" Target="../slideLayouts/slideLayout42.xml"/><Relationship Id="rId4" Type="http://schemas.openxmlformats.org/officeDocument/2006/relationships/hyperlink" Target="http://zarathul.deviantart.com/art/Blue-Sky-Texture-175554365"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teachertoolkit.me/2014/10/19/observing-the-observers-ofstednews-by-teachertoolkit/" TargetMode="External"/><Relationship Id="rId2" Type="http://schemas.openxmlformats.org/officeDocument/2006/relationships/image" Target="../media/image38.jpg"/><Relationship Id="rId1" Type="http://schemas.openxmlformats.org/officeDocument/2006/relationships/slideLayout" Target="../slideLayouts/slideLayout42.xml"/></Relationships>
</file>

<file path=ppt/slides/_rels/slide14.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6.xml"/><Relationship Id="rId1" Type="http://schemas.openxmlformats.org/officeDocument/2006/relationships/slideLayout" Target="../slideLayouts/slideLayout42.xml"/><Relationship Id="rId5" Type="http://schemas.openxmlformats.org/officeDocument/2006/relationships/image" Target="../media/image40.png"/><Relationship Id="rId4" Type="http://schemas.openxmlformats.org/officeDocument/2006/relationships/hyperlink" Target="http://www.groundreport.com/fostering-creativity-innovative-solutions-offic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1.jpg"/><Relationship Id="rId7" Type="http://schemas.openxmlformats.org/officeDocument/2006/relationships/hyperlink" Target="https://www.academia.edu/1478423/The_standard_definition_of_creativity" TargetMode="External"/><Relationship Id="rId2" Type="http://schemas.openxmlformats.org/officeDocument/2006/relationships/notesSlide" Target="../notesSlides/notesSlide7.xml"/><Relationship Id="rId1" Type="http://schemas.openxmlformats.org/officeDocument/2006/relationships/slideLayout" Target="../slideLayouts/slideLayout42.xml"/><Relationship Id="rId6" Type="http://schemas.openxmlformats.org/officeDocument/2006/relationships/hyperlink" Target="http://www.eatsleepteach.com/2010/10/5-steps-to-producing-creative-ideas/" TargetMode="External"/><Relationship Id="rId5" Type="http://schemas.openxmlformats.org/officeDocument/2006/relationships/image" Target="../media/image42.jpg"/><Relationship Id="rId4" Type="http://schemas.openxmlformats.org/officeDocument/2006/relationships/hyperlink" Target="http://gamineexpedition.blogspot.com/2010/10/creativity-crisis-revisited.html"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42.xml"/></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8.xml"/><Relationship Id="rId1" Type="http://schemas.openxmlformats.org/officeDocument/2006/relationships/slideLayout" Target="../slideLayouts/slideLayout42.xml"/></Relationships>
</file>

<file path=ppt/slides/_rels/slide1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42.xml"/></Relationships>
</file>

<file path=ppt/slides/_rels/slide1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C7D551-A5BF-9C16-85A4-ACF1AF15467E}"/>
              </a:ext>
            </a:extLst>
          </p:cNvPr>
          <p:cNvSpPr txBox="1"/>
          <p:nvPr/>
        </p:nvSpPr>
        <p:spPr>
          <a:xfrm>
            <a:off x="2071696" y="0"/>
            <a:ext cx="8048614" cy="2308324"/>
          </a:xfrm>
          <a:prstGeom prst="rect">
            <a:avLst/>
          </a:prstGeom>
          <a:noFill/>
        </p:spPr>
        <p:txBody>
          <a:bodyPr wrap="none" rtlCol="0">
            <a:spAutoFit/>
          </a:bodyPr>
          <a:lstStyle/>
          <a:p>
            <a:pPr algn="ctr"/>
            <a:r>
              <a:rPr lang="en-GB" sz="6000" dirty="0">
                <a:solidFill>
                  <a:srgbClr val="0000CC"/>
                </a:solidFill>
              </a:rPr>
              <a:t>BMSK6012</a:t>
            </a:r>
          </a:p>
          <a:p>
            <a:pPr algn="ctr"/>
            <a:endParaRPr lang="en-GB" sz="2400" dirty="0">
              <a:solidFill>
                <a:srgbClr val="0000CC"/>
              </a:solidFill>
            </a:endParaRPr>
          </a:p>
          <a:p>
            <a:pPr algn="ctr"/>
            <a:r>
              <a:rPr lang="en-GB" sz="6000" dirty="0">
                <a:solidFill>
                  <a:srgbClr val="0000CC"/>
                </a:solidFill>
              </a:rPr>
              <a:t>Pre-Residential Session</a:t>
            </a:r>
          </a:p>
        </p:txBody>
      </p:sp>
      <p:pic>
        <p:nvPicPr>
          <p:cNvPr id="6" name="Picture 5" descr="A light in the dark&#10;&#10;Description automatically generated">
            <a:extLst>
              <a:ext uri="{FF2B5EF4-FFF2-40B4-BE49-F238E27FC236}">
                <a16:creationId xmlns:a16="http://schemas.microsoft.com/office/drawing/2014/main" id="{854E00A0-C94F-E6C1-0034-FCC49FABDF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2590800"/>
            <a:ext cx="12192000" cy="4267200"/>
          </a:xfrm>
          <a:prstGeom prst="rect">
            <a:avLst/>
          </a:prstGeom>
        </p:spPr>
      </p:pic>
    </p:spTree>
    <p:extLst>
      <p:ext uri="{BB962C8B-B14F-4D97-AF65-F5344CB8AC3E}">
        <p14:creationId xmlns:p14="http://schemas.microsoft.com/office/powerpoint/2010/main" val="6616811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B7F8E-7055-CABB-2140-4F7FFF90DBBC}"/>
              </a:ext>
            </a:extLst>
          </p:cNvPr>
          <p:cNvSpPr>
            <a:spLocks noGrp="1"/>
          </p:cNvSpPr>
          <p:nvPr>
            <p:ph type="ctrTitle"/>
          </p:nvPr>
        </p:nvSpPr>
        <p:spPr>
          <a:xfrm>
            <a:off x="0" y="0"/>
            <a:ext cx="4475181" cy="2686004"/>
          </a:xfrm>
        </p:spPr>
        <p:txBody>
          <a:bodyPr>
            <a:normAutofit fontScale="90000"/>
          </a:bodyPr>
          <a:lstStyle/>
          <a:p>
            <a:r>
              <a:rPr lang="en-GB" sz="4400" b="1" dirty="0">
                <a:solidFill>
                  <a:srgbClr val="0000CC"/>
                </a:solidFill>
              </a:rPr>
              <a:t>Developing Creativity and Innovation </a:t>
            </a:r>
            <a:br>
              <a:rPr lang="en-GB" sz="4400" b="1" dirty="0">
                <a:solidFill>
                  <a:srgbClr val="0000CC"/>
                </a:solidFill>
              </a:rPr>
            </a:br>
            <a:r>
              <a:rPr lang="en-GB" sz="4400" b="1" dirty="0">
                <a:solidFill>
                  <a:srgbClr val="0000CC"/>
                </a:solidFill>
              </a:rPr>
              <a:t>for Competitive Advantage</a:t>
            </a:r>
          </a:p>
        </p:txBody>
      </p:sp>
      <p:pic>
        <p:nvPicPr>
          <p:cNvPr id="6" name="Picture 5" descr="A diagram of a diagram&#10;&#10;AI-generated content may be incorrect.">
            <a:extLst>
              <a:ext uri="{FF2B5EF4-FFF2-40B4-BE49-F238E27FC236}">
                <a16:creationId xmlns:a16="http://schemas.microsoft.com/office/drawing/2014/main" id="{CEE91506-7A32-4D60-5557-2E55CE22030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20690961">
            <a:off x="4501564" y="865912"/>
            <a:ext cx="6877563" cy="3640185"/>
          </a:xfrm>
          <a:prstGeom prst="rect">
            <a:avLst/>
          </a:prstGeom>
        </p:spPr>
      </p:pic>
      <p:pic>
        <p:nvPicPr>
          <p:cNvPr id="4" name="Picture 3" descr="A group of people sitting around a table with writing on it&#10;&#10;AI-generated content may be incorrect.">
            <a:extLst>
              <a:ext uri="{FF2B5EF4-FFF2-40B4-BE49-F238E27FC236}">
                <a16:creationId xmlns:a16="http://schemas.microsoft.com/office/drawing/2014/main" id="{3038B83A-9F7A-5389-E9EF-B6D97BDD18D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3020329"/>
            <a:ext cx="3421662" cy="2686005"/>
          </a:xfrm>
          <a:prstGeom prst="rect">
            <a:avLst/>
          </a:prstGeom>
        </p:spPr>
      </p:pic>
    </p:spTree>
    <p:extLst>
      <p:ext uri="{BB962C8B-B14F-4D97-AF65-F5344CB8AC3E}">
        <p14:creationId xmlns:p14="http://schemas.microsoft.com/office/powerpoint/2010/main" val="3699756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CDDCF-6EB6-4C01-AA5E-CF79B706D893}"/>
              </a:ext>
            </a:extLst>
          </p:cNvPr>
          <p:cNvSpPr>
            <a:spLocks noGrp="1"/>
          </p:cNvSpPr>
          <p:nvPr>
            <p:ph type="title"/>
          </p:nvPr>
        </p:nvSpPr>
        <p:spPr>
          <a:xfrm>
            <a:off x="719866" y="96184"/>
            <a:ext cx="10515600" cy="775185"/>
          </a:xfrm>
        </p:spPr>
        <p:txBody>
          <a:bodyPr>
            <a:normAutofit fontScale="90000"/>
          </a:bodyPr>
          <a:lstStyle/>
          <a:p>
            <a:pPr algn="ctr"/>
            <a:r>
              <a:rPr lang="en-GB" sz="3600" dirty="0"/>
              <a:t>Developing Creativity and Innovation for Competitive Advantage – Learning Outcomes</a:t>
            </a:r>
          </a:p>
        </p:txBody>
      </p:sp>
      <p:sp>
        <p:nvSpPr>
          <p:cNvPr id="3" name="Content Placeholder 2">
            <a:extLst>
              <a:ext uri="{FF2B5EF4-FFF2-40B4-BE49-F238E27FC236}">
                <a16:creationId xmlns:a16="http://schemas.microsoft.com/office/drawing/2014/main" id="{DA4F7742-1AB6-D278-E67A-8E2BFBFD8A83}"/>
              </a:ext>
            </a:extLst>
          </p:cNvPr>
          <p:cNvSpPr>
            <a:spLocks noGrp="1"/>
          </p:cNvSpPr>
          <p:nvPr>
            <p:ph idx="1"/>
          </p:nvPr>
        </p:nvSpPr>
        <p:spPr>
          <a:xfrm>
            <a:off x="719866" y="1253331"/>
            <a:ext cx="10515600" cy="4351338"/>
          </a:xfrm>
        </p:spPr>
        <p:txBody>
          <a:bodyPr/>
          <a:lstStyle/>
          <a:p>
            <a:pPr marL="0" indent="0" fontAlgn="base">
              <a:buNone/>
            </a:pPr>
            <a:r>
              <a:rPr lang="en-GB" dirty="0">
                <a:solidFill>
                  <a:srgbClr val="0000CC"/>
                </a:solidFill>
              </a:rPr>
              <a:t>Upon the successful completion of this module, the student should be able to demonstrate the ability to: </a:t>
            </a:r>
          </a:p>
          <a:p>
            <a:pPr lvl="0" fontAlgn="base"/>
            <a:r>
              <a:rPr lang="en-GB" dirty="0">
                <a:solidFill>
                  <a:srgbClr val="0000CC"/>
                </a:solidFill>
              </a:rPr>
              <a:t>Critically reflect on the innovation concept</a:t>
            </a:r>
          </a:p>
          <a:p>
            <a:pPr lvl="0" fontAlgn="base"/>
            <a:r>
              <a:rPr lang="en-GB" dirty="0">
                <a:solidFill>
                  <a:srgbClr val="0000CC"/>
                </a:solidFill>
              </a:rPr>
              <a:t>Recognise, analyse and apply creative thinking at the individual, team, organisational and industry level</a:t>
            </a:r>
          </a:p>
          <a:p>
            <a:pPr lvl="0" fontAlgn="base"/>
            <a:r>
              <a:rPr lang="en-GB" dirty="0">
                <a:solidFill>
                  <a:srgbClr val="0000CC"/>
                </a:solidFill>
              </a:rPr>
              <a:t>Critically explore and differentiate between different models of innovation</a:t>
            </a:r>
          </a:p>
          <a:p>
            <a:r>
              <a:rPr lang="en-GB" dirty="0">
                <a:solidFill>
                  <a:srgbClr val="0000CC"/>
                </a:solidFill>
              </a:rPr>
              <a:t>Critically assess characteristics of organisational knowledge and organisational knowing </a:t>
            </a:r>
          </a:p>
        </p:txBody>
      </p:sp>
    </p:spTree>
    <p:extLst>
      <p:ext uri="{BB962C8B-B14F-4D97-AF65-F5344CB8AC3E}">
        <p14:creationId xmlns:p14="http://schemas.microsoft.com/office/powerpoint/2010/main" val="304876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D1E0F-11B3-ACED-3A03-6DD70763B58A}"/>
              </a:ext>
            </a:extLst>
          </p:cNvPr>
          <p:cNvSpPr>
            <a:spLocks noGrp="1"/>
          </p:cNvSpPr>
          <p:nvPr>
            <p:ph type="title"/>
          </p:nvPr>
        </p:nvSpPr>
        <p:spPr>
          <a:xfrm>
            <a:off x="838200" y="120428"/>
            <a:ext cx="10515600" cy="1325563"/>
          </a:xfrm>
        </p:spPr>
        <p:txBody>
          <a:bodyPr/>
          <a:lstStyle/>
          <a:p>
            <a:r>
              <a:rPr lang="en-GB" dirty="0"/>
              <a:t>A question...</a:t>
            </a:r>
          </a:p>
        </p:txBody>
      </p:sp>
      <p:sp>
        <p:nvSpPr>
          <p:cNvPr id="3" name="Content Placeholder 2">
            <a:extLst>
              <a:ext uri="{FF2B5EF4-FFF2-40B4-BE49-F238E27FC236}">
                <a16:creationId xmlns:a16="http://schemas.microsoft.com/office/drawing/2014/main" id="{A6B7254B-D0C7-6D6D-4856-FE32DCE7A312}"/>
              </a:ext>
            </a:extLst>
          </p:cNvPr>
          <p:cNvSpPr>
            <a:spLocks noGrp="1"/>
          </p:cNvSpPr>
          <p:nvPr>
            <p:ph idx="1"/>
          </p:nvPr>
        </p:nvSpPr>
        <p:spPr>
          <a:xfrm>
            <a:off x="838200" y="1671078"/>
            <a:ext cx="10515600" cy="3789564"/>
          </a:xfrm>
        </p:spPr>
        <p:txBody>
          <a:bodyPr/>
          <a:lstStyle/>
          <a:p>
            <a:r>
              <a:rPr lang="en-GB" dirty="0">
                <a:solidFill>
                  <a:srgbClr val="0000CC"/>
                </a:solidFill>
              </a:rPr>
              <a:t>Why is innovation important for organisations?</a:t>
            </a:r>
          </a:p>
          <a:p>
            <a:r>
              <a:rPr lang="en-GB" dirty="0">
                <a:solidFill>
                  <a:srgbClr val="0000CC"/>
                </a:solidFill>
              </a:rPr>
              <a:t>How is innovation demonstrated in your own organisation?</a:t>
            </a:r>
          </a:p>
          <a:p>
            <a:endParaRPr lang="en-GB" dirty="0">
              <a:solidFill>
                <a:srgbClr val="0000CC"/>
              </a:solidFill>
            </a:endParaRPr>
          </a:p>
          <a:p>
            <a:pPr marL="0" indent="0">
              <a:buNone/>
            </a:pPr>
            <a:r>
              <a:rPr lang="en-GB" dirty="0">
                <a:solidFill>
                  <a:srgbClr val="0000CC"/>
                </a:solidFill>
              </a:rPr>
              <a:t>Discuss in your groups for 10 minutes ready for feedback.  Include examples.</a:t>
            </a:r>
          </a:p>
          <a:p>
            <a:pPr marL="0" indent="0">
              <a:buNone/>
            </a:pPr>
            <a:endParaRPr lang="en-GB" dirty="0">
              <a:solidFill>
                <a:srgbClr val="0000CC"/>
              </a:solidFill>
            </a:endParaRPr>
          </a:p>
        </p:txBody>
      </p:sp>
    </p:spTree>
    <p:extLst>
      <p:ext uri="{BB962C8B-B14F-4D97-AF65-F5344CB8AC3E}">
        <p14:creationId xmlns:p14="http://schemas.microsoft.com/office/powerpoint/2010/main" val="37530105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8D6CA-4092-4FF5-2730-312AD113B7FD}"/>
              </a:ext>
            </a:extLst>
          </p:cNvPr>
          <p:cNvSpPr>
            <a:spLocks noGrp="1"/>
          </p:cNvSpPr>
          <p:nvPr>
            <p:ph type="title"/>
          </p:nvPr>
        </p:nvSpPr>
        <p:spPr>
          <a:xfrm>
            <a:off x="358219" y="86061"/>
            <a:ext cx="11481847" cy="989705"/>
          </a:xfrm>
        </p:spPr>
        <p:txBody>
          <a:bodyPr>
            <a:normAutofit/>
          </a:bodyPr>
          <a:lstStyle/>
          <a:p>
            <a:pPr algn="ctr"/>
            <a:r>
              <a:rPr lang="en-GB" sz="4800" dirty="0"/>
              <a:t>The Assignment</a:t>
            </a:r>
          </a:p>
        </p:txBody>
      </p:sp>
      <p:pic>
        <p:nvPicPr>
          <p:cNvPr id="5" name="Content Placeholder 4" descr="A tablet with words on the screen&#10;&#10;AI-generated content may be incorrect.">
            <a:extLst>
              <a:ext uri="{FF2B5EF4-FFF2-40B4-BE49-F238E27FC236}">
                <a16:creationId xmlns:a16="http://schemas.microsoft.com/office/drawing/2014/main" id="{E89D2475-E475-B8AF-6D75-ACC87F478886}"/>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626659" y="991468"/>
            <a:ext cx="6938682" cy="4625788"/>
          </a:xfrm>
        </p:spPr>
      </p:pic>
    </p:spTree>
    <p:extLst>
      <p:ext uri="{BB962C8B-B14F-4D97-AF65-F5344CB8AC3E}">
        <p14:creationId xmlns:p14="http://schemas.microsoft.com/office/powerpoint/2010/main" val="2145317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DC988A2F-937C-4CBB-8C85-2F822EE300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0"/>
            <a:ext cx="2157984" cy="1618488"/>
          </a:xfrm>
          <a:prstGeom prst="rect">
            <a:avLst/>
          </a:prstGeom>
        </p:spPr>
      </p:pic>
      <p:sp>
        <p:nvSpPr>
          <p:cNvPr id="2" name="Title 1">
            <a:extLst>
              <a:ext uri="{FF2B5EF4-FFF2-40B4-BE49-F238E27FC236}">
                <a16:creationId xmlns:a16="http://schemas.microsoft.com/office/drawing/2014/main" id="{CB0616C5-ADB6-4478-87F0-B2E5DC293484}"/>
              </a:ext>
            </a:extLst>
          </p:cNvPr>
          <p:cNvSpPr>
            <a:spLocks noGrp="1"/>
          </p:cNvSpPr>
          <p:nvPr>
            <p:ph type="title"/>
          </p:nvPr>
        </p:nvSpPr>
        <p:spPr/>
        <p:txBody>
          <a:bodyPr/>
          <a:lstStyle/>
          <a:p>
            <a:pPr algn="ctr"/>
            <a:r>
              <a:rPr lang="en-GB" dirty="0"/>
              <a:t>A first look……..</a:t>
            </a:r>
          </a:p>
        </p:txBody>
      </p:sp>
      <p:sp>
        <p:nvSpPr>
          <p:cNvPr id="3" name="Content Placeholder 2">
            <a:extLst>
              <a:ext uri="{FF2B5EF4-FFF2-40B4-BE49-F238E27FC236}">
                <a16:creationId xmlns:a16="http://schemas.microsoft.com/office/drawing/2014/main" id="{B85187F6-46F6-4767-8E15-898395F27B07}"/>
              </a:ext>
            </a:extLst>
          </p:cNvPr>
          <p:cNvSpPr>
            <a:spLocks noGrp="1"/>
          </p:cNvSpPr>
          <p:nvPr>
            <p:ph idx="1"/>
          </p:nvPr>
        </p:nvSpPr>
        <p:spPr>
          <a:xfrm>
            <a:off x="1981200" y="1600201"/>
            <a:ext cx="8564880" cy="3917032"/>
          </a:xfrm>
        </p:spPr>
        <p:txBody>
          <a:bodyPr>
            <a:noAutofit/>
          </a:bodyPr>
          <a:lstStyle/>
          <a:p>
            <a:r>
              <a:rPr lang="en-GB" sz="4000" dirty="0">
                <a:solidFill>
                  <a:srgbClr val="0000CC"/>
                </a:solidFill>
              </a:rPr>
              <a:t>Using </a:t>
            </a:r>
            <a:r>
              <a:rPr lang="en-GB" sz="4000" i="1" u="sng" dirty="0">
                <a:solidFill>
                  <a:srgbClr val="0000CC"/>
                </a:solidFill>
              </a:rPr>
              <a:t>at least two</a:t>
            </a:r>
            <a:r>
              <a:rPr lang="en-GB" sz="4000" u="sng" dirty="0">
                <a:solidFill>
                  <a:srgbClr val="0000CC"/>
                </a:solidFill>
              </a:rPr>
              <a:t> </a:t>
            </a:r>
            <a:r>
              <a:rPr lang="en-GB" sz="4000" dirty="0">
                <a:solidFill>
                  <a:srgbClr val="0000CC"/>
                </a:solidFill>
              </a:rPr>
              <a:t>recognised models of innovation, critically examine the ability of the organisation to innovate effectively. </a:t>
            </a:r>
            <a:endParaRPr lang="en-GB" sz="4000" b="1" dirty="0">
              <a:solidFill>
                <a:srgbClr val="0000CC"/>
              </a:solidFill>
            </a:endParaRPr>
          </a:p>
          <a:p>
            <a:r>
              <a:rPr lang="en-GB" sz="4000" dirty="0">
                <a:solidFill>
                  <a:srgbClr val="002060"/>
                </a:solidFill>
              </a:rPr>
              <a:t>Evaluate an organisations’ ability to harness  creativity and foster a creative culture in the workplace</a:t>
            </a:r>
          </a:p>
        </p:txBody>
      </p:sp>
    </p:spTree>
    <p:extLst>
      <p:ext uri="{BB962C8B-B14F-4D97-AF65-F5344CB8AC3E}">
        <p14:creationId xmlns:p14="http://schemas.microsoft.com/office/powerpoint/2010/main" val="150598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erson&#10;&#10;Description automatically generated">
            <a:extLst>
              <a:ext uri="{FF2B5EF4-FFF2-40B4-BE49-F238E27FC236}">
                <a16:creationId xmlns:a16="http://schemas.microsoft.com/office/drawing/2014/main" id="{0BF18933-4060-4BE1-A81D-1028AE047DF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9786590" y="0"/>
            <a:ext cx="2279904" cy="1714214"/>
          </a:xfrm>
          <a:prstGeom prst="rect">
            <a:avLst/>
          </a:prstGeom>
        </p:spPr>
      </p:pic>
      <p:sp>
        <p:nvSpPr>
          <p:cNvPr id="2" name="Title 1">
            <a:extLst>
              <a:ext uri="{FF2B5EF4-FFF2-40B4-BE49-F238E27FC236}">
                <a16:creationId xmlns:a16="http://schemas.microsoft.com/office/drawing/2014/main" id="{46D679AB-5FE6-451D-AC34-A845420D33DB}"/>
              </a:ext>
            </a:extLst>
          </p:cNvPr>
          <p:cNvSpPr>
            <a:spLocks noGrp="1"/>
          </p:cNvSpPr>
          <p:nvPr>
            <p:ph type="title"/>
          </p:nvPr>
        </p:nvSpPr>
        <p:spPr>
          <a:xfrm>
            <a:off x="0" y="42398"/>
            <a:ext cx="5691692" cy="742912"/>
          </a:xfrm>
        </p:spPr>
        <p:txBody>
          <a:bodyPr/>
          <a:lstStyle/>
          <a:p>
            <a:r>
              <a:rPr lang="en-GB" dirty="0"/>
              <a:t>A first look……..</a:t>
            </a:r>
          </a:p>
        </p:txBody>
      </p:sp>
      <p:sp>
        <p:nvSpPr>
          <p:cNvPr id="3" name="Content Placeholder 2">
            <a:extLst>
              <a:ext uri="{FF2B5EF4-FFF2-40B4-BE49-F238E27FC236}">
                <a16:creationId xmlns:a16="http://schemas.microsoft.com/office/drawing/2014/main" id="{14010B67-F485-4658-85A9-908082C1F48F}"/>
              </a:ext>
            </a:extLst>
          </p:cNvPr>
          <p:cNvSpPr>
            <a:spLocks noGrp="1"/>
          </p:cNvSpPr>
          <p:nvPr>
            <p:ph idx="1"/>
          </p:nvPr>
        </p:nvSpPr>
        <p:spPr>
          <a:xfrm>
            <a:off x="125506" y="857107"/>
            <a:ext cx="10277139" cy="3971216"/>
          </a:xfrm>
        </p:spPr>
        <p:txBody>
          <a:bodyPr>
            <a:noAutofit/>
          </a:bodyPr>
          <a:lstStyle/>
          <a:p>
            <a:endParaRPr lang="en-GB" sz="2000" u="sng" dirty="0">
              <a:solidFill>
                <a:srgbClr val="0000FF"/>
              </a:solidFill>
              <a:cs typeface="Arial" panose="020B0604020202020204" pitchFamily="34" charset="0"/>
            </a:endParaRPr>
          </a:p>
          <a:p>
            <a:pPr marL="0" indent="0">
              <a:buNone/>
            </a:pPr>
            <a:r>
              <a:rPr lang="en-GB" sz="2000" u="sng" dirty="0">
                <a:solidFill>
                  <a:srgbClr val="0000FF"/>
                </a:solidFill>
                <a:cs typeface="Arial" panose="020B0604020202020204" pitchFamily="34" charset="0"/>
              </a:rPr>
              <a:t>General advice for this assignment is to </a:t>
            </a:r>
            <a:r>
              <a:rPr lang="en-GB" sz="2000" i="1" dirty="0">
                <a:solidFill>
                  <a:srgbClr val="0000FF"/>
                </a:solidFill>
                <a:cs typeface="Arial" panose="020B0604020202020204" pitchFamily="34" charset="0"/>
              </a:rPr>
              <a:t>focus on your chosen organisation as the foundation for your assignment</a:t>
            </a:r>
            <a:r>
              <a:rPr lang="en-GB" sz="2000" dirty="0">
                <a:solidFill>
                  <a:srgbClr val="0000FF"/>
                </a:solidFill>
                <a:cs typeface="Arial" panose="020B0604020202020204" pitchFamily="34" charset="0"/>
              </a:rPr>
              <a:t> and look to address the questions as you write your answers.</a:t>
            </a:r>
          </a:p>
          <a:p>
            <a:r>
              <a:rPr lang="en-GB" sz="2000" dirty="0">
                <a:solidFill>
                  <a:srgbClr val="0000FF"/>
                </a:solidFill>
                <a:cs typeface="Arial" panose="020B0604020202020204" pitchFamily="34" charset="0"/>
              </a:rPr>
              <a:t>Treat the first question as having two parts.  The first part requires you to identify and analyse at </a:t>
            </a:r>
            <a:r>
              <a:rPr lang="en-GB" sz="2000" u="sng" dirty="0">
                <a:solidFill>
                  <a:srgbClr val="0000FF"/>
                </a:solidFill>
                <a:cs typeface="Arial" panose="020B0604020202020204" pitchFamily="34" charset="0"/>
              </a:rPr>
              <a:t>least two recognised models of innovation (to do this draw upon the available module resources, which cover some models, as well as your own research and reading).  </a:t>
            </a:r>
            <a:r>
              <a:rPr lang="en-GB" sz="2000" dirty="0">
                <a:solidFill>
                  <a:srgbClr val="0000FF"/>
                </a:solidFill>
                <a:cs typeface="Arial" panose="020B0604020202020204" pitchFamily="34" charset="0"/>
              </a:rPr>
              <a:t>This should provide you with an opportunity to write about at least two models of innovation (drawing upon relevant theorists).  If you only look at two that’s fine, just do them well, which might be easier than looking at three, for example.  There is a PowerPoint presentation on Models of Innovation available on Moodle.  </a:t>
            </a:r>
          </a:p>
          <a:p>
            <a:r>
              <a:rPr lang="en-GB" sz="2000" dirty="0">
                <a:solidFill>
                  <a:srgbClr val="0000FF"/>
                </a:solidFill>
                <a:cs typeface="Arial" panose="020B0604020202020204" pitchFamily="34" charset="0"/>
              </a:rPr>
              <a:t>The second part of the question requires you to critically examine (provide an analysis) of the ability of your organisation to innovate.  This should provide you with an opportunity to write about the ability of your organisation to successfully innovate in your workplace.  What factors contribute to this do you think?  The ability to innovate may be linked to culture and creativity, for example.</a:t>
            </a:r>
          </a:p>
          <a:p>
            <a:endParaRPr lang="en-GB" sz="2000" dirty="0">
              <a:solidFill>
                <a:srgbClr val="0000FF"/>
              </a:solidFill>
              <a:cs typeface="Arial" panose="020B0604020202020204" pitchFamily="34" charset="0"/>
            </a:endParaRPr>
          </a:p>
          <a:p>
            <a:endParaRPr lang="en-GB" sz="2000" dirty="0">
              <a:solidFill>
                <a:srgbClr val="0000FF"/>
              </a:solidFill>
              <a:cs typeface="Arial" panose="020B0604020202020204" pitchFamily="34" charset="0"/>
            </a:endParaRPr>
          </a:p>
        </p:txBody>
      </p:sp>
    </p:spTree>
    <p:extLst>
      <p:ext uri="{BB962C8B-B14F-4D97-AF65-F5344CB8AC3E}">
        <p14:creationId xmlns:p14="http://schemas.microsoft.com/office/powerpoint/2010/main" val="2223317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F01C68-22C6-4BF5-833A-42E21D13C324}"/>
              </a:ext>
            </a:extLst>
          </p:cNvPr>
          <p:cNvSpPr>
            <a:spLocks noGrp="1"/>
          </p:cNvSpPr>
          <p:nvPr>
            <p:ph type="title"/>
          </p:nvPr>
        </p:nvSpPr>
        <p:spPr>
          <a:xfrm>
            <a:off x="1899009" y="149369"/>
            <a:ext cx="4607959" cy="630388"/>
          </a:xfrm>
        </p:spPr>
        <p:txBody>
          <a:bodyPr>
            <a:normAutofit fontScale="90000"/>
          </a:bodyPr>
          <a:lstStyle/>
          <a:p>
            <a:r>
              <a:rPr lang="en-GB" dirty="0"/>
              <a:t>A first look……..</a:t>
            </a:r>
            <a:r>
              <a:rPr lang="en-GB" i="1" dirty="0"/>
              <a:t>cont.</a:t>
            </a:r>
          </a:p>
        </p:txBody>
      </p:sp>
      <p:sp>
        <p:nvSpPr>
          <p:cNvPr id="3" name="Content Placeholder 2">
            <a:extLst>
              <a:ext uri="{FF2B5EF4-FFF2-40B4-BE49-F238E27FC236}">
                <a16:creationId xmlns:a16="http://schemas.microsoft.com/office/drawing/2014/main" id="{C7C1D54B-5F12-BAA6-B959-750A5059C7A0}"/>
              </a:ext>
            </a:extLst>
          </p:cNvPr>
          <p:cNvSpPr>
            <a:spLocks noGrp="1"/>
          </p:cNvSpPr>
          <p:nvPr>
            <p:ph idx="1"/>
          </p:nvPr>
        </p:nvSpPr>
        <p:spPr>
          <a:xfrm>
            <a:off x="322730" y="903818"/>
            <a:ext cx="9967243" cy="3917032"/>
          </a:xfrm>
        </p:spPr>
        <p:txBody>
          <a:bodyPr>
            <a:noAutofit/>
          </a:bodyPr>
          <a:lstStyle/>
          <a:p>
            <a:r>
              <a:rPr lang="en-GB" sz="2200" dirty="0">
                <a:solidFill>
                  <a:srgbClr val="0000FF"/>
                </a:solidFill>
                <a:latin typeface="Calibri" panose="020F0502020204030204" pitchFamily="34" charset="0"/>
                <a:ea typeface="Times New Roman" panose="02020603050405020304" pitchFamily="18" charset="0"/>
                <a:cs typeface="Calibri" panose="020F0502020204030204" pitchFamily="34" charset="0"/>
              </a:rPr>
              <a:t>As previously, treat the second question as having two parts.  The first part requires you to evaluate your organisation’s ability to harness creativity.  This should provide you with an opportunity to write about the concept of creativity (drawing upon relevant theorists) and how effectively (or not) your organisation successfully harnesses (channels) creativity in the workplace.  What factors contribute to creativity in an organisation and whether your organisation successfully harnesses (supports) creativity in your workplace?  There </a:t>
            </a:r>
            <a:r>
              <a:rPr lang="en-GB" sz="2200" i="1" dirty="0">
                <a:solidFill>
                  <a:srgbClr val="0000FF"/>
                </a:solidFill>
                <a:latin typeface="Calibri" panose="020F0502020204030204" pitchFamily="34" charset="0"/>
                <a:ea typeface="Times New Roman" panose="02020603050405020304" pitchFamily="18" charset="0"/>
                <a:cs typeface="Calibri" panose="020F0502020204030204" pitchFamily="34" charset="0"/>
              </a:rPr>
              <a:t>is a link </a:t>
            </a:r>
            <a:r>
              <a:rPr lang="en-GB" sz="2200" dirty="0">
                <a:solidFill>
                  <a:srgbClr val="0000FF"/>
                </a:solidFill>
                <a:latin typeface="Calibri" panose="020F0502020204030204" pitchFamily="34" charset="0"/>
                <a:ea typeface="Times New Roman" panose="02020603050405020304" pitchFamily="18" charset="0"/>
                <a:cs typeface="Calibri" panose="020F0502020204030204" pitchFamily="34" charset="0"/>
              </a:rPr>
              <a:t>between creativity and culture.  </a:t>
            </a:r>
          </a:p>
          <a:p>
            <a:r>
              <a:rPr lang="en-GB" sz="2200" dirty="0">
                <a:solidFill>
                  <a:srgbClr val="0000FF"/>
                </a:solidFill>
                <a:latin typeface="Calibri" panose="020F0502020204030204" pitchFamily="34" charset="0"/>
                <a:ea typeface="Times New Roman" panose="02020603050405020304" pitchFamily="18" charset="0"/>
                <a:cs typeface="Calibri" panose="020F0502020204030204" pitchFamily="34" charset="0"/>
              </a:rPr>
              <a:t>The second part requires you to evaluate your organisation’s ability to foster a creative culture in the workplace. This should provide you with an opportunity to write about the concept of culture (drawing upon relevant theorists) and how effectively (or not) your organisation fosters (supports) culture in the workplace.  Think about what factors contribute to culture in an organisation and whether your organisation fosters (encourages, nurtures and supports) a positive creative culture in your workplace.</a:t>
            </a:r>
          </a:p>
          <a:p>
            <a:endParaRPr lang="en-GB" sz="2200" dirty="0">
              <a:solidFill>
                <a:srgbClr val="0000FF"/>
              </a:solidFill>
              <a:latin typeface="Calibri" panose="020F0502020204030204" pitchFamily="34" charset="0"/>
              <a:cs typeface="Calibri" panose="020F0502020204030204" pitchFamily="34" charset="0"/>
            </a:endParaRPr>
          </a:p>
        </p:txBody>
      </p:sp>
      <p:pic>
        <p:nvPicPr>
          <p:cNvPr id="4" name="Picture 3" descr="A close up of a person&#10;&#10;Description automatically generated">
            <a:extLst>
              <a:ext uri="{FF2B5EF4-FFF2-40B4-BE49-F238E27FC236}">
                <a16:creationId xmlns:a16="http://schemas.microsoft.com/office/drawing/2014/main" id="{72A05599-5CFD-201F-E622-413406C9CB9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10478235" y="0"/>
            <a:ext cx="1545228" cy="1161826"/>
          </a:xfrm>
          <a:prstGeom prst="rect">
            <a:avLst/>
          </a:prstGeom>
        </p:spPr>
      </p:pic>
    </p:spTree>
    <p:extLst>
      <p:ext uri="{BB962C8B-B14F-4D97-AF65-F5344CB8AC3E}">
        <p14:creationId xmlns:p14="http://schemas.microsoft.com/office/powerpoint/2010/main" val="251527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FAA660E7-04B6-4F48-94B2-4E5C76E05772}"/>
              </a:ext>
            </a:extLst>
          </p:cNvPr>
          <p:cNvSpPr/>
          <p:nvPr/>
        </p:nvSpPr>
        <p:spPr>
          <a:xfrm>
            <a:off x="1613210" y="836341"/>
            <a:ext cx="8965582" cy="4772722"/>
          </a:xfrm>
          <a:prstGeom prst="rect">
            <a:avLst/>
          </a:prstGeom>
          <a:solidFill>
            <a:schemeClr val="bg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D2F36BE-C996-40C3-8699-F80413C8668D}"/>
              </a:ext>
            </a:extLst>
          </p:cNvPr>
          <p:cNvSpPr>
            <a:spLocks noGrp="1"/>
          </p:cNvSpPr>
          <p:nvPr>
            <p:ph type="title"/>
          </p:nvPr>
        </p:nvSpPr>
        <p:spPr>
          <a:xfrm>
            <a:off x="2059258" y="-14589"/>
            <a:ext cx="8229600" cy="1143000"/>
          </a:xfrm>
        </p:spPr>
        <p:txBody>
          <a:bodyPr>
            <a:normAutofit/>
          </a:bodyPr>
          <a:lstStyle/>
          <a:p>
            <a:r>
              <a:rPr lang="en-GB" dirty="0"/>
              <a:t>What you should realise by now…..</a:t>
            </a:r>
          </a:p>
        </p:txBody>
      </p:sp>
      <p:sp>
        <p:nvSpPr>
          <p:cNvPr id="7" name="Oval 6">
            <a:extLst>
              <a:ext uri="{FF2B5EF4-FFF2-40B4-BE49-F238E27FC236}">
                <a16:creationId xmlns:a16="http://schemas.microsoft.com/office/drawing/2014/main" id="{C1A5049F-8B6E-446A-AF5E-51B207B3D280}"/>
              </a:ext>
            </a:extLst>
          </p:cNvPr>
          <p:cNvSpPr/>
          <p:nvPr/>
        </p:nvSpPr>
        <p:spPr>
          <a:xfrm>
            <a:off x="1621113" y="109403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t>Academic &amp; Research Skills</a:t>
            </a:r>
            <a:endParaRPr lang="en-GB" sz="1200" dirty="0">
              <a:ea typeface="Calibri"/>
              <a:cs typeface="Calibri"/>
            </a:endParaRPr>
          </a:p>
        </p:txBody>
      </p:sp>
      <p:sp>
        <p:nvSpPr>
          <p:cNvPr id="22" name="Oval 21">
            <a:extLst>
              <a:ext uri="{FF2B5EF4-FFF2-40B4-BE49-F238E27FC236}">
                <a16:creationId xmlns:a16="http://schemas.microsoft.com/office/drawing/2014/main" id="{D951DA77-975A-4321-9932-6D5627AD5964}"/>
              </a:ext>
            </a:extLst>
          </p:cNvPr>
          <p:cNvSpPr/>
          <p:nvPr/>
        </p:nvSpPr>
        <p:spPr>
          <a:xfrm>
            <a:off x="3027092" y="1052027"/>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Continuous Professional Development</a:t>
            </a:r>
          </a:p>
        </p:txBody>
      </p:sp>
      <p:sp>
        <p:nvSpPr>
          <p:cNvPr id="24" name="Oval 23">
            <a:extLst>
              <a:ext uri="{FF2B5EF4-FFF2-40B4-BE49-F238E27FC236}">
                <a16:creationId xmlns:a16="http://schemas.microsoft.com/office/drawing/2014/main" id="{F8E16DE8-ACE6-40C3-9216-0858809A8F74}"/>
              </a:ext>
            </a:extLst>
          </p:cNvPr>
          <p:cNvSpPr/>
          <p:nvPr/>
        </p:nvSpPr>
        <p:spPr>
          <a:xfrm>
            <a:off x="4479306" y="106156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Developing Professional Practice</a:t>
            </a:r>
          </a:p>
        </p:txBody>
      </p:sp>
      <p:sp>
        <p:nvSpPr>
          <p:cNvPr id="9" name="Oval 8">
            <a:extLst>
              <a:ext uri="{FF2B5EF4-FFF2-40B4-BE49-F238E27FC236}">
                <a16:creationId xmlns:a16="http://schemas.microsoft.com/office/drawing/2014/main" id="{4A4AEA98-D76B-4ACA-B11A-3D2B3139B534}"/>
              </a:ext>
            </a:extLst>
          </p:cNvPr>
          <p:cNvSpPr/>
          <p:nvPr/>
        </p:nvSpPr>
        <p:spPr>
          <a:xfrm>
            <a:off x="1638301" y="2481274"/>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Developing Workplace Critical Thinking</a:t>
            </a:r>
          </a:p>
        </p:txBody>
      </p:sp>
      <p:sp>
        <p:nvSpPr>
          <p:cNvPr id="14" name="Oval 13">
            <a:extLst>
              <a:ext uri="{FF2B5EF4-FFF2-40B4-BE49-F238E27FC236}">
                <a16:creationId xmlns:a16="http://schemas.microsoft.com/office/drawing/2014/main" id="{2C77986B-511B-4211-A1AA-6B8669315397}"/>
              </a:ext>
            </a:extLst>
          </p:cNvPr>
          <p:cNvSpPr/>
          <p:nvPr/>
        </p:nvSpPr>
        <p:spPr>
          <a:xfrm>
            <a:off x="1685114" y="3866684"/>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Emotional Intelligence</a:t>
            </a:r>
          </a:p>
        </p:txBody>
      </p:sp>
      <p:sp>
        <p:nvSpPr>
          <p:cNvPr id="17" name="Oval 16">
            <a:extLst>
              <a:ext uri="{FF2B5EF4-FFF2-40B4-BE49-F238E27FC236}">
                <a16:creationId xmlns:a16="http://schemas.microsoft.com/office/drawing/2014/main" id="{1B6E976C-68EF-420A-B2FF-75E0DE4C5BC0}"/>
              </a:ext>
            </a:extLst>
          </p:cNvPr>
          <p:cNvSpPr/>
          <p:nvPr/>
        </p:nvSpPr>
        <p:spPr>
          <a:xfrm>
            <a:off x="5819080" y="1043519"/>
            <a:ext cx="1777225" cy="151218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Management Communication</a:t>
            </a:r>
          </a:p>
        </p:txBody>
      </p:sp>
      <p:sp>
        <p:nvSpPr>
          <p:cNvPr id="21" name="Oval 20">
            <a:extLst>
              <a:ext uri="{FF2B5EF4-FFF2-40B4-BE49-F238E27FC236}">
                <a16:creationId xmlns:a16="http://schemas.microsoft.com/office/drawing/2014/main" id="{28F50C82-FD24-4C34-A4C5-FAAA6ACFF756}"/>
              </a:ext>
            </a:extLst>
          </p:cNvPr>
          <p:cNvSpPr/>
          <p:nvPr/>
        </p:nvSpPr>
        <p:spPr>
          <a:xfrm>
            <a:off x="7296153" y="103966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dirty="0"/>
              <a:t>Problem Solving &amp; Decision </a:t>
            </a:r>
          </a:p>
          <a:p>
            <a:pPr algn="ctr"/>
            <a:r>
              <a:rPr lang="en-GB" sz="1200" dirty="0"/>
              <a:t>Making</a:t>
            </a:r>
            <a:endParaRPr lang="en-GB" sz="1200" dirty="0">
              <a:ea typeface="Calibri"/>
              <a:cs typeface="Calibri"/>
            </a:endParaRPr>
          </a:p>
        </p:txBody>
      </p:sp>
      <p:sp>
        <p:nvSpPr>
          <p:cNvPr id="8" name="Oval 7">
            <a:extLst>
              <a:ext uri="{FF2B5EF4-FFF2-40B4-BE49-F238E27FC236}">
                <a16:creationId xmlns:a16="http://schemas.microsoft.com/office/drawing/2014/main" id="{4396F7F4-2BAF-4AB8-B845-230388938744}"/>
              </a:ext>
            </a:extLst>
          </p:cNvPr>
          <p:cNvSpPr/>
          <p:nvPr/>
        </p:nvSpPr>
        <p:spPr>
          <a:xfrm>
            <a:off x="8810627" y="1049209"/>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Enterprise</a:t>
            </a:r>
          </a:p>
          <a:p>
            <a:pPr algn="ctr"/>
            <a:r>
              <a:rPr lang="en-GB" sz="1200" dirty="0"/>
              <a:t> and </a:t>
            </a:r>
            <a:r>
              <a:rPr lang="en-GB" sz="1100" dirty="0"/>
              <a:t>Intrapreneurship</a:t>
            </a:r>
          </a:p>
        </p:txBody>
      </p:sp>
      <p:sp>
        <p:nvSpPr>
          <p:cNvPr id="20" name="Oval 19">
            <a:extLst>
              <a:ext uri="{FF2B5EF4-FFF2-40B4-BE49-F238E27FC236}">
                <a16:creationId xmlns:a16="http://schemas.microsoft.com/office/drawing/2014/main" id="{9C6F10D4-99B4-4A86-8253-19CA51D7DBFD}"/>
              </a:ext>
            </a:extLst>
          </p:cNvPr>
          <p:cNvSpPr/>
          <p:nvPr/>
        </p:nvSpPr>
        <p:spPr>
          <a:xfrm>
            <a:off x="3085637" y="2509811"/>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Knowledge Management</a:t>
            </a:r>
          </a:p>
        </p:txBody>
      </p:sp>
      <p:sp>
        <p:nvSpPr>
          <p:cNvPr id="10" name="Oval 9">
            <a:extLst>
              <a:ext uri="{FF2B5EF4-FFF2-40B4-BE49-F238E27FC236}">
                <a16:creationId xmlns:a16="http://schemas.microsoft.com/office/drawing/2014/main" id="{2C3CD168-9D21-43AA-8856-59E6AB4CA611}"/>
              </a:ext>
            </a:extLst>
          </p:cNvPr>
          <p:cNvSpPr/>
          <p:nvPr/>
        </p:nvSpPr>
        <p:spPr>
          <a:xfrm>
            <a:off x="4532973" y="248203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Understanding &amp; Engaging in the Customer Experience</a:t>
            </a:r>
          </a:p>
        </p:txBody>
      </p:sp>
      <p:sp>
        <p:nvSpPr>
          <p:cNvPr id="18" name="Oval 17">
            <a:extLst>
              <a:ext uri="{FF2B5EF4-FFF2-40B4-BE49-F238E27FC236}">
                <a16:creationId xmlns:a16="http://schemas.microsoft.com/office/drawing/2014/main" id="{9918B802-AC69-427A-8E43-0A9DF1F207F2}"/>
              </a:ext>
            </a:extLst>
          </p:cNvPr>
          <p:cNvSpPr/>
          <p:nvPr/>
        </p:nvSpPr>
        <p:spPr>
          <a:xfrm>
            <a:off x="5915260" y="2481273"/>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Developing the Learning Organisation</a:t>
            </a:r>
          </a:p>
        </p:txBody>
      </p:sp>
      <p:sp>
        <p:nvSpPr>
          <p:cNvPr id="16" name="Oval 15">
            <a:extLst>
              <a:ext uri="{FF2B5EF4-FFF2-40B4-BE49-F238E27FC236}">
                <a16:creationId xmlns:a16="http://schemas.microsoft.com/office/drawing/2014/main" id="{6383C32D-0C70-4232-AE36-F1459168DEDD}"/>
              </a:ext>
            </a:extLst>
          </p:cNvPr>
          <p:cNvSpPr/>
          <p:nvPr/>
        </p:nvSpPr>
        <p:spPr>
          <a:xfrm>
            <a:off x="7310555" y="244564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Project Management</a:t>
            </a:r>
          </a:p>
        </p:txBody>
      </p:sp>
      <p:sp>
        <p:nvSpPr>
          <p:cNvPr id="19" name="Oval 18">
            <a:extLst>
              <a:ext uri="{FF2B5EF4-FFF2-40B4-BE49-F238E27FC236}">
                <a16:creationId xmlns:a16="http://schemas.microsoft.com/office/drawing/2014/main" id="{9102AE7E-07CD-4C94-A401-A0A599F2CE6F}"/>
              </a:ext>
            </a:extLst>
          </p:cNvPr>
          <p:cNvSpPr/>
          <p:nvPr/>
        </p:nvSpPr>
        <p:spPr>
          <a:xfrm>
            <a:off x="8857440" y="2473844"/>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Developing a High Performance Culture</a:t>
            </a:r>
          </a:p>
        </p:txBody>
      </p:sp>
      <p:sp>
        <p:nvSpPr>
          <p:cNvPr id="12" name="Oval 11">
            <a:extLst>
              <a:ext uri="{FF2B5EF4-FFF2-40B4-BE49-F238E27FC236}">
                <a16:creationId xmlns:a16="http://schemas.microsoft.com/office/drawing/2014/main" id="{9DD80602-E696-4ABA-98E2-08F04E7D2823}"/>
              </a:ext>
            </a:extLst>
          </p:cNvPr>
          <p:cNvSpPr/>
          <p:nvPr/>
        </p:nvSpPr>
        <p:spPr>
          <a:xfrm>
            <a:off x="3175600" y="380452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Coaching &amp; Mentoring</a:t>
            </a:r>
          </a:p>
        </p:txBody>
      </p:sp>
      <p:sp>
        <p:nvSpPr>
          <p:cNvPr id="13" name="Oval 12">
            <a:extLst>
              <a:ext uri="{FF2B5EF4-FFF2-40B4-BE49-F238E27FC236}">
                <a16:creationId xmlns:a16="http://schemas.microsoft.com/office/drawing/2014/main" id="{A1B74B48-A5BE-47DA-ABF2-997C8CAA6B2C}"/>
              </a:ext>
            </a:extLst>
          </p:cNvPr>
          <p:cNvSpPr/>
          <p:nvPr/>
        </p:nvSpPr>
        <p:spPr>
          <a:xfrm>
            <a:off x="4669748" y="377634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Emergent Leadership Skills</a:t>
            </a:r>
          </a:p>
        </p:txBody>
      </p:sp>
      <p:sp>
        <p:nvSpPr>
          <p:cNvPr id="23" name="Oval 22">
            <a:extLst>
              <a:ext uri="{FF2B5EF4-FFF2-40B4-BE49-F238E27FC236}">
                <a16:creationId xmlns:a16="http://schemas.microsoft.com/office/drawing/2014/main" id="{49330035-F198-4B7D-B0A0-FDC952A6AD06}"/>
              </a:ext>
            </a:extLst>
          </p:cNvPr>
          <p:cNvSpPr/>
          <p:nvPr/>
        </p:nvSpPr>
        <p:spPr>
          <a:xfrm>
            <a:off x="5981240" y="3776348"/>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Leading &amp; Implementing Change</a:t>
            </a:r>
          </a:p>
        </p:txBody>
      </p:sp>
      <p:sp>
        <p:nvSpPr>
          <p:cNvPr id="15" name="Oval 14">
            <a:extLst>
              <a:ext uri="{FF2B5EF4-FFF2-40B4-BE49-F238E27FC236}">
                <a16:creationId xmlns:a16="http://schemas.microsoft.com/office/drawing/2014/main" id="{61CF3E48-A8BE-4611-BC86-91269CD9C294}"/>
              </a:ext>
            </a:extLst>
          </p:cNvPr>
          <p:cNvSpPr/>
          <p:nvPr/>
        </p:nvSpPr>
        <p:spPr>
          <a:xfrm>
            <a:off x="7425148" y="3748135"/>
            <a:ext cx="1616927"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Innovation &amp; Creativity</a:t>
            </a:r>
          </a:p>
        </p:txBody>
      </p:sp>
      <p:sp>
        <p:nvSpPr>
          <p:cNvPr id="11" name="Oval 10">
            <a:extLst>
              <a:ext uri="{FF2B5EF4-FFF2-40B4-BE49-F238E27FC236}">
                <a16:creationId xmlns:a16="http://schemas.microsoft.com/office/drawing/2014/main" id="{C970B003-092E-4EDF-92BD-ECA8BBB527F7}"/>
              </a:ext>
            </a:extLst>
          </p:cNvPr>
          <p:cNvSpPr/>
          <p:nvPr/>
        </p:nvSpPr>
        <p:spPr>
          <a:xfrm>
            <a:off x="8857440" y="3717739"/>
            <a:ext cx="1616926" cy="147610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Strategic Management</a:t>
            </a:r>
          </a:p>
        </p:txBody>
      </p:sp>
    </p:spTree>
    <p:extLst>
      <p:ext uri="{BB962C8B-B14F-4D97-AF65-F5344CB8AC3E}">
        <p14:creationId xmlns:p14="http://schemas.microsoft.com/office/powerpoint/2010/main" val="4177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fade">
                                      <p:cBhvr>
                                        <p:cTn id="17" dur="500"/>
                                        <p:tgtEl>
                                          <p:spTgt spid="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animEffect transition="in" filter="fade">
                                      <p:cBhvr>
                                        <p:cTn id="27" dur="500"/>
                                        <p:tgtEl>
                                          <p:spTgt spid="2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animEffect transition="in" filter="fade">
                                      <p:cBhvr>
                                        <p:cTn id="47" dur="500"/>
                                        <p:tgtEl>
                                          <p:spTgt spid="10"/>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8"/>
                                        </p:tgtEl>
                                        <p:attrNameLst>
                                          <p:attrName>style.visibility</p:attrName>
                                        </p:attrNameLst>
                                      </p:cBhvr>
                                      <p:to>
                                        <p:strVal val="visible"/>
                                      </p:to>
                                    </p:set>
                                    <p:animEffect transition="in" filter="fade">
                                      <p:cBhvr>
                                        <p:cTn id="52" dur="500"/>
                                        <p:tgtEl>
                                          <p:spTgt spid="18"/>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fade">
                                      <p:cBhvr>
                                        <p:cTn id="55" dur="500"/>
                                        <p:tgtEl>
                                          <p:spTgt spid="16"/>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19"/>
                                        </p:tgtEl>
                                        <p:attrNameLst>
                                          <p:attrName>style.visibility</p:attrName>
                                        </p:attrNameLst>
                                      </p:cBhvr>
                                      <p:to>
                                        <p:strVal val="visible"/>
                                      </p:to>
                                    </p:set>
                                    <p:animEffect transition="in" filter="fade">
                                      <p:cBhvr>
                                        <p:cTn id="60" dur="500"/>
                                        <p:tgtEl>
                                          <p:spTgt spid="19"/>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14"/>
                                        </p:tgtEl>
                                        <p:attrNameLst>
                                          <p:attrName>style.visibility</p:attrName>
                                        </p:attrNameLst>
                                      </p:cBhvr>
                                      <p:to>
                                        <p:strVal val="visible"/>
                                      </p:to>
                                    </p:set>
                                    <p:animEffect transition="in" filter="fade">
                                      <p:cBhvr>
                                        <p:cTn id="65" dur="500"/>
                                        <p:tgtEl>
                                          <p:spTgt spid="14"/>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grpId="0" nodeType="clickEffect">
                                  <p:stCondLst>
                                    <p:cond delay="0"/>
                                  </p:stCondLst>
                                  <p:childTnLst>
                                    <p:set>
                                      <p:cBhvr>
                                        <p:cTn id="69" dur="1" fill="hold">
                                          <p:stCondLst>
                                            <p:cond delay="0"/>
                                          </p:stCondLst>
                                        </p:cTn>
                                        <p:tgtEl>
                                          <p:spTgt spid="12"/>
                                        </p:tgtEl>
                                        <p:attrNameLst>
                                          <p:attrName>style.visibility</p:attrName>
                                        </p:attrNameLst>
                                      </p:cBhvr>
                                      <p:to>
                                        <p:strVal val="visible"/>
                                      </p:to>
                                    </p:set>
                                    <p:animEffect transition="in" filter="fade">
                                      <p:cBhvr>
                                        <p:cTn id="70" dur="500"/>
                                        <p:tgtEl>
                                          <p:spTgt spid="12"/>
                                        </p:tgtEl>
                                      </p:cBhvr>
                                    </p:animEffect>
                                  </p:childTnLst>
                                </p:cTn>
                              </p:par>
                            </p:childTnLst>
                          </p:cTn>
                        </p:par>
                      </p:childTnLst>
                    </p:cTn>
                  </p:par>
                  <p:par>
                    <p:cTn id="71" fill="hold">
                      <p:stCondLst>
                        <p:cond delay="indefinite"/>
                      </p:stCondLst>
                      <p:childTnLst>
                        <p:par>
                          <p:cTn id="72" fill="hold">
                            <p:stCondLst>
                              <p:cond delay="0"/>
                            </p:stCondLst>
                            <p:childTnLst>
                              <p:par>
                                <p:cTn id="73" presetID="10" presetClass="entr" presetSubtype="0" fill="hold" grpId="0" nodeType="clickEffect">
                                  <p:stCondLst>
                                    <p:cond delay="0"/>
                                  </p:stCondLst>
                                  <p:childTnLst>
                                    <p:set>
                                      <p:cBhvr>
                                        <p:cTn id="74" dur="1" fill="hold">
                                          <p:stCondLst>
                                            <p:cond delay="0"/>
                                          </p:stCondLst>
                                        </p:cTn>
                                        <p:tgtEl>
                                          <p:spTgt spid="13"/>
                                        </p:tgtEl>
                                        <p:attrNameLst>
                                          <p:attrName>style.visibility</p:attrName>
                                        </p:attrNameLst>
                                      </p:cBhvr>
                                      <p:to>
                                        <p:strVal val="visible"/>
                                      </p:to>
                                    </p:set>
                                    <p:animEffect transition="in" filter="fade">
                                      <p:cBhvr>
                                        <p:cTn id="75" dur="500"/>
                                        <p:tgtEl>
                                          <p:spTgt spid="13"/>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grpId="0" nodeType="clickEffect">
                                  <p:stCondLst>
                                    <p:cond delay="0"/>
                                  </p:stCondLst>
                                  <p:childTnLst>
                                    <p:set>
                                      <p:cBhvr>
                                        <p:cTn id="79" dur="1" fill="hold">
                                          <p:stCondLst>
                                            <p:cond delay="0"/>
                                          </p:stCondLst>
                                        </p:cTn>
                                        <p:tgtEl>
                                          <p:spTgt spid="23"/>
                                        </p:tgtEl>
                                        <p:attrNameLst>
                                          <p:attrName>style.visibility</p:attrName>
                                        </p:attrNameLst>
                                      </p:cBhvr>
                                      <p:to>
                                        <p:strVal val="visible"/>
                                      </p:to>
                                    </p:set>
                                    <p:animEffect transition="in" filter="fade">
                                      <p:cBhvr>
                                        <p:cTn id="80" dur="500"/>
                                        <p:tgtEl>
                                          <p:spTgt spid="23"/>
                                        </p:tgtEl>
                                      </p:cBhvr>
                                    </p:animEffect>
                                  </p:childTnLst>
                                </p:cTn>
                              </p:par>
                            </p:childTnLst>
                          </p:cTn>
                        </p:par>
                      </p:childTnLst>
                    </p:cTn>
                  </p:par>
                  <p:par>
                    <p:cTn id="81" fill="hold">
                      <p:stCondLst>
                        <p:cond delay="indefinite"/>
                      </p:stCondLst>
                      <p:childTnLst>
                        <p:par>
                          <p:cTn id="82" fill="hold">
                            <p:stCondLst>
                              <p:cond delay="0"/>
                            </p:stCondLst>
                            <p:childTnLst>
                              <p:par>
                                <p:cTn id="83" presetID="10" presetClass="entr" presetSubtype="0" fill="hold" grpId="0" nodeType="clickEffect">
                                  <p:stCondLst>
                                    <p:cond delay="0"/>
                                  </p:stCondLst>
                                  <p:childTnLst>
                                    <p:set>
                                      <p:cBhvr>
                                        <p:cTn id="84" dur="1" fill="hold">
                                          <p:stCondLst>
                                            <p:cond delay="0"/>
                                          </p:stCondLst>
                                        </p:cTn>
                                        <p:tgtEl>
                                          <p:spTgt spid="15"/>
                                        </p:tgtEl>
                                        <p:attrNameLst>
                                          <p:attrName>style.visibility</p:attrName>
                                        </p:attrNameLst>
                                      </p:cBhvr>
                                      <p:to>
                                        <p:strVal val="visible"/>
                                      </p:to>
                                    </p:set>
                                    <p:animEffect transition="in" filter="fade">
                                      <p:cBhvr>
                                        <p:cTn id="85" dur="500"/>
                                        <p:tgtEl>
                                          <p:spTgt spid="15"/>
                                        </p:tgtEl>
                                      </p:cBhvr>
                                    </p:animEffect>
                                  </p:childTnLst>
                                </p:cTn>
                              </p:par>
                            </p:childTnLst>
                          </p:cTn>
                        </p:par>
                      </p:childTnLst>
                    </p:cTn>
                  </p:par>
                  <p:par>
                    <p:cTn id="86" fill="hold">
                      <p:stCondLst>
                        <p:cond delay="indefinite"/>
                      </p:stCondLst>
                      <p:childTnLst>
                        <p:par>
                          <p:cTn id="87" fill="hold">
                            <p:stCondLst>
                              <p:cond delay="0"/>
                            </p:stCondLst>
                            <p:childTnLst>
                              <p:par>
                                <p:cTn id="88" presetID="10" presetClass="entr" presetSubtype="0" fill="hold" grpId="0" nodeType="clickEffect">
                                  <p:stCondLst>
                                    <p:cond delay="0"/>
                                  </p:stCondLst>
                                  <p:childTnLst>
                                    <p:set>
                                      <p:cBhvr>
                                        <p:cTn id="89" dur="1" fill="hold">
                                          <p:stCondLst>
                                            <p:cond delay="0"/>
                                          </p:stCondLst>
                                        </p:cTn>
                                        <p:tgtEl>
                                          <p:spTgt spid="11"/>
                                        </p:tgtEl>
                                        <p:attrNameLst>
                                          <p:attrName>style.visibility</p:attrName>
                                        </p:attrNameLst>
                                      </p:cBhvr>
                                      <p:to>
                                        <p:strVal val="visible"/>
                                      </p:to>
                                    </p:set>
                                    <p:animEffect transition="in" filter="fade">
                                      <p:cBhvr>
                                        <p:cTn id="90" dur="500"/>
                                        <p:tgtEl>
                                          <p:spTgt spid="11"/>
                                        </p:tgtEl>
                                      </p:cBhvr>
                                    </p:animEffect>
                                  </p:childTnLst>
                                </p:cTn>
                              </p:par>
                            </p:childTnLst>
                          </p:cTn>
                        </p:par>
                      </p:childTnLst>
                    </p:cTn>
                  </p:par>
                  <p:par>
                    <p:cTn id="91" fill="hold">
                      <p:stCondLst>
                        <p:cond delay="indefinite"/>
                      </p:stCondLst>
                      <p:childTnLst>
                        <p:par>
                          <p:cTn id="92" fill="hold">
                            <p:stCondLst>
                              <p:cond delay="0"/>
                            </p:stCondLst>
                            <p:childTnLst>
                              <p:par>
                                <p:cTn id="93" presetID="10" presetClass="entr" presetSubtype="0" fill="hold" grpId="0" nodeType="clickEffect">
                                  <p:stCondLst>
                                    <p:cond delay="0"/>
                                  </p:stCondLst>
                                  <p:childTnLst>
                                    <p:set>
                                      <p:cBhvr>
                                        <p:cTn id="94" dur="1" fill="hold">
                                          <p:stCondLst>
                                            <p:cond delay="0"/>
                                          </p:stCondLst>
                                        </p:cTn>
                                        <p:tgtEl>
                                          <p:spTgt spid="25"/>
                                        </p:tgtEl>
                                        <p:attrNameLst>
                                          <p:attrName>style.visibility</p:attrName>
                                        </p:attrNameLst>
                                      </p:cBhvr>
                                      <p:to>
                                        <p:strVal val="visible"/>
                                      </p:to>
                                    </p:set>
                                    <p:animEffect transition="in" filter="fade">
                                      <p:cBhvr>
                                        <p:cTn id="95"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7" grpId="0" animBg="1"/>
      <p:bldP spid="22" grpId="0" animBg="1"/>
      <p:bldP spid="24" grpId="0" animBg="1"/>
      <p:bldP spid="9" grpId="0" animBg="1"/>
      <p:bldP spid="14" grpId="0" animBg="1"/>
      <p:bldP spid="17" grpId="0" animBg="1"/>
      <p:bldP spid="21" grpId="0" animBg="1"/>
      <p:bldP spid="8" grpId="0" animBg="1"/>
      <p:bldP spid="20" grpId="0" animBg="1"/>
      <p:bldP spid="10" grpId="0" animBg="1"/>
      <p:bldP spid="18" grpId="0" animBg="1"/>
      <p:bldP spid="16" grpId="0" animBg="1"/>
      <p:bldP spid="19" grpId="0" animBg="1"/>
      <p:bldP spid="12" grpId="0" animBg="1"/>
      <p:bldP spid="13" grpId="0" animBg="1"/>
      <p:bldP spid="23" grpId="0" animBg="1"/>
      <p:bldP spid="15"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electronics, circuit&#10;&#10;Description automatically generated">
            <a:extLst>
              <a:ext uri="{FF2B5EF4-FFF2-40B4-BE49-F238E27FC236}">
                <a16:creationId xmlns:a16="http://schemas.microsoft.com/office/drawing/2014/main" id="{FAD51FB5-0DDB-4056-AAE8-641D81EB639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121923" y="0"/>
            <a:ext cx="7591313" cy="5693485"/>
          </a:xfrm>
          <a:prstGeom prst="rect">
            <a:avLst/>
          </a:prstGeom>
          <a:effectLst>
            <a:softEdge rad="635000"/>
          </a:effectLst>
        </p:spPr>
      </p:pic>
      <p:sp>
        <p:nvSpPr>
          <p:cNvPr id="4" name="Rectangle 3">
            <a:extLst>
              <a:ext uri="{FF2B5EF4-FFF2-40B4-BE49-F238E27FC236}">
                <a16:creationId xmlns:a16="http://schemas.microsoft.com/office/drawing/2014/main" id="{9FF97FEE-01BD-448D-A3DE-972C4ECFE9A5}"/>
              </a:ext>
            </a:extLst>
          </p:cNvPr>
          <p:cNvSpPr/>
          <p:nvPr/>
        </p:nvSpPr>
        <p:spPr>
          <a:xfrm>
            <a:off x="2561063" y="144968"/>
            <a:ext cx="6713034" cy="769441"/>
          </a:xfrm>
          <a:prstGeom prst="rect">
            <a:avLst/>
          </a:prstGeom>
        </p:spPr>
        <p:txBody>
          <a:bodyPr wrap="square">
            <a:spAutoFit/>
          </a:bodyPr>
          <a:lstStyle/>
          <a:p>
            <a:pPr algn="ctr"/>
            <a:r>
              <a:rPr lang="en-GB" sz="4400" b="1" i="1" dirty="0">
                <a:solidFill>
                  <a:schemeClr val="bg1"/>
                </a:solidFill>
              </a:rPr>
              <a:t>Leaning </a:t>
            </a:r>
            <a:r>
              <a:rPr lang="en-GB" sz="4400" b="1" dirty="0">
                <a:solidFill>
                  <a:schemeClr val="bg1"/>
                </a:solidFill>
              </a:rPr>
              <a:t>Into difficulty</a:t>
            </a:r>
          </a:p>
        </p:txBody>
      </p:sp>
      <p:sp>
        <p:nvSpPr>
          <p:cNvPr id="5" name="Rectangle 4">
            <a:extLst>
              <a:ext uri="{FF2B5EF4-FFF2-40B4-BE49-F238E27FC236}">
                <a16:creationId xmlns:a16="http://schemas.microsoft.com/office/drawing/2014/main" id="{9B01D43F-4ABC-4D01-85FA-9AA9C500C1EB}"/>
              </a:ext>
            </a:extLst>
          </p:cNvPr>
          <p:cNvSpPr/>
          <p:nvPr/>
        </p:nvSpPr>
        <p:spPr>
          <a:xfrm>
            <a:off x="1524000" y="5004219"/>
            <a:ext cx="9144000" cy="707886"/>
          </a:xfrm>
          <a:prstGeom prst="rect">
            <a:avLst/>
          </a:prstGeom>
        </p:spPr>
        <p:txBody>
          <a:bodyPr wrap="square">
            <a:spAutoFit/>
          </a:bodyPr>
          <a:lstStyle/>
          <a:p>
            <a:pPr algn="ctr"/>
            <a:r>
              <a:rPr lang="en-GB" sz="4000" b="1" dirty="0">
                <a:solidFill>
                  <a:schemeClr val="bg1"/>
                </a:solidFill>
              </a:rPr>
              <a:t>Your Learning Weekend </a:t>
            </a:r>
            <a:r>
              <a:rPr lang="en-GB" sz="4000" b="1" i="1" dirty="0">
                <a:solidFill>
                  <a:schemeClr val="bg1"/>
                </a:solidFill>
              </a:rPr>
              <a:t>Experience</a:t>
            </a:r>
          </a:p>
        </p:txBody>
      </p:sp>
    </p:spTree>
    <p:extLst>
      <p:ext uri="{BB962C8B-B14F-4D97-AF65-F5344CB8AC3E}">
        <p14:creationId xmlns:p14="http://schemas.microsoft.com/office/powerpoint/2010/main" val="3760116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5435" y="89061"/>
            <a:ext cx="10381129" cy="770552"/>
          </a:xfrm>
        </p:spPr>
        <p:txBody>
          <a:bodyPr>
            <a:normAutofit fontScale="90000"/>
          </a:bodyPr>
          <a:lstStyle/>
          <a:p>
            <a:r>
              <a:rPr lang="en-GB" dirty="0"/>
              <a:t>Leaning into difficulty – </a:t>
            </a:r>
            <a:r>
              <a:rPr lang="en-GB" i="1" dirty="0"/>
              <a:t>Pushing </a:t>
            </a:r>
            <a:r>
              <a:rPr lang="en-GB" dirty="0"/>
              <a:t>Your Learning</a:t>
            </a:r>
          </a:p>
        </p:txBody>
      </p:sp>
      <p:sp>
        <p:nvSpPr>
          <p:cNvPr id="3" name="Content Placeholder 2"/>
          <p:cNvSpPr>
            <a:spLocks noGrp="1"/>
          </p:cNvSpPr>
          <p:nvPr>
            <p:ph idx="1"/>
          </p:nvPr>
        </p:nvSpPr>
        <p:spPr>
          <a:xfrm>
            <a:off x="129092" y="1365223"/>
            <a:ext cx="7121562" cy="4304058"/>
          </a:xfrm>
        </p:spPr>
        <p:txBody>
          <a:bodyPr>
            <a:normAutofit/>
          </a:bodyPr>
          <a:lstStyle/>
          <a:p>
            <a:r>
              <a:rPr lang="en-GB" sz="2600" dirty="0">
                <a:solidFill>
                  <a:srgbClr val="0000CC"/>
                </a:solidFill>
              </a:rPr>
              <a:t>The weekend is about your learning experience</a:t>
            </a:r>
          </a:p>
          <a:p>
            <a:r>
              <a:rPr lang="en-GB" sz="2600" dirty="0">
                <a:solidFill>
                  <a:srgbClr val="0000CC"/>
                </a:solidFill>
              </a:rPr>
              <a:t>It’s about developing your understanding of creativity and innovation</a:t>
            </a:r>
          </a:p>
          <a:p>
            <a:r>
              <a:rPr lang="en-GB" sz="2600" dirty="0">
                <a:solidFill>
                  <a:srgbClr val="0000CC"/>
                </a:solidFill>
              </a:rPr>
              <a:t>Together, we’re going to focus on </a:t>
            </a:r>
            <a:r>
              <a:rPr lang="en-GB" sz="2600" i="1" dirty="0">
                <a:solidFill>
                  <a:srgbClr val="0000CC"/>
                </a:solidFill>
              </a:rPr>
              <a:t>leaning</a:t>
            </a:r>
            <a:r>
              <a:rPr lang="en-GB" sz="2600" dirty="0">
                <a:solidFill>
                  <a:srgbClr val="0000CC"/>
                </a:solidFill>
              </a:rPr>
              <a:t> into difficulty or pushing your learning experience...</a:t>
            </a:r>
          </a:p>
          <a:p>
            <a:r>
              <a:rPr lang="en-GB" sz="2600" dirty="0">
                <a:solidFill>
                  <a:srgbClr val="0000CC"/>
                </a:solidFill>
              </a:rPr>
              <a:t>We’re not expecting to be doing too much teaching, but we are going to use more of a facilitative approach, drawing upon some activities and conversations to help everyone explore and develop their own understanding</a:t>
            </a:r>
          </a:p>
        </p:txBody>
      </p:sp>
      <p:pic>
        <p:nvPicPr>
          <p:cNvPr id="5" name="Picture 4">
            <a:extLst>
              <a:ext uri="{FF2B5EF4-FFF2-40B4-BE49-F238E27FC236}">
                <a16:creationId xmlns:a16="http://schemas.microsoft.com/office/drawing/2014/main" id="{9AC6590C-1F11-68D4-A6B5-D1AE2C1924CB}"/>
              </a:ext>
            </a:extLst>
          </p:cNvPr>
          <p:cNvPicPr>
            <a:picLocks noChangeAspect="1"/>
          </p:cNvPicPr>
          <p:nvPr/>
        </p:nvPicPr>
        <p:blipFill>
          <a:blip r:embed="rId3"/>
          <a:stretch>
            <a:fillRect/>
          </a:stretch>
        </p:blipFill>
        <p:spPr>
          <a:xfrm>
            <a:off x="7409783" y="1471962"/>
            <a:ext cx="4782217" cy="5372850"/>
          </a:xfrm>
          <a:prstGeom prst="rect">
            <a:avLst/>
          </a:prstGeom>
        </p:spPr>
      </p:pic>
    </p:spTree>
    <p:extLst>
      <p:ext uri="{BB962C8B-B14F-4D97-AF65-F5344CB8AC3E}">
        <p14:creationId xmlns:p14="http://schemas.microsoft.com/office/powerpoint/2010/main" val="142118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louds in a blue sky&#10;&#10;Description automatically generated">
            <a:extLst>
              <a:ext uri="{FF2B5EF4-FFF2-40B4-BE49-F238E27FC236}">
                <a16:creationId xmlns:a16="http://schemas.microsoft.com/office/drawing/2014/main" id="{3F1CC459-D920-4FC7-9762-F100CB9267C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0" y="0"/>
            <a:ext cx="9144001" cy="5701553"/>
          </a:xfrm>
          <a:prstGeom prst="rect">
            <a:avLst/>
          </a:prstGeom>
        </p:spPr>
      </p:pic>
      <p:sp>
        <p:nvSpPr>
          <p:cNvPr id="3" name="Content Placeholder 2">
            <a:extLst>
              <a:ext uri="{FF2B5EF4-FFF2-40B4-BE49-F238E27FC236}">
                <a16:creationId xmlns:a16="http://schemas.microsoft.com/office/drawing/2014/main" id="{BC98EC5E-E60D-40D5-BF1E-0F3122371779}"/>
              </a:ext>
            </a:extLst>
          </p:cNvPr>
          <p:cNvSpPr>
            <a:spLocks noGrp="1"/>
          </p:cNvSpPr>
          <p:nvPr>
            <p:ph idx="1"/>
          </p:nvPr>
        </p:nvSpPr>
        <p:spPr>
          <a:xfrm>
            <a:off x="1657816" y="412595"/>
            <a:ext cx="9010185" cy="5104638"/>
          </a:xfrm>
        </p:spPr>
        <p:txBody>
          <a:bodyPr/>
          <a:lstStyle/>
          <a:p>
            <a:pPr marL="0" indent="0" algn="ctr">
              <a:buNone/>
            </a:pPr>
            <a:r>
              <a:rPr lang="en-GB" sz="4800" dirty="0">
                <a:solidFill>
                  <a:srgbClr val="00FF00"/>
                </a:solidFill>
              </a:rPr>
              <a:t>“</a:t>
            </a:r>
            <a:r>
              <a:rPr lang="en-GB" sz="4800" dirty="0">
                <a:solidFill>
                  <a:srgbClr val="FFFFFF"/>
                </a:solidFill>
              </a:rPr>
              <a:t>The future is always visible</a:t>
            </a:r>
            <a:br>
              <a:rPr lang="en-GB" sz="4800" dirty="0">
                <a:solidFill>
                  <a:srgbClr val="FFFFFF"/>
                </a:solidFill>
              </a:rPr>
            </a:br>
            <a:r>
              <a:rPr lang="en-GB" sz="4800" dirty="0">
                <a:solidFill>
                  <a:srgbClr val="FFFFFF"/>
                </a:solidFill>
              </a:rPr>
              <a:t>in the present”</a:t>
            </a:r>
            <a:br>
              <a:rPr lang="en-GB" sz="4800" dirty="0">
                <a:solidFill>
                  <a:srgbClr val="00FF00"/>
                </a:solidFill>
              </a:rPr>
            </a:br>
            <a:r>
              <a:rPr lang="en-GB" dirty="0">
                <a:solidFill>
                  <a:srgbClr val="00FF00"/>
                </a:solidFill>
              </a:rPr>
              <a:t>(Peter Drucker)</a:t>
            </a:r>
          </a:p>
          <a:p>
            <a:pPr marL="0" indent="0">
              <a:buNone/>
            </a:pPr>
            <a:endParaRPr lang="en-GB" dirty="0"/>
          </a:p>
          <a:p>
            <a:pPr marL="0" indent="0">
              <a:buNone/>
            </a:pPr>
            <a:endParaRPr lang="en-GB" dirty="0"/>
          </a:p>
          <a:p>
            <a:pPr marL="0" indent="0">
              <a:buNone/>
            </a:pPr>
            <a:r>
              <a:rPr lang="en-GB" sz="3600" dirty="0"/>
              <a:t>What do you think of the above statement?</a:t>
            </a:r>
          </a:p>
          <a:p>
            <a:endParaRPr lang="en-GB" dirty="0"/>
          </a:p>
        </p:txBody>
      </p:sp>
      <p:sp>
        <p:nvSpPr>
          <p:cNvPr id="2" name="TextBox 1">
            <a:extLst>
              <a:ext uri="{FF2B5EF4-FFF2-40B4-BE49-F238E27FC236}">
                <a16:creationId xmlns:a16="http://schemas.microsoft.com/office/drawing/2014/main" id="{E803A630-6326-0B18-C5C0-4463CC648A04}"/>
              </a:ext>
            </a:extLst>
          </p:cNvPr>
          <p:cNvSpPr txBox="1"/>
          <p:nvPr/>
        </p:nvSpPr>
        <p:spPr>
          <a:xfrm>
            <a:off x="4346089" y="4539728"/>
            <a:ext cx="5411096" cy="369332"/>
          </a:xfrm>
          <a:prstGeom prst="rect">
            <a:avLst/>
          </a:prstGeom>
          <a:noFill/>
        </p:spPr>
        <p:txBody>
          <a:bodyPr wrap="square" rtlCol="0">
            <a:spAutoFit/>
          </a:bodyPr>
          <a:lstStyle/>
          <a:p>
            <a:r>
              <a:rPr lang="en-GB" b="1" i="1" dirty="0"/>
              <a:t>5 mins to gather your thoughts before discussing</a:t>
            </a:r>
          </a:p>
        </p:txBody>
      </p:sp>
      <p:sp>
        <p:nvSpPr>
          <p:cNvPr id="4" name="Rectangle 3">
            <a:extLst>
              <a:ext uri="{FF2B5EF4-FFF2-40B4-BE49-F238E27FC236}">
                <a16:creationId xmlns:a16="http://schemas.microsoft.com/office/drawing/2014/main" id="{EC81F8D5-3AFC-3387-418D-24B2C025A16F}"/>
              </a:ext>
            </a:extLst>
          </p:cNvPr>
          <p:cNvSpPr/>
          <p:nvPr/>
        </p:nvSpPr>
        <p:spPr>
          <a:xfrm>
            <a:off x="9520518" y="5626249"/>
            <a:ext cx="1147483" cy="75304"/>
          </a:xfrm>
          <a:prstGeom prst="rect">
            <a:avLst/>
          </a:prstGeom>
          <a:solidFill>
            <a:srgbClr val="99CC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60415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E72B4-6C59-4DB6-A04E-BEE29804194D}"/>
              </a:ext>
            </a:extLst>
          </p:cNvPr>
          <p:cNvSpPr>
            <a:spLocks noGrp="1"/>
          </p:cNvSpPr>
          <p:nvPr>
            <p:ph type="title"/>
          </p:nvPr>
        </p:nvSpPr>
        <p:spPr>
          <a:xfrm>
            <a:off x="1524000" y="123669"/>
            <a:ext cx="9144000" cy="1143000"/>
          </a:xfrm>
        </p:spPr>
        <p:txBody>
          <a:bodyPr>
            <a:noAutofit/>
          </a:bodyPr>
          <a:lstStyle/>
          <a:p>
            <a:r>
              <a:rPr lang="en-GB" sz="3600" dirty="0"/>
              <a:t>The future is always visible in the present</a:t>
            </a:r>
          </a:p>
        </p:txBody>
      </p:sp>
      <p:sp>
        <p:nvSpPr>
          <p:cNvPr id="4" name="Content Placeholder 2">
            <a:extLst>
              <a:ext uri="{FF2B5EF4-FFF2-40B4-BE49-F238E27FC236}">
                <a16:creationId xmlns:a16="http://schemas.microsoft.com/office/drawing/2014/main" id="{2A1AC933-48E0-488F-A1A4-4FCA94C110E1}"/>
              </a:ext>
            </a:extLst>
          </p:cNvPr>
          <p:cNvSpPr>
            <a:spLocks noGrp="1"/>
          </p:cNvSpPr>
          <p:nvPr>
            <p:ph idx="1"/>
          </p:nvPr>
        </p:nvSpPr>
        <p:spPr>
          <a:xfrm>
            <a:off x="179109" y="1266669"/>
            <a:ext cx="7139809" cy="4171699"/>
          </a:xfrm>
        </p:spPr>
        <p:txBody>
          <a:bodyPr>
            <a:noAutofit/>
          </a:bodyPr>
          <a:lstStyle/>
          <a:p>
            <a:r>
              <a:rPr lang="en-GB" sz="2000" dirty="0">
                <a:solidFill>
                  <a:srgbClr val="002060"/>
                </a:solidFill>
              </a:rPr>
              <a:t>Drucker believed that the future is always visible in the present if management, as seldom happens, puts aside its predispositions and the old assumptions inherent in its “theory of the business.” (Drucker 1994) </a:t>
            </a:r>
          </a:p>
          <a:p>
            <a:r>
              <a:rPr lang="en-GB" sz="2000" dirty="0">
                <a:solidFill>
                  <a:srgbClr val="002060"/>
                </a:solidFill>
              </a:rPr>
              <a:t>He stressed repeatedly that businesses and management remain viable only insofar as they are capable of perceiving, understanding, and responding to a continuously evolving market environment.</a:t>
            </a:r>
          </a:p>
          <a:p>
            <a:r>
              <a:rPr lang="en-GB" sz="2000" dirty="0">
                <a:solidFill>
                  <a:srgbClr val="002060"/>
                </a:solidFill>
              </a:rPr>
              <a:t>Drucker repeatedly came back to the fundamental importance of the people who worked in an organization in determining its future. </a:t>
            </a:r>
          </a:p>
          <a:p>
            <a:endParaRPr lang="en-GB" sz="2000" dirty="0">
              <a:solidFill>
                <a:srgbClr val="002060"/>
              </a:solidFill>
            </a:endParaRPr>
          </a:p>
          <a:p>
            <a:pPr marL="0" indent="0">
              <a:buNone/>
            </a:pPr>
            <a:r>
              <a:rPr lang="en-GB" sz="2000" dirty="0">
                <a:solidFill>
                  <a:srgbClr val="002060"/>
                </a:solidFill>
              </a:rPr>
              <a:t>J. of the Acad. Mark. Sci. (2009) 37:20–27 DOI 10.1007/s11747-008-0102-4</a:t>
            </a:r>
          </a:p>
        </p:txBody>
      </p:sp>
      <p:pic>
        <p:nvPicPr>
          <p:cNvPr id="5" name="Picture 4" descr="A person wearing a suit and tie&#10;&#10;Description automatically generated">
            <a:extLst>
              <a:ext uri="{FF2B5EF4-FFF2-40B4-BE49-F238E27FC236}">
                <a16:creationId xmlns:a16="http://schemas.microsoft.com/office/drawing/2014/main" id="{983EE61C-7AE0-4BF5-8C9C-B4BD8418BC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18918" y="1878980"/>
            <a:ext cx="3285893" cy="2464420"/>
          </a:xfrm>
          <a:prstGeom prst="rect">
            <a:avLst/>
          </a:prstGeom>
        </p:spPr>
      </p:pic>
    </p:spTree>
    <p:extLst>
      <p:ext uri="{BB962C8B-B14F-4D97-AF65-F5344CB8AC3E}">
        <p14:creationId xmlns:p14="http://schemas.microsoft.com/office/powerpoint/2010/main" val="372724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9FDB26F-F2EA-44F2-8DD8-6BAC3CBD6DF8}"/>
              </a:ext>
            </a:extLst>
          </p:cNvPr>
          <p:cNvSpPr>
            <a:spLocks noGrp="1"/>
          </p:cNvSpPr>
          <p:nvPr>
            <p:ph type="title"/>
          </p:nvPr>
        </p:nvSpPr>
        <p:spPr>
          <a:xfrm>
            <a:off x="644562" y="196435"/>
            <a:ext cx="6520031" cy="742912"/>
          </a:xfrm>
        </p:spPr>
        <p:txBody>
          <a:bodyPr/>
          <a:lstStyle/>
          <a:p>
            <a:r>
              <a:rPr lang="en-GB" dirty="0"/>
              <a:t>Creativity?  Innovation?</a:t>
            </a:r>
          </a:p>
        </p:txBody>
      </p:sp>
      <p:sp>
        <p:nvSpPr>
          <p:cNvPr id="13" name="TextBox 12">
            <a:extLst>
              <a:ext uri="{FF2B5EF4-FFF2-40B4-BE49-F238E27FC236}">
                <a16:creationId xmlns:a16="http://schemas.microsoft.com/office/drawing/2014/main" id="{4212D354-49C9-41AD-AECC-A604A7A23F78}"/>
              </a:ext>
            </a:extLst>
          </p:cNvPr>
          <p:cNvSpPr txBox="1"/>
          <p:nvPr/>
        </p:nvSpPr>
        <p:spPr>
          <a:xfrm>
            <a:off x="726339" y="1158594"/>
            <a:ext cx="6118964" cy="3046988"/>
          </a:xfrm>
          <a:prstGeom prst="rect">
            <a:avLst/>
          </a:prstGeom>
          <a:noFill/>
        </p:spPr>
        <p:txBody>
          <a:bodyPr wrap="square" rtlCol="0">
            <a:spAutoFit/>
          </a:bodyPr>
          <a:lstStyle/>
          <a:p>
            <a:r>
              <a:rPr lang="en-GB" sz="3200" dirty="0">
                <a:solidFill>
                  <a:srgbClr val="0000CC"/>
                </a:solidFill>
              </a:rPr>
              <a:t>In your groups, please: -</a:t>
            </a:r>
          </a:p>
          <a:p>
            <a:endParaRPr lang="en-GB" sz="3200" dirty="0">
              <a:solidFill>
                <a:srgbClr val="0000CC"/>
              </a:solidFill>
            </a:endParaRPr>
          </a:p>
          <a:p>
            <a:pPr marL="457200" indent="-457200">
              <a:buFont typeface="Arial" panose="020B0604020202020204" pitchFamily="34" charset="0"/>
              <a:buChar char="•"/>
            </a:pPr>
            <a:r>
              <a:rPr lang="en-GB" sz="3200" u="sng" dirty="0">
                <a:solidFill>
                  <a:srgbClr val="0000CC"/>
                </a:solidFill>
              </a:rPr>
              <a:t>Explain the difference </a:t>
            </a:r>
            <a:r>
              <a:rPr lang="en-GB" sz="3200" dirty="0">
                <a:solidFill>
                  <a:srgbClr val="0000CC"/>
                </a:solidFill>
              </a:rPr>
              <a:t>between Creativity and Innovation</a:t>
            </a:r>
          </a:p>
          <a:p>
            <a:pPr marL="457200" indent="-457200">
              <a:buFont typeface="Arial" panose="020B0604020202020204" pitchFamily="34" charset="0"/>
              <a:buChar char="•"/>
            </a:pPr>
            <a:r>
              <a:rPr lang="en-GB" sz="3200" dirty="0">
                <a:solidFill>
                  <a:srgbClr val="0000CC"/>
                </a:solidFill>
              </a:rPr>
              <a:t>Develop ‘</a:t>
            </a:r>
            <a:r>
              <a:rPr lang="en-GB" sz="3200" u="sng" dirty="0">
                <a:solidFill>
                  <a:srgbClr val="0000CC"/>
                </a:solidFill>
              </a:rPr>
              <a:t>definitions’ for both </a:t>
            </a:r>
            <a:r>
              <a:rPr lang="en-GB" sz="3200" dirty="0">
                <a:solidFill>
                  <a:srgbClr val="0000CC"/>
                </a:solidFill>
              </a:rPr>
              <a:t>terms</a:t>
            </a:r>
          </a:p>
        </p:txBody>
      </p:sp>
      <p:pic>
        <p:nvPicPr>
          <p:cNvPr id="17" name="Picture 16" descr="A close up of a blackboard&#10;&#10;Description automatically generated">
            <a:extLst>
              <a:ext uri="{FF2B5EF4-FFF2-40B4-BE49-F238E27FC236}">
                <a16:creationId xmlns:a16="http://schemas.microsoft.com/office/drawing/2014/main" id="{8CCAE496-8B3C-48E5-B594-91F946B2655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60393" y="0"/>
            <a:ext cx="3231607" cy="2448378"/>
          </a:xfrm>
          <a:prstGeom prst="rect">
            <a:avLst/>
          </a:prstGeom>
        </p:spPr>
      </p:pic>
      <p:sp>
        <p:nvSpPr>
          <p:cNvPr id="21" name="TextBox 20">
            <a:extLst>
              <a:ext uri="{FF2B5EF4-FFF2-40B4-BE49-F238E27FC236}">
                <a16:creationId xmlns:a16="http://schemas.microsoft.com/office/drawing/2014/main" id="{A6A9BFFA-FD90-4B44-B408-506C24505A93}"/>
              </a:ext>
            </a:extLst>
          </p:cNvPr>
          <p:cNvSpPr txBox="1"/>
          <p:nvPr/>
        </p:nvSpPr>
        <p:spPr>
          <a:xfrm>
            <a:off x="7594678" y="2682088"/>
            <a:ext cx="4392780" cy="923330"/>
          </a:xfrm>
          <a:prstGeom prst="rect">
            <a:avLst/>
          </a:prstGeom>
          <a:noFill/>
        </p:spPr>
        <p:txBody>
          <a:bodyPr wrap="square" rtlCol="0">
            <a:spAutoFit/>
          </a:bodyPr>
          <a:lstStyle/>
          <a:p>
            <a:pPr marL="285750" indent="-285750">
              <a:buFont typeface="Wingdings" panose="05000000000000000000" pitchFamily="2" charset="2"/>
              <a:buChar char="Ø"/>
            </a:pPr>
            <a:r>
              <a:rPr lang="en-GB" b="1" i="1" dirty="0">
                <a:solidFill>
                  <a:srgbClr val="002060"/>
                </a:solidFill>
              </a:rPr>
              <a:t>10 minutes to discuss</a:t>
            </a:r>
          </a:p>
          <a:p>
            <a:pPr marL="285750" indent="-285750">
              <a:buFont typeface="Wingdings" panose="05000000000000000000" pitchFamily="2" charset="2"/>
              <a:buChar char="Ø"/>
            </a:pPr>
            <a:r>
              <a:rPr lang="en-GB" b="1" i="1" dirty="0">
                <a:solidFill>
                  <a:srgbClr val="002060"/>
                </a:solidFill>
              </a:rPr>
              <a:t>5 minutes to record your responses for feedback</a:t>
            </a:r>
          </a:p>
        </p:txBody>
      </p:sp>
      <p:pic>
        <p:nvPicPr>
          <p:cNvPr id="3" name="Picture 2">
            <a:extLst>
              <a:ext uri="{FF2B5EF4-FFF2-40B4-BE49-F238E27FC236}">
                <a16:creationId xmlns:a16="http://schemas.microsoft.com/office/drawing/2014/main" id="{6BC89672-476A-93B8-CB79-45785735FBFA}"/>
              </a:ext>
            </a:extLst>
          </p:cNvPr>
          <p:cNvPicPr>
            <a:picLocks noChangeAspect="1"/>
          </p:cNvPicPr>
          <p:nvPr/>
        </p:nvPicPr>
        <p:blipFill>
          <a:blip r:embed="rId5"/>
          <a:stretch>
            <a:fillRect/>
          </a:stretch>
        </p:blipFill>
        <p:spPr>
          <a:xfrm>
            <a:off x="8960393" y="3605417"/>
            <a:ext cx="3231607" cy="2119701"/>
          </a:xfrm>
          <a:prstGeom prst="rect">
            <a:avLst/>
          </a:prstGeom>
        </p:spPr>
      </p:pic>
    </p:spTree>
    <p:extLst>
      <p:ext uri="{BB962C8B-B14F-4D97-AF65-F5344CB8AC3E}">
        <p14:creationId xmlns:p14="http://schemas.microsoft.com/office/powerpoint/2010/main" val="87071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xEl>
                                              <p:pRg st="2" end="2"/>
                                            </p:txEl>
                                          </p:spTgt>
                                        </p:tgtEl>
                                        <p:attrNameLst>
                                          <p:attrName>style.visibility</p:attrName>
                                        </p:attrNameLst>
                                      </p:cBhvr>
                                      <p:to>
                                        <p:strVal val="visible"/>
                                      </p:to>
                                    </p:set>
                                    <p:animEffect transition="in" filter="fade">
                                      <p:cBhvr>
                                        <p:cTn id="7" dur="500"/>
                                        <p:tgtEl>
                                          <p:spTgt spid="1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xEl>
                                              <p:pRg st="3" end="3"/>
                                            </p:txEl>
                                          </p:spTgt>
                                        </p:tgtEl>
                                        <p:attrNameLst>
                                          <p:attrName>style.visibility</p:attrName>
                                        </p:attrNameLst>
                                      </p:cBhvr>
                                      <p:to>
                                        <p:strVal val="visible"/>
                                      </p:to>
                                    </p:set>
                                    <p:animEffect transition="in" filter="fade">
                                      <p:cBhvr>
                                        <p:cTn id="12" dur="500"/>
                                        <p:tgtEl>
                                          <p:spTgt spid="1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12410-2CFE-42A6-870A-67FC268F022A}"/>
              </a:ext>
            </a:extLst>
          </p:cNvPr>
          <p:cNvSpPr>
            <a:spLocks noGrp="1"/>
          </p:cNvSpPr>
          <p:nvPr>
            <p:ph type="title"/>
          </p:nvPr>
        </p:nvSpPr>
        <p:spPr>
          <a:xfrm>
            <a:off x="1981200" y="107371"/>
            <a:ext cx="8229600" cy="963147"/>
          </a:xfrm>
        </p:spPr>
        <p:txBody>
          <a:bodyPr/>
          <a:lstStyle/>
          <a:p>
            <a:r>
              <a:rPr lang="en-GB" dirty="0"/>
              <a:t>Creativity</a:t>
            </a:r>
          </a:p>
        </p:txBody>
      </p:sp>
      <p:sp>
        <p:nvSpPr>
          <p:cNvPr id="3" name="Content Placeholder 2">
            <a:extLst>
              <a:ext uri="{FF2B5EF4-FFF2-40B4-BE49-F238E27FC236}">
                <a16:creationId xmlns:a16="http://schemas.microsoft.com/office/drawing/2014/main" id="{A4AA77E2-25D6-4744-ABA6-7C127BE7D4B7}"/>
              </a:ext>
            </a:extLst>
          </p:cNvPr>
          <p:cNvSpPr>
            <a:spLocks noGrp="1"/>
          </p:cNvSpPr>
          <p:nvPr>
            <p:ph idx="1"/>
          </p:nvPr>
        </p:nvSpPr>
        <p:spPr>
          <a:xfrm>
            <a:off x="134624" y="1647319"/>
            <a:ext cx="4627995" cy="2429830"/>
          </a:xfrm>
        </p:spPr>
        <p:txBody>
          <a:bodyPr>
            <a:normAutofit/>
          </a:bodyPr>
          <a:lstStyle/>
          <a:p>
            <a:pPr marL="0" indent="0">
              <a:buNone/>
            </a:pPr>
            <a:r>
              <a:rPr lang="en-US" i="1" dirty="0">
                <a:solidFill>
                  <a:srgbClr val="0000CC"/>
                </a:solidFill>
              </a:rPr>
              <a:t>‘the ability to produce original and unusual ideas or to make something new or imaginative’</a:t>
            </a:r>
          </a:p>
          <a:p>
            <a:pPr marL="0" indent="0">
              <a:buNone/>
            </a:pPr>
            <a:endParaRPr lang="en-US" sz="1800" dirty="0"/>
          </a:p>
          <a:p>
            <a:pPr marL="0" indent="0">
              <a:buNone/>
            </a:pPr>
            <a:r>
              <a:rPr lang="en-US" sz="1800" dirty="0">
                <a:solidFill>
                  <a:srgbClr val="0000CC"/>
                </a:solidFill>
              </a:rPr>
              <a:t>Cambridge Dictionary</a:t>
            </a:r>
          </a:p>
        </p:txBody>
      </p:sp>
      <p:pic>
        <p:nvPicPr>
          <p:cNvPr id="5" name="Picture 4" descr="A close up of a crayon&#10;&#10;Description automatically generated">
            <a:extLst>
              <a:ext uri="{FF2B5EF4-FFF2-40B4-BE49-F238E27FC236}">
                <a16:creationId xmlns:a16="http://schemas.microsoft.com/office/drawing/2014/main" id="{4D0A13CC-2FFE-4CC6-AEA1-462A0C4A0E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085348" y="136359"/>
            <a:ext cx="1717288" cy="1286961"/>
          </a:xfrm>
          <a:prstGeom prst="rect">
            <a:avLst/>
          </a:prstGeom>
        </p:spPr>
      </p:pic>
      <p:pic>
        <p:nvPicPr>
          <p:cNvPr id="8" name="Picture 7" descr="A bowl of oranges on a table&#10;&#10;Description automatically generated">
            <a:extLst>
              <a:ext uri="{FF2B5EF4-FFF2-40B4-BE49-F238E27FC236}">
                <a16:creationId xmlns:a16="http://schemas.microsoft.com/office/drawing/2014/main" id="{41D0046F-FD77-4B51-AE39-C0D028608D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582722" y="1"/>
            <a:ext cx="2085278" cy="1387729"/>
          </a:xfrm>
          <a:prstGeom prst="rect">
            <a:avLst/>
          </a:prstGeom>
        </p:spPr>
      </p:pic>
      <p:sp>
        <p:nvSpPr>
          <p:cNvPr id="4" name="TextBox 3">
            <a:extLst>
              <a:ext uri="{FF2B5EF4-FFF2-40B4-BE49-F238E27FC236}">
                <a16:creationId xmlns:a16="http://schemas.microsoft.com/office/drawing/2014/main" id="{C613D4C9-4AB9-422C-1142-C1A7476E616A}"/>
              </a:ext>
            </a:extLst>
          </p:cNvPr>
          <p:cNvSpPr txBox="1"/>
          <p:nvPr/>
        </p:nvSpPr>
        <p:spPr>
          <a:xfrm>
            <a:off x="5226073" y="2679354"/>
            <a:ext cx="6713297" cy="3046988"/>
          </a:xfrm>
          <a:prstGeom prst="rect">
            <a:avLst/>
          </a:prstGeom>
          <a:noFill/>
        </p:spPr>
        <p:txBody>
          <a:bodyPr wrap="square" rtlCol="0">
            <a:spAutoFit/>
          </a:bodyPr>
          <a:lstStyle/>
          <a:p>
            <a:r>
              <a:rPr lang="en-US" sz="2800" i="1" dirty="0">
                <a:solidFill>
                  <a:srgbClr val="002060"/>
                </a:solidFill>
              </a:rPr>
              <a:t>‘The standard deﬁnition is bipartite: </a:t>
            </a:r>
            <a:r>
              <a:rPr lang="en-US" sz="2800" b="1" i="1" dirty="0">
                <a:solidFill>
                  <a:srgbClr val="002060"/>
                </a:solidFill>
              </a:rPr>
              <a:t>Creativity</a:t>
            </a:r>
            <a:r>
              <a:rPr lang="en-US" sz="2800" i="1" dirty="0">
                <a:solidFill>
                  <a:srgbClr val="002060"/>
                </a:solidFill>
              </a:rPr>
              <a:t> requires both originality and effectiveness.’ </a:t>
            </a:r>
          </a:p>
          <a:p>
            <a:endParaRPr lang="en-US" dirty="0">
              <a:solidFill>
                <a:srgbClr val="002060"/>
              </a:solidFill>
            </a:endParaRPr>
          </a:p>
          <a:p>
            <a:r>
              <a:rPr lang="en-US" dirty="0">
                <a:solidFill>
                  <a:srgbClr val="002060"/>
                </a:solidFill>
              </a:rPr>
              <a:t>Runco, Mark A. and Jaeger, Garrett J. (2012): The Standard Definition of Creativity.  </a:t>
            </a:r>
            <a:r>
              <a:rPr lang="en-US" i="1" dirty="0">
                <a:solidFill>
                  <a:srgbClr val="002060"/>
                </a:solidFill>
              </a:rPr>
              <a:t>Creativity Research Journal</a:t>
            </a:r>
            <a:r>
              <a:rPr lang="en-US" dirty="0">
                <a:solidFill>
                  <a:srgbClr val="002060"/>
                </a:solidFill>
              </a:rPr>
              <a:t>, 24:1, 92-96. Available from </a:t>
            </a:r>
            <a:r>
              <a:rPr lang="en-GB" dirty="0">
                <a:solidFill>
                  <a:srgbClr val="002060"/>
                </a:solidFill>
                <a:hlinkClick r:id="rId7">
                  <a:extLst>
                    <a:ext uri="{A12FA001-AC4F-418D-AE19-62706E023703}">
                      <ahyp:hlinkClr xmlns:ahyp="http://schemas.microsoft.com/office/drawing/2018/hyperlinkcolor" val="tx"/>
                    </a:ext>
                  </a:extLst>
                </a:hlinkClick>
              </a:rPr>
              <a:t>https://www.academia.edu/1478423/The_standard_definition_of_creativity</a:t>
            </a:r>
            <a:r>
              <a:rPr lang="en-GB" dirty="0">
                <a:solidFill>
                  <a:srgbClr val="002060"/>
                </a:solidFill>
              </a:rPr>
              <a:t>  [Accessed 2</a:t>
            </a:r>
            <a:r>
              <a:rPr lang="en-GB" baseline="30000" dirty="0">
                <a:solidFill>
                  <a:srgbClr val="002060"/>
                </a:solidFill>
              </a:rPr>
              <a:t>nd</a:t>
            </a:r>
            <a:r>
              <a:rPr lang="en-GB" dirty="0">
                <a:solidFill>
                  <a:srgbClr val="002060"/>
                </a:solidFill>
              </a:rPr>
              <a:t> July, 2019]</a:t>
            </a:r>
          </a:p>
          <a:p>
            <a:endParaRPr lang="en-GB" dirty="0"/>
          </a:p>
        </p:txBody>
      </p:sp>
    </p:spTree>
    <p:extLst>
      <p:ext uri="{BB962C8B-B14F-4D97-AF65-F5344CB8AC3E}">
        <p14:creationId xmlns:p14="http://schemas.microsoft.com/office/powerpoint/2010/main" val="1429921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4">
                                            <p:txEl>
                                              <p:pRg st="2" end="2"/>
                                            </p:txEl>
                                          </p:spTgt>
                                        </p:tgtEl>
                                        <p:attrNameLst>
                                          <p:attrName>style.visibility</p:attrName>
                                        </p:attrNameLst>
                                      </p:cBhvr>
                                      <p:to>
                                        <p:strVal val="visible"/>
                                      </p:to>
                                    </p:set>
                                    <p:animEffect transition="in" filter="fade">
                                      <p:cBhvr>
                                        <p:cTn id="18"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FBC1C-314F-45DC-8D0C-47A29EC7F934}"/>
              </a:ext>
            </a:extLst>
          </p:cNvPr>
          <p:cNvSpPr>
            <a:spLocks noGrp="1"/>
          </p:cNvSpPr>
          <p:nvPr>
            <p:ph type="title"/>
          </p:nvPr>
        </p:nvSpPr>
        <p:spPr>
          <a:xfrm>
            <a:off x="1981200" y="30480"/>
            <a:ext cx="8229600" cy="807720"/>
          </a:xfrm>
        </p:spPr>
        <p:txBody>
          <a:bodyPr/>
          <a:lstStyle/>
          <a:p>
            <a:r>
              <a:rPr lang="en-GB" dirty="0"/>
              <a:t>Innovation</a:t>
            </a:r>
          </a:p>
        </p:txBody>
      </p:sp>
      <p:sp>
        <p:nvSpPr>
          <p:cNvPr id="3" name="Content Placeholder 2">
            <a:extLst>
              <a:ext uri="{FF2B5EF4-FFF2-40B4-BE49-F238E27FC236}">
                <a16:creationId xmlns:a16="http://schemas.microsoft.com/office/drawing/2014/main" id="{3790D6D1-4621-4AB5-8614-12390A3F93C1}"/>
              </a:ext>
            </a:extLst>
          </p:cNvPr>
          <p:cNvSpPr>
            <a:spLocks noGrp="1"/>
          </p:cNvSpPr>
          <p:nvPr>
            <p:ph idx="1"/>
          </p:nvPr>
        </p:nvSpPr>
        <p:spPr>
          <a:xfrm>
            <a:off x="152400" y="1160033"/>
            <a:ext cx="6237642" cy="1520414"/>
          </a:xfrm>
        </p:spPr>
        <p:txBody>
          <a:bodyPr>
            <a:normAutofit fontScale="92500" lnSpcReduction="10000"/>
          </a:bodyPr>
          <a:lstStyle/>
          <a:p>
            <a:pPr marL="0" indent="0">
              <a:buNone/>
            </a:pPr>
            <a:r>
              <a:rPr lang="en-US" sz="4000" i="1" dirty="0">
                <a:solidFill>
                  <a:srgbClr val="0000CC"/>
                </a:solidFill>
              </a:rPr>
              <a:t>‘(the use of) a new idea or method’</a:t>
            </a:r>
          </a:p>
          <a:p>
            <a:pPr marL="0" indent="0">
              <a:buNone/>
            </a:pPr>
            <a:r>
              <a:rPr lang="en-US" sz="2300" dirty="0">
                <a:solidFill>
                  <a:srgbClr val="0000CC"/>
                </a:solidFill>
              </a:rPr>
              <a:t>			Cambridge Dictionary</a:t>
            </a:r>
          </a:p>
          <a:p>
            <a:pPr marL="0" indent="0">
              <a:buNone/>
            </a:pPr>
            <a:endParaRPr lang="en-US" sz="1800" dirty="0">
              <a:solidFill>
                <a:srgbClr val="0000CC"/>
              </a:solidFill>
            </a:endParaRPr>
          </a:p>
        </p:txBody>
      </p:sp>
      <p:sp>
        <p:nvSpPr>
          <p:cNvPr id="4" name="TextBox 3">
            <a:extLst>
              <a:ext uri="{FF2B5EF4-FFF2-40B4-BE49-F238E27FC236}">
                <a16:creationId xmlns:a16="http://schemas.microsoft.com/office/drawing/2014/main" id="{45CE51ED-AA3C-D18E-743C-D7E9647008AA}"/>
              </a:ext>
            </a:extLst>
          </p:cNvPr>
          <p:cNvSpPr txBox="1"/>
          <p:nvPr/>
        </p:nvSpPr>
        <p:spPr>
          <a:xfrm>
            <a:off x="796067" y="2991399"/>
            <a:ext cx="11256980" cy="2523768"/>
          </a:xfrm>
          <a:prstGeom prst="rect">
            <a:avLst/>
          </a:prstGeom>
          <a:noFill/>
        </p:spPr>
        <p:txBody>
          <a:bodyPr wrap="square" rtlCol="0">
            <a:spAutoFit/>
          </a:bodyPr>
          <a:lstStyle/>
          <a:p>
            <a:pPr marL="514350" indent="-514350">
              <a:buFont typeface="+mj-lt"/>
              <a:buAutoNum type="arabicPeriod"/>
            </a:pPr>
            <a:r>
              <a:rPr lang="en-US" sz="2400" i="1" dirty="0">
                <a:solidFill>
                  <a:srgbClr val="002060"/>
                </a:solidFill>
              </a:rPr>
              <a:t>‘Create a unique and compelling solution valued by our customers (end users) and aligned to our brand</a:t>
            </a:r>
          </a:p>
          <a:p>
            <a:pPr marL="514350" indent="-514350">
              <a:buFont typeface="+mj-lt"/>
              <a:buAutoNum type="arabicPeriod"/>
            </a:pPr>
            <a:r>
              <a:rPr lang="en-US" sz="2400" i="1" dirty="0">
                <a:solidFill>
                  <a:srgbClr val="002060"/>
                </a:solidFill>
              </a:rPr>
              <a:t>Create competitive advantage, be part of a sustainable migration path (successive generations of a product, service or idea that deploys over many years), or both</a:t>
            </a:r>
          </a:p>
          <a:p>
            <a:pPr marL="514350" indent="-514350">
              <a:buFont typeface="+mj-lt"/>
              <a:buAutoNum type="arabicPeriod"/>
            </a:pPr>
            <a:r>
              <a:rPr lang="en-US" sz="2400" i="1" dirty="0">
                <a:solidFill>
                  <a:srgbClr val="002060"/>
                </a:solidFill>
              </a:rPr>
              <a:t>Create differentiated shareholder value’.</a:t>
            </a:r>
          </a:p>
          <a:p>
            <a:endParaRPr lang="en-GB" sz="2400" dirty="0">
              <a:solidFill>
                <a:srgbClr val="002060"/>
              </a:solidFill>
            </a:endParaRPr>
          </a:p>
          <a:p>
            <a:r>
              <a:rPr lang="en-GB" sz="1400" dirty="0">
                <a:solidFill>
                  <a:srgbClr val="002060"/>
                </a:solidFill>
              </a:rPr>
              <a:t>Tennant Snyder, N., and Duarte, Deborah L.. (2008). </a:t>
            </a:r>
            <a:r>
              <a:rPr lang="en-GB" sz="1400" i="1" dirty="0">
                <a:solidFill>
                  <a:srgbClr val="002060"/>
                </a:solidFill>
              </a:rPr>
              <a:t>Unleashing Innovation: How Whirlpool Transformed An Industry.  </a:t>
            </a:r>
            <a:r>
              <a:rPr lang="en-GB" sz="1400" dirty="0">
                <a:solidFill>
                  <a:srgbClr val="002060"/>
                </a:solidFill>
              </a:rPr>
              <a:t>San Francisco, CA: Jossey-Bass. p.54</a:t>
            </a:r>
          </a:p>
        </p:txBody>
      </p:sp>
      <p:pic>
        <p:nvPicPr>
          <p:cNvPr id="7" name="Picture 6">
            <a:extLst>
              <a:ext uri="{FF2B5EF4-FFF2-40B4-BE49-F238E27FC236}">
                <a16:creationId xmlns:a16="http://schemas.microsoft.com/office/drawing/2014/main" id="{068BAE09-4AE9-90EA-6E2A-155E730EAD9D}"/>
              </a:ext>
            </a:extLst>
          </p:cNvPr>
          <p:cNvPicPr>
            <a:picLocks noChangeAspect="1"/>
          </p:cNvPicPr>
          <p:nvPr/>
        </p:nvPicPr>
        <p:blipFill>
          <a:blip r:embed="rId2"/>
          <a:stretch>
            <a:fillRect/>
          </a:stretch>
        </p:blipFill>
        <p:spPr>
          <a:xfrm>
            <a:off x="7547020" y="30481"/>
            <a:ext cx="4644980" cy="2462054"/>
          </a:xfrm>
          <a:prstGeom prst="rect">
            <a:avLst/>
          </a:prstGeom>
        </p:spPr>
      </p:pic>
    </p:spTree>
    <p:extLst>
      <p:ext uri="{BB962C8B-B14F-4D97-AF65-F5344CB8AC3E}">
        <p14:creationId xmlns:p14="http://schemas.microsoft.com/office/powerpoint/2010/main" val="2224898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3A946-F73D-975C-AA00-4F7DF1ED461E}"/>
              </a:ext>
            </a:extLst>
          </p:cNvPr>
          <p:cNvSpPr>
            <a:spLocks noGrp="1"/>
          </p:cNvSpPr>
          <p:nvPr>
            <p:ph type="title"/>
          </p:nvPr>
        </p:nvSpPr>
        <p:spPr>
          <a:xfrm>
            <a:off x="138954" y="69291"/>
            <a:ext cx="10515600" cy="1162460"/>
          </a:xfrm>
        </p:spPr>
        <p:txBody>
          <a:bodyPr>
            <a:normAutofit fontScale="90000"/>
          </a:bodyPr>
          <a:lstStyle/>
          <a:p>
            <a:r>
              <a:rPr lang="en-GB" dirty="0"/>
              <a:t>Innovation – according to Harvard Business School is...</a:t>
            </a:r>
          </a:p>
        </p:txBody>
      </p:sp>
      <p:sp>
        <p:nvSpPr>
          <p:cNvPr id="3" name="Content Placeholder 2">
            <a:extLst>
              <a:ext uri="{FF2B5EF4-FFF2-40B4-BE49-F238E27FC236}">
                <a16:creationId xmlns:a16="http://schemas.microsoft.com/office/drawing/2014/main" id="{C5227191-B748-747F-4CFF-CE0F209B39C5}"/>
              </a:ext>
            </a:extLst>
          </p:cNvPr>
          <p:cNvSpPr>
            <a:spLocks noGrp="1"/>
          </p:cNvSpPr>
          <p:nvPr>
            <p:ph idx="1"/>
          </p:nvPr>
        </p:nvSpPr>
        <p:spPr>
          <a:xfrm>
            <a:off x="138954" y="1340520"/>
            <a:ext cx="8187465" cy="4285729"/>
          </a:xfrm>
        </p:spPr>
        <p:txBody>
          <a:bodyPr>
            <a:normAutofit lnSpcReduction="10000"/>
          </a:bodyPr>
          <a:lstStyle/>
          <a:p>
            <a:r>
              <a:rPr lang="en-GB" dirty="0">
                <a:solidFill>
                  <a:srgbClr val="0000CC"/>
                </a:solidFill>
              </a:rPr>
              <a:t>The ability to conceive, develop, deliver, and scale new products, services, processes, and business models for customers.</a:t>
            </a:r>
          </a:p>
          <a:p>
            <a:r>
              <a:rPr lang="en-GB" dirty="0">
                <a:solidFill>
                  <a:srgbClr val="0000CC"/>
                </a:solidFill>
              </a:rPr>
              <a:t>The process of taking an idea from inception to impact.</a:t>
            </a:r>
          </a:p>
          <a:p>
            <a:r>
              <a:rPr lang="en-GB" dirty="0">
                <a:solidFill>
                  <a:srgbClr val="0000CC"/>
                </a:solidFill>
              </a:rPr>
              <a:t>Knowing when and how to apply methods that allow new ideas to grow.</a:t>
            </a:r>
          </a:p>
          <a:p>
            <a:r>
              <a:rPr lang="en-GB" dirty="0">
                <a:solidFill>
                  <a:srgbClr val="0000CC"/>
                </a:solidFill>
              </a:rPr>
              <a:t>Ultimately, innovation is taking forward action and developing growth opportunities — not standing still or maintaining the status quo.</a:t>
            </a:r>
          </a:p>
          <a:p>
            <a:endParaRPr lang="en-GB" dirty="0">
              <a:solidFill>
                <a:srgbClr val="0000CC"/>
              </a:solidFill>
            </a:endParaRPr>
          </a:p>
        </p:txBody>
      </p:sp>
      <p:pic>
        <p:nvPicPr>
          <p:cNvPr id="6" name="Picture 5">
            <a:extLst>
              <a:ext uri="{FF2B5EF4-FFF2-40B4-BE49-F238E27FC236}">
                <a16:creationId xmlns:a16="http://schemas.microsoft.com/office/drawing/2014/main" id="{E35C1F2B-6729-7C80-FCA9-7DA3B00915E0}"/>
              </a:ext>
            </a:extLst>
          </p:cNvPr>
          <p:cNvPicPr>
            <a:picLocks noChangeAspect="1"/>
          </p:cNvPicPr>
          <p:nvPr/>
        </p:nvPicPr>
        <p:blipFill>
          <a:blip r:embed="rId3"/>
          <a:stretch>
            <a:fillRect/>
          </a:stretch>
        </p:blipFill>
        <p:spPr>
          <a:xfrm>
            <a:off x="8493264" y="1468499"/>
            <a:ext cx="3698736" cy="1960501"/>
          </a:xfrm>
          <a:prstGeom prst="rect">
            <a:avLst/>
          </a:prstGeom>
        </p:spPr>
      </p:pic>
    </p:spTree>
    <p:extLst>
      <p:ext uri="{BB962C8B-B14F-4D97-AF65-F5344CB8AC3E}">
        <p14:creationId xmlns:p14="http://schemas.microsoft.com/office/powerpoint/2010/main" val="1552329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0FB24-15E9-3BF5-F658-2583ABC870A5}"/>
              </a:ext>
            </a:extLst>
          </p:cNvPr>
          <p:cNvSpPr>
            <a:spLocks noGrp="1"/>
          </p:cNvSpPr>
          <p:nvPr>
            <p:ph type="title"/>
          </p:nvPr>
        </p:nvSpPr>
        <p:spPr>
          <a:xfrm>
            <a:off x="838200" y="149973"/>
            <a:ext cx="8122920" cy="1325563"/>
          </a:xfrm>
        </p:spPr>
        <p:txBody>
          <a:bodyPr/>
          <a:lstStyle/>
          <a:p>
            <a:pPr algn="ctr"/>
            <a:r>
              <a:rPr lang="en-GB" dirty="0"/>
              <a:t>Preparation for the Residential</a:t>
            </a:r>
          </a:p>
        </p:txBody>
      </p:sp>
      <p:sp>
        <p:nvSpPr>
          <p:cNvPr id="3" name="Content Placeholder 2">
            <a:extLst>
              <a:ext uri="{FF2B5EF4-FFF2-40B4-BE49-F238E27FC236}">
                <a16:creationId xmlns:a16="http://schemas.microsoft.com/office/drawing/2014/main" id="{3F239FA6-3657-D421-4C31-3003DD180B60}"/>
              </a:ext>
            </a:extLst>
          </p:cNvPr>
          <p:cNvSpPr>
            <a:spLocks noGrp="1"/>
          </p:cNvSpPr>
          <p:nvPr>
            <p:ph idx="1"/>
          </p:nvPr>
        </p:nvSpPr>
        <p:spPr>
          <a:xfrm>
            <a:off x="838200" y="1582476"/>
            <a:ext cx="10515600" cy="3693048"/>
          </a:xfrm>
        </p:spPr>
        <p:txBody>
          <a:bodyPr>
            <a:normAutofit fontScale="92500" lnSpcReduction="20000"/>
          </a:bodyPr>
          <a:lstStyle/>
          <a:p>
            <a:pPr marL="0" indent="0">
              <a:buNone/>
            </a:pPr>
            <a:r>
              <a:rPr lang="en-GB" dirty="0">
                <a:solidFill>
                  <a:srgbClr val="0000CC"/>
                </a:solidFill>
              </a:rPr>
              <a:t>Research the Chinese company, Haier, and answer the following: -</a:t>
            </a:r>
          </a:p>
          <a:p>
            <a:pPr marL="514350" indent="-514350">
              <a:buAutoNum type="arabicPeriod"/>
            </a:pPr>
            <a:r>
              <a:rPr lang="en-GB" dirty="0">
                <a:solidFill>
                  <a:srgbClr val="0000CC"/>
                </a:solidFill>
              </a:rPr>
              <a:t>What were the main drivers that led Haier from being a poor-quality, local Chinese manufacturer of refrigerators to becoming the world’s leading producer of both refrigerators and washing machines?</a:t>
            </a:r>
          </a:p>
          <a:p>
            <a:pPr marL="514350" indent="-514350">
              <a:buAutoNum type="arabicPeriod"/>
            </a:pPr>
            <a:r>
              <a:rPr lang="en-GB" dirty="0">
                <a:solidFill>
                  <a:srgbClr val="0000CC"/>
                </a:solidFill>
              </a:rPr>
              <a:t>What role does creativity and innovation play in Haier’s success?</a:t>
            </a:r>
          </a:p>
          <a:p>
            <a:pPr marL="514350" indent="-514350">
              <a:buAutoNum type="arabicPeriod"/>
            </a:pPr>
            <a:r>
              <a:rPr lang="en-GB" dirty="0">
                <a:solidFill>
                  <a:srgbClr val="0000CC"/>
                </a:solidFill>
              </a:rPr>
              <a:t>How did Haier change its culture and become a world leader?</a:t>
            </a:r>
          </a:p>
          <a:p>
            <a:pPr marL="0" indent="0">
              <a:buNone/>
            </a:pPr>
            <a:endParaRPr lang="en-GB" dirty="0">
              <a:solidFill>
                <a:srgbClr val="0000CC"/>
              </a:solidFill>
            </a:endParaRPr>
          </a:p>
          <a:p>
            <a:pPr marL="0" indent="0">
              <a:buNone/>
            </a:pPr>
            <a:r>
              <a:rPr lang="en-GB" dirty="0">
                <a:solidFill>
                  <a:srgbClr val="0000CC"/>
                </a:solidFill>
              </a:rPr>
              <a:t>Write down your findings and illustrate your responses with examples of what Haier has done to drive such a turnaround.  All findings will be discussed at the residential weekend.</a:t>
            </a:r>
          </a:p>
        </p:txBody>
      </p:sp>
      <p:pic>
        <p:nvPicPr>
          <p:cNvPr id="8" name="Picture 7">
            <a:extLst>
              <a:ext uri="{FF2B5EF4-FFF2-40B4-BE49-F238E27FC236}">
                <a16:creationId xmlns:a16="http://schemas.microsoft.com/office/drawing/2014/main" id="{25314174-E98A-6419-22C4-8707141E699B}"/>
              </a:ext>
            </a:extLst>
          </p:cNvPr>
          <p:cNvPicPr>
            <a:picLocks noChangeAspect="1"/>
          </p:cNvPicPr>
          <p:nvPr/>
        </p:nvPicPr>
        <p:blipFill>
          <a:blip r:embed="rId2"/>
          <a:stretch>
            <a:fillRect/>
          </a:stretch>
        </p:blipFill>
        <p:spPr>
          <a:xfrm>
            <a:off x="9601133" y="0"/>
            <a:ext cx="2590867" cy="1475536"/>
          </a:xfrm>
          <a:prstGeom prst="rect">
            <a:avLst/>
          </a:prstGeom>
        </p:spPr>
      </p:pic>
    </p:spTree>
    <p:extLst>
      <p:ext uri="{BB962C8B-B14F-4D97-AF65-F5344CB8AC3E}">
        <p14:creationId xmlns:p14="http://schemas.microsoft.com/office/powerpoint/2010/main" val="797375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9AA26A-407D-7807-5CD4-C72721AE4A6C}"/>
              </a:ext>
            </a:extLst>
          </p:cNvPr>
          <p:cNvSpPr txBox="1"/>
          <p:nvPr/>
        </p:nvSpPr>
        <p:spPr>
          <a:xfrm>
            <a:off x="182880" y="2659559"/>
            <a:ext cx="5037276" cy="769441"/>
          </a:xfrm>
          <a:prstGeom prst="rect">
            <a:avLst/>
          </a:prstGeom>
          <a:noFill/>
        </p:spPr>
        <p:txBody>
          <a:bodyPr wrap="none" rtlCol="0">
            <a:spAutoFit/>
          </a:bodyPr>
          <a:lstStyle/>
          <a:p>
            <a:r>
              <a:rPr lang="en-GB" sz="4400" dirty="0">
                <a:solidFill>
                  <a:srgbClr val="0000CC"/>
                </a:solidFill>
              </a:rPr>
              <a:t>See you in Lampeter!</a:t>
            </a:r>
          </a:p>
        </p:txBody>
      </p:sp>
      <p:pic>
        <p:nvPicPr>
          <p:cNvPr id="7" name="Picture 6">
            <a:extLst>
              <a:ext uri="{FF2B5EF4-FFF2-40B4-BE49-F238E27FC236}">
                <a16:creationId xmlns:a16="http://schemas.microsoft.com/office/drawing/2014/main" id="{9DE33A4C-84D5-9C64-7E98-CE36875E1C7B}"/>
              </a:ext>
            </a:extLst>
          </p:cNvPr>
          <p:cNvPicPr>
            <a:picLocks noChangeAspect="1"/>
          </p:cNvPicPr>
          <p:nvPr/>
        </p:nvPicPr>
        <p:blipFill>
          <a:blip r:embed="rId2"/>
          <a:stretch>
            <a:fillRect/>
          </a:stretch>
        </p:blipFill>
        <p:spPr>
          <a:xfrm>
            <a:off x="5322411" y="1190312"/>
            <a:ext cx="6869589" cy="4521999"/>
          </a:xfrm>
          <a:prstGeom prst="rect">
            <a:avLst/>
          </a:prstGeom>
        </p:spPr>
      </p:pic>
    </p:spTree>
    <p:extLst>
      <p:ext uri="{BB962C8B-B14F-4D97-AF65-F5344CB8AC3E}">
        <p14:creationId xmlns:p14="http://schemas.microsoft.com/office/powerpoint/2010/main" val="3207587893"/>
      </p:ext>
    </p:extLst>
  </p:cSld>
  <p:clrMapOvr>
    <a:masterClrMapping/>
  </p:clrMapOvr>
</p:sld>
</file>

<file path=ppt/theme/theme1.xml><?xml version="1.0" encoding="utf-8"?>
<a:theme xmlns:a="http://schemas.openxmlformats.org/drawingml/2006/main" name="UWTSD 200">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id="{A2252541-C108-43CA-B53D-693B3DC5A1AD}" vid="{DFF6F1B2-2D13-4EE2-ADDC-75D7B8EB10D6}"/>
    </a:ext>
  </a:extLst>
</a:theme>
</file>

<file path=ppt/theme/theme2.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3.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4.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200</Template>
  <TotalTime>1717</TotalTime>
  <Words>1841</Words>
  <Application>Microsoft Office PowerPoint</Application>
  <PresentationFormat>Widescreen</PresentationFormat>
  <Paragraphs>130</Paragraphs>
  <Slides>19</Slides>
  <Notes>8</Notes>
  <HiddenSlides>0</HiddenSlides>
  <MMClips>0</MMClips>
  <ScaleCrop>false</ScaleCrop>
  <HeadingPairs>
    <vt:vector size="6" baseType="variant">
      <vt:variant>
        <vt:lpstr>Fonts Used</vt:lpstr>
      </vt:variant>
      <vt:variant>
        <vt:i4>5</vt:i4>
      </vt:variant>
      <vt:variant>
        <vt:lpstr>Theme</vt:lpstr>
      </vt:variant>
      <vt:variant>
        <vt:i4>8</vt:i4>
      </vt:variant>
      <vt:variant>
        <vt:lpstr>Slide Titles</vt:lpstr>
      </vt:variant>
      <vt:variant>
        <vt:i4>19</vt:i4>
      </vt:variant>
    </vt:vector>
  </HeadingPairs>
  <TitlesOfParts>
    <vt:vector size="32" baseType="lpstr">
      <vt:lpstr>Aptos</vt:lpstr>
      <vt:lpstr>Arial</vt:lpstr>
      <vt:lpstr>Calibri</vt:lpstr>
      <vt:lpstr>Calibri Light</vt:lpstr>
      <vt:lpstr>Wingdings</vt:lpstr>
      <vt:lpstr>UWTSD 200</vt:lpstr>
      <vt:lpstr>UWTSD 200 B</vt:lpstr>
      <vt:lpstr>UWTSD 2024</vt:lpstr>
      <vt:lpstr>UWTSD Text 1</vt:lpstr>
      <vt:lpstr>UWTSD Text 2</vt:lpstr>
      <vt:lpstr>UWTSD Text 3</vt:lpstr>
      <vt:lpstr>UWTSD Text 4</vt:lpstr>
      <vt:lpstr>UWTSD Logo Variations place image in Background</vt:lpstr>
      <vt:lpstr>PowerPoint Presentation</vt:lpstr>
      <vt:lpstr>Developing Creativity and Innovation  for Competitive Advantage</vt:lpstr>
      <vt:lpstr>Developing Creativity and Innovation for Competitive Advantage – Learning Outcomes</vt:lpstr>
      <vt:lpstr>A question...</vt:lpstr>
      <vt:lpstr>The Assignment</vt:lpstr>
      <vt:lpstr>A first look……..</vt:lpstr>
      <vt:lpstr>A first look……..</vt:lpstr>
      <vt:lpstr>A first look……..cont.</vt:lpstr>
      <vt:lpstr>What you should realise by now…..</vt:lpstr>
      <vt:lpstr>PowerPoint Presentation</vt:lpstr>
      <vt:lpstr>Leaning into difficulty – Pushing Your Learning</vt:lpstr>
      <vt:lpstr>PowerPoint Presentation</vt:lpstr>
      <vt:lpstr>The future is always visible in the present</vt:lpstr>
      <vt:lpstr>Creativity?  Innovation?</vt:lpstr>
      <vt:lpstr>Creativity</vt:lpstr>
      <vt:lpstr>Innovation</vt:lpstr>
      <vt:lpstr>Innovation – according to Harvard Business School is...</vt:lpstr>
      <vt:lpstr>Preparation for the Residential</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Tinkler</dc:creator>
  <cp:lastModifiedBy>Paul Tinkler</cp:lastModifiedBy>
  <cp:revision>3</cp:revision>
  <dcterms:created xsi:type="dcterms:W3CDTF">2024-08-05T08:57:50Z</dcterms:created>
  <dcterms:modified xsi:type="dcterms:W3CDTF">2025-07-03T19:01:15Z</dcterms:modified>
</cp:coreProperties>
</file>