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5672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31322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18186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44933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alpha val="60000"/>
                </a:prstClr>
              </a:solidFill>
            </a:endParaRPr>
          </a:p>
        </p:txBody>
      </p:sp>
      <p:sp>
        <p:nvSpPr>
          <p:cNvPr id="9" name="Slide Number Placeholder 8"/>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864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3"/>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4"/>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6691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2"/>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3"/>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9420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0544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834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490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340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Tree>
    <p:extLst>
      <p:ext uri="{BB962C8B-B14F-4D97-AF65-F5344CB8AC3E}">
        <p14:creationId xmlns:p14="http://schemas.microsoft.com/office/powerpoint/2010/main" val="375974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61295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2812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169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85662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3891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6EB577-1805-437C-B1C6-DAA6C2BBBD5E}" type="datetimeFigureOut">
              <a:rPr lang="en-GB" smtClean="0">
                <a:solidFill>
                  <a:prstClr val="white">
                    <a:tint val="75000"/>
                    <a:alpha val="60000"/>
                  </a:prstClr>
                </a:solidFill>
              </a:rPr>
              <a:pPr/>
              <a:t>07/03/2017</a:t>
            </a:fld>
            <a:endParaRPr lang="en-GB">
              <a:solidFill>
                <a:prstClr val="white">
                  <a:tint val="75000"/>
                  <a:alpha val="60000"/>
                </a:prstClr>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solidFill>
                <a:prstClr val="white">
                  <a:tint val="75000"/>
                  <a:alpha val="60000"/>
                </a:prstClr>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31949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Universal and Local History</a:t>
            </a:r>
            <a:endParaRPr lang="en-GB" dirty="0"/>
          </a:p>
        </p:txBody>
      </p:sp>
      <p:sp>
        <p:nvSpPr>
          <p:cNvPr id="3" name="Subtitle 2"/>
          <p:cNvSpPr>
            <a:spLocks noGrp="1"/>
          </p:cNvSpPr>
          <p:nvPr>
            <p:ph type="subTitle" idx="1"/>
          </p:nvPr>
        </p:nvSpPr>
        <p:spPr/>
        <p:txBody>
          <a:bodyPr/>
          <a:lstStyle/>
          <a:p>
            <a:r>
              <a:rPr lang="en-GB" dirty="0" err="1" smtClean="0"/>
              <a:t>Diodorus</a:t>
            </a:r>
            <a:r>
              <a:rPr lang="en-GB" dirty="0" smtClean="0"/>
              <a:t>’ Voice</a:t>
            </a:r>
            <a:endParaRPr lang="en-GB" dirty="0"/>
          </a:p>
        </p:txBody>
      </p:sp>
    </p:spTree>
    <p:extLst>
      <p:ext uri="{BB962C8B-B14F-4D97-AF65-F5344CB8AC3E}">
        <p14:creationId xmlns:p14="http://schemas.microsoft.com/office/powerpoint/2010/main" val="1511859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shallow compiler</a:t>
            </a:r>
            <a:endParaRPr lang="en-GB" dirty="0"/>
          </a:p>
        </p:txBody>
      </p:sp>
      <p:sp>
        <p:nvSpPr>
          <p:cNvPr id="3" name="Content Placeholder 2"/>
          <p:cNvSpPr>
            <a:spLocks noGrp="1"/>
          </p:cNvSpPr>
          <p:nvPr>
            <p:ph idx="1"/>
          </p:nvPr>
        </p:nvSpPr>
        <p:spPr>
          <a:xfrm>
            <a:off x="267629" y="1293542"/>
            <a:ext cx="11463453" cy="5475248"/>
          </a:xfrm>
        </p:spPr>
        <p:txBody>
          <a:bodyPr>
            <a:normAutofit/>
          </a:bodyPr>
          <a:lstStyle/>
          <a:p>
            <a:r>
              <a:rPr lang="en-GB" dirty="0" err="1"/>
              <a:t>Wilamowitz</a:t>
            </a:r>
            <a:r>
              <a:rPr lang="en-GB" dirty="0"/>
              <a:t> (1908:14</a:t>
            </a:r>
            <a:r>
              <a:rPr lang="en-GB" dirty="0" smtClean="0"/>
              <a:t>): Diodoros </a:t>
            </a:r>
            <a:r>
              <a:rPr lang="en-GB" dirty="0"/>
              <a:t>made extracts from </a:t>
            </a:r>
            <a:r>
              <a:rPr lang="en-GB" dirty="0" err="1"/>
              <a:t>Ephorus</a:t>
            </a:r>
            <a:r>
              <a:rPr lang="en-GB" dirty="0"/>
              <a:t>, nothing further</a:t>
            </a:r>
            <a:r>
              <a:rPr lang="en-GB" dirty="0" smtClean="0"/>
              <a:t></a:t>
            </a:r>
          </a:p>
          <a:p>
            <a:r>
              <a:rPr lang="en-GB" dirty="0" err="1" smtClean="0"/>
              <a:t>Cawkwell</a:t>
            </a:r>
            <a:r>
              <a:rPr lang="en-GB" dirty="0" smtClean="0"/>
              <a:t> </a:t>
            </a:r>
            <a:r>
              <a:rPr lang="en-GB" dirty="0"/>
              <a:t>(1981:69): </a:t>
            </a:r>
            <a:r>
              <a:rPr lang="en-GB" dirty="0" smtClean="0"/>
              <a:t>If </a:t>
            </a:r>
            <a:r>
              <a:rPr lang="en-GB" dirty="0"/>
              <a:t>we did not have </a:t>
            </a:r>
            <a:r>
              <a:rPr lang="en-GB" dirty="0" smtClean="0"/>
              <a:t>the reflection </a:t>
            </a:r>
            <a:r>
              <a:rPr lang="en-GB" dirty="0"/>
              <a:t>of </a:t>
            </a:r>
            <a:r>
              <a:rPr lang="en-GB" dirty="0" err="1"/>
              <a:t>Ephoros</a:t>
            </a:r>
            <a:r>
              <a:rPr lang="en-GB" dirty="0"/>
              <a:t> in Diodoros, albeit a mirror cracked and blemished, we would be sadly astray </a:t>
            </a:r>
            <a:r>
              <a:rPr lang="en-GB" dirty="0" smtClean="0"/>
              <a:t>in 374 </a:t>
            </a:r>
            <a:r>
              <a:rPr lang="en-GB" dirty="0"/>
              <a:t>and </a:t>
            </a:r>
            <a:r>
              <a:rPr lang="en-GB" dirty="0" smtClean="0"/>
              <a:t>371</a:t>
            </a:r>
          </a:p>
          <a:p>
            <a:r>
              <a:rPr lang="en-GB" dirty="0" err="1" smtClean="0"/>
              <a:t>Hornblower</a:t>
            </a:r>
            <a:r>
              <a:rPr lang="en-GB" dirty="0" smtClean="0"/>
              <a:t> </a:t>
            </a:r>
            <a:r>
              <a:rPr lang="en-GB" dirty="0"/>
              <a:t>(1981:27): </a:t>
            </a:r>
            <a:r>
              <a:rPr lang="en-GB" dirty="0" smtClean="0"/>
              <a:t>Diodoros </a:t>
            </a:r>
            <a:r>
              <a:rPr lang="en-GB" dirty="0"/>
              <a:t>succeeded neither as an original historian nor as </a:t>
            </a:r>
            <a:r>
              <a:rPr lang="en-GB" dirty="0" smtClean="0"/>
              <a:t>a conscientious compiler </a:t>
            </a:r>
          </a:p>
          <a:p>
            <a:r>
              <a:rPr lang="en-GB" dirty="0" smtClean="0"/>
              <a:t>Andrewes </a:t>
            </a:r>
            <a:r>
              <a:rPr lang="en-GB" dirty="0"/>
              <a:t>(1985:190</a:t>
            </a:r>
            <a:r>
              <a:rPr lang="en-GB" dirty="0" smtClean="0"/>
              <a:t>): First</a:t>
            </a:r>
            <a:r>
              <a:rPr lang="en-GB" dirty="0"/>
              <a:t>, there has been some tendency lately to </a:t>
            </a:r>
            <a:r>
              <a:rPr lang="en-GB" dirty="0" smtClean="0"/>
              <a:t>reject the </a:t>
            </a:r>
            <a:r>
              <a:rPr lang="en-GB" dirty="0"/>
              <a:t>view that most of </a:t>
            </a:r>
            <a:r>
              <a:rPr lang="en-GB" dirty="0" err="1"/>
              <a:t>Diodoran</a:t>
            </a:r>
            <a:r>
              <a:rPr lang="en-GB" dirty="0"/>
              <a:t> prefaces are merely cribbed from </a:t>
            </a:r>
            <a:r>
              <a:rPr lang="en-GB" dirty="0" err="1"/>
              <a:t>Ephoros</a:t>
            </a:r>
            <a:r>
              <a:rPr lang="en-GB" dirty="0"/>
              <a:t> and to credit him with </a:t>
            </a:r>
            <a:r>
              <a:rPr lang="en-GB" dirty="0" smtClean="0"/>
              <a:t>a capacity </a:t>
            </a:r>
            <a:r>
              <a:rPr lang="en-GB" dirty="0"/>
              <a:t>to churn out moral and other comment for </a:t>
            </a:r>
            <a:r>
              <a:rPr lang="en-GB" dirty="0" smtClean="0"/>
              <a:t>himself</a:t>
            </a:r>
          </a:p>
          <a:p>
            <a:r>
              <a:rPr lang="en-GB" dirty="0" err="1" smtClean="0"/>
              <a:t>Stylianou</a:t>
            </a:r>
            <a:r>
              <a:rPr lang="en-GB" dirty="0" smtClean="0"/>
              <a:t> </a:t>
            </a:r>
            <a:r>
              <a:rPr lang="en-GB" dirty="0"/>
              <a:t>(1991): </a:t>
            </a:r>
            <a:r>
              <a:rPr lang="en-GB" dirty="0" smtClean="0"/>
              <a:t>Diodoros </a:t>
            </a:r>
            <a:r>
              <a:rPr lang="en-GB" dirty="0"/>
              <a:t>is </a:t>
            </a:r>
            <a:r>
              <a:rPr lang="en-GB" dirty="0" smtClean="0"/>
              <a:t>no historian </a:t>
            </a:r>
            <a:r>
              <a:rPr lang="en-GB" dirty="0"/>
              <a:t>but an incompetent </a:t>
            </a:r>
            <a:r>
              <a:rPr lang="en-GB" dirty="0" smtClean="0"/>
              <a:t>compiler, the </a:t>
            </a:r>
            <a:r>
              <a:rPr lang="en-GB" dirty="0"/>
              <a:t>pattern Sacks thinks he can discern in the </a:t>
            </a:r>
            <a:r>
              <a:rPr lang="en-GB" dirty="0" err="1"/>
              <a:t>Bibliotheke</a:t>
            </a:r>
            <a:r>
              <a:rPr lang="en-GB" dirty="0" err="1" smtClean="0"/>
              <a:t>is</a:t>
            </a:r>
            <a:r>
              <a:rPr lang="en-GB" dirty="0" smtClean="0"/>
              <a:t> simply </a:t>
            </a:r>
            <a:r>
              <a:rPr lang="en-GB" dirty="0"/>
              <a:t>too subtle and intricate for someone like Diodoros</a:t>
            </a:r>
            <a:r>
              <a:rPr lang="en-GB" dirty="0" smtClean="0"/>
              <a:t></a:t>
            </a:r>
          </a:p>
          <a:p>
            <a:r>
              <a:rPr lang="en-GB" dirty="0" err="1" smtClean="0"/>
              <a:t>Stylianou</a:t>
            </a:r>
            <a:r>
              <a:rPr lang="en-GB" dirty="0" smtClean="0"/>
              <a:t> </a:t>
            </a:r>
            <a:r>
              <a:rPr lang="en-GB" dirty="0"/>
              <a:t>(</a:t>
            </a:r>
            <a:r>
              <a:rPr lang="en-GB" dirty="0" smtClean="0"/>
              <a:t>1998: 132) That </a:t>
            </a:r>
            <a:r>
              <a:rPr lang="en-GB" dirty="0"/>
              <a:t>the </a:t>
            </a:r>
            <a:r>
              <a:rPr lang="en-GB" dirty="0" err="1"/>
              <a:t>Bibliotheke</a:t>
            </a:r>
            <a:r>
              <a:rPr lang="en-GB" dirty="0"/>
              <a:t> is so </a:t>
            </a:r>
            <a:r>
              <a:rPr lang="en-GB" dirty="0" smtClean="0"/>
              <a:t>obviously a </a:t>
            </a:r>
            <a:r>
              <a:rPr lang="en-GB" dirty="0"/>
              <a:t>work of compilation, one hastily and incompetently carried out, can be illustrated abundantly.</a:t>
            </a:r>
          </a:p>
        </p:txBody>
      </p:sp>
    </p:spTree>
    <p:extLst>
      <p:ext uri="{BB962C8B-B14F-4D97-AF65-F5344CB8AC3E}">
        <p14:creationId xmlns:p14="http://schemas.microsoft.com/office/powerpoint/2010/main" val="3724305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Quellenforschung</a:t>
            </a:r>
            <a:r>
              <a:rPr lang="en-GB" dirty="0"/>
              <a:t> </a:t>
            </a:r>
          </a:p>
        </p:txBody>
      </p:sp>
      <p:sp>
        <p:nvSpPr>
          <p:cNvPr id="3" name="Content Placeholder 2"/>
          <p:cNvSpPr>
            <a:spLocks noGrp="1"/>
          </p:cNvSpPr>
          <p:nvPr>
            <p:ph idx="1"/>
          </p:nvPr>
        </p:nvSpPr>
        <p:spPr/>
        <p:txBody>
          <a:bodyPr>
            <a:normAutofit/>
          </a:bodyPr>
          <a:lstStyle/>
          <a:p>
            <a:r>
              <a:rPr lang="en-GB" sz="3200" dirty="0"/>
              <a:t>The investigation of the sources of, or influences on, a literary work</a:t>
            </a:r>
            <a:r>
              <a:rPr lang="en-GB" sz="3200" dirty="0" smtClean="0"/>
              <a:t>.</a:t>
            </a:r>
          </a:p>
          <a:p>
            <a:r>
              <a:rPr lang="en-GB" sz="3200" dirty="0"/>
              <a:t>from </a:t>
            </a:r>
            <a:r>
              <a:rPr lang="en-GB" sz="3200" i="1" dirty="0" err="1"/>
              <a:t>Quelle</a:t>
            </a:r>
            <a:r>
              <a:rPr lang="en-GB" sz="3200" dirty="0"/>
              <a:t> source + </a:t>
            </a:r>
            <a:r>
              <a:rPr lang="en-GB" sz="3200" i="1" dirty="0" err="1"/>
              <a:t>Forschung</a:t>
            </a:r>
            <a:r>
              <a:rPr lang="en-GB" sz="3200" dirty="0"/>
              <a:t> research</a:t>
            </a:r>
            <a:endParaRPr lang="en-GB" sz="3200" dirty="0"/>
          </a:p>
        </p:txBody>
      </p:sp>
    </p:spTree>
    <p:extLst>
      <p:ext uri="{BB962C8B-B14F-4D97-AF65-F5344CB8AC3E}">
        <p14:creationId xmlns:p14="http://schemas.microsoft.com/office/powerpoint/2010/main" val="24879629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Diodorus</a:t>
            </a:r>
            <a:r>
              <a:rPr lang="en-GB" dirty="0" smtClean="0"/>
              <a:t>’ Originality</a:t>
            </a:r>
            <a:endParaRPr lang="en-GB" dirty="0"/>
          </a:p>
        </p:txBody>
      </p:sp>
      <p:sp>
        <p:nvSpPr>
          <p:cNvPr id="3" name="Content Placeholder 2"/>
          <p:cNvSpPr>
            <a:spLocks noGrp="1"/>
          </p:cNvSpPr>
          <p:nvPr>
            <p:ph idx="1"/>
          </p:nvPr>
        </p:nvSpPr>
        <p:spPr>
          <a:xfrm>
            <a:off x="256478" y="1338146"/>
            <a:ext cx="11351942" cy="5341434"/>
          </a:xfrm>
        </p:spPr>
        <p:txBody>
          <a:bodyPr>
            <a:normAutofit fontScale="92500" lnSpcReduction="20000"/>
          </a:bodyPr>
          <a:lstStyle/>
          <a:p>
            <a:r>
              <a:rPr lang="en-GB" dirty="0"/>
              <a:t>But when we turned our attention to the historians before our time, although we approved their purpose without reservation, yet we were far from feeling that their treatises had been composed so as to contribute to human welfare as much as might have been the case. 2 For although the profit which history affords its readers lies in its embracing a vast number and variety of circumstances, yet most writers have recorded no more than isolated wars waged by a single nation or a single state, and but few have undertaken, beginning with the earliest times and coming down p15to their own day, to record the events connected with all peoples; and of the latter, some have not attached to the several events their own proper dates, and others have passed over the deeds of barbarian peoples; and some, again, have rejected the ancient legends because of the difficulties involved in their treatment, while others have failed to complete the plan to which they had set their hand, their lives having been cut short by fate.7 And of those who have undertaken this account of all peoples not one has continued his history beyond the Macedonian period. 3 For while some have closed their accounts with the deeds of Philip, others with those of Alexander, and some with the Diadochi or the Epigoni,8 yet, despite the number and importance of the events subsequent to these and extending even to our own lifetime which have been left neglected, no historian has essayed to treat of them within the compass of a single narrative, because of the magnitude of the undertaking. 4 For this reason, since both the dates of the events and the events themselves lie scattered about in numerous treatises and in divers authors, the knowledge of them becomes difficult for the mind to encompass and for the memory to retain</a:t>
            </a:r>
            <a:r>
              <a:rPr lang="en-GB" dirty="0" smtClean="0"/>
              <a:t>. D.S. 1.3</a:t>
            </a:r>
            <a:endParaRPr lang="en-GB" dirty="0"/>
          </a:p>
        </p:txBody>
      </p:sp>
    </p:spTree>
    <p:extLst>
      <p:ext uri="{BB962C8B-B14F-4D97-AF65-F5344CB8AC3E}">
        <p14:creationId xmlns:p14="http://schemas.microsoft.com/office/powerpoint/2010/main" val="1728212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Claims to originality – not just the universal character</a:t>
            </a:r>
            <a:endParaRPr lang="en-GB" dirty="0"/>
          </a:p>
        </p:txBody>
      </p:sp>
      <p:sp>
        <p:nvSpPr>
          <p:cNvPr id="3" name="Content Placeholder 2"/>
          <p:cNvSpPr>
            <a:spLocks noGrp="1"/>
          </p:cNvSpPr>
          <p:nvPr>
            <p:ph idx="1"/>
          </p:nvPr>
        </p:nvSpPr>
        <p:spPr/>
        <p:txBody>
          <a:bodyPr>
            <a:normAutofit/>
          </a:bodyPr>
          <a:lstStyle/>
          <a:p>
            <a:pPr lvl="0"/>
            <a:r>
              <a:rPr lang="en-GB" dirty="0"/>
              <a:t>“They did not connect the facts with their dates”. </a:t>
            </a:r>
            <a:endParaRPr lang="en-GB" dirty="0" smtClean="0"/>
          </a:p>
          <a:p>
            <a:pPr lvl="0"/>
            <a:r>
              <a:rPr lang="en-GB" dirty="0" smtClean="0"/>
              <a:t>They </a:t>
            </a:r>
            <a:r>
              <a:rPr lang="en-GB" dirty="0"/>
              <a:t>did not cover the deeds of the barbarians. </a:t>
            </a:r>
            <a:endParaRPr lang="en-GB" dirty="0" smtClean="0"/>
          </a:p>
          <a:p>
            <a:pPr lvl="0"/>
            <a:r>
              <a:rPr lang="en-GB" dirty="0" smtClean="0"/>
              <a:t>They </a:t>
            </a:r>
            <a:r>
              <a:rPr lang="en-GB" dirty="0"/>
              <a:t>did not cover the mythological period. This one with the added explanation that it was the difficulty of the subject that dissuaded them.</a:t>
            </a:r>
          </a:p>
          <a:p>
            <a:pPr lvl="0"/>
            <a:r>
              <a:rPr lang="en-GB" dirty="0"/>
              <a:t>They did not cover the period after the Macedonians – some finishing with Philip, others with Alexander, others with the </a:t>
            </a:r>
            <a:r>
              <a:rPr lang="en-GB" dirty="0" err="1"/>
              <a:t>Diadochoi</a:t>
            </a:r>
            <a:r>
              <a:rPr lang="en-GB" dirty="0"/>
              <a:t>, and others with the </a:t>
            </a:r>
            <a:r>
              <a:rPr lang="en-GB" dirty="0" err="1"/>
              <a:t>Epigonoi</a:t>
            </a:r>
            <a:r>
              <a:rPr lang="en-GB" dirty="0"/>
              <a:t>.</a:t>
            </a:r>
          </a:p>
          <a:p>
            <a:endParaRPr lang="en-GB" dirty="0"/>
          </a:p>
        </p:txBody>
      </p:sp>
    </p:spTree>
    <p:extLst>
      <p:ext uri="{BB962C8B-B14F-4D97-AF65-F5344CB8AC3E}">
        <p14:creationId xmlns:p14="http://schemas.microsoft.com/office/powerpoint/2010/main" val="1789186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inclusion of mythology</a:t>
            </a:r>
            <a:endParaRPr lang="en-GB" dirty="0"/>
          </a:p>
        </p:txBody>
      </p:sp>
      <p:sp>
        <p:nvSpPr>
          <p:cNvPr id="3" name="Content Placeholder 2"/>
          <p:cNvSpPr>
            <a:spLocks noGrp="1"/>
          </p:cNvSpPr>
          <p:nvPr>
            <p:ph idx="1"/>
          </p:nvPr>
        </p:nvSpPr>
        <p:spPr>
          <a:xfrm>
            <a:off x="122663" y="1170878"/>
            <a:ext cx="11831443" cy="5597912"/>
          </a:xfrm>
        </p:spPr>
        <p:txBody>
          <a:bodyPr>
            <a:normAutofit fontScale="92500" lnSpcReduction="20000"/>
          </a:bodyPr>
          <a:lstStyle/>
          <a:p>
            <a:r>
              <a:rPr lang="en-GB" dirty="0"/>
              <a:t>I am not unaware of the fact that those who compile the narratives of ancient mythology labour under </a:t>
            </a:r>
            <a:r>
              <a:rPr lang="en-GB" b="1" dirty="0"/>
              <a:t>many disadvantages </a:t>
            </a:r>
            <a:r>
              <a:rPr lang="en-GB" dirty="0"/>
              <a:t>in their composition. For, in the first place, the </a:t>
            </a:r>
            <a:r>
              <a:rPr lang="en-GB" b="1" dirty="0"/>
              <a:t>antiquity of the events </a:t>
            </a:r>
            <a:r>
              <a:rPr lang="en-GB" dirty="0"/>
              <a:t>they have to record, since it makes record difficult, is a cause of much perplexity to those who would compose an account of them; and again, inasmuch as any pronouncement they may make of </a:t>
            </a:r>
            <a:r>
              <a:rPr lang="en-GB" b="1" dirty="0"/>
              <a:t>the dates of events </a:t>
            </a:r>
            <a:r>
              <a:rPr lang="en-GB" dirty="0"/>
              <a:t>does not admit of the strictest kind of proof or disproof, a feeling of contempt for the narration is aroused in the mind of those who read it; furthermore, the variety and the multitude of the heroes, demi-gods, and men in general whose </a:t>
            </a:r>
            <a:r>
              <a:rPr lang="en-GB" b="1" dirty="0"/>
              <a:t>genealogies</a:t>
            </a:r>
            <a:r>
              <a:rPr lang="en-GB" dirty="0"/>
              <a:t> must be set down make their recital a difficult thing to achieve; but the greatest and most disconcerting obstacle of all consists in the fact that </a:t>
            </a:r>
            <a:r>
              <a:rPr lang="en-GB" b="1" dirty="0"/>
              <a:t>those who have recorded the deeds and myths of the earliest times are in disagreement among themselves</a:t>
            </a:r>
            <a:r>
              <a:rPr lang="en-GB" dirty="0"/>
              <a:t>. 2 For these reasons the writers of greatest reputation among the later </a:t>
            </a:r>
            <a:r>
              <a:rPr lang="en-GB" b="1" dirty="0"/>
              <a:t>historians have stood aloof from the narration of the ancient mythology because of its difficulty</a:t>
            </a:r>
            <a:r>
              <a:rPr lang="en-GB" dirty="0"/>
              <a:t>, and have undertaken to record only the more recent events. 3 </a:t>
            </a:r>
            <a:r>
              <a:rPr lang="en-GB" b="1" dirty="0" err="1"/>
              <a:t>Ephorus</a:t>
            </a:r>
            <a:r>
              <a:rPr lang="en-GB" dirty="0"/>
              <a:t> of </a:t>
            </a:r>
            <a:r>
              <a:rPr lang="en-GB" dirty="0" err="1"/>
              <a:t>Cymê</a:t>
            </a:r>
            <a:r>
              <a:rPr lang="en-GB" dirty="0"/>
              <a:t>, for instance, a pupil of Isocrates, when he undertook to write his universal history, passed over the tales of the old mythology and commenced his history with a narration of the </a:t>
            </a:r>
            <a:r>
              <a:rPr lang="en-GB" dirty="0" smtClean="0"/>
              <a:t>events </a:t>
            </a:r>
            <a:r>
              <a:rPr lang="en-GB" dirty="0"/>
              <a:t>which took place after the Return of the </a:t>
            </a:r>
            <a:r>
              <a:rPr lang="en-GB" dirty="0" err="1"/>
              <a:t>Heracleidae</a:t>
            </a:r>
            <a:r>
              <a:rPr lang="en-GB" dirty="0"/>
              <a:t>. Likewise </a:t>
            </a:r>
            <a:r>
              <a:rPr lang="en-GB" b="1" dirty="0" smtClean="0"/>
              <a:t>Callisthenes</a:t>
            </a:r>
            <a:r>
              <a:rPr lang="en-GB" dirty="0" smtClean="0"/>
              <a:t> </a:t>
            </a:r>
            <a:r>
              <a:rPr lang="en-GB" dirty="0"/>
              <a:t>and </a:t>
            </a:r>
            <a:r>
              <a:rPr lang="en-GB" b="1" dirty="0" err="1" smtClean="0"/>
              <a:t>Theopompus</a:t>
            </a:r>
            <a:r>
              <a:rPr lang="en-GB" dirty="0"/>
              <a:t>, who were contemporaries of </a:t>
            </a:r>
            <a:r>
              <a:rPr lang="en-GB" dirty="0" err="1"/>
              <a:t>Ephorus</a:t>
            </a:r>
            <a:r>
              <a:rPr lang="en-GB" dirty="0"/>
              <a:t>, held aloof from the old myths. 4 We, however, holding the opposite opinion to theirs, </a:t>
            </a:r>
            <a:r>
              <a:rPr lang="en-GB" b="1" dirty="0"/>
              <a:t>have shouldered the labour which such a record involves and have expended all the care within our power upon the ancient legends</a:t>
            </a:r>
            <a:r>
              <a:rPr lang="en-GB" dirty="0"/>
              <a:t>. For very great and most numerous deeds have been performed by the heroes and demi-gods and by many good men likewise, who, because of the benefits they conferred which have been shared by all men, have been honoured by succeeding generations with sacrifices which in some cases are like those offered to the gods, in other cases like such as are paid to heroes, and of one and all the appropriate praises have been sung by the voice of history for all time</a:t>
            </a:r>
            <a:r>
              <a:rPr lang="en-GB" dirty="0" smtClean="0"/>
              <a:t>. D.S. 4.1</a:t>
            </a:r>
            <a:endParaRPr lang="en-GB" dirty="0"/>
          </a:p>
        </p:txBody>
      </p:sp>
    </p:spTree>
    <p:extLst>
      <p:ext uri="{BB962C8B-B14F-4D97-AF65-F5344CB8AC3E}">
        <p14:creationId xmlns:p14="http://schemas.microsoft.com/office/powerpoint/2010/main" val="1482813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problem of survival</a:t>
            </a:r>
            <a:endParaRPr lang="en-GB" dirty="0"/>
          </a:p>
        </p:txBody>
      </p:sp>
      <p:sp>
        <p:nvSpPr>
          <p:cNvPr id="3" name="Content Placeholder 2"/>
          <p:cNvSpPr>
            <a:spLocks noGrp="1"/>
          </p:cNvSpPr>
          <p:nvPr>
            <p:ph idx="1"/>
          </p:nvPr>
        </p:nvSpPr>
        <p:spPr/>
        <p:txBody>
          <a:bodyPr/>
          <a:lstStyle/>
          <a:p>
            <a:r>
              <a:rPr lang="en-GB" sz="2800" b="1" dirty="0"/>
              <a:t>And of those who have undertaken this account of all peoples not one has continued his history beyond the Macedonian period</a:t>
            </a:r>
            <a:r>
              <a:rPr lang="en-GB" dirty="0"/>
              <a:t>. 3 For while some have closed their accounts with the deeds of Philip, others with those of Alexander, and some with the Diadochi or the Epigoni,8 yet, despite the number and importance of the events subsequent to these and extending even to our own lifetime which have been left neglected, no historian has essayed to treat of them within the compass of a single narrative, because of the magnitude of the undertaking. </a:t>
            </a:r>
            <a:r>
              <a:rPr lang="en-GB" dirty="0" smtClean="0"/>
              <a:t>D.S. 1.3</a:t>
            </a:r>
            <a:endParaRPr lang="en-GB" dirty="0"/>
          </a:p>
        </p:txBody>
      </p:sp>
    </p:spTree>
    <p:extLst>
      <p:ext uri="{BB962C8B-B14F-4D97-AF65-F5344CB8AC3E}">
        <p14:creationId xmlns:p14="http://schemas.microsoft.com/office/powerpoint/2010/main" val="311143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Diodoran</a:t>
            </a:r>
            <a:r>
              <a:rPr lang="en-GB" dirty="0" smtClean="0"/>
              <a:t> Coverage</a:t>
            </a:r>
            <a:endParaRPr lang="en-GB" dirty="0"/>
          </a:p>
        </p:txBody>
      </p:sp>
      <p:sp>
        <p:nvSpPr>
          <p:cNvPr id="3" name="Content Placeholder 2"/>
          <p:cNvSpPr>
            <a:spLocks noGrp="1"/>
          </p:cNvSpPr>
          <p:nvPr>
            <p:ph idx="1"/>
          </p:nvPr>
        </p:nvSpPr>
        <p:spPr/>
        <p:txBody>
          <a:bodyPr>
            <a:normAutofit fontScale="92500"/>
          </a:bodyPr>
          <a:lstStyle/>
          <a:p>
            <a:r>
              <a:rPr lang="en-GB" dirty="0" smtClean="0"/>
              <a:t>Total: 40 </a:t>
            </a:r>
            <a:r>
              <a:rPr lang="en-GB" dirty="0"/>
              <a:t>books, of which at least two were too long for one scroll (1 and 17).  </a:t>
            </a:r>
            <a:endParaRPr lang="en-GB" dirty="0" smtClean="0"/>
          </a:p>
          <a:p>
            <a:r>
              <a:rPr lang="en-GB" dirty="0" smtClean="0"/>
              <a:t>6 on </a:t>
            </a:r>
            <a:r>
              <a:rPr lang="en-GB" dirty="0"/>
              <a:t>mythology to the Trojan </a:t>
            </a:r>
            <a:r>
              <a:rPr lang="en-GB" dirty="0" smtClean="0"/>
              <a:t>War</a:t>
            </a:r>
          </a:p>
          <a:p>
            <a:r>
              <a:rPr lang="en-GB" dirty="0" smtClean="0"/>
              <a:t>11 </a:t>
            </a:r>
            <a:r>
              <a:rPr lang="en-GB" dirty="0"/>
              <a:t>from the Trojan War to the death of Alexander the Great, </a:t>
            </a:r>
            <a:endParaRPr lang="en-GB" dirty="0" smtClean="0"/>
          </a:p>
          <a:p>
            <a:r>
              <a:rPr lang="en-GB" dirty="0" smtClean="0"/>
              <a:t>23 from </a:t>
            </a:r>
            <a:r>
              <a:rPr lang="en-GB" dirty="0"/>
              <a:t>Alexander to </a:t>
            </a:r>
            <a:r>
              <a:rPr lang="en-GB" dirty="0" smtClean="0"/>
              <a:t>Caesar</a:t>
            </a:r>
          </a:p>
          <a:p>
            <a:endParaRPr lang="en-GB" dirty="0" smtClean="0"/>
          </a:p>
          <a:p>
            <a:r>
              <a:rPr lang="en-GB" dirty="0" smtClean="0"/>
              <a:t>1138 </a:t>
            </a:r>
            <a:r>
              <a:rPr lang="en-GB" dirty="0"/>
              <a:t>years excepting the mythological </a:t>
            </a:r>
            <a:r>
              <a:rPr lang="en-GB" dirty="0" smtClean="0"/>
              <a:t>period. </a:t>
            </a:r>
            <a:r>
              <a:rPr lang="en-GB" dirty="0" err="1" smtClean="0"/>
              <a:t>I.e</a:t>
            </a:r>
            <a:r>
              <a:rPr lang="en-GB" dirty="0" smtClean="0"/>
              <a:t> , </a:t>
            </a:r>
            <a:r>
              <a:rPr lang="en-GB" dirty="0"/>
              <a:t>1138 years are covered in 34 books. </a:t>
            </a:r>
            <a:endParaRPr lang="en-GB" dirty="0" smtClean="0"/>
          </a:p>
          <a:p>
            <a:r>
              <a:rPr lang="en-GB" dirty="0" smtClean="0"/>
              <a:t>23 </a:t>
            </a:r>
            <a:r>
              <a:rPr lang="en-GB" dirty="0"/>
              <a:t>of these cover the period after the death of Alexander. </a:t>
            </a:r>
            <a:endParaRPr lang="en-GB" dirty="0" smtClean="0"/>
          </a:p>
          <a:p>
            <a:r>
              <a:rPr lang="en-GB" dirty="0" smtClean="0"/>
              <a:t>58</a:t>
            </a:r>
            <a:r>
              <a:rPr lang="en-GB" dirty="0"/>
              <a:t>% of the whole work, or 68% of the books on the historical period, cover a mere 23% of the overall historical period covered in the work. </a:t>
            </a:r>
          </a:p>
          <a:p>
            <a:endParaRPr lang="en-GB" dirty="0"/>
          </a:p>
        </p:txBody>
      </p:sp>
    </p:spTree>
    <p:extLst>
      <p:ext uri="{BB962C8B-B14F-4D97-AF65-F5344CB8AC3E}">
        <p14:creationId xmlns:p14="http://schemas.microsoft.com/office/powerpoint/2010/main" val="2474038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Coverage in years…</a:t>
            </a:r>
            <a:endParaRPr lang="en-GB" dirty="0"/>
          </a:p>
        </p:txBody>
      </p:sp>
      <p:sp>
        <p:nvSpPr>
          <p:cNvPr id="3" name="Content Placeholder 2"/>
          <p:cNvSpPr>
            <a:spLocks noGrp="1"/>
          </p:cNvSpPr>
          <p:nvPr>
            <p:ph idx="1"/>
          </p:nvPr>
        </p:nvSpPr>
        <p:spPr/>
        <p:txBody>
          <a:bodyPr>
            <a:normAutofit/>
          </a:bodyPr>
          <a:lstStyle/>
          <a:p>
            <a:r>
              <a:rPr lang="en-GB" dirty="0" smtClean="0"/>
              <a:t>Books </a:t>
            </a:r>
            <a:r>
              <a:rPr lang="en-GB" dirty="0"/>
              <a:t>7 to 10 </a:t>
            </a:r>
            <a:r>
              <a:rPr lang="en-GB" dirty="0" smtClean="0"/>
              <a:t>= c650 </a:t>
            </a:r>
            <a:r>
              <a:rPr lang="en-GB" dirty="0"/>
              <a:t>years </a:t>
            </a:r>
            <a:endParaRPr lang="en-GB" dirty="0" smtClean="0"/>
          </a:p>
          <a:p>
            <a:r>
              <a:rPr lang="en-GB" dirty="0" smtClean="0"/>
              <a:t>Books 11-17 = </a:t>
            </a:r>
            <a:r>
              <a:rPr lang="en-GB" dirty="0"/>
              <a:t>123 </a:t>
            </a:r>
            <a:r>
              <a:rPr lang="en-GB" dirty="0" smtClean="0"/>
              <a:t>years</a:t>
            </a:r>
          </a:p>
          <a:p>
            <a:r>
              <a:rPr lang="en-GB" dirty="0" smtClean="0"/>
              <a:t>Any </a:t>
            </a:r>
            <a:r>
              <a:rPr lang="en-GB" dirty="0"/>
              <a:t>of the classical books is expected to cover double the amount of time of any of the post-Alexander books. </a:t>
            </a:r>
            <a:endParaRPr lang="en-GB" dirty="0" smtClean="0"/>
          </a:p>
          <a:p>
            <a:r>
              <a:rPr lang="en-GB" dirty="0" smtClean="0"/>
              <a:t>Book </a:t>
            </a:r>
            <a:r>
              <a:rPr lang="en-GB" dirty="0"/>
              <a:t>17 on Alexander covers exclusively his reign of 13 years, and is a double book. </a:t>
            </a:r>
            <a:endParaRPr lang="en-GB" dirty="0" smtClean="0"/>
          </a:p>
          <a:p>
            <a:r>
              <a:rPr lang="en-GB" dirty="0" smtClean="0"/>
              <a:t>Books </a:t>
            </a:r>
            <a:r>
              <a:rPr lang="en-GB" dirty="0"/>
              <a:t>18, 19, 20 </a:t>
            </a:r>
            <a:r>
              <a:rPr lang="en-GB" dirty="0" smtClean="0"/>
              <a:t>cover </a:t>
            </a:r>
            <a:r>
              <a:rPr lang="en-GB" dirty="0"/>
              <a:t>7, 7 and 9 years respectively </a:t>
            </a:r>
            <a:r>
              <a:rPr lang="en-GB" dirty="0" smtClean="0"/>
              <a:t>= Great difference in detail</a:t>
            </a:r>
            <a:endParaRPr lang="en-GB" dirty="0"/>
          </a:p>
          <a:p>
            <a:endParaRPr lang="en-GB" dirty="0"/>
          </a:p>
        </p:txBody>
      </p:sp>
    </p:spTree>
    <p:extLst>
      <p:ext uri="{BB962C8B-B14F-4D97-AF65-F5344CB8AC3E}">
        <p14:creationId xmlns:p14="http://schemas.microsoft.com/office/powerpoint/2010/main" val="1307144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Authorial Intervention</a:t>
            </a:r>
            <a:endParaRPr lang="en-GB" dirty="0"/>
          </a:p>
        </p:txBody>
      </p:sp>
      <p:sp>
        <p:nvSpPr>
          <p:cNvPr id="3" name="Content Placeholder 2"/>
          <p:cNvSpPr>
            <a:spLocks noGrp="1"/>
          </p:cNvSpPr>
          <p:nvPr>
            <p:ph idx="1"/>
          </p:nvPr>
        </p:nvSpPr>
        <p:spPr/>
        <p:txBody>
          <a:bodyPr/>
          <a:lstStyle/>
          <a:p>
            <a:pPr lvl="0"/>
            <a:r>
              <a:rPr lang="en-GB" dirty="0"/>
              <a:t>Regarding thematic entities – i.e. “we have talked about this, we will now talk about that”;</a:t>
            </a:r>
          </a:p>
          <a:p>
            <a:pPr lvl="0"/>
            <a:r>
              <a:rPr lang="en-GB" dirty="0"/>
              <a:t>Regarding what is included – i.e. “because something is unknown we will now talk about it”;</a:t>
            </a:r>
          </a:p>
          <a:p>
            <a:pPr lvl="0"/>
            <a:r>
              <a:rPr lang="en-GB" dirty="0"/>
              <a:t>Actual opinions	about a specific issue or subject;</a:t>
            </a:r>
          </a:p>
          <a:p>
            <a:pPr lvl="0"/>
            <a:r>
              <a:rPr lang="en-GB" dirty="0"/>
              <a:t>Actual opinions about historiographical or </a:t>
            </a:r>
            <a:r>
              <a:rPr lang="en-GB" dirty="0" err="1"/>
              <a:t>mythographical</a:t>
            </a:r>
            <a:r>
              <a:rPr lang="en-GB" dirty="0"/>
              <a:t> issues;</a:t>
            </a:r>
          </a:p>
          <a:p>
            <a:pPr lvl="0"/>
            <a:r>
              <a:rPr lang="en-GB" dirty="0"/>
              <a:t>References to the present or to other historical (or non-historical times).</a:t>
            </a:r>
          </a:p>
          <a:p>
            <a:endParaRPr lang="en-GB" dirty="0"/>
          </a:p>
        </p:txBody>
      </p:sp>
    </p:spTree>
    <p:extLst>
      <p:ext uri="{BB962C8B-B14F-4D97-AF65-F5344CB8AC3E}">
        <p14:creationId xmlns:p14="http://schemas.microsoft.com/office/powerpoint/2010/main" val="13965185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75</TotalTime>
  <Words>1326</Words>
  <Application>Microsoft Office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vt:lpstr>
      <vt:lpstr>Universal and Local History</vt:lpstr>
      <vt:lpstr>The shallow compiler</vt:lpstr>
      <vt:lpstr>Quellenforschung </vt:lpstr>
      <vt:lpstr>Diodorus’ Originality</vt:lpstr>
      <vt:lpstr>Claims to originality – not just the universal character</vt:lpstr>
      <vt:lpstr>The inclusion of mythology</vt:lpstr>
      <vt:lpstr>The problem of survival</vt:lpstr>
      <vt:lpstr>The Diodoran Coverage</vt:lpstr>
      <vt:lpstr>Coverage in years…</vt:lpstr>
      <vt:lpstr>Authorial Intervention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dc:title>
  <dc:creator>Errietta Bissa</dc:creator>
  <cp:lastModifiedBy>Errietta Bissa</cp:lastModifiedBy>
  <cp:revision>29</cp:revision>
  <dcterms:created xsi:type="dcterms:W3CDTF">2017-02-13T17:39:02Z</dcterms:created>
  <dcterms:modified xsi:type="dcterms:W3CDTF">2017-03-07T08:34:16Z</dcterms:modified>
</cp:coreProperties>
</file>