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sldIdLst>
    <p:sldId id="279" r:id="rId2"/>
    <p:sldId id="260" r:id="rId3"/>
    <p:sldId id="259" r:id="rId4"/>
    <p:sldId id="258" r:id="rId5"/>
    <p:sldId id="261" r:id="rId6"/>
    <p:sldId id="262" r:id="rId7"/>
    <p:sldId id="322" r:id="rId8"/>
    <p:sldId id="323" r:id="rId9"/>
    <p:sldId id="282" r:id="rId10"/>
    <p:sldId id="283" r:id="rId11"/>
    <p:sldId id="284" r:id="rId12"/>
    <p:sldId id="289" r:id="rId13"/>
    <p:sldId id="290" r:id="rId14"/>
    <p:sldId id="291" r:id="rId15"/>
    <p:sldId id="292" r:id="rId16"/>
    <p:sldId id="320" r:id="rId17"/>
    <p:sldId id="324" r:id="rId18"/>
    <p:sldId id="293" r:id="rId19"/>
    <p:sldId id="298" r:id="rId20"/>
    <p:sldId id="297" r:id="rId21"/>
    <p:sldId id="299" r:id="rId22"/>
    <p:sldId id="307" r:id="rId23"/>
    <p:sldId id="306" r:id="rId24"/>
    <p:sldId id="308" r:id="rId25"/>
    <p:sldId id="300" r:id="rId26"/>
    <p:sldId id="309" r:id="rId27"/>
    <p:sldId id="310" r:id="rId28"/>
    <p:sldId id="311" r:id="rId29"/>
    <p:sldId id="272" r:id="rId30"/>
    <p:sldId id="274" r:id="rId31"/>
    <p:sldId id="275" r:id="rId32"/>
    <p:sldId id="276" r:id="rId33"/>
    <p:sldId id="277" r:id="rId34"/>
    <p:sldId id="278" r:id="rId35"/>
    <p:sldId id="266" r:id="rId36"/>
    <p:sldId id="268" r:id="rId37"/>
    <p:sldId id="270" r:id="rId38"/>
    <p:sldId id="312" r:id="rId39"/>
    <p:sldId id="313" r:id="rId40"/>
    <p:sldId id="314" r:id="rId41"/>
    <p:sldId id="317" r:id="rId42"/>
    <p:sldId id="318" r:id="rId43"/>
    <p:sldId id="319" r:id="rId44"/>
    <p:sldId id="315" r:id="rId45"/>
    <p:sldId id="326" r:id="rId46"/>
    <p:sldId id="327" r:id="rId47"/>
    <p:sldId id="328" r:id="rId48"/>
    <p:sldId id="329" r:id="rId4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FF0000"/>
    <a:srgbClr val="99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FAC237C3-2830-7649-BC7A-E71BAB8C10CF}"/>
    <pc:docChg chg="modSld">
      <pc:chgData name="Geraint Forster" userId="8c02c943-4b4b-4de2-a38e-320edf235171" providerId="ADAL" clId="{FAC237C3-2830-7649-BC7A-E71BAB8C10CF}" dt="2019-03-04T22:01:42.740" v="15" actId="729"/>
      <pc:docMkLst>
        <pc:docMk/>
      </pc:docMkLst>
      <pc:sldChg chg="mod modShow">
        <pc:chgData name="Geraint Forster" userId="8c02c943-4b4b-4de2-a38e-320edf235171" providerId="ADAL" clId="{FAC237C3-2830-7649-BC7A-E71BAB8C10CF}" dt="2019-03-04T21:59:47.612" v="5" actId="729"/>
        <pc:sldMkLst>
          <pc:docMk/>
          <pc:sldMk cId="0" sldId="274"/>
        </pc:sldMkLst>
      </pc:sldChg>
      <pc:sldChg chg="mod modShow">
        <pc:chgData name="Geraint Forster" userId="8c02c943-4b4b-4de2-a38e-320edf235171" providerId="ADAL" clId="{FAC237C3-2830-7649-BC7A-E71BAB8C10CF}" dt="2019-03-04T21:59:50.038" v="6" actId="729"/>
        <pc:sldMkLst>
          <pc:docMk/>
          <pc:sldMk cId="0" sldId="275"/>
        </pc:sldMkLst>
      </pc:sldChg>
      <pc:sldChg chg="mod modShow">
        <pc:chgData name="Geraint Forster" userId="8c02c943-4b4b-4de2-a38e-320edf235171" providerId="ADAL" clId="{FAC237C3-2830-7649-BC7A-E71BAB8C10CF}" dt="2019-03-04T22:00:05.786" v="7" actId="729"/>
        <pc:sldMkLst>
          <pc:docMk/>
          <pc:sldMk cId="0" sldId="276"/>
        </pc:sldMkLst>
      </pc:sldChg>
      <pc:sldChg chg="mod modShow">
        <pc:chgData name="Geraint Forster" userId="8c02c943-4b4b-4de2-a38e-320edf235171" providerId="ADAL" clId="{FAC237C3-2830-7649-BC7A-E71BAB8C10CF}" dt="2019-03-04T21:58:43.055" v="0" actId="729"/>
        <pc:sldMkLst>
          <pc:docMk/>
          <pc:sldMk cId="0" sldId="290"/>
        </pc:sldMkLst>
      </pc:sldChg>
      <pc:sldChg chg="mod modShow">
        <pc:chgData name="Geraint Forster" userId="8c02c943-4b4b-4de2-a38e-320edf235171" providerId="ADAL" clId="{FAC237C3-2830-7649-BC7A-E71BAB8C10CF}" dt="2019-03-04T21:59:01.758" v="1" actId="729"/>
        <pc:sldMkLst>
          <pc:docMk/>
          <pc:sldMk cId="0" sldId="293"/>
        </pc:sldMkLst>
      </pc:sldChg>
      <pc:sldChg chg="mod modShow">
        <pc:chgData name="Geraint Forster" userId="8c02c943-4b4b-4de2-a38e-320edf235171" providerId="ADAL" clId="{FAC237C3-2830-7649-BC7A-E71BAB8C10CF}" dt="2019-03-04T21:59:05.091" v="2" actId="729"/>
        <pc:sldMkLst>
          <pc:docMk/>
          <pc:sldMk cId="0" sldId="298"/>
        </pc:sldMkLst>
      </pc:sldChg>
      <pc:sldChg chg="mod modShow">
        <pc:chgData name="Geraint Forster" userId="8c02c943-4b4b-4de2-a38e-320edf235171" providerId="ADAL" clId="{FAC237C3-2830-7649-BC7A-E71BAB8C10CF}" dt="2019-03-04T21:59:17.001" v="3" actId="729"/>
        <pc:sldMkLst>
          <pc:docMk/>
          <pc:sldMk cId="0" sldId="299"/>
        </pc:sldMkLst>
      </pc:sldChg>
      <pc:sldChg chg="mod modShow">
        <pc:chgData name="Geraint Forster" userId="8c02c943-4b4b-4de2-a38e-320edf235171" providerId="ADAL" clId="{FAC237C3-2830-7649-BC7A-E71BAB8C10CF}" dt="2019-03-04T21:59:21.117" v="4" actId="729"/>
        <pc:sldMkLst>
          <pc:docMk/>
          <pc:sldMk cId="0" sldId="307"/>
        </pc:sldMkLst>
      </pc:sldChg>
      <pc:sldChg chg="mod modShow">
        <pc:chgData name="Geraint Forster" userId="8c02c943-4b4b-4de2-a38e-320edf235171" providerId="ADAL" clId="{FAC237C3-2830-7649-BC7A-E71BAB8C10CF}" dt="2019-03-04T22:01:04.395" v="11" actId="729"/>
        <pc:sldMkLst>
          <pc:docMk/>
          <pc:sldMk cId="0" sldId="315"/>
        </pc:sldMkLst>
      </pc:sldChg>
      <pc:sldChg chg="mod modShow">
        <pc:chgData name="Geraint Forster" userId="8c02c943-4b4b-4de2-a38e-320edf235171" providerId="ADAL" clId="{FAC237C3-2830-7649-BC7A-E71BAB8C10CF}" dt="2019-03-04T22:00:55.005" v="8" actId="729"/>
        <pc:sldMkLst>
          <pc:docMk/>
          <pc:sldMk cId="0" sldId="317"/>
        </pc:sldMkLst>
      </pc:sldChg>
      <pc:sldChg chg="mod modShow">
        <pc:chgData name="Geraint Forster" userId="8c02c943-4b4b-4de2-a38e-320edf235171" providerId="ADAL" clId="{FAC237C3-2830-7649-BC7A-E71BAB8C10CF}" dt="2019-03-04T22:00:58.257" v="9" actId="729"/>
        <pc:sldMkLst>
          <pc:docMk/>
          <pc:sldMk cId="0" sldId="318"/>
        </pc:sldMkLst>
      </pc:sldChg>
      <pc:sldChg chg="mod modShow">
        <pc:chgData name="Geraint Forster" userId="8c02c943-4b4b-4de2-a38e-320edf235171" providerId="ADAL" clId="{FAC237C3-2830-7649-BC7A-E71BAB8C10CF}" dt="2019-03-04T22:01:00.792" v="10" actId="729"/>
        <pc:sldMkLst>
          <pc:docMk/>
          <pc:sldMk cId="0" sldId="319"/>
        </pc:sldMkLst>
      </pc:sldChg>
      <pc:sldChg chg="mod modShow">
        <pc:chgData name="Geraint Forster" userId="8c02c943-4b4b-4de2-a38e-320edf235171" providerId="ADAL" clId="{FAC237C3-2830-7649-BC7A-E71BAB8C10CF}" dt="2019-03-04T22:01:07.994" v="12" actId="729"/>
        <pc:sldMkLst>
          <pc:docMk/>
          <pc:sldMk cId="0" sldId="326"/>
        </pc:sldMkLst>
      </pc:sldChg>
      <pc:sldChg chg="mod modShow">
        <pc:chgData name="Geraint Forster" userId="8c02c943-4b4b-4de2-a38e-320edf235171" providerId="ADAL" clId="{FAC237C3-2830-7649-BC7A-E71BAB8C10CF}" dt="2019-03-04T22:01:38.470" v="13" actId="729"/>
        <pc:sldMkLst>
          <pc:docMk/>
          <pc:sldMk cId="0" sldId="327"/>
        </pc:sldMkLst>
      </pc:sldChg>
      <pc:sldChg chg="mod modShow">
        <pc:chgData name="Geraint Forster" userId="8c02c943-4b4b-4de2-a38e-320edf235171" providerId="ADAL" clId="{FAC237C3-2830-7649-BC7A-E71BAB8C10CF}" dt="2019-03-04T22:01:40.680" v="14" actId="729"/>
        <pc:sldMkLst>
          <pc:docMk/>
          <pc:sldMk cId="0" sldId="328"/>
        </pc:sldMkLst>
      </pc:sldChg>
      <pc:sldChg chg="mod modShow">
        <pc:chgData name="Geraint Forster" userId="8c02c943-4b4b-4de2-a38e-320edf235171" providerId="ADAL" clId="{FAC237C3-2830-7649-BC7A-E71BAB8C10CF}" dt="2019-03-04T22:01:42.740" v="15" actId="729"/>
        <pc:sldMkLst>
          <pc:docMk/>
          <pc:sldMk cId="0" sldId="32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Rectangle 4">
            <a:extLst>
              <a:ext uri="{FF2B5EF4-FFF2-40B4-BE49-F238E27FC236}">
                <a16:creationId xmlns:a16="http://schemas.microsoft.com/office/drawing/2014/main" id="{676768C7-322C-4EAC-A8B3-356CA90E84A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CA355418-4AF1-40FF-BFF0-FFF04F62FC29}"/>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061D9B46-C669-4538-B194-0CE8D906D765}"/>
              </a:ext>
            </a:extLst>
          </p:cNvPr>
          <p:cNvSpPr>
            <a:spLocks noGrp="1" noChangeArrowheads="1"/>
          </p:cNvSpPr>
          <p:nvPr>
            <p:ph type="sldNum" sz="quarter" idx="12"/>
          </p:nvPr>
        </p:nvSpPr>
        <p:spPr>
          <a:ln/>
        </p:spPr>
        <p:txBody>
          <a:bodyPr/>
          <a:lstStyle>
            <a:lvl1pPr>
              <a:defRPr/>
            </a:lvl1pPr>
          </a:lstStyle>
          <a:p>
            <a:fld id="{31CB82D4-893B-4531-8D31-05A557FBDE8C}" type="slidenum">
              <a:rPr lang="en-GB" altLang="en-US"/>
              <a:pPr/>
              <a:t>‹#›</a:t>
            </a:fld>
            <a:endParaRPr lang="en-GB" altLang="en-US"/>
          </a:p>
        </p:txBody>
      </p:sp>
    </p:spTree>
    <p:extLst>
      <p:ext uri="{BB962C8B-B14F-4D97-AF65-F5344CB8AC3E}">
        <p14:creationId xmlns:p14="http://schemas.microsoft.com/office/powerpoint/2010/main" val="1954155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9080BED0-AA81-492A-AAFF-B7E9AE248DF9}"/>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9FB0727C-FEC8-4EF7-B588-FBFE737C47B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40CA6C79-9789-434A-A06C-262FB665A351}"/>
              </a:ext>
            </a:extLst>
          </p:cNvPr>
          <p:cNvSpPr>
            <a:spLocks noGrp="1" noChangeArrowheads="1"/>
          </p:cNvSpPr>
          <p:nvPr>
            <p:ph type="sldNum" sz="quarter" idx="12"/>
          </p:nvPr>
        </p:nvSpPr>
        <p:spPr>
          <a:ln/>
        </p:spPr>
        <p:txBody>
          <a:bodyPr/>
          <a:lstStyle>
            <a:lvl1pPr>
              <a:defRPr/>
            </a:lvl1pPr>
          </a:lstStyle>
          <a:p>
            <a:fld id="{B842600C-DE9B-497F-8027-B02D6D67181B}" type="slidenum">
              <a:rPr lang="en-GB" altLang="en-US"/>
              <a:pPr/>
              <a:t>‹#›</a:t>
            </a:fld>
            <a:endParaRPr lang="en-GB" altLang="en-US"/>
          </a:p>
        </p:txBody>
      </p:sp>
    </p:spTree>
    <p:extLst>
      <p:ext uri="{BB962C8B-B14F-4D97-AF65-F5344CB8AC3E}">
        <p14:creationId xmlns:p14="http://schemas.microsoft.com/office/powerpoint/2010/main" val="1498976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Rectangle 4">
            <a:extLst>
              <a:ext uri="{FF2B5EF4-FFF2-40B4-BE49-F238E27FC236}">
                <a16:creationId xmlns:a16="http://schemas.microsoft.com/office/drawing/2014/main" id="{06D8DA06-A15F-4762-8F51-9E8AA82DB68F}"/>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50AC6CEB-8C69-4CFE-98B0-AF86DC1B40F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1AF96C0-99A9-4347-A2E6-9E56D6CC1791}"/>
              </a:ext>
            </a:extLst>
          </p:cNvPr>
          <p:cNvSpPr>
            <a:spLocks noGrp="1" noChangeArrowheads="1"/>
          </p:cNvSpPr>
          <p:nvPr>
            <p:ph type="sldNum" sz="quarter" idx="12"/>
          </p:nvPr>
        </p:nvSpPr>
        <p:spPr>
          <a:ln/>
        </p:spPr>
        <p:txBody>
          <a:bodyPr/>
          <a:lstStyle>
            <a:lvl1pPr>
              <a:defRPr/>
            </a:lvl1pPr>
          </a:lstStyle>
          <a:p>
            <a:fld id="{168C8FA1-0B78-4D0C-A7A3-F108E2587DBD}" type="slidenum">
              <a:rPr lang="en-GB" altLang="en-US"/>
              <a:pPr/>
              <a:t>‹#›</a:t>
            </a:fld>
            <a:endParaRPr lang="en-GB" altLang="en-US"/>
          </a:p>
        </p:txBody>
      </p:sp>
    </p:spTree>
    <p:extLst>
      <p:ext uri="{BB962C8B-B14F-4D97-AF65-F5344CB8AC3E}">
        <p14:creationId xmlns:p14="http://schemas.microsoft.com/office/powerpoint/2010/main" val="2615548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82BA0FF8-C555-417C-8E81-09D1A11249EF}"/>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9BFE4702-BBDE-4899-BE5A-7BA103C4B8E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FA6966A2-E97F-45BE-9DC3-01F2A85DD874}"/>
              </a:ext>
            </a:extLst>
          </p:cNvPr>
          <p:cNvSpPr>
            <a:spLocks noGrp="1" noChangeArrowheads="1"/>
          </p:cNvSpPr>
          <p:nvPr>
            <p:ph type="sldNum" sz="quarter" idx="12"/>
          </p:nvPr>
        </p:nvSpPr>
        <p:spPr>
          <a:ln/>
        </p:spPr>
        <p:txBody>
          <a:bodyPr/>
          <a:lstStyle>
            <a:lvl1pPr>
              <a:defRPr/>
            </a:lvl1pPr>
          </a:lstStyle>
          <a:p>
            <a:fld id="{42C162CC-91CF-495F-AC96-14634629E9CC}" type="slidenum">
              <a:rPr lang="en-GB" altLang="en-US"/>
              <a:pPr/>
              <a:t>‹#›</a:t>
            </a:fld>
            <a:endParaRPr lang="en-GB" altLang="en-US"/>
          </a:p>
        </p:txBody>
      </p:sp>
    </p:spTree>
    <p:extLst>
      <p:ext uri="{BB962C8B-B14F-4D97-AF65-F5344CB8AC3E}">
        <p14:creationId xmlns:p14="http://schemas.microsoft.com/office/powerpoint/2010/main" val="3768574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4">
            <a:extLst>
              <a:ext uri="{FF2B5EF4-FFF2-40B4-BE49-F238E27FC236}">
                <a16:creationId xmlns:a16="http://schemas.microsoft.com/office/drawing/2014/main" id="{777A1F93-FA64-485F-A958-CBB853A96CEB}"/>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3C32D38C-FE62-4621-A69A-469184A47F4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DD52A0E5-2FF0-446C-AE7B-FDFFC43152D1}"/>
              </a:ext>
            </a:extLst>
          </p:cNvPr>
          <p:cNvSpPr>
            <a:spLocks noGrp="1" noChangeArrowheads="1"/>
          </p:cNvSpPr>
          <p:nvPr>
            <p:ph type="sldNum" sz="quarter" idx="12"/>
          </p:nvPr>
        </p:nvSpPr>
        <p:spPr>
          <a:ln/>
        </p:spPr>
        <p:txBody>
          <a:bodyPr/>
          <a:lstStyle>
            <a:lvl1pPr>
              <a:defRPr/>
            </a:lvl1pPr>
          </a:lstStyle>
          <a:p>
            <a:fld id="{8EF9AB63-2C54-412D-9186-0EFC231171A9}" type="slidenum">
              <a:rPr lang="en-GB" altLang="en-US"/>
              <a:pPr/>
              <a:t>‹#›</a:t>
            </a:fld>
            <a:endParaRPr lang="en-GB" altLang="en-US"/>
          </a:p>
        </p:txBody>
      </p:sp>
    </p:spTree>
    <p:extLst>
      <p:ext uri="{BB962C8B-B14F-4D97-AF65-F5344CB8AC3E}">
        <p14:creationId xmlns:p14="http://schemas.microsoft.com/office/powerpoint/2010/main" val="2249547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4">
            <a:extLst>
              <a:ext uri="{FF2B5EF4-FFF2-40B4-BE49-F238E27FC236}">
                <a16:creationId xmlns:a16="http://schemas.microsoft.com/office/drawing/2014/main" id="{C6BD557E-2CF3-46BB-B3A6-A33DFC236816}"/>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C712AEF7-9033-458B-92B3-CF2A33EA9CA9}"/>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BC8E9E88-7F59-44B4-9541-842D79664713}"/>
              </a:ext>
            </a:extLst>
          </p:cNvPr>
          <p:cNvSpPr>
            <a:spLocks noGrp="1" noChangeArrowheads="1"/>
          </p:cNvSpPr>
          <p:nvPr>
            <p:ph type="sldNum" sz="quarter" idx="12"/>
          </p:nvPr>
        </p:nvSpPr>
        <p:spPr>
          <a:ln/>
        </p:spPr>
        <p:txBody>
          <a:bodyPr/>
          <a:lstStyle>
            <a:lvl1pPr>
              <a:defRPr/>
            </a:lvl1pPr>
          </a:lstStyle>
          <a:p>
            <a:fld id="{EC7098C6-D000-4716-A766-9FCAB68FB02D}" type="slidenum">
              <a:rPr lang="en-GB" altLang="en-US"/>
              <a:pPr/>
              <a:t>‹#›</a:t>
            </a:fld>
            <a:endParaRPr lang="en-GB" altLang="en-US"/>
          </a:p>
        </p:txBody>
      </p:sp>
    </p:spTree>
    <p:extLst>
      <p:ext uri="{BB962C8B-B14F-4D97-AF65-F5344CB8AC3E}">
        <p14:creationId xmlns:p14="http://schemas.microsoft.com/office/powerpoint/2010/main" val="3520777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A6029A52-268C-498D-9037-E07EE1FD03CE}"/>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B2FA1F83-8230-4C43-A289-DEF3E083CF0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17B8A023-0690-4B87-827D-B0079534D13A}"/>
              </a:ext>
            </a:extLst>
          </p:cNvPr>
          <p:cNvSpPr>
            <a:spLocks noGrp="1" noChangeArrowheads="1"/>
          </p:cNvSpPr>
          <p:nvPr>
            <p:ph type="sldNum" sz="quarter" idx="12"/>
          </p:nvPr>
        </p:nvSpPr>
        <p:spPr>
          <a:ln/>
        </p:spPr>
        <p:txBody>
          <a:bodyPr/>
          <a:lstStyle>
            <a:lvl1pPr>
              <a:defRPr/>
            </a:lvl1pPr>
          </a:lstStyle>
          <a:p>
            <a:fld id="{4315A82C-FC48-4A7B-9174-5E3509A172BB}" type="slidenum">
              <a:rPr lang="en-GB" altLang="en-US"/>
              <a:pPr/>
              <a:t>‹#›</a:t>
            </a:fld>
            <a:endParaRPr lang="en-GB" altLang="en-US"/>
          </a:p>
        </p:txBody>
      </p:sp>
    </p:spTree>
    <p:extLst>
      <p:ext uri="{BB962C8B-B14F-4D97-AF65-F5344CB8AC3E}">
        <p14:creationId xmlns:p14="http://schemas.microsoft.com/office/powerpoint/2010/main" val="239155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a:extLst>
              <a:ext uri="{FF2B5EF4-FFF2-40B4-BE49-F238E27FC236}">
                <a16:creationId xmlns:a16="http://schemas.microsoft.com/office/drawing/2014/main" id="{B046ACE2-B4C4-4267-9592-52785503158E}"/>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84899F12-F2E5-42CB-8DDB-11A726AF374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D3561ABA-4EC0-4C83-BDC3-8D5C062BF02D}"/>
              </a:ext>
            </a:extLst>
          </p:cNvPr>
          <p:cNvSpPr>
            <a:spLocks noGrp="1" noChangeArrowheads="1"/>
          </p:cNvSpPr>
          <p:nvPr>
            <p:ph type="sldNum" sz="quarter" idx="12"/>
          </p:nvPr>
        </p:nvSpPr>
        <p:spPr>
          <a:ln/>
        </p:spPr>
        <p:txBody>
          <a:bodyPr/>
          <a:lstStyle>
            <a:lvl1pPr>
              <a:defRPr/>
            </a:lvl1pPr>
          </a:lstStyle>
          <a:p>
            <a:fld id="{C35F4DA1-22F4-4909-8A1F-D569ECB5631E}" type="slidenum">
              <a:rPr lang="en-GB" altLang="en-US"/>
              <a:pPr/>
              <a:t>‹#›</a:t>
            </a:fld>
            <a:endParaRPr lang="en-GB" altLang="en-US"/>
          </a:p>
        </p:txBody>
      </p:sp>
    </p:spTree>
    <p:extLst>
      <p:ext uri="{BB962C8B-B14F-4D97-AF65-F5344CB8AC3E}">
        <p14:creationId xmlns:p14="http://schemas.microsoft.com/office/powerpoint/2010/main" val="322949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Rectangle 4">
            <a:extLst>
              <a:ext uri="{FF2B5EF4-FFF2-40B4-BE49-F238E27FC236}">
                <a16:creationId xmlns:a16="http://schemas.microsoft.com/office/drawing/2014/main" id="{0DF21959-40E1-4ECA-9031-041B0AF24DFF}"/>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0D1A07E7-F7DC-4BFA-98FA-B81A171892D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FF901396-8B68-4EC5-ABD3-F3E823CAA78F}"/>
              </a:ext>
            </a:extLst>
          </p:cNvPr>
          <p:cNvSpPr>
            <a:spLocks noGrp="1" noChangeArrowheads="1"/>
          </p:cNvSpPr>
          <p:nvPr>
            <p:ph type="sldNum" sz="quarter" idx="12"/>
          </p:nvPr>
        </p:nvSpPr>
        <p:spPr>
          <a:ln/>
        </p:spPr>
        <p:txBody>
          <a:bodyPr/>
          <a:lstStyle>
            <a:lvl1pPr>
              <a:defRPr/>
            </a:lvl1pPr>
          </a:lstStyle>
          <a:p>
            <a:fld id="{8F20D991-31E9-419D-B795-988432EA66F8}" type="slidenum">
              <a:rPr lang="en-GB" altLang="en-US"/>
              <a:pPr/>
              <a:t>‹#›</a:t>
            </a:fld>
            <a:endParaRPr lang="en-GB" altLang="en-US"/>
          </a:p>
        </p:txBody>
      </p:sp>
    </p:spTree>
    <p:extLst>
      <p:ext uri="{BB962C8B-B14F-4D97-AF65-F5344CB8AC3E}">
        <p14:creationId xmlns:p14="http://schemas.microsoft.com/office/powerpoint/2010/main" val="2295263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B92F0B64-F47E-4E63-B1B1-86D324DED387}"/>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60F660BA-BBFA-4AB6-B3F5-FA21FB91D92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102EF6CE-59D5-4A6A-8F55-D448F84811D7}"/>
              </a:ext>
            </a:extLst>
          </p:cNvPr>
          <p:cNvSpPr>
            <a:spLocks noGrp="1" noChangeArrowheads="1"/>
          </p:cNvSpPr>
          <p:nvPr>
            <p:ph type="sldNum" sz="quarter" idx="12"/>
          </p:nvPr>
        </p:nvSpPr>
        <p:spPr>
          <a:ln/>
        </p:spPr>
        <p:txBody>
          <a:bodyPr/>
          <a:lstStyle>
            <a:lvl1pPr>
              <a:defRPr/>
            </a:lvl1pPr>
          </a:lstStyle>
          <a:p>
            <a:fld id="{99F758C2-5D91-45EC-A28A-BD59BCF08AAA}" type="slidenum">
              <a:rPr lang="en-GB" altLang="en-US"/>
              <a:pPr/>
              <a:t>‹#›</a:t>
            </a:fld>
            <a:endParaRPr lang="en-GB" altLang="en-US"/>
          </a:p>
        </p:txBody>
      </p:sp>
    </p:spTree>
    <p:extLst>
      <p:ext uri="{BB962C8B-B14F-4D97-AF65-F5344CB8AC3E}">
        <p14:creationId xmlns:p14="http://schemas.microsoft.com/office/powerpoint/2010/main" val="285275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6DDF43EF-DE3D-4AEB-B568-7A488CDD8FA4}"/>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3C0015C6-2249-4024-AD08-5054FF5F3DF3}"/>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4069E1BD-C7A6-48E1-BE09-B8A5FC51F2F3}"/>
              </a:ext>
            </a:extLst>
          </p:cNvPr>
          <p:cNvSpPr>
            <a:spLocks noGrp="1" noChangeArrowheads="1"/>
          </p:cNvSpPr>
          <p:nvPr>
            <p:ph type="sldNum" sz="quarter" idx="12"/>
          </p:nvPr>
        </p:nvSpPr>
        <p:spPr>
          <a:ln/>
        </p:spPr>
        <p:txBody>
          <a:bodyPr/>
          <a:lstStyle>
            <a:lvl1pPr>
              <a:defRPr/>
            </a:lvl1pPr>
          </a:lstStyle>
          <a:p>
            <a:fld id="{341CAC86-DF06-4A20-A041-804901158964}" type="slidenum">
              <a:rPr lang="en-GB" altLang="en-US"/>
              <a:pPr/>
              <a:t>‹#›</a:t>
            </a:fld>
            <a:endParaRPr lang="en-GB" altLang="en-US"/>
          </a:p>
        </p:txBody>
      </p:sp>
    </p:spTree>
    <p:extLst>
      <p:ext uri="{BB962C8B-B14F-4D97-AF65-F5344CB8AC3E}">
        <p14:creationId xmlns:p14="http://schemas.microsoft.com/office/powerpoint/2010/main" val="85240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1B908D28-63A6-4558-AD15-38FFB66F150E}"/>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91A1A64C-8D37-479A-9401-EBDA3551418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1F2C80CF-7D0C-4A29-AD82-7ACBE9883EE7}"/>
              </a:ext>
            </a:extLst>
          </p:cNvPr>
          <p:cNvSpPr>
            <a:spLocks noGrp="1" noChangeArrowheads="1"/>
          </p:cNvSpPr>
          <p:nvPr>
            <p:ph type="sldNum" sz="quarter" idx="12"/>
          </p:nvPr>
        </p:nvSpPr>
        <p:spPr>
          <a:ln/>
        </p:spPr>
        <p:txBody>
          <a:bodyPr/>
          <a:lstStyle>
            <a:lvl1pPr>
              <a:defRPr/>
            </a:lvl1pPr>
          </a:lstStyle>
          <a:p>
            <a:fld id="{B29BFC44-309A-4738-B865-D8BDD90E791C}" type="slidenum">
              <a:rPr lang="en-GB" altLang="en-US"/>
              <a:pPr/>
              <a:t>‹#›</a:t>
            </a:fld>
            <a:endParaRPr lang="en-GB" altLang="en-US"/>
          </a:p>
        </p:txBody>
      </p:sp>
    </p:spTree>
    <p:extLst>
      <p:ext uri="{BB962C8B-B14F-4D97-AF65-F5344CB8AC3E}">
        <p14:creationId xmlns:p14="http://schemas.microsoft.com/office/powerpoint/2010/main" val="293384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A7E0C990-273F-4AE4-A56E-44023398918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3555" name="Rectangle 3">
            <a:extLst>
              <a:ext uri="{FF2B5EF4-FFF2-40B4-BE49-F238E27FC236}">
                <a16:creationId xmlns:a16="http://schemas.microsoft.com/office/drawing/2014/main" id="{246D0BC9-04D7-4CCA-98AE-186C1616DF85}"/>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3556" name="Rectangle 4">
            <a:extLst>
              <a:ext uri="{FF2B5EF4-FFF2-40B4-BE49-F238E27FC236}">
                <a16:creationId xmlns:a16="http://schemas.microsoft.com/office/drawing/2014/main" id="{DD2C3B38-0224-4D89-B534-76C52A1F1E42}"/>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defRPr>
            </a:lvl1pPr>
          </a:lstStyle>
          <a:p>
            <a:pPr>
              <a:defRPr/>
            </a:pPr>
            <a:endParaRPr lang="en-GB"/>
          </a:p>
        </p:txBody>
      </p:sp>
      <p:sp>
        <p:nvSpPr>
          <p:cNvPr id="23557" name="Rectangle 5">
            <a:extLst>
              <a:ext uri="{FF2B5EF4-FFF2-40B4-BE49-F238E27FC236}">
                <a16:creationId xmlns:a16="http://schemas.microsoft.com/office/drawing/2014/main" id="{56FCB335-D378-4C69-87FA-458F5734E15A}"/>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defRPr>
            </a:lvl1pPr>
          </a:lstStyle>
          <a:p>
            <a:pPr>
              <a:defRPr/>
            </a:pPr>
            <a:endParaRPr lang="en-GB"/>
          </a:p>
        </p:txBody>
      </p:sp>
      <p:sp>
        <p:nvSpPr>
          <p:cNvPr id="23558" name="Rectangle 6">
            <a:extLst>
              <a:ext uri="{FF2B5EF4-FFF2-40B4-BE49-F238E27FC236}">
                <a16:creationId xmlns:a16="http://schemas.microsoft.com/office/drawing/2014/main" id="{47A1358D-02D7-46B4-80B6-12C06F1DDFF7}"/>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a:defRPr sz="1400"/>
            </a:lvl1pPr>
          </a:lstStyle>
          <a:p>
            <a:fld id="{9EC08A37-CA64-476B-9264-1F4771E80287}"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upload.wikimedia.org/wikipedia/commons/3/30/Gray1130.svg" TargetMode="Externa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upload.wikimedia.org/wikipedia/commons/7/72/Renal_Diuretics.gif"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E6BA0B63-421C-42E2-A21A-17EB8384C199}"/>
              </a:ext>
            </a:extLst>
          </p:cNvPr>
          <p:cNvSpPr>
            <a:spLocks noGrp="1" noChangeArrowheads="1"/>
          </p:cNvSpPr>
          <p:nvPr>
            <p:ph type="title"/>
          </p:nvPr>
        </p:nvSpPr>
        <p:spPr/>
        <p:txBody>
          <a:bodyPr/>
          <a:lstStyle/>
          <a:p>
            <a:pPr eaLnBrk="1" hangingPunct="1">
              <a:defRPr/>
            </a:pPr>
            <a:r>
              <a:rPr lang="en-GB"/>
              <a:t>Food</a:t>
            </a:r>
          </a:p>
        </p:txBody>
      </p:sp>
      <p:sp>
        <p:nvSpPr>
          <p:cNvPr id="45059" name="Rectangle 3">
            <a:extLst>
              <a:ext uri="{FF2B5EF4-FFF2-40B4-BE49-F238E27FC236}">
                <a16:creationId xmlns:a16="http://schemas.microsoft.com/office/drawing/2014/main" id="{55E8ABC5-3AEE-4879-9D1F-8C8F2D31F786}"/>
              </a:ext>
            </a:extLst>
          </p:cNvPr>
          <p:cNvSpPr>
            <a:spLocks noGrp="1" noChangeArrowheads="1"/>
          </p:cNvSpPr>
          <p:nvPr>
            <p:ph type="body" idx="1"/>
          </p:nvPr>
        </p:nvSpPr>
        <p:spPr/>
        <p:txBody>
          <a:bodyPr/>
          <a:lstStyle/>
          <a:p>
            <a:pPr eaLnBrk="1" hangingPunct="1">
              <a:defRPr/>
            </a:pPr>
            <a:r>
              <a:rPr lang="en-GB" sz="2800" dirty="0"/>
              <a:t>The body processes food eaten in order to extract nutrients and energy and remove waste materials;</a:t>
            </a:r>
          </a:p>
          <a:p>
            <a:pPr eaLnBrk="1" hangingPunct="1">
              <a:defRPr/>
            </a:pPr>
            <a:endParaRPr lang="en-GB" sz="2800" dirty="0"/>
          </a:p>
          <a:p>
            <a:pPr eaLnBrk="1" hangingPunct="1">
              <a:defRPr/>
            </a:pPr>
            <a:r>
              <a:rPr lang="en-GB" sz="2800" dirty="0">
                <a:solidFill>
                  <a:srgbClr val="FF0000"/>
                </a:solidFill>
              </a:rPr>
              <a:t>Ingestion</a:t>
            </a:r>
          </a:p>
          <a:p>
            <a:pPr eaLnBrk="1" hangingPunct="1">
              <a:defRPr/>
            </a:pPr>
            <a:r>
              <a:rPr lang="en-GB" sz="2800" dirty="0">
                <a:solidFill>
                  <a:srgbClr val="0000FF"/>
                </a:solidFill>
              </a:rPr>
              <a:t>Digestion </a:t>
            </a:r>
          </a:p>
          <a:p>
            <a:pPr eaLnBrk="1" hangingPunct="1">
              <a:defRPr/>
            </a:pPr>
            <a:r>
              <a:rPr lang="en-US" sz="2800" dirty="0">
                <a:solidFill>
                  <a:srgbClr val="008000"/>
                </a:solidFill>
              </a:rPr>
              <a:t>A</a:t>
            </a:r>
            <a:r>
              <a:rPr lang="en-GB" sz="2800" dirty="0" err="1">
                <a:solidFill>
                  <a:srgbClr val="008000"/>
                </a:solidFill>
              </a:rPr>
              <a:t>bsorption</a:t>
            </a:r>
            <a:r>
              <a:rPr lang="en-GB" sz="2800" dirty="0"/>
              <a:t> </a:t>
            </a:r>
          </a:p>
          <a:p>
            <a:pPr eaLnBrk="1" hangingPunct="1">
              <a:defRPr/>
            </a:pPr>
            <a:r>
              <a:rPr lang="en-US" sz="2800" dirty="0">
                <a:solidFill>
                  <a:srgbClr val="660066"/>
                </a:solidFill>
              </a:rPr>
              <a:t>E</a:t>
            </a:r>
            <a:r>
              <a:rPr lang="en-GB" sz="2800" dirty="0" err="1">
                <a:solidFill>
                  <a:srgbClr val="660066"/>
                </a:solidFill>
              </a:rPr>
              <a:t>xcretion</a:t>
            </a:r>
            <a:endParaRPr lang="en-GB" sz="2800" dirty="0">
              <a:solidFill>
                <a:srgbClr val="660066"/>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AE2EF7A-BB48-4F7F-92F2-41AFFDD218C1}"/>
              </a:ext>
            </a:extLst>
          </p:cNvPr>
          <p:cNvSpPr>
            <a:spLocks noGrp="1" noChangeArrowheads="1"/>
          </p:cNvSpPr>
          <p:nvPr>
            <p:ph type="title"/>
          </p:nvPr>
        </p:nvSpPr>
        <p:spPr/>
        <p:txBody>
          <a:bodyPr/>
          <a:lstStyle/>
          <a:p>
            <a:pPr eaLnBrk="1" hangingPunct="1">
              <a:defRPr/>
            </a:pPr>
            <a:r>
              <a:rPr lang="en-US"/>
              <a:t>The digestive system</a:t>
            </a:r>
          </a:p>
        </p:txBody>
      </p:sp>
      <p:sp>
        <p:nvSpPr>
          <p:cNvPr id="1027" name="Rectangle 3">
            <a:extLst>
              <a:ext uri="{FF2B5EF4-FFF2-40B4-BE49-F238E27FC236}">
                <a16:creationId xmlns:a16="http://schemas.microsoft.com/office/drawing/2014/main" id="{486B1759-EBCC-49CC-8D0D-4A954439A2BA}"/>
              </a:ext>
            </a:extLst>
          </p:cNvPr>
          <p:cNvSpPr>
            <a:spLocks noGrp="1" noChangeArrowheads="1"/>
          </p:cNvSpPr>
          <p:nvPr>
            <p:ph type="body" sz="half" idx="1"/>
          </p:nvPr>
        </p:nvSpPr>
        <p:spPr>
          <a:xfrm>
            <a:off x="0" y="1628775"/>
            <a:ext cx="3995738" cy="4895850"/>
          </a:xfrm>
        </p:spPr>
        <p:txBody>
          <a:bodyPr/>
          <a:lstStyle/>
          <a:p>
            <a:pPr eaLnBrk="1" hangingPunct="1">
              <a:lnSpc>
                <a:spcPct val="90000"/>
              </a:lnSpc>
              <a:defRPr/>
            </a:pPr>
            <a:r>
              <a:rPr lang="en-US" sz="2000" dirty="0"/>
              <a:t>The digestive system is made up of a tube (alimentary canal) that runs more or less the length of the body.</a:t>
            </a:r>
          </a:p>
          <a:p>
            <a:pPr eaLnBrk="1" hangingPunct="1">
              <a:lnSpc>
                <a:spcPct val="90000"/>
              </a:lnSpc>
              <a:defRPr/>
            </a:pPr>
            <a:endParaRPr lang="en-US" sz="2000" dirty="0"/>
          </a:p>
          <a:p>
            <a:pPr eaLnBrk="1" hangingPunct="1">
              <a:lnSpc>
                <a:spcPct val="90000"/>
              </a:lnSpc>
              <a:defRPr/>
            </a:pPr>
            <a:r>
              <a:rPr lang="en-US" sz="2000" dirty="0"/>
              <a:t>Generally the food moves in one direction and different parts are responsible for doing different jobs in the digestive process.</a:t>
            </a:r>
          </a:p>
          <a:p>
            <a:pPr eaLnBrk="1" hangingPunct="1">
              <a:lnSpc>
                <a:spcPct val="90000"/>
              </a:lnSpc>
              <a:defRPr/>
            </a:pPr>
            <a:endParaRPr lang="en-US" sz="2000" dirty="0"/>
          </a:p>
          <a:p>
            <a:pPr eaLnBrk="1" hangingPunct="1">
              <a:lnSpc>
                <a:spcPct val="90000"/>
              </a:lnSpc>
              <a:defRPr/>
            </a:pPr>
            <a:r>
              <a:rPr lang="en-US" sz="2000" dirty="0"/>
              <a:t>There are also accessory organs that are important in digestion that connect to the alimentary canal via ducts.</a:t>
            </a:r>
          </a:p>
        </p:txBody>
      </p:sp>
      <p:pic>
        <p:nvPicPr>
          <p:cNvPr id="19461" name="Picture 1029" descr="color">
            <a:extLst>
              <a:ext uri="{FF2B5EF4-FFF2-40B4-BE49-F238E27FC236}">
                <a16:creationId xmlns:a16="http://schemas.microsoft.com/office/drawing/2014/main" id="{510D80FC-F914-4789-8BA8-606462F55E4A}"/>
              </a:ext>
            </a:extLst>
          </p:cNvPr>
          <p:cNvPicPr>
            <a:picLocks noGrp="1" noChangeAspect="1" noChangeArrowheads="1"/>
          </p:cNvPicPr>
          <p:nvPr>
            <p:ph sz="half" idx="2"/>
          </p:nvPr>
        </p:nvPicPr>
        <p:blipFill>
          <a:blip r:embed="rId2"/>
          <a:srcRect/>
          <a:stretch>
            <a:fillRect/>
          </a:stretch>
        </p:blipFill>
        <p:spPr>
          <a:xfrm>
            <a:off x="3924300" y="1628775"/>
            <a:ext cx="5192713" cy="48244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8FD8D08-7B4A-4588-A4D9-CA48DE7353A2}"/>
              </a:ext>
            </a:extLst>
          </p:cNvPr>
          <p:cNvSpPr>
            <a:spLocks noGrp="1" noChangeArrowheads="1"/>
          </p:cNvSpPr>
          <p:nvPr>
            <p:ph type="title"/>
          </p:nvPr>
        </p:nvSpPr>
        <p:spPr/>
        <p:txBody>
          <a:bodyPr/>
          <a:lstStyle/>
          <a:p>
            <a:pPr eaLnBrk="1" hangingPunct="1">
              <a:defRPr/>
            </a:pPr>
            <a:r>
              <a:rPr lang="en-US"/>
              <a:t>Digestion</a:t>
            </a:r>
          </a:p>
        </p:txBody>
      </p:sp>
      <p:sp>
        <p:nvSpPr>
          <p:cNvPr id="7171" name="Rectangle 3">
            <a:extLst>
              <a:ext uri="{FF2B5EF4-FFF2-40B4-BE49-F238E27FC236}">
                <a16:creationId xmlns:a16="http://schemas.microsoft.com/office/drawing/2014/main" id="{4AD6912C-3713-4CDB-9339-F297D11DA6A5}"/>
              </a:ext>
            </a:extLst>
          </p:cNvPr>
          <p:cNvSpPr>
            <a:spLocks noGrp="1" noChangeArrowheads="1"/>
          </p:cNvSpPr>
          <p:nvPr>
            <p:ph type="body" idx="1"/>
          </p:nvPr>
        </p:nvSpPr>
        <p:spPr>
          <a:xfrm>
            <a:off x="457200" y="1600200"/>
            <a:ext cx="8229600" cy="4997450"/>
          </a:xfrm>
        </p:spPr>
        <p:txBody>
          <a:bodyPr/>
          <a:lstStyle/>
          <a:p>
            <a:pPr eaLnBrk="1" hangingPunct="1">
              <a:defRPr/>
            </a:pPr>
            <a:r>
              <a:rPr lang="en-US" sz="2800" dirty="0"/>
              <a:t>To reduce foods to their component parts and so allowing the body to use these to function and grow;</a:t>
            </a:r>
          </a:p>
          <a:p>
            <a:pPr eaLnBrk="1" hangingPunct="1">
              <a:defRPr/>
            </a:pPr>
            <a:endParaRPr lang="en-US" sz="2800" dirty="0"/>
          </a:p>
          <a:p>
            <a:pPr eaLnBrk="1" hangingPunct="1">
              <a:defRPr/>
            </a:pPr>
            <a:r>
              <a:rPr lang="en-US" sz="2800" dirty="0"/>
              <a:t>Fats</a:t>
            </a:r>
          </a:p>
          <a:p>
            <a:pPr eaLnBrk="1" hangingPunct="1">
              <a:defRPr/>
            </a:pPr>
            <a:r>
              <a:rPr lang="en-US" sz="2800" dirty="0"/>
              <a:t>Carbohydrates</a:t>
            </a:r>
          </a:p>
          <a:p>
            <a:pPr eaLnBrk="1" hangingPunct="1">
              <a:defRPr/>
            </a:pPr>
            <a:r>
              <a:rPr lang="en-US" sz="2800" dirty="0"/>
              <a:t>Proteins</a:t>
            </a:r>
          </a:p>
          <a:p>
            <a:pPr eaLnBrk="1" hangingPunct="1">
              <a:defRPr/>
            </a:pPr>
            <a:r>
              <a:rPr lang="en-US" sz="2800" dirty="0"/>
              <a:t>Vitamins</a:t>
            </a:r>
          </a:p>
          <a:p>
            <a:pPr eaLnBrk="1" hangingPunct="1">
              <a:defRPr/>
            </a:pPr>
            <a:r>
              <a:rPr lang="en-US" sz="2800" dirty="0"/>
              <a:t>Minerals</a:t>
            </a:r>
          </a:p>
          <a:p>
            <a:pPr eaLnBrk="1" hangingPunct="1">
              <a:defRPr/>
            </a:pPr>
            <a:r>
              <a:rPr lang="en-US" sz="2800" dirty="0"/>
              <a:t>Water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412B270-F334-47A2-93AB-8122E4181F31}"/>
              </a:ext>
            </a:extLst>
          </p:cNvPr>
          <p:cNvSpPr>
            <a:spLocks noGrp="1" noChangeArrowheads="1"/>
          </p:cNvSpPr>
          <p:nvPr>
            <p:ph type="title"/>
          </p:nvPr>
        </p:nvSpPr>
        <p:spPr/>
        <p:txBody>
          <a:bodyPr/>
          <a:lstStyle/>
          <a:p>
            <a:pPr eaLnBrk="1" hangingPunct="1">
              <a:defRPr/>
            </a:pPr>
            <a:r>
              <a:rPr lang="en-US"/>
              <a:t>Principle Parts of Alimentary Canal</a:t>
            </a:r>
          </a:p>
        </p:txBody>
      </p:sp>
      <p:sp>
        <p:nvSpPr>
          <p:cNvPr id="6147" name="Rectangle 3">
            <a:extLst>
              <a:ext uri="{FF2B5EF4-FFF2-40B4-BE49-F238E27FC236}">
                <a16:creationId xmlns:a16="http://schemas.microsoft.com/office/drawing/2014/main" id="{4B0FDB03-6CE3-4019-B2B4-5B1B343FED2A}"/>
              </a:ext>
            </a:extLst>
          </p:cNvPr>
          <p:cNvSpPr>
            <a:spLocks noGrp="1" noChangeArrowheads="1"/>
          </p:cNvSpPr>
          <p:nvPr>
            <p:ph type="body" idx="1"/>
          </p:nvPr>
        </p:nvSpPr>
        <p:spPr>
          <a:xfrm>
            <a:off x="468313" y="1557338"/>
            <a:ext cx="8496300" cy="4967287"/>
          </a:xfrm>
        </p:spPr>
        <p:txBody>
          <a:bodyPr/>
          <a:lstStyle/>
          <a:p>
            <a:pPr eaLnBrk="1" hangingPunct="1">
              <a:lnSpc>
                <a:spcPct val="90000"/>
              </a:lnSpc>
              <a:defRPr/>
            </a:pPr>
            <a:r>
              <a:rPr lang="en-US" sz="2400">
                <a:solidFill>
                  <a:srgbClr val="FF0000"/>
                </a:solidFill>
              </a:rPr>
              <a:t>Mouth</a:t>
            </a:r>
            <a:r>
              <a:rPr lang="en-US" sz="2400"/>
              <a:t>- mechanical breakdown of food; tasting; secretion of salivary glands (salivary amylase)</a:t>
            </a:r>
          </a:p>
          <a:p>
            <a:pPr eaLnBrk="1" hangingPunct="1">
              <a:lnSpc>
                <a:spcPct val="90000"/>
              </a:lnSpc>
              <a:defRPr/>
            </a:pPr>
            <a:r>
              <a:rPr lang="en-US" sz="2400">
                <a:solidFill>
                  <a:srgbClr val="FF0000"/>
                </a:solidFill>
              </a:rPr>
              <a:t>Esophagus</a:t>
            </a:r>
            <a:r>
              <a:rPr lang="en-US" sz="2400"/>
              <a:t>- muscular tube that connects the mouth with the stomach.</a:t>
            </a:r>
          </a:p>
          <a:p>
            <a:pPr eaLnBrk="1" hangingPunct="1">
              <a:lnSpc>
                <a:spcPct val="90000"/>
              </a:lnSpc>
              <a:defRPr/>
            </a:pPr>
            <a:r>
              <a:rPr lang="en-US" sz="2400">
                <a:solidFill>
                  <a:srgbClr val="FF0000"/>
                </a:solidFill>
              </a:rPr>
              <a:t>Stomach</a:t>
            </a:r>
            <a:r>
              <a:rPr lang="en-US" sz="2400"/>
              <a:t>- large muscular storage organ; functions in storage, mixing, some secretions (acid and pepsinogen)</a:t>
            </a:r>
          </a:p>
          <a:p>
            <a:pPr eaLnBrk="1" hangingPunct="1">
              <a:lnSpc>
                <a:spcPct val="90000"/>
              </a:lnSpc>
              <a:defRPr/>
            </a:pPr>
            <a:r>
              <a:rPr lang="en-US" sz="2400">
                <a:solidFill>
                  <a:srgbClr val="FF0000"/>
                </a:solidFill>
              </a:rPr>
              <a:t>Small intestine</a:t>
            </a:r>
            <a:r>
              <a:rPr lang="en-US" sz="2400"/>
              <a:t> (3 parts)</a:t>
            </a:r>
          </a:p>
          <a:p>
            <a:pPr lvl="1" eaLnBrk="1" hangingPunct="1">
              <a:lnSpc>
                <a:spcPct val="90000"/>
              </a:lnSpc>
              <a:defRPr/>
            </a:pPr>
            <a:r>
              <a:rPr lang="en-US" sz="2400"/>
              <a:t>Duodenum, jejunum, ileum</a:t>
            </a:r>
          </a:p>
          <a:p>
            <a:pPr lvl="1" eaLnBrk="1" hangingPunct="1">
              <a:lnSpc>
                <a:spcPct val="90000"/>
              </a:lnSpc>
              <a:defRPr/>
            </a:pPr>
            <a:r>
              <a:rPr lang="en-US" sz="2400"/>
              <a:t>Receives bile, pancreatic amylase, other secretions; absorption of nutrients (most sugars absorbed here)</a:t>
            </a:r>
          </a:p>
          <a:p>
            <a:pPr eaLnBrk="1" hangingPunct="1">
              <a:lnSpc>
                <a:spcPct val="90000"/>
              </a:lnSpc>
              <a:defRPr/>
            </a:pPr>
            <a:r>
              <a:rPr lang="en-US" sz="2400">
                <a:solidFill>
                  <a:srgbClr val="FF0000"/>
                </a:solidFill>
              </a:rPr>
              <a:t>Large intestine-</a:t>
            </a:r>
            <a:r>
              <a:rPr lang="en-US" sz="2400"/>
              <a:t> reabsorption of water; bacteria in colon produce Vit. K</a:t>
            </a:r>
          </a:p>
          <a:p>
            <a:pPr eaLnBrk="1" hangingPunct="1">
              <a:lnSpc>
                <a:spcPct val="90000"/>
              </a:lnSpc>
              <a:defRPr/>
            </a:pPr>
            <a:r>
              <a:rPr lang="en-US" sz="2400">
                <a:solidFill>
                  <a:srgbClr val="FF0000"/>
                </a:solidFill>
              </a:rPr>
              <a:t>Anus</a:t>
            </a:r>
            <a:r>
              <a:rPr lang="en-US" sz="2400"/>
              <a:t>- external opening surrounded by sphincter muscle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2DC755A-D205-4799-A6BF-D28E599722A3}"/>
              </a:ext>
            </a:extLst>
          </p:cNvPr>
          <p:cNvSpPr>
            <a:spLocks noGrp="1" noChangeArrowheads="1"/>
          </p:cNvSpPr>
          <p:nvPr>
            <p:ph type="title"/>
          </p:nvPr>
        </p:nvSpPr>
        <p:spPr/>
        <p:txBody>
          <a:bodyPr/>
          <a:lstStyle/>
          <a:p>
            <a:pPr eaLnBrk="1" hangingPunct="1">
              <a:defRPr/>
            </a:pPr>
            <a:r>
              <a:rPr lang="en-US"/>
              <a:t>Accessory Organs Connected to Digestive System</a:t>
            </a:r>
          </a:p>
        </p:txBody>
      </p:sp>
      <p:sp>
        <p:nvSpPr>
          <p:cNvPr id="8195" name="Rectangle 3">
            <a:extLst>
              <a:ext uri="{FF2B5EF4-FFF2-40B4-BE49-F238E27FC236}">
                <a16:creationId xmlns:a16="http://schemas.microsoft.com/office/drawing/2014/main" id="{332E29DD-5CCC-46CE-B582-DF0D232047B0}"/>
              </a:ext>
            </a:extLst>
          </p:cNvPr>
          <p:cNvSpPr>
            <a:spLocks noGrp="1" noChangeArrowheads="1"/>
          </p:cNvSpPr>
          <p:nvPr>
            <p:ph type="body" idx="1"/>
          </p:nvPr>
        </p:nvSpPr>
        <p:spPr/>
        <p:txBody>
          <a:bodyPr/>
          <a:lstStyle/>
          <a:p>
            <a:pPr eaLnBrk="1" hangingPunct="1">
              <a:defRPr/>
            </a:pPr>
            <a:r>
              <a:rPr lang="en-US" sz="2400">
                <a:solidFill>
                  <a:schemeClr val="hlink"/>
                </a:solidFill>
              </a:rPr>
              <a:t>Liver- has many functions including regulation of amino acids in blood, production of glycogen (a storage molecule) and bile, converting ammonia to urea</a:t>
            </a:r>
          </a:p>
          <a:p>
            <a:pPr eaLnBrk="1" hangingPunct="1">
              <a:defRPr/>
            </a:pPr>
            <a:endParaRPr lang="en-US" sz="2400">
              <a:solidFill>
                <a:schemeClr val="hlink"/>
              </a:solidFill>
            </a:endParaRPr>
          </a:p>
          <a:p>
            <a:pPr eaLnBrk="1" hangingPunct="1">
              <a:defRPr/>
            </a:pPr>
            <a:r>
              <a:rPr lang="en-US" sz="2400">
                <a:solidFill>
                  <a:schemeClr val="accent2"/>
                </a:solidFill>
              </a:rPr>
              <a:t>Pancreas- secretion of amylase and insulin (lack on insulin may cause diabetes)</a:t>
            </a:r>
          </a:p>
          <a:p>
            <a:pPr eaLnBrk="1" hangingPunct="1">
              <a:defRPr/>
            </a:pPr>
            <a:endParaRPr lang="en-US" sz="2400">
              <a:solidFill>
                <a:schemeClr val="accent2"/>
              </a:solidFill>
            </a:endParaRPr>
          </a:p>
          <a:p>
            <a:pPr eaLnBrk="1" hangingPunct="1">
              <a:defRPr/>
            </a:pPr>
            <a:r>
              <a:rPr lang="en-US" sz="2400"/>
              <a:t>Gall Bladder- storage of bile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CD5F072-757D-477B-AEAD-C74C6F565DB9}"/>
              </a:ext>
            </a:extLst>
          </p:cNvPr>
          <p:cNvSpPr>
            <a:spLocks noGrp="1" noChangeArrowheads="1"/>
          </p:cNvSpPr>
          <p:nvPr>
            <p:ph type="title"/>
          </p:nvPr>
        </p:nvSpPr>
        <p:spPr/>
        <p:txBody>
          <a:bodyPr/>
          <a:lstStyle/>
          <a:p>
            <a:pPr eaLnBrk="1" hangingPunct="1">
              <a:defRPr/>
            </a:pPr>
            <a:r>
              <a:rPr lang="en-US"/>
              <a:t>Connections to the Circulatory System</a:t>
            </a:r>
          </a:p>
        </p:txBody>
      </p:sp>
      <p:sp>
        <p:nvSpPr>
          <p:cNvPr id="9219" name="Rectangle 3">
            <a:extLst>
              <a:ext uri="{FF2B5EF4-FFF2-40B4-BE49-F238E27FC236}">
                <a16:creationId xmlns:a16="http://schemas.microsoft.com/office/drawing/2014/main" id="{913DA7DC-2806-4DB3-8349-E66D697A43B2}"/>
              </a:ext>
            </a:extLst>
          </p:cNvPr>
          <p:cNvSpPr>
            <a:spLocks noGrp="1" noChangeArrowheads="1"/>
          </p:cNvSpPr>
          <p:nvPr>
            <p:ph type="body" idx="1"/>
          </p:nvPr>
        </p:nvSpPr>
        <p:spPr/>
        <p:txBody>
          <a:bodyPr/>
          <a:lstStyle/>
          <a:p>
            <a:pPr eaLnBrk="1" hangingPunct="1">
              <a:lnSpc>
                <a:spcPct val="90000"/>
              </a:lnSpc>
              <a:defRPr/>
            </a:pPr>
            <a:r>
              <a:rPr lang="en-US" sz="2400" dirty="0">
                <a:solidFill>
                  <a:srgbClr val="0070C0"/>
                </a:solidFill>
              </a:rPr>
              <a:t>Mesenteric Veins- veins connected to capillary bed closely tied with the intestine.</a:t>
            </a:r>
          </a:p>
          <a:p>
            <a:pPr eaLnBrk="1" hangingPunct="1">
              <a:lnSpc>
                <a:spcPct val="90000"/>
              </a:lnSpc>
              <a:defRPr/>
            </a:pPr>
            <a:endParaRPr lang="en-US" sz="2400" dirty="0"/>
          </a:p>
          <a:p>
            <a:pPr eaLnBrk="1" hangingPunct="1">
              <a:lnSpc>
                <a:spcPct val="90000"/>
              </a:lnSpc>
              <a:defRPr/>
            </a:pPr>
            <a:r>
              <a:rPr lang="en-US" sz="2400" dirty="0">
                <a:solidFill>
                  <a:srgbClr val="FF0000"/>
                </a:solidFill>
              </a:rPr>
              <a:t>Hepatic Portal System- major blood vessel that takes blood from the intestine to the capillary bed in the liver.</a:t>
            </a:r>
          </a:p>
          <a:p>
            <a:pPr eaLnBrk="1" hangingPunct="1">
              <a:lnSpc>
                <a:spcPct val="90000"/>
              </a:lnSpc>
              <a:defRPr/>
            </a:pPr>
            <a:endParaRPr lang="en-US" sz="2400" dirty="0"/>
          </a:p>
          <a:p>
            <a:pPr eaLnBrk="1" hangingPunct="1">
              <a:lnSpc>
                <a:spcPct val="90000"/>
              </a:lnSpc>
              <a:defRPr/>
            </a:pPr>
            <a:r>
              <a:rPr lang="en-US" sz="2400" dirty="0"/>
              <a:t>Circulatory system- major system that transports nutrients to the rest of the body</a:t>
            </a:r>
          </a:p>
          <a:p>
            <a:pPr lvl="1" eaLnBrk="1" hangingPunct="1">
              <a:lnSpc>
                <a:spcPct val="90000"/>
              </a:lnSpc>
              <a:defRPr/>
            </a:pPr>
            <a:r>
              <a:rPr lang="en-US" sz="2400" dirty="0"/>
              <a:t>Absorption of nutrients from the small intestine occurs with the aid of villi and microvilli in the small intestine which increase surface area for diffusion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A0068C6-E615-4BC4-9CD1-27B389A46693}"/>
              </a:ext>
            </a:extLst>
          </p:cNvPr>
          <p:cNvSpPr>
            <a:spLocks noGrp="1" noChangeArrowheads="1"/>
          </p:cNvSpPr>
          <p:nvPr>
            <p:ph type="title"/>
          </p:nvPr>
        </p:nvSpPr>
        <p:spPr/>
        <p:txBody>
          <a:bodyPr/>
          <a:lstStyle/>
          <a:p>
            <a:pPr eaLnBrk="1" hangingPunct="1">
              <a:defRPr/>
            </a:pPr>
            <a:r>
              <a:rPr lang="en-GB"/>
              <a:t>Mouth, Buccal or Oral cavity</a:t>
            </a:r>
          </a:p>
        </p:txBody>
      </p:sp>
      <p:sp>
        <p:nvSpPr>
          <p:cNvPr id="36867" name="Rectangle 3">
            <a:extLst>
              <a:ext uri="{FF2B5EF4-FFF2-40B4-BE49-F238E27FC236}">
                <a16:creationId xmlns:a16="http://schemas.microsoft.com/office/drawing/2014/main" id="{BBA0C124-A683-4ABB-91FC-6CD2CEC2D4C1}"/>
              </a:ext>
            </a:extLst>
          </p:cNvPr>
          <p:cNvSpPr>
            <a:spLocks noGrp="1" noChangeArrowheads="1"/>
          </p:cNvSpPr>
          <p:nvPr>
            <p:ph type="body" idx="1"/>
          </p:nvPr>
        </p:nvSpPr>
        <p:spPr/>
        <p:txBody>
          <a:bodyPr/>
          <a:lstStyle/>
          <a:p>
            <a:pPr algn="ctr" eaLnBrk="1" hangingPunct="1">
              <a:lnSpc>
                <a:spcPct val="80000"/>
              </a:lnSpc>
              <a:buFontTx/>
              <a:buNone/>
              <a:defRPr/>
            </a:pPr>
            <a:r>
              <a:rPr lang="en-GB" altLang="en-US" sz="2800" dirty="0"/>
              <a:t>Produces Saliva</a:t>
            </a:r>
          </a:p>
          <a:p>
            <a:pPr eaLnBrk="1" hangingPunct="1">
              <a:lnSpc>
                <a:spcPct val="80000"/>
              </a:lnSpc>
              <a:buFontTx/>
              <a:buNone/>
              <a:defRPr/>
            </a:pPr>
            <a:endParaRPr lang="en-GB" altLang="en-US" sz="2000" dirty="0"/>
          </a:p>
          <a:p>
            <a:pPr eaLnBrk="1" hangingPunct="1">
              <a:lnSpc>
                <a:spcPct val="80000"/>
              </a:lnSpc>
              <a:defRPr/>
            </a:pPr>
            <a:r>
              <a:rPr lang="en-GB" altLang="en-US" sz="2000" dirty="0"/>
              <a:t>Your mouth produces up to 1.5L of saliva every day which contains </a:t>
            </a:r>
            <a:r>
              <a:rPr lang="en-GB" altLang="en-US" sz="2000" b="1" i="1" u="sng" dirty="0">
                <a:solidFill>
                  <a:srgbClr val="0070C0"/>
                </a:solidFill>
              </a:rPr>
              <a:t>water</a:t>
            </a:r>
            <a:r>
              <a:rPr lang="en-GB" altLang="en-US" sz="2000" b="1" i="1" dirty="0">
                <a:solidFill>
                  <a:srgbClr val="0070C0"/>
                </a:solidFill>
              </a:rPr>
              <a:t>, </a:t>
            </a:r>
            <a:r>
              <a:rPr lang="en-GB" altLang="en-US" sz="2000" b="1" i="1" u="sng" dirty="0">
                <a:solidFill>
                  <a:srgbClr val="0070C0"/>
                </a:solidFill>
              </a:rPr>
              <a:t>amylase (ptyalin</a:t>
            </a:r>
            <a:r>
              <a:rPr lang="en-GB" altLang="en-US" sz="2000" b="1" dirty="0">
                <a:solidFill>
                  <a:srgbClr val="0070C0"/>
                </a:solidFill>
              </a:rPr>
              <a:t>)</a:t>
            </a:r>
            <a:r>
              <a:rPr lang="en-GB" altLang="en-US" sz="2000" dirty="0">
                <a:solidFill>
                  <a:srgbClr val="0070C0"/>
                </a:solidFill>
              </a:rPr>
              <a:t> and the protein </a:t>
            </a:r>
            <a:r>
              <a:rPr lang="en-GB" altLang="en-US" sz="2000" b="1" i="1" u="sng" dirty="0">
                <a:solidFill>
                  <a:srgbClr val="0070C0"/>
                </a:solidFill>
              </a:rPr>
              <a:t>mucin</a:t>
            </a:r>
            <a:r>
              <a:rPr lang="en-GB" altLang="en-US" sz="2000" dirty="0">
                <a:solidFill>
                  <a:srgbClr val="0070C0"/>
                </a:solidFill>
              </a:rPr>
              <a:t>. </a:t>
            </a:r>
          </a:p>
          <a:p>
            <a:pPr eaLnBrk="1" hangingPunct="1">
              <a:lnSpc>
                <a:spcPct val="80000"/>
              </a:lnSpc>
              <a:defRPr/>
            </a:pPr>
            <a:endParaRPr lang="en-GB" altLang="en-US" sz="2000" b="1" i="1" dirty="0"/>
          </a:p>
          <a:p>
            <a:pPr eaLnBrk="1" hangingPunct="1">
              <a:lnSpc>
                <a:spcPct val="80000"/>
              </a:lnSpc>
              <a:defRPr/>
            </a:pPr>
            <a:r>
              <a:rPr lang="en-GB" altLang="en-US" sz="2000" b="1" i="1" dirty="0">
                <a:solidFill>
                  <a:srgbClr val="FFC000"/>
                </a:solidFill>
              </a:rPr>
              <a:t>Mucous glands</a:t>
            </a:r>
            <a:r>
              <a:rPr lang="en-GB" altLang="en-US" sz="2000" dirty="0">
                <a:solidFill>
                  <a:srgbClr val="FFC000"/>
                </a:solidFill>
              </a:rPr>
              <a:t> </a:t>
            </a:r>
            <a:r>
              <a:rPr lang="en-GB" altLang="en-US" sz="2000" dirty="0"/>
              <a:t>in the inner lining of your cheeks produce </a:t>
            </a:r>
            <a:r>
              <a:rPr lang="en-GB" altLang="en-US" sz="2000" u="sng" dirty="0"/>
              <a:t>mucin</a:t>
            </a:r>
            <a:r>
              <a:rPr lang="en-GB" altLang="en-US" sz="2000" dirty="0"/>
              <a:t>. </a:t>
            </a:r>
          </a:p>
          <a:p>
            <a:pPr eaLnBrk="1" hangingPunct="1">
              <a:lnSpc>
                <a:spcPct val="80000"/>
              </a:lnSpc>
              <a:defRPr/>
            </a:pPr>
            <a:endParaRPr lang="en-GB" altLang="en-US" sz="2000" b="1" i="1" dirty="0"/>
          </a:p>
          <a:p>
            <a:pPr eaLnBrk="1" hangingPunct="1">
              <a:lnSpc>
                <a:spcPct val="80000"/>
              </a:lnSpc>
              <a:defRPr/>
            </a:pPr>
            <a:r>
              <a:rPr lang="en-GB" altLang="en-US" sz="2000" b="1" i="1" dirty="0">
                <a:solidFill>
                  <a:srgbClr val="00B050"/>
                </a:solidFill>
              </a:rPr>
              <a:t>Salivary ducts</a:t>
            </a:r>
            <a:r>
              <a:rPr lang="en-GB" altLang="en-US" sz="2000" dirty="0">
                <a:solidFill>
                  <a:srgbClr val="00B050"/>
                </a:solidFill>
              </a:rPr>
              <a:t> </a:t>
            </a:r>
            <a:r>
              <a:rPr lang="en-GB" altLang="en-US" sz="2000" dirty="0"/>
              <a:t>under the tongue lead to the </a:t>
            </a:r>
            <a:r>
              <a:rPr lang="en-GB" altLang="en-US" sz="2000" u="sng" dirty="0"/>
              <a:t>salivary glands</a:t>
            </a:r>
            <a:r>
              <a:rPr lang="en-GB" altLang="en-US" sz="2000" dirty="0"/>
              <a:t> below the mouth. These glands produce water, mucin, and the enzyme amylase. Opposite each second upper molar tooth is the entrance to a duct from the other salivary glands. These two glands are located on each side of your face, in front of the ears. They produce water and amylase.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33543A9-820A-460F-9DC7-42FC8067BF68}"/>
              </a:ext>
            </a:extLst>
          </p:cNvPr>
          <p:cNvSpPr>
            <a:spLocks noGrp="1" noChangeArrowheads="1"/>
          </p:cNvSpPr>
          <p:nvPr>
            <p:ph type="title"/>
          </p:nvPr>
        </p:nvSpPr>
        <p:spPr/>
        <p:txBody>
          <a:bodyPr/>
          <a:lstStyle/>
          <a:p>
            <a:pPr eaLnBrk="1" hangingPunct="1">
              <a:defRPr/>
            </a:pPr>
            <a:r>
              <a:rPr lang="en-GB"/>
              <a:t>Saliva</a:t>
            </a:r>
          </a:p>
        </p:txBody>
      </p:sp>
      <p:sp>
        <p:nvSpPr>
          <p:cNvPr id="48131" name="Rectangle 3">
            <a:extLst>
              <a:ext uri="{FF2B5EF4-FFF2-40B4-BE49-F238E27FC236}">
                <a16:creationId xmlns:a16="http://schemas.microsoft.com/office/drawing/2014/main" id="{FAA32E6D-D17A-44AE-AA1F-8AC78E5DC06E}"/>
              </a:ext>
            </a:extLst>
          </p:cNvPr>
          <p:cNvSpPr>
            <a:spLocks noGrp="1" noChangeArrowheads="1"/>
          </p:cNvSpPr>
          <p:nvPr>
            <p:ph type="body" idx="1"/>
          </p:nvPr>
        </p:nvSpPr>
        <p:spPr/>
        <p:txBody>
          <a:bodyPr/>
          <a:lstStyle/>
          <a:p>
            <a:pPr eaLnBrk="1" hangingPunct="1">
              <a:defRPr/>
            </a:pPr>
            <a:r>
              <a:rPr lang="en-GB" b="1" i="1" dirty="0">
                <a:solidFill>
                  <a:srgbClr val="00B050"/>
                </a:solidFill>
              </a:rPr>
              <a:t>Water</a:t>
            </a:r>
            <a:r>
              <a:rPr lang="en-GB" dirty="0">
                <a:solidFill>
                  <a:srgbClr val="00B050"/>
                </a:solidFill>
              </a:rPr>
              <a:t> helps moisten and soften food and to dissolve any soluble nutrients </a:t>
            </a:r>
            <a:endParaRPr lang="en-GB" b="1" i="1" dirty="0">
              <a:solidFill>
                <a:srgbClr val="00B050"/>
              </a:solidFill>
            </a:endParaRPr>
          </a:p>
          <a:p>
            <a:pPr eaLnBrk="1" hangingPunct="1">
              <a:defRPr/>
            </a:pPr>
            <a:r>
              <a:rPr lang="en-GB" b="1" i="1" dirty="0">
                <a:solidFill>
                  <a:srgbClr val="FF0000"/>
                </a:solidFill>
              </a:rPr>
              <a:t>Amylase</a:t>
            </a:r>
            <a:r>
              <a:rPr lang="en-GB" dirty="0">
                <a:solidFill>
                  <a:srgbClr val="FF0000"/>
                </a:solidFill>
              </a:rPr>
              <a:t> is an enzyme which helps break down starch molecules into the disaccharide maltose (sugar) </a:t>
            </a:r>
            <a:endParaRPr lang="en-GB" b="1" i="1" dirty="0">
              <a:solidFill>
                <a:srgbClr val="FF0000"/>
              </a:solidFill>
            </a:endParaRPr>
          </a:p>
          <a:p>
            <a:pPr eaLnBrk="1" hangingPunct="1">
              <a:defRPr/>
            </a:pPr>
            <a:r>
              <a:rPr lang="en-GB" b="1" i="1" dirty="0"/>
              <a:t>Mucin</a:t>
            </a:r>
            <a:r>
              <a:rPr lang="en-GB" dirty="0"/>
              <a:t> has a non digestive role in lubricating and protecting all internal surfaces from drying out.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693281A3-93B1-4709-B0C1-D9839098BD0E}"/>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3" name="Rectangle 3">
            <a:extLst>
              <a:ext uri="{FF2B5EF4-FFF2-40B4-BE49-F238E27FC236}">
                <a16:creationId xmlns:a16="http://schemas.microsoft.com/office/drawing/2014/main" id="{D7C0A8A2-78BC-43D1-97C4-9ED90FF4A5A1}"/>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4" name="Rectangle 4">
            <a:extLst>
              <a:ext uri="{FF2B5EF4-FFF2-40B4-BE49-F238E27FC236}">
                <a16:creationId xmlns:a16="http://schemas.microsoft.com/office/drawing/2014/main" id="{FE0134E6-3F75-4EEB-81B0-4CF5D908957D}"/>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5" name="Rectangle 5">
            <a:extLst>
              <a:ext uri="{FF2B5EF4-FFF2-40B4-BE49-F238E27FC236}">
                <a16:creationId xmlns:a16="http://schemas.microsoft.com/office/drawing/2014/main" id="{3E8933C8-1433-4745-A751-AEAD56BA1DE5}"/>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6" name="Rectangle 6">
            <a:extLst>
              <a:ext uri="{FF2B5EF4-FFF2-40B4-BE49-F238E27FC236}">
                <a16:creationId xmlns:a16="http://schemas.microsoft.com/office/drawing/2014/main" id="{30913EAD-E6BC-4C18-8E64-4CA28FEE739A}"/>
              </a:ext>
            </a:extLst>
          </p:cNvPr>
          <p:cNvSpPr>
            <a:spLocks noGrp="1" noChangeArrowheads="1"/>
          </p:cNvSpPr>
          <p:nvPr>
            <p:ph type="body" idx="1"/>
          </p:nvPr>
        </p:nvSpPr>
        <p:spPr>
          <a:xfrm>
            <a:off x="611188" y="692150"/>
            <a:ext cx="8064500" cy="5616575"/>
          </a:xfrm>
        </p:spPr>
        <p:txBody>
          <a:bodyPr lIns="92062" tIns="46032" rIns="92062" bIns="46032"/>
          <a:lstStyle/>
          <a:p>
            <a:pPr marL="384175" indent="-384175" algn="ctr" defTabSz="1025525">
              <a:lnSpc>
                <a:spcPct val="90000"/>
              </a:lnSpc>
              <a:buFontTx/>
              <a:buNone/>
              <a:defRPr/>
            </a:pPr>
            <a:r>
              <a:rPr lang="en-US" sz="2300" b="1" dirty="0"/>
              <a:t>Parts of the Digestive System</a:t>
            </a:r>
          </a:p>
          <a:p>
            <a:pPr marL="384175" indent="-384175" defTabSz="1025525">
              <a:lnSpc>
                <a:spcPct val="90000"/>
              </a:lnSpc>
              <a:buFontTx/>
              <a:buNone/>
              <a:defRPr/>
            </a:pPr>
            <a:r>
              <a:rPr lang="en-US" sz="2300" b="1" dirty="0"/>
              <a:t>Pharynx (Throat):</a:t>
            </a:r>
          </a:p>
          <a:p>
            <a:pPr marL="833438" lvl="1" indent="-320675" defTabSz="1025525">
              <a:lnSpc>
                <a:spcPct val="90000"/>
              </a:lnSpc>
              <a:defRPr/>
            </a:pPr>
            <a:r>
              <a:rPr lang="en-US" sz="2300" b="1" dirty="0"/>
              <a:t>Throat opens into both the trachea (respiratory system) and esophagus (digestive system).</a:t>
            </a:r>
          </a:p>
          <a:p>
            <a:pPr marL="833438" lvl="1" indent="-320675" defTabSz="1025525">
              <a:lnSpc>
                <a:spcPct val="90000"/>
              </a:lnSpc>
              <a:defRPr/>
            </a:pPr>
            <a:r>
              <a:rPr lang="en-US" sz="2300" b="1" dirty="0"/>
              <a:t>As food enters pharynx, swallowing reflex is triggered:</a:t>
            </a:r>
          </a:p>
          <a:p>
            <a:pPr marL="833438" lvl="1" indent="-320675" defTabSz="1025525">
              <a:lnSpc>
                <a:spcPct val="90000"/>
              </a:lnSpc>
              <a:defRPr/>
            </a:pPr>
            <a:endParaRPr lang="en-US" sz="2300" b="1" dirty="0"/>
          </a:p>
          <a:p>
            <a:pPr marL="1282700" lvl="2" indent="-257175" defTabSz="1025525">
              <a:lnSpc>
                <a:spcPct val="90000"/>
              </a:lnSpc>
              <a:defRPr/>
            </a:pPr>
            <a:r>
              <a:rPr lang="en-US" sz="1900" b="1" u="sng" dirty="0">
                <a:solidFill>
                  <a:srgbClr val="FF0000"/>
                </a:solidFill>
              </a:rPr>
              <a:t>Epiglottis</a:t>
            </a:r>
            <a:r>
              <a:rPr lang="en-US" sz="1900" b="1" dirty="0">
                <a:solidFill>
                  <a:srgbClr val="FF0000"/>
                </a:solidFill>
              </a:rPr>
              <a:t> </a:t>
            </a:r>
            <a:r>
              <a:rPr lang="en-US" sz="1900" b="1" dirty="0"/>
              <a:t>blocks tracheal opening</a:t>
            </a:r>
          </a:p>
          <a:p>
            <a:pPr marL="1282700" lvl="2" indent="-257175" defTabSz="1025525">
              <a:lnSpc>
                <a:spcPct val="90000"/>
              </a:lnSpc>
              <a:defRPr/>
            </a:pPr>
            <a:endParaRPr lang="en-US" sz="1900" b="1" dirty="0"/>
          </a:p>
          <a:p>
            <a:pPr marL="384175" indent="-384175" defTabSz="1025525">
              <a:lnSpc>
                <a:spcPct val="90000"/>
              </a:lnSpc>
              <a:buFontTx/>
              <a:buNone/>
              <a:defRPr/>
            </a:pPr>
            <a:r>
              <a:rPr lang="en-US" sz="2700" b="1" dirty="0"/>
              <a:t>Esophagus:</a:t>
            </a:r>
          </a:p>
          <a:p>
            <a:pPr marL="833438" lvl="1" indent="-320675" defTabSz="1025525">
              <a:lnSpc>
                <a:spcPct val="90000"/>
              </a:lnSpc>
              <a:defRPr/>
            </a:pPr>
            <a:r>
              <a:rPr lang="en-US" sz="2300" b="1" dirty="0"/>
              <a:t>Muscular tube that conveys food to stomach.</a:t>
            </a:r>
          </a:p>
          <a:p>
            <a:pPr marL="833438" lvl="1" indent="-320675" defTabSz="1025525">
              <a:lnSpc>
                <a:spcPct val="90000"/>
              </a:lnSpc>
              <a:defRPr/>
            </a:pPr>
            <a:r>
              <a:rPr lang="en-US" sz="2300" b="1" u="sng" dirty="0">
                <a:solidFill>
                  <a:srgbClr val="FF0000"/>
                </a:solidFill>
              </a:rPr>
              <a:t>Peristalsis:</a:t>
            </a:r>
            <a:r>
              <a:rPr lang="en-US" sz="2300" b="1" dirty="0">
                <a:solidFill>
                  <a:srgbClr val="FF0000"/>
                </a:solidFill>
              </a:rPr>
              <a:t> </a:t>
            </a:r>
            <a:r>
              <a:rPr lang="en-US" sz="2300" b="1" dirty="0"/>
              <a:t>Wavelike involuntary muscle contractions squeeze food through alimentary canal (towards the  stomach).</a:t>
            </a:r>
          </a:p>
          <a:p>
            <a:pPr marL="384175" indent="-384175" defTabSz="1025525">
              <a:lnSpc>
                <a:spcPct val="90000"/>
              </a:lnSpc>
              <a:buFontTx/>
              <a:buNone/>
              <a:defRPr/>
            </a:pPr>
            <a:r>
              <a:rPr lang="en-US" sz="2300" b="1" dirty="0"/>
              <a:t>	</a:t>
            </a:r>
          </a:p>
          <a:p>
            <a:pPr marL="384175" indent="-384175" defTabSz="1025525">
              <a:lnSpc>
                <a:spcPct val="90000"/>
              </a:lnSpc>
              <a:buFontTx/>
              <a:buNone/>
              <a:defRPr/>
            </a:pPr>
            <a:endParaRPr lang="en-US" sz="23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06">
                                            <p:txEl>
                                              <p:pRg st="0" end="0"/>
                                            </p:txEl>
                                          </p:spTgt>
                                        </p:tgtEl>
                                        <p:attrNameLst>
                                          <p:attrName>style.visibility</p:attrName>
                                        </p:attrNameLst>
                                      </p:cBhvr>
                                      <p:to>
                                        <p:strVal val="visible"/>
                                      </p:to>
                                    </p:set>
                                    <p:anim calcmode="lin" valueType="num">
                                      <p:cBhvr additive="base">
                                        <p:cTn id="7" dur="500" fill="hold"/>
                                        <p:tgtEl>
                                          <p:spTgt spid="512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12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06">
                                            <p:txEl>
                                              <p:pRg st="1" end="1"/>
                                            </p:txEl>
                                          </p:spTgt>
                                        </p:tgtEl>
                                        <p:attrNameLst>
                                          <p:attrName>style.visibility</p:attrName>
                                        </p:attrNameLst>
                                      </p:cBhvr>
                                      <p:to>
                                        <p:strVal val="visible"/>
                                      </p:to>
                                    </p:set>
                                    <p:anim calcmode="lin" valueType="num">
                                      <p:cBhvr additive="base">
                                        <p:cTn id="13" dur="500" fill="hold"/>
                                        <p:tgtEl>
                                          <p:spTgt spid="5120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0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06">
                                            <p:txEl>
                                              <p:pRg st="2" end="2"/>
                                            </p:txEl>
                                          </p:spTgt>
                                        </p:tgtEl>
                                        <p:attrNameLst>
                                          <p:attrName>style.visibility</p:attrName>
                                        </p:attrNameLst>
                                      </p:cBhvr>
                                      <p:to>
                                        <p:strVal val="visible"/>
                                      </p:to>
                                    </p:set>
                                    <p:anim calcmode="lin" valueType="num">
                                      <p:cBhvr additive="base">
                                        <p:cTn id="19" dur="500" fill="hold"/>
                                        <p:tgtEl>
                                          <p:spTgt spid="5120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0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06">
                                            <p:txEl>
                                              <p:pRg st="3" end="3"/>
                                            </p:txEl>
                                          </p:spTgt>
                                        </p:tgtEl>
                                        <p:attrNameLst>
                                          <p:attrName>style.visibility</p:attrName>
                                        </p:attrNameLst>
                                      </p:cBhvr>
                                      <p:to>
                                        <p:strVal val="visible"/>
                                      </p:to>
                                    </p:set>
                                    <p:anim calcmode="lin" valueType="num">
                                      <p:cBhvr additive="base">
                                        <p:cTn id="25" dur="500" fill="hold"/>
                                        <p:tgtEl>
                                          <p:spTgt spid="5120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0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06">
                                            <p:txEl>
                                              <p:pRg st="5" end="5"/>
                                            </p:txEl>
                                          </p:spTgt>
                                        </p:tgtEl>
                                        <p:attrNameLst>
                                          <p:attrName>style.visibility</p:attrName>
                                        </p:attrNameLst>
                                      </p:cBhvr>
                                      <p:to>
                                        <p:strVal val="visible"/>
                                      </p:to>
                                    </p:set>
                                    <p:anim calcmode="lin" valueType="num">
                                      <p:cBhvr additive="base">
                                        <p:cTn id="31" dur="500" fill="hold"/>
                                        <p:tgtEl>
                                          <p:spTgt spid="51206">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1206">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06">
                                            <p:txEl>
                                              <p:pRg st="7" end="7"/>
                                            </p:txEl>
                                          </p:spTgt>
                                        </p:tgtEl>
                                        <p:attrNameLst>
                                          <p:attrName>style.visibility</p:attrName>
                                        </p:attrNameLst>
                                      </p:cBhvr>
                                      <p:to>
                                        <p:strVal val="visible"/>
                                      </p:to>
                                    </p:set>
                                    <p:anim calcmode="lin" valueType="num">
                                      <p:cBhvr additive="base">
                                        <p:cTn id="37" dur="500" fill="hold"/>
                                        <p:tgtEl>
                                          <p:spTgt spid="51206">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1206">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1206">
                                            <p:txEl>
                                              <p:pRg st="8" end="8"/>
                                            </p:txEl>
                                          </p:spTgt>
                                        </p:tgtEl>
                                        <p:attrNameLst>
                                          <p:attrName>style.visibility</p:attrName>
                                        </p:attrNameLst>
                                      </p:cBhvr>
                                      <p:to>
                                        <p:strVal val="visible"/>
                                      </p:to>
                                    </p:set>
                                    <p:anim calcmode="lin" valueType="num">
                                      <p:cBhvr additive="base">
                                        <p:cTn id="43" dur="500" fill="hold"/>
                                        <p:tgtEl>
                                          <p:spTgt spid="51206">
                                            <p:txEl>
                                              <p:pRg st="8" end="8"/>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1206">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51206">
                                            <p:txEl>
                                              <p:pRg st="9" end="9"/>
                                            </p:txEl>
                                          </p:spTgt>
                                        </p:tgtEl>
                                        <p:attrNameLst>
                                          <p:attrName>style.visibility</p:attrName>
                                        </p:attrNameLst>
                                      </p:cBhvr>
                                      <p:to>
                                        <p:strVal val="visible"/>
                                      </p:to>
                                    </p:set>
                                    <p:anim calcmode="lin" valueType="num">
                                      <p:cBhvr additive="base">
                                        <p:cTn id="49" dur="500" fill="hold"/>
                                        <p:tgtEl>
                                          <p:spTgt spid="51206">
                                            <p:txEl>
                                              <p:pRg st="9" end="9"/>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51206">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51206">
                                            <p:txEl>
                                              <p:pRg st="10" end="10"/>
                                            </p:txEl>
                                          </p:spTgt>
                                        </p:tgtEl>
                                        <p:attrNameLst>
                                          <p:attrName>style.visibility</p:attrName>
                                        </p:attrNameLst>
                                      </p:cBhvr>
                                      <p:to>
                                        <p:strVal val="visible"/>
                                      </p:to>
                                    </p:set>
                                    <p:anim calcmode="lin" valueType="num">
                                      <p:cBhvr additive="base">
                                        <p:cTn id="55" dur="500" fill="hold"/>
                                        <p:tgtEl>
                                          <p:spTgt spid="51206">
                                            <p:txEl>
                                              <p:pRg st="10" end="10"/>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51206">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6" grpId="0" build="p" bldLvl="4"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42092">
            <a:extLst>
              <a:ext uri="{FF2B5EF4-FFF2-40B4-BE49-F238E27FC236}">
                <a16:creationId xmlns:a16="http://schemas.microsoft.com/office/drawing/2014/main" id="{A82D7AA9-430D-4224-B90C-4297465140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5175"/>
            <a:ext cx="9144000" cy="593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ext Box 3">
            <a:extLst>
              <a:ext uri="{FF2B5EF4-FFF2-40B4-BE49-F238E27FC236}">
                <a16:creationId xmlns:a16="http://schemas.microsoft.com/office/drawing/2014/main" id="{8283ACCE-8496-42BD-A813-5D0B63457070}"/>
              </a:ext>
            </a:extLst>
          </p:cNvPr>
          <p:cNvSpPr txBox="1">
            <a:spLocks noChangeArrowheads="1"/>
          </p:cNvSpPr>
          <p:nvPr/>
        </p:nvSpPr>
        <p:spPr bwMode="auto">
          <a:xfrm>
            <a:off x="533400" y="247650"/>
            <a:ext cx="8332788" cy="595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1427" tIns="45713" rIns="91427" bIns="45713">
            <a:spAutoFit/>
          </a:bodyPr>
          <a:lstStyle>
            <a:lvl1pPr defTabSz="912813">
              <a:defRPr sz="2400">
                <a:solidFill>
                  <a:schemeClr val="tx1"/>
                </a:solidFill>
                <a:latin typeface="Times New Roman" charset="0"/>
                <a:ea typeface="ＭＳ Ｐゴシック" charset="0"/>
              </a:defRPr>
            </a:lvl1pPr>
            <a:lvl2pPr defTabSz="912813">
              <a:defRPr sz="2400">
                <a:solidFill>
                  <a:schemeClr val="tx1"/>
                </a:solidFill>
                <a:latin typeface="Times New Roman" charset="0"/>
                <a:ea typeface="ＭＳ Ｐゴシック" charset="0"/>
              </a:defRPr>
            </a:lvl2pPr>
            <a:lvl3pPr marL="912813" defTabSz="912813">
              <a:defRPr sz="2400">
                <a:solidFill>
                  <a:schemeClr val="tx1"/>
                </a:solidFill>
                <a:latin typeface="Times New Roman" charset="0"/>
                <a:ea typeface="ＭＳ Ｐゴシック" charset="0"/>
              </a:defRPr>
            </a:lvl3pPr>
            <a:lvl4pPr defTabSz="912813">
              <a:defRPr sz="2400">
                <a:solidFill>
                  <a:schemeClr val="tx1"/>
                </a:solidFill>
                <a:latin typeface="Times New Roman" charset="0"/>
                <a:ea typeface="ＭＳ Ｐゴシック" charset="0"/>
              </a:defRPr>
            </a:lvl4pPr>
            <a:lvl5pPr defTabSz="912813">
              <a:defRPr sz="2400">
                <a:solidFill>
                  <a:schemeClr val="tx1"/>
                </a:solidFill>
                <a:latin typeface="Times New Roman" charset="0"/>
                <a:ea typeface="ＭＳ Ｐゴシック" charset="0"/>
              </a:defRPr>
            </a:lvl5pPr>
            <a:lvl6pPr defTabSz="912813" fontAlgn="base">
              <a:spcBef>
                <a:spcPct val="0"/>
              </a:spcBef>
              <a:spcAft>
                <a:spcPct val="0"/>
              </a:spcAft>
              <a:defRPr sz="2400">
                <a:solidFill>
                  <a:schemeClr val="tx1"/>
                </a:solidFill>
                <a:latin typeface="Times New Roman" charset="0"/>
                <a:ea typeface="ＭＳ Ｐゴシック" charset="0"/>
              </a:defRPr>
            </a:lvl6pPr>
            <a:lvl7pPr defTabSz="912813" fontAlgn="base">
              <a:spcBef>
                <a:spcPct val="0"/>
              </a:spcBef>
              <a:spcAft>
                <a:spcPct val="0"/>
              </a:spcAft>
              <a:defRPr sz="2400">
                <a:solidFill>
                  <a:schemeClr val="tx1"/>
                </a:solidFill>
                <a:latin typeface="Times New Roman" charset="0"/>
                <a:ea typeface="ＭＳ Ｐゴシック" charset="0"/>
              </a:defRPr>
            </a:lvl7pPr>
            <a:lvl8pPr defTabSz="912813" fontAlgn="base">
              <a:spcBef>
                <a:spcPct val="0"/>
              </a:spcBef>
              <a:spcAft>
                <a:spcPct val="0"/>
              </a:spcAft>
              <a:defRPr sz="2400">
                <a:solidFill>
                  <a:schemeClr val="tx1"/>
                </a:solidFill>
                <a:latin typeface="Times New Roman" charset="0"/>
                <a:ea typeface="ＭＳ Ｐゴシック" charset="0"/>
              </a:defRPr>
            </a:lvl8pPr>
            <a:lvl9pPr defTabSz="912813" fontAlgn="base">
              <a:spcBef>
                <a:spcPct val="0"/>
              </a:spcBef>
              <a:spcAft>
                <a:spcPct val="0"/>
              </a:spcAft>
              <a:defRPr sz="2400">
                <a:solidFill>
                  <a:schemeClr val="tx1"/>
                </a:solidFill>
                <a:latin typeface="Times New Roman" charset="0"/>
                <a:ea typeface="ＭＳ Ｐゴシック" charset="0"/>
              </a:defRPr>
            </a:lvl9pPr>
          </a:lstStyle>
          <a:p>
            <a:pPr>
              <a:defRPr/>
            </a:pPr>
            <a:r>
              <a:rPr lang="en-US" sz="3300" b="1"/>
              <a:t>Swallowing Reflex and Esophageal Peristalsis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2F16A5DB-7DF8-4DAB-8491-8CBA3CB58D1B}"/>
              </a:ext>
            </a:extLst>
          </p:cNvPr>
          <p:cNvSpPr>
            <a:spLocks noGrp="1" noChangeArrowheads="1"/>
          </p:cNvSpPr>
          <p:nvPr>
            <p:ph type="title"/>
          </p:nvPr>
        </p:nvSpPr>
        <p:spPr>
          <a:xfrm>
            <a:off x="684213" y="152400"/>
            <a:ext cx="7775575" cy="1143000"/>
          </a:xfrm>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a:lstStyle/>
          <a:p>
            <a:pPr defTabSz="912813" eaLnBrk="1" hangingPunct="1">
              <a:defRPr/>
            </a:pPr>
            <a:r>
              <a:rPr lang="en-US" sz="3400" b="1">
                <a:solidFill>
                  <a:schemeClr val="tx1"/>
                </a:solidFill>
              </a:rPr>
              <a:t>Smooth Muscle Peristalsis Moves Food Along Alimentary Canal</a:t>
            </a:r>
          </a:p>
        </p:txBody>
      </p:sp>
      <p:pic>
        <p:nvPicPr>
          <p:cNvPr id="12291" name="Picture 3" descr="2107">
            <a:extLst>
              <a:ext uri="{FF2B5EF4-FFF2-40B4-BE49-F238E27FC236}">
                <a16:creationId xmlns:a16="http://schemas.microsoft.com/office/drawing/2014/main" id="{6F104F6C-373B-40EE-873D-C7E922C4E1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589088"/>
            <a:ext cx="8636000"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9C2BADE8-9DBA-4E9C-88F1-670384D965F2}"/>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1" name="Rectangle 3">
            <a:extLst>
              <a:ext uri="{FF2B5EF4-FFF2-40B4-BE49-F238E27FC236}">
                <a16:creationId xmlns:a16="http://schemas.microsoft.com/office/drawing/2014/main" id="{274FFACC-3F2E-4C83-B474-D93BD986F647}"/>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2" name="Rectangle 4">
            <a:extLst>
              <a:ext uri="{FF2B5EF4-FFF2-40B4-BE49-F238E27FC236}">
                <a16:creationId xmlns:a16="http://schemas.microsoft.com/office/drawing/2014/main" id="{E1E50934-EFA4-4406-8414-6B732D5F5EC1}"/>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3" name="Rectangle 5">
            <a:extLst>
              <a:ext uri="{FF2B5EF4-FFF2-40B4-BE49-F238E27FC236}">
                <a16:creationId xmlns:a16="http://schemas.microsoft.com/office/drawing/2014/main" id="{2230EF90-B72A-4133-ACB4-C65F52BA063A}"/>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4" name="Rectangle 6">
            <a:extLst>
              <a:ext uri="{FF2B5EF4-FFF2-40B4-BE49-F238E27FC236}">
                <a16:creationId xmlns:a16="http://schemas.microsoft.com/office/drawing/2014/main" id="{FE0E6A0B-75D2-438F-B095-0F936C1B2DE3}"/>
              </a:ext>
            </a:extLst>
          </p:cNvPr>
          <p:cNvSpPr>
            <a:spLocks noGrp="1" noChangeArrowheads="1"/>
          </p:cNvSpPr>
          <p:nvPr>
            <p:ph type="body" idx="1"/>
          </p:nvPr>
        </p:nvSpPr>
        <p:spPr>
          <a:xfrm>
            <a:off x="107950" y="1484313"/>
            <a:ext cx="9144000" cy="5040312"/>
          </a:xfrm>
        </p:spPr>
        <p:txBody>
          <a:bodyPr lIns="92062" tIns="46032" rIns="92062" bIns="46032"/>
          <a:lstStyle/>
          <a:p>
            <a:pPr marL="384175" indent="-384175" defTabSz="1025525">
              <a:lnSpc>
                <a:spcPct val="90000"/>
              </a:lnSpc>
              <a:buFontTx/>
              <a:buNone/>
              <a:defRPr/>
            </a:pPr>
            <a:r>
              <a:rPr lang="en-US" sz="2800" b="1" dirty="0"/>
              <a:t>	Located on left side of abdominal cavity, right below diaphragm.</a:t>
            </a:r>
          </a:p>
          <a:p>
            <a:pPr marL="833438" lvl="1" indent="-320675" defTabSz="1025525">
              <a:lnSpc>
                <a:spcPct val="90000"/>
              </a:lnSpc>
              <a:buFontTx/>
              <a:buChar char="•"/>
              <a:defRPr/>
            </a:pPr>
            <a:r>
              <a:rPr lang="en-US" sz="2300" b="1" dirty="0"/>
              <a:t>Stores food (can stretch to accommodate up to 2 liters of food and water), and breaks it down with acids and enzymes.</a:t>
            </a:r>
          </a:p>
          <a:p>
            <a:pPr marL="833438" lvl="1" indent="-320675" defTabSz="1025525">
              <a:lnSpc>
                <a:spcPct val="90000"/>
              </a:lnSpc>
              <a:buFontTx/>
              <a:buChar char="•"/>
              <a:defRPr/>
            </a:pPr>
            <a:endParaRPr lang="en-US" sz="2300" b="1" dirty="0"/>
          </a:p>
          <a:p>
            <a:pPr marL="833438" lvl="1" indent="-320675" defTabSz="1025525">
              <a:lnSpc>
                <a:spcPct val="90000"/>
              </a:lnSpc>
              <a:buFontTx/>
              <a:buChar char="•"/>
              <a:defRPr/>
            </a:pPr>
            <a:r>
              <a:rPr lang="en-US" sz="2300" b="1" u="sng" dirty="0"/>
              <a:t>Gastric juice</a:t>
            </a:r>
            <a:r>
              <a:rPr lang="en-US" sz="2300" b="1" dirty="0"/>
              <a:t> is secreted by stomach.  Contains hydrochloric acid (</a:t>
            </a:r>
            <a:r>
              <a:rPr lang="en-US" sz="2300" b="1" dirty="0" err="1"/>
              <a:t>HCl</a:t>
            </a:r>
            <a:r>
              <a:rPr lang="en-US" sz="2300" b="1" dirty="0"/>
              <a:t>), enzymes (pepsin), and mucus.</a:t>
            </a:r>
          </a:p>
          <a:p>
            <a:pPr marL="833438" lvl="1" indent="-320675" defTabSz="1025525">
              <a:lnSpc>
                <a:spcPct val="90000"/>
              </a:lnSpc>
              <a:buFontTx/>
              <a:buChar char="•"/>
              <a:defRPr/>
            </a:pPr>
            <a:r>
              <a:rPr lang="en-US" sz="2300" b="1" dirty="0"/>
              <a:t>Protein digestion starts in stomach with </a:t>
            </a:r>
            <a:r>
              <a:rPr lang="en-US" sz="2300" b="1" u="sng" dirty="0"/>
              <a:t>pepsin</a:t>
            </a:r>
            <a:r>
              <a:rPr lang="en-US" sz="2300" b="1" dirty="0"/>
              <a:t>.</a:t>
            </a:r>
          </a:p>
          <a:p>
            <a:pPr marL="833438" lvl="1" indent="-320675" defTabSz="1025525">
              <a:lnSpc>
                <a:spcPct val="90000"/>
              </a:lnSpc>
              <a:buFontTx/>
              <a:buChar char="•"/>
              <a:defRPr/>
            </a:pPr>
            <a:r>
              <a:rPr lang="en-US" sz="2300" b="1" dirty="0"/>
              <a:t>Food is churned in stomach with gastric juice to form </a:t>
            </a:r>
            <a:r>
              <a:rPr lang="en-US" sz="2300" b="1" u="sng" dirty="0" err="1">
                <a:solidFill>
                  <a:srgbClr val="FF0000"/>
                </a:solidFill>
              </a:rPr>
              <a:t>chyme</a:t>
            </a:r>
            <a:r>
              <a:rPr lang="en-US" sz="2300" b="1" u="sng" dirty="0">
                <a:solidFill>
                  <a:srgbClr val="FF0000"/>
                </a:solidFill>
              </a:rPr>
              <a:t>.</a:t>
            </a:r>
          </a:p>
          <a:p>
            <a:pPr marL="833438" lvl="1" indent="-320675" defTabSz="1025525">
              <a:lnSpc>
                <a:spcPct val="90000"/>
              </a:lnSpc>
              <a:buFontTx/>
              <a:buChar char="•"/>
              <a:defRPr/>
            </a:pPr>
            <a:endParaRPr lang="en-US" sz="2300" b="1" dirty="0">
              <a:solidFill>
                <a:srgbClr val="FF0000"/>
              </a:solidFill>
            </a:endParaRPr>
          </a:p>
          <a:p>
            <a:pPr marL="833438" lvl="1" indent="-320675" defTabSz="1025525">
              <a:lnSpc>
                <a:spcPct val="90000"/>
              </a:lnSpc>
              <a:buFontTx/>
              <a:buChar char="•"/>
              <a:defRPr/>
            </a:pPr>
            <a:r>
              <a:rPr lang="en-US" sz="2300" b="1" dirty="0"/>
              <a:t>Food remains in stomach from 2 to 6 hours, after which it is released into the small intestine.</a:t>
            </a:r>
          </a:p>
          <a:p>
            <a:pPr marL="384175" indent="-384175" defTabSz="1025525">
              <a:lnSpc>
                <a:spcPct val="90000"/>
              </a:lnSpc>
              <a:buFontTx/>
              <a:buNone/>
              <a:defRPr/>
            </a:pPr>
            <a:endParaRPr lang="en-US" sz="2300" b="1" dirty="0"/>
          </a:p>
        </p:txBody>
      </p:sp>
      <p:sp>
        <p:nvSpPr>
          <p:cNvPr id="58375" name="Rectangle 7">
            <a:extLst>
              <a:ext uri="{FF2B5EF4-FFF2-40B4-BE49-F238E27FC236}">
                <a16:creationId xmlns:a16="http://schemas.microsoft.com/office/drawing/2014/main" id="{69A645E2-41D0-4BBA-A80A-AEBE23948E95}"/>
              </a:ext>
            </a:extLst>
          </p:cNvPr>
          <p:cNvSpPr>
            <a:spLocks noGrp="1" noChangeArrowheads="1"/>
          </p:cNvSpPr>
          <p:nvPr>
            <p:ph type="title"/>
          </p:nvPr>
        </p:nvSpPr>
        <p:spPr/>
        <p:txBody>
          <a:bodyPr/>
          <a:lstStyle/>
          <a:p>
            <a:pPr eaLnBrk="1" hangingPunct="1">
              <a:defRPr/>
            </a:pPr>
            <a:r>
              <a:rPr lang="en-US" sz="4000" b="1"/>
              <a:t>Stomach:</a:t>
            </a:r>
            <a:endParaRPr lang="en-GB" sz="40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8374">
                                            <p:txEl>
                                              <p:pRg st="0" end="0"/>
                                            </p:txEl>
                                          </p:spTgt>
                                        </p:tgtEl>
                                        <p:attrNameLst>
                                          <p:attrName>style.visibility</p:attrName>
                                        </p:attrNameLst>
                                      </p:cBhvr>
                                      <p:to>
                                        <p:strVal val="visible"/>
                                      </p:to>
                                    </p:set>
                                    <p:anim calcmode="lin" valueType="num">
                                      <p:cBhvr additive="base">
                                        <p:cTn id="7" dur="500" fill="hold"/>
                                        <p:tgtEl>
                                          <p:spTgt spid="583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83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8374">
                                            <p:txEl>
                                              <p:pRg st="1" end="1"/>
                                            </p:txEl>
                                          </p:spTgt>
                                        </p:tgtEl>
                                        <p:attrNameLst>
                                          <p:attrName>style.visibility</p:attrName>
                                        </p:attrNameLst>
                                      </p:cBhvr>
                                      <p:to>
                                        <p:strVal val="visible"/>
                                      </p:to>
                                    </p:set>
                                    <p:anim calcmode="lin" valueType="num">
                                      <p:cBhvr additive="base">
                                        <p:cTn id="13" dur="500" fill="hold"/>
                                        <p:tgtEl>
                                          <p:spTgt spid="5837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837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8374">
                                            <p:txEl>
                                              <p:pRg st="3" end="3"/>
                                            </p:txEl>
                                          </p:spTgt>
                                        </p:tgtEl>
                                        <p:attrNameLst>
                                          <p:attrName>style.visibility</p:attrName>
                                        </p:attrNameLst>
                                      </p:cBhvr>
                                      <p:to>
                                        <p:strVal val="visible"/>
                                      </p:to>
                                    </p:set>
                                    <p:anim calcmode="lin" valueType="num">
                                      <p:cBhvr additive="base">
                                        <p:cTn id="19" dur="500" fill="hold"/>
                                        <p:tgtEl>
                                          <p:spTgt spid="58374">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837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8374">
                                            <p:txEl>
                                              <p:pRg st="4" end="4"/>
                                            </p:txEl>
                                          </p:spTgt>
                                        </p:tgtEl>
                                        <p:attrNameLst>
                                          <p:attrName>style.visibility</p:attrName>
                                        </p:attrNameLst>
                                      </p:cBhvr>
                                      <p:to>
                                        <p:strVal val="visible"/>
                                      </p:to>
                                    </p:set>
                                    <p:anim calcmode="lin" valueType="num">
                                      <p:cBhvr additive="base">
                                        <p:cTn id="25" dur="500" fill="hold"/>
                                        <p:tgtEl>
                                          <p:spTgt spid="58374">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837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8374">
                                            <p:txEl>
                                              <p:pRg st="5" end="5"/>
                                            </p:txEl>
                                          </p:spTgt>
                                        </p:tgtEl>
                                        <p:attrNameLst>
                                          <p:attrName>style.visibility</p:attrName>
                                        </p:attrNameLst>
                                      </p:cBhvr>
                                      <p:to>
                                        <p:strVal val="visible"/>
                                      </p:to>
                                    </p:set>
                                    <p:anim calcmode="lin" valueType="num">
                                      <p:cBhvr additive="base">
                                        <p:cTn id="31" dur="500" fill="hold"/>
                                        <p:tgtEl>
                                          <p:spTgt spid="58374">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837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8374">
                                            <p:txEl>
                                              <p:pRg st="7" end="7"/>
                                            </p:txEl>
                                          </p:spTgt>
                                        </p:tgtEl>
                                        <p:attrNameLst>
                                          <p:attrName>style.visibility</p:attrName>
                                        </p:attrNameLst>
                                      </p:cBhvr>
                                      <p:to>
                                        <p:strVal val="visible"/>
                                      </p:to>
                                    </p:set>
                                    <p:anim calcmode="lin" valueType="num">
                                      <p:cBhvr additive="base">
                                        <p:cTn id="37" dur="500" fill="hold"/>
                                        <p:tgtEl>
                                          <p:spTgt spid="58374">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8374">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4" grpId="0" build="p" bldLvl="4"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4338" name="Picture 2" descr="0100l">
            <a:extLst>
              <a:ext uri="{FF2B5EF4-FFF2-40B4-BE49-F238E27FC236}">
                <a16:creationId xmlns:a16="http://schemas.microsoft.com/office/drawing/2014/main" id="{9446BAFA-378D-484D-8138-9412BCBCDD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4B2FE5D4-A7FA-4D79-8505-68B14E119C57}"/>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19" name="Rectangle 3">
            <a:extLst>
              <a:ext uri="{FF2B5EF4-FFF2-40B4-BE49-F238E27FC236}">
                <a16:creationId xmlns:a16="http://schemas.microsoft.com/office/drawing/2014/main" id="{3B33FDF8-5E8C-4738-A4BD-B7AF1D57D484}"/>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20" name="Rectangle 4">
            <a:extLst>
              <a:ext uri="{FF2B5EF4-FFF2-40B4-BE49-F238E27FC236}">
                <a16:creationId xmlns:a16="http://schemas.microsoft.com/office/drawing/2014/main" id="{5F43EE96-DF06-4C54-9C5F-5A8ABFCCCEB3}"/>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21" name="Rectangle 5">
            <a:extLst>
              <a:ext uri="{FF2B5EF4-FFF2-40B4-BE49-F238E27FC236}">
                <a16:creationId xmlns:a16="http://schemas.microsoft.com/office/drawing/2014/main" id="{6DB4B1C7-68BE-482C-86E8-D3D06C8F4B85}"/>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22" name="Rectangle 6">
            <a:extLst>
              <a:ext uri="{FF2B5EF4-FFF2-40B4-BE49-F238E27FC236}">
                <a16:creationId xmlns:a16="http://schemas.microsoft.com/office/drawing/2014/main" id="{98680391-63F3-4FB3-A4DC-D84FDAA6EB2F}"/>
              </a:ext>
            </a:extLst>
          </p:cNvPr>
          <p:cNvSpPr>
            <a:spLocks noGrp="1" noChangeArrowheads="1"/>
          </p:cNvSpPr>
          <p:nvPr>
            <p:ph type="body" idx="1"/>
          </p:nvPr>
        </p:nvSpPr>
        <p:spPr>
          <a:xfrm>
            <a:off x="0" y="1268413"/>
            <a:ext cx="9142413" cy="5256212"/>
          </a:xfrm>
        </p:spPr>
        <p:txBody>
          <a:bodyPr lIns="92062" tIns="46032" rIns="92062" bIns="46032"/>
          <a:lstStyle/>
          <a:p>
            <a:pPr marL="384175" indent="-384175" defTabSz="1025525">
              <a:buFontTx/>
              <a:buNone/>
              <a:defRPr/>
            </a:pPr>
            <a:r>
              <a:rPr lang="en-US" sz="1900" b="1" dirty="0"/>
              <a:t>Surface area of approximately 300 square meters.</a:t>
            </a:r>
          </a:p>
          <a:p>
            <a:pPr marL="384175" indent="-384175" defTabSz="1025525">
              <a:buFontTx/>
              <a:buNone/>
              <a:defRPr/>
            </a:pPr>
            <a:endParaRPr lang="en-US" sz="1900" b="1" dirty="0"/>
          </a:p>
          <a:p>
            <a:pPr marL="512763" lvl="1" indent="0" algn="ctr" defTabSz="1025525">
              <a:buFontTx/>
              <a:buNone/>
              <a:defRPr/>
            </a:pPr>
            <a:r>
              <a:rPr lang="en-US" sz="1700" b="1" u="sng" dirty="0"/>
              <a:t>Most digestion and absorption occurs here.</a:t>
            </a:r>
          </a:p>
          <a:p>
            <a:pPr marL="833438" lvl="1" indent="-320675" defTabSz="1025525">
              <a:buFontTx/>
              <a:buChar char="•"/>
              <a:defRPr/>
            </a:pPr>
            <a:r>
              <a:rPr lang="en-US" sz="1700" b="1" dirty="0"/>
              <a:t>Pancreas and liver empty digestive enzymes and bile into the small intestine.</a:t>
            </a:r>
          </a:p>
          <a:p>
            <a:pPr marL="1282700" lvl="2" indent="-257175" defTabSz="1025525">
              <a:defRPr/>
            </a:pPr>
            <a:r>
              <a:rPr lang="en-US" sz="1600" b="1" dirty="0">
                <a:solidFill>
                  <a:srgbClr val="FF0000"/>
                </a:solidFill>
              </a:rPr>
              <a:t>Pancreatic amylase: Breaks down starch</a:t>
            </a:r>
          </a:p>
          <a:p>
            <a:pPr marL="1282700" lvl="2" indent="-257175" defTabSz="1025525">
              <a:defRPr/>
            </a:pPr>
            <a:r>
              <a:rPr lang="en-US" sz="1600" b="1" dirty="0">
                <a:solidFill>
                  <a:srgbClr val="00B050"/>
                </a:solidFill>
              </a:rPr>
              <a:t>Trypsin and Chymotrypsin: Break down proteins</a:t>
            </a:r>
          </a:p>
          <a:p>
            <a:pPr marL="1282700" lvl="2" indent="-257175" defTabSz="1025525">
              <a:defRPr/>
            </a:pPr>
            <a:r>
              <a:rPr lang="en-US" sz="1600" b="1" dirty="0">
                <a:solidFill>
                  <a:srgbClr val="0070C0"/>
                </a:solidFill>
              </a:rPr>
              <a:t>Lipases: Break down fats</a:t>
            </a:r>
          </a:p>
          <a:p>
            <a:pPr marL="1282700" lvl="2" indent="-257175" defTabSz="1025525">
              <a:defRPr/>
            </a:pPr>
            <a:r>
              <a:rPr lang="en-US" sz="1600" b="1" dirty="0">
                <a:solidFill>
                  <a:srgbClr val="7030A0"/>
                </a:solidFill>
              </a:rPr>
              <a:t>Peptidases: Break down proteins</a:t>
            </a:r>
          </a:p>
          <a:p>
            <a:pPr marL="1282700" lvl="2" indent="-257175" defTabSz="1025525">
              <a:defRPr/>
            </a:pPr>
            <a:r>
              <a:rPr lang="en-US" sz="1600" b="1" dirty="0">
                <a:solidFill>
                  <a:srgbClr val="C00000"/>
                </a:solidFill>
              </a:rPr>
              <a:t>Nucleases: Break down DNA and RNA</a:t>
            </a:r>
          </a:p>
          <a:p>
            <a:pPr marL="1282700" lvl="2" indent="-257175" defTabSz="1025525">
              <a:defRPr/>
            </a:pPr>
            <a:r>
              <a:rPr lang="en-US" sz="1600" b="1" u="sng" dirty="0">
                <a:solidFill>
                  <a:srgbClr val="FF9900"/>
                </a:solidFill>
              </a:rPr>
              <a:t>Bile:</a:t>
            </a:r>
            <a:r>
              <a:rPr lang="en-US" sz="1600" b="1" dirty="0">
                <a:solidFill>
                  <a:srgbClr val="FF9900"/>
                </a:solidFill>
              </a:rPr>
              <a:t> Helps fat digestion by </a:t>
            </a:r>
            <a:r>
              <a:rPr lang="en-US" sz="1600" b="1" i="1" dirty="0">
                <a:solidFill>
                  <a:srgbClr val="FF9900"/>
                </a:solidFill>
              </a:rPr>
              <a:t>emulsifying</a:t>
            </a:r>
            <a:r>
              <a:rPr lang="en-US" sz="1600" b="1" dirty="0">
                <a:solidFill>
                  <a:srgbClr val="FF9900"/>
                </a:solidFill>
              </a:rPr>
              <a:t> fats</a:t>
            </a:r>
            <a:r>
              <a:rPr lang="en-US" sz="1600" b="1" dirty="0"/>
              <a:t>.</a:t>
            </a:r>
          </a:p>
          <a:p>
            <a:pPr marL="833438" lvl="1" indent="-320675" defTabSz="1025525">
              <a:buFontTx/>
              <a:buChar char="•"/>
              <a:defRPr/>
            </a:pPr>
            <a:r>
              <a:rPr lang="en-US" sz="1700" b="1" dirty="0"/>
              <a:t>Very large surface area for absorption due to:</a:t>
            </a:r>
          </a:p>
          <a:p>
            <a:pPr marL="1282700" lvl="2" indent="-257175" defTabSz="1025525">
              <a:defRPr/>
            </a:pPr>
            <a:r>
              <a:rPr lang="en-US" sz="1600" b="1" dirty="0"/>
              <a:t> Large circular folds (</a:t>
            </a:r>
            <a:r>
              <a:rPr lang="en-US" sz="1600" b="1" u="sng" dirty="0"/>
              <a:t>villi</a:t>
            </a:r>
            <a:r>
              <a:rPr lang="en-US" sz="1600" b="1" dirty="0"/>
              <a:t>)</a:t>
            </a:r>
          </a:p>
          <a:p>
            <a:pPr marL="1282700" lvl="2" indent="-257175" defTabSz="1025525">
              <a:defRPr/>
            </a:pPr>
            <a:r>
              <a:rPr lang="en-US" sz="1600" b="1" dirty="0"/>
              <a:t> Tiny cell surface projections (</a:t>
            </a:r>
            <a:r>
              <a:rPr lang="en-US" sz="1600" b="1" u="sng" dirty="0"/>
              <a:t>microvilli</a:t>
            </a:r>
            <a:r>
              <a:rPr lang="en-US" sz="1600" b="1" dirty="0"/>
              <a:t>).</a:t>
            </a:r>
          </a:p>
          <a:p>
            <a:pPr marL="833438" lvl="1" indent="-320675" defTabSz="1025525">
              <a:buFontTx/>
              <a:buChar char="•"/>
              <a:defRPr/>
            </a:pPr>
            <a:r>
              <a:rPr lang="en-US" sz="1700" b="1" dirty="0"/>
              <a:t>Capillaries drain nutrients from small intestine and then sends them to first to liver and then rest of body.</a:t>
            </a:r>
          </a:p>
          <a:p>
            <a:pPr marL="384175" indent="-384175" defTabSz="1025525">
              <a:buFontTx/>
              <a:buNone/>
              <a:defRPr/>
            </a:pPr>
            <a:r>
              <a:rPr lang="en-US" sz="2700" b="1" dirty="0"/>
              <a:t>	</a:t>
            </a:r>
          </a:p>
          <a:p>
            <a:pPr marL="384175" indent="-384175" defTabSz="1025525">
              <a:buFontTx/>
              <a:buNone/>
              <a:defRPr/>
            </a:pPr>
            <a:endParaRPr lang="en-US" sz="2700" b="1" dirty="0"/>
          </a:p>
        </p:txBody>
      </p:sp>
      <p:sp>
        <p:nvSpPr>
          <p:cNvPr id="60423" name="Rectangle 7">
            <a:extLst>
              <a:ext uri="{FF2B5EF4-FFF2-40B4-BE49-F238E27FC236}">
                <a16:creationId xmlns:a16="http://schemas.microsoft.com/office/drawing/2014/main" id="{8140FF57-3CC5-4366-AFE0-0A266D9A1726}"/>
              </a:ext>
            </a:extLst>
          </p:cNvPr>
          <p:cNvSpPr>
            <a:spLocks noGrp="1" noChangeArrowheads="1"/>
          </p:cNvSpPr>
          <p:nvPr>
            <p:ph type="title"/>
          </p:nvPr>
        </p:nvSpPr>
        <p:spPr>
          <a:xfrm>
            <a:off x="457200" y="274638"/>
            <a:ext cx="8229600" cy="993775"/>
          </a:xfrm>
        </p:spPr>
        <p:txBody>
          <a:bodyPr/>
          <a:lstStyle/>
          <a:p>
            <a:pPr eaLnBrk="1" hangingPunct="1">
              <a:defRPr/>
            </a:pPr>
            <a:r>
              <a:rPr lang="en-US" sz="4900" b="1"/>
              <a:t>Small Intestine</a:t>
            </a:r>
            <a:endParaRPr lang="en-GB" sz="49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0422">
                                            <p:txEl>
                                              <p:pRg st="0" end="0"/>
                                            </p:txEl>
                                          </p:spTgt>
                                        </p:tgtEl>
                                        <p:attrNameLst>
                                          <p:attrName>style.visibility</p:attrName>
                                        </p:attrNameLst>
                                      </p:cBhvr>
                                      <p:to>
                                        <p:strVal val="visible"/>
                                      </p:to>
                                    </p:set>
                                    <p:anim calcmode="lin" valueType="num">
                                      <p:cBhvr additive="base">
                                        <p:cTn id="7" dur="500" fill="hold"/>
                                        <p:tgtEl>
                                          <p:spTgt spid="604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042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0422">
                                            <p:txEl>
                                              <p:pRg st="2" end="2"/>
                                            </p:txEl>
                                          </p:spTgt>
                                        </p:tgtEl>
                                        <p:attrNameLst>
                                          <p:attrName>style.visibility</p:attrName>
                                        </p:attrNameLst>
                                      </p:cBhvr>
                                      <p:to>
                                        <p:strVal val="visible"/>
                                      </p:to>
                                    </p:set>
                                    <p:anim calcmode="lin" valueType="num">
                                      <p:cBhvr additive="base">
                                        <p:cTn id="13" dur="500" fill="hold"/>
                                        <p:tgtEl>
                                          <p:spTgt spid="6042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042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0422">
                                            <p:txEl>
                                              <p:pRg st="3" end="3"/>
                                            </p:txEl>
                                          </p:spTgt>
                                        </p:tgtEl>
                                        <p:attrNameLst>
                                          <p:attrName>style.visibility</p:attrName>
                                        </p:attrNameLst>
                                      </p:cBhvr>
                                      <p:to>
                                        <p:strVal val="visible"/>
                                      </p:to>
                                    </p:set>
                                    <p:anim calcmode="lin" valueType="num">
                                      <p:cBhvr additive="base">
                                        <p:cTn id="19" dur="500" fill="hold"/>
                                        <p:tgtEl>
                                          <p:spTgt spid="6042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042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0422">
                                            <p:txEl>
                                              <p:pRg st="4" end="4"/>
                                            </p:txEl>
                                          </p:spTgt>
                                        </p:tgtEl>
                                        <p:attrNameLst>
                                          <p:attrName>style.visibility</p:attrName>
                                        </p:attrNameLst>
                                      </p:cBhvr>
                                      <p:to>
                                        <p:strVal val="visible"/>
                                      </p:to>
                                    </p:set>
                                    <p:anim calcmode="lin" valueType="num">
                                      <p:cBhvr additive="base">
                                        <p:cTn id="25" dur="500" fill="hold"/>
                                        <p:tgtEl>
                                          <p:spTgt spid="6042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042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0422">
                                            <p:txEl>
                                              <p:pRg st="5" end="5"/>
                                            </p:txEl>
                                          </p:spTgt>
                                        </p:tgtEl>
                                        <p:attrNameLst>
                                          <p:attrName>style.visibility</p:attrName>
                                        </p:attrNameLst>
                                      </p:cBhvr>
                                      <p:to>
                                        <p:strVal val="visible"/>
                                      </p:to>
                                    </p:set>
                                    <p:anim calcmode="lin" valueType="num">
                                      <p:cBhvr additive="base">
                                        <p:cTn id="31" dur="500" fill="hold"/>
                                        <p:tgtEl>
                                          <p:spTgt spid="6042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042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0422">
                                            <p:txEl>
                                              <p:pRg st="6" end="6"/>
                                            </p:txEl>
                                          </p:spTgt>
                                        </p:tgtEl>
                                        <p:attrNameLst>
                                          <p:attrName>style.visibility</p:attrName>
                                        </p:attrNameLst>
                                      </p:cBhvr>
                                      <p:to>
                                        <p:strVal val="visible"/>
                                      </p:to>
                                    </p:set>
                                    <p:anim calcmode="lin" valueType="num">
                                      <p:cBhvr additive="base">
                                        <p:cTn id="37" dur="500" fill="hold"/>
                                        <p:tgtEl>
                                          <p:spTgt spid="60422">
                                            <p:txEl>
                                              <p:pRg st="6" end="6"/>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042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0422">
                                            <p:txEl>
                                              <p:pRg st="7" end="7"/>
                                            </p:txEl>
                                          </p:spTgt>
                                        </p:tgtEl>
                                        <p:attrNameLst>
                                          <p:attrName>style.visibility</p:attrName>
                                        </p:attrNameLst>
                                      </p:cBhvr>
                                      <p:to>
                                        <p:strVal val="visible"/>
                                      </p:to>
                                    </p:set>
                                    <p:anim calcmode="lin" valueType="num">
                                      <p:cBhvr additive="base">
                                        <p:cTn id="43" dur="500" fill="hold"/>
                                        <p:tgtEl>
                                          <p:spTgt spid="60422">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042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0422">
                                            <p:txEl>
                                              <p:pRg st="8" end="8"/>
                                            </p:txEl>
                                          </p:spTgt>
                                        </p:tgtEl>
                                        <p:attrNameLst>
                                          <p:attrName>style.visibility</p:attrName>
                                        </p:attrNameLst>
                                      </p:cBhvr>
                                      <p:to>
                                        <p:strVal val="visible"/>
                                      </p:to>
                                    </p:set>
                                    <p:anim calcmode="lin" valueType="num">
                                      <p:cBhvr additive="base">
                                        <p:cTn id="49" dur="500" fill="hold"/>
                                        <p:tgtEl>
                                          <p:spTgt spid="60422">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0422">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60422">
                                            <p:txEl>
                                              <p:pRg st="9" end="9"/>
                                            </p:txEl>
                                          </p:spTgt>
                                        </p:tgtEl>
                                        <p:attrNameLst>
                                          <p:attrName>style.visibility</p:attrName>
                                        </p:attrNameLst>
                                      </p:cBhvr>
                                      <p:to>
                                        <p:strVal val="visible"/>
                                      </p:to>
                                    </p:set>
                                    <p:anim calcmode="lin" valueType="num">
                                      <p:cBhvr additive="base">
                                        <p:cTn id="55" dur="500" fill="hold"/>
                                        <p:tgtEl>
                                          <p:spTgt spid="60422">
                                            <p:txEl>
                                              <p:pRg st="9" end="9"/>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60422">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60422">
                                            <p:txEl>
                                              <p:pRg st="10" end="10"/>
                                            </p:txEl>
                                          </p:spTgt>
                                        </p:tgtEl>
                                        <p:attrNameLst>
                                          <p:attrName>style.visibility</p:attrName>
                                        </p:attrNameLst>
                                      </p:cBhvr>
                                      <p:to>
                                        <p:strVal val="visible"/>
                                      </p:to>
                                    </p:set>
                                    <p:anim calcmode="lin" valueType="num">
                                      <p:cBhvr additive="base">
                                        <p:cTn id="61" dur="500" fill="hold"/>
                                        <p:tgtEl>
                                          <p:spTgt spid="60422">
                                            <p:txEl>
                                              <p:pRg st="10" end="10"/>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60422">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60422">
                                            <p:txEl>
                                              <p:pRg st="11" end="11"/>
                                            </p:txEl>
                                          </p:spTgt>
                                        </p:tgtEl>
                                        <p:attrNameLst>
                                          <p:attrName>style.visibility</p:attrName>
                                        </p:attrNameLst>
                                      </p:cBhvr>
                                      <p:to>
                                        <p:strVal val="visible"/>
                                      </p:to>
                                    </p:set>
                                    <p:anim calcmode="lin" valueType="num">
                                      <p:cBhvr additive="base">
                                        <p:cTn id="67" dur="500" fill="hold"/>
                                        <p:tgtEl>
                                          <p:spTgt spid="60422">
                                            <p:txEl>
                                              <p:pRg st="11" end="11"/>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60422">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60422">
                                            <p:txEl>
                                              <p:pRg st="12" end="12"/>
                                            </p:txEl>
                                          </p:spTgt>
                                        </p:tgtEl>
                                        <p:attrNameLst>
                                          <p:attrName>style.visibility</p:attrName>
                                        </p:attrNameLst>
                                      </p:cBhvr>
                                      <p:to>
                                        <p:strVal val="visible"/>
                                      </p:to>
                                    </p:set>
                                    <p:anim calcmode="lin" valueType="num">
                                      <p:cBhvr additive="base">
                                        <p:cTn id="73" dur="500" fill="hold"/>
                                        <p:tgtEl>
                                          <p:spTgt spid="60422">
                                            <p:txEl>
                                              <p:pRg st="12" end="12"/>
                                            </p:txEl>
                                          </p:spTgt>
                                        </p:tgtEl>
                                        <p:attrNameLst>
                                          <p:attrName>ppt_x</p:attrName>
                                        </p:attrNameLst>
                                      </p:cBhvr>
                                      <p:tavLst>
                                        <p:tav tm="0">
                                          <p:val>
                                            <p:strVal val="0-#ppt_w/2"/>
                                          </p:val>
                                        </p:tav>
                                        <p:tav tm="100000">
                                          <p:val>
                                            <p:strVal val="#ppt_x"/>
                                          </p:val>
                                        </p:tav>
                                      </p:tavLst>
                                    </p:anim>
                                    <p:anim calcmode="lin" valueType="num">
                                      <p:cBhvr additive="base">
                                        <p:cTn id="74" dur="500" fill="hold"/>
                                        <p:tgtEl>
                                          <p:spTgt spid="60422">
                                            <p:txEl>
                                              <p:pRg st="12" end="12"/>
                                            </p:txEl>
                                          </p:spTgt>
                                        </p:tgtEl>
                                        <p:attrNameLst>
                                          <p:attrName>ppt_y</p:attrName>
                                        </p:attrNameLst>
                                      </p:cBhvr>
                                      <p:tavLst>
                                        <p:tav tm="0">
                                          <p:val>
                                            <p:strVal val="#ppt_y"/>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60422">
                                            <p:txEl>
                                              <p:pRg st="13" end="13"/>
                                            </p:txEl>
                                          </p:spTgt>
                                        </p:tgtEl>
                                        <p:attrNameLst>
                                          <p:attrName>style.visibility</p:attrName>
                                        </p:attrNameLst>
                                      </p:cBhvr>
                                      <p:to>
                                        <p:strVal val="visible"/>
                                      </p:to>
                                    </p:set>
                                    <p:anim calcmode="lin" valueType="num">
                                      <p:cBhvr additive="base">
                                        <p:cTn id="79" dur="500" fill="hold"/>
                                        <p:tgtEl>
                                          <p:spTgt spid="60422">
                                            <p:txEl>
                                              <p:pRg st="13" end="13"/>
                                            </p:txEl>
                                          </p:spTgt>
                                        </p:tgtEl>
                                        <p:attrNameLst>
                                          <p:attrName>ppt_x</p:attrName>
                                        </p:attrNameLst>
                                      </p:cBhvr>
                                      <p:tavLst>
                                        <p:tav tm="0">
                                          <p:val>
                                            <p:strVal val="0-#ppt_w/2"/>
                                          </p:val>
                                        </p:tav>
                                        <p:tav tm="100000">
                                          <p:val>
                                            <p:strVal val="#ppt_x"/>
                                          </p:val>
                                        </p:tav>
                                      </p:tavLst>
                                    </p:anim>
                                    <p:anim calcmode="lin" valueType="num">
                                      <p:cBhvr additive="base">
                                        <p:cTn id="80" dur="500" fill="hold"/>
                                        <p:tgtEl>
                                          <p:spTgt spid="60422">
                                            <p:txEl>
                                              <p:pRg st="13" end="13"/>
                                            </p:txEl>
                                          </p:spTgt>
                                        </p:tgtEl>
                                        <p:attrNameLst>
                                          <p:attrName>ppt_y</p:attrName>
                                        </p:attrNameLst>
                                      </p:cBhvr>
                                      <p:tavLst>
                                        <p:tav tm="0">
                                          <p:val>
                                            <p:strVal val="#ppt_y"/>
                                          </p:val>
                                        </p:tav>
                                        <p:tav tm="100000">
                                          <p:val>
                                            <p:strVal val="#ppt_y"/>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60422">
                                            <p:txEl>
                                              <p:pRg st="14" end="14"/>
                                            </p:txEl>
                                          </p:spTgt>
                                        </p:tgtEl>
                                        <p:attrNameLst>
                                          <p:attrName>style.visibility</p:attrName>
                                        </p:attrNameLst>
                                      </p:cBhvr>
                                      <p:to>
                                        <p:strVal val="visible"/>
                                      </p:to>
                                    </p:set>
                                    <p:anim calcmode="lin" valueType="num">
                                      <p:cBhvr additive="base">
                                        <p:cTn id="85" dur="500" fill="hold"/>
                                        <p:tgtEl>
                                          <p:spTgt spid="60422">
                                            <p:txEl>
                                              <p:pRg st="14" end="14"/>
                                            </p:txEl>
                                          </p:spTgt>
                                        </p:tgtEl>
                                        <p:attrNameLst>
                                          <p:attrName>ppt_x</p:attrName>
                                        </p:attrNameLst>
                                      </p:cBhvr>
                                      <p:tavLst>
                                        <p:tav tm="0">
                                          <p:val>
                                            <p:strVal val="0-#ppt_w/2"/>
                                          </p:val>
                                        </p:tav>
                                        <p:tav tm="100000">
                                          <p:val>
                                            <p:strVal val="#ppt_x"/>
                                          </p:val>
                                        </p:tav>
                                      </p:tavLst>
                                    </p:anim>
                                    <p:anim calcmode="lin" valueType="num">
                                      <p:cBhvr additive="base">
                                        <p:cTn id="86" dur="500" fill="hold"/>
                                        <p:tgtEl>
                                          <p:spTgt spid="60422">
                                            <p:txEl>
                                              <p:pRg st="14" end="1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22" grpId="0" build="p" bldLvl="4"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0101al">
            <a:extLst>
              <a:ext uri="{FF2B5EF4-FFF2-40B4-BE49-F238E27FC236}">
                <a16:creationId xmlns:a16="http://schemas.microsoft.com/office/drawing/2014/main" id="{CD287310-3F53-4AB8-BD18-5DA2EFAB0B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7CAFB3AE-3E92-4896-B329-53B13AFFE44F}"/>
              </a:ext>
            </a:extLst>
          </p:cNvPr>
          <p:cNvSpPr>
            <a:spLocks noGrp="1" noChangeArrowheads="1"/>
          </p:cNvSpPr>
          <p:nvPr>
            <p:ph type="title"/>
          </p:nvPr>
        </p:nvSpPr>
        <p:spPr/>
        <p:txBody>
          <a:bodyPr/>
          <a:lstStyle/>
          <a:p>
            <a:pPr eaLnBrk="1" hangingPunct="1">
              <a:defRPr/>
            </a:pPr>
            <a:r>
              <a:rPr lang="en-GB"/>
              <a:t>Villi and Microvilli</a:t>
            </a:r>
          </a:p>
        </p:txBody>
      </p:sp>
      <p:sp>
        <p:nvSpPr>
          <p:cNvPr id="106499" name="Rectangle 3">
            <a:extLst>
              <a:ext uri="{FF2B5EF4-FFF2-40B4-BE49-F238E27FC236}">
                <a16:creationId xmlns:a16="http://schemas.microsoft.com/office/drawing/2014/main" id="{2BC34312-25F9-4438-9C53-06286E8BDE47}"/>
              </a:ext>
            </a:extLst>
          </p:cNvPr>
          <p:cNvSpPr>
            <a:spLocks noGrp="1" noChangeArrowheads="1"/>
          </p:cNvSpPr>
          <p:nvPr>
            <p:ph type="body" idx="1"/>
          </p:nvPr>
        </p:nvSpPr>
        <p:spPr>
          <a:xfrm>
            <a:off x="-28575" y="1628775"/>
            <a:ext cx="8229600" cy="4525963"/>
          </a:xfrm>
        </p:spPr>
        <p:txBody>
          <a:bodyPr/>
          <a:lstStyle/>
          <a:p>
            <a:pPr eaLnBrk="1" hangingPunct="1">
              <a:lnSpc>
                <a:spcPct val="90000"/>
              </a:lnSpc>
              <a:defRPr/>
            </a:pPr>
            <a:r>
              <a:rPr lang="en-GB" sz="2800" dirty="0"/>
              <a:t>Villi  - 05-1mm long and covered in microvilli.</a:t>
            </a:r>
          </a:p>
          <a:p>
            <a:pPr eaLnBrk="1" hangingPunct="1">
              <a:lnSpc>
                <a:spcPct val="90000"/>
              </a:lnSpc>
              <a:defRPr/>
            </a:pPr>
            <a:endParaRPr lang="en-GB" sz="2800" dirty="0"/>
          </a:p>
          <a:p>
            <a:pPr eaLnBrk="1" hangingPunct="1">
              <a:lnSpc>
                <a:spcPct val="90000"/>
              </a:lnSpc>
              <a:defRPr/>
            </a:pPr>
            <a:r>
              <a:rPr lang="en-GB" sz="2800" dirty="0"/>
              <a:t>Microvilli are microscopic cellular membrane protrusions that increase the surface area of cells to the </a:t>
            </a:r>
            <a:r>
              <a:rPr lang="en-GB" sz="2800" u="sng" dirty="0">
                <a:solidFill>
                  <a:srgbClr val="FF0000"/>
                </a:solidFill>
              </a:rPr>
              <a:t>brush boarder</a:t>
            </a:r>
            <a:r>
              <a:rPr lang="en-GB" sz="2800" dirty="0"/>
              <a:t>.</a:t>
            </a:r>
          </a:p>
          <a:p>
            <a:pPr eaLnBrk="1" hangingPunct="1">
              <a:lnSpc>
                <a:spcPct val="90000"/>
              </a:lnSpc>
              <a:defRPr/>
            </a:pPr>
            <a:endParaRPr lang="en-GB" sz="2800" dirty="0"/>
          </a:p>
          <a:p>
            <a:pPr eaLnBrk="1" hangingPunct="1">
              <a:lnSpc>
                <a:spcPct val="90000"/>
              </a:lnSpc>
              <a:defRPr/>
            </a:pPr>
            <a:r>
              <a:rPr lang="en-GB" sz="2800" dirty="0"/>
              <a:t>It is in the brush boarder that absorption takes place</a:t>
            </a:r>
          </a:p>
          <a:p>
            <a:pPr eaLnBrk="1" hangingPunct="1">
              <a:lnSpc>
                <a:spcPct val="90000"/>
              </a:lnSpc>
              <a:defRPr/>
            </a:pPr>
            <a:endParaRPr lang="en-GB" sz="2800" dirty="0"/>
          </a:p>
          <a:p>
            <a:pPr eaLnBrk="1" hangingPunct="1">
              <a:lnSpc>
                <a:spcPct val="90000"/>
              </a:lnSpc>
              <a:defRPr/>
            </a:pPr>
            <a:r>
              <a:rPr lang="en-GB" sz="2800" dirty="0"/>
              <a:t>It is in this area that the majority of gut flora live and act.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2080501F-E4CA-49C7-8E90-0BBD8E235E7B}"/>
              </a:ext>
            </a:extLst>
          </p:cNvPr>
          <p:cNvSpPr>
            <a:spLocks noGrp="1" noChangeArrowheads="1"/>
          </p:cNvSpPr>
          <p:nvPr>
            <p:ph type="title"/>
          </p:nvPr>
        </p:nvSpPr>
        <p:spPr/>
        <p:txBody>
          <a:bodyPr/>
          <a:lstStyle/>
          <a:p>
            <a:pPr eaLnBrk="1" hangingPunct="1">
              <a:defRPr/>
            </a:pPr>
            <a:r>
              <a:rPr lang="en-GB"/>
              <a:t>Gut Flora</a:t>
            </a:r>
          </a:p>
        </p:txBody>
      </p:sp>
      <p:sp>
        <p:nvSpPr>
          <p:cNvPr id="107523" name="Rectangle 3">
            <a:extLst>
              <a:ext uri="{FF2B5EF4-FFF2-40B4-BE49-F238E27FC236}">
                <a16:creationId xmlns:a16="http://schemas.microsoft.com/office/drawing/2014/main" id="{2A55F47A-200B-49A5-914A-BF0302820EB7}"/>
              </a:ext>
            </a:extLst>
          </p:cNvPr>
          <p:cNvSpPr>
            <a:spLocks noGrp="1" noChangeArrowheads="1"/>
          </p:cNvSpPr>
          <p:nvPr>
            <p:ph type="body" idx="1"/>
          </p:nvPr>
        </p:nvSpPr>
        <p:spPr/>
        <p:txBody>
          <a:bodyPr/>
          <a:lstStyle/>
          <a:p>
            <a:pPr marL="381000" indent="-381000" eaLnBrk="1" hangingPunct="1">
              <a:lnSpc>
                <a:spcPct val="80000"/>
              </a:lnSpc>
              <a:defRPr/>
            </a:pPr>
            <a:r>
              <a:rPr lang="en-GB" altLang="en-US" sz="1800" dirty="0" err="1">
                <a:solidFill>
                  <a:srgbClr val="C00000"/>
                </a:solidFill>
              </a:rPr>
              <a:t>Approx</a:t>
            </a:r>
            <a:r>
              <a:rPr lang="en-GB" altLang="en-US" sz="1800" dirty="0">
                <a:solidFill>
                  <a:srgbClr val="C00000"/>
                </a:solidFill>
              </a:rPr>
              <a:t> – 100,000,000,000,000 bacteria within the digestive system.</a:t>
            </a:r>
          </a:p>
          <a:p>
            <a:pPr marL="381000" indent="-381000" eaLnBrk="1" hangingPunct="1">
              <a:lnSpc>
                <a:spcPct val="80000"/>
              </a:lnSpc>
              <a:defRPr/>
            </a:pPr>
            <a:endParaRPr lang="en-GB" altLang="en-US" sz="1800" dirty="0">
              <a:solidFill>
                <a:srgbClr val="C00000"/>
              </a:solidFill>
            </a:endParaRPr>
          </a:p>
          <a:p>
            <a:pPr marL="381000" indent="-381000" eaLnBrk="1" hangingPunct="1">
              <a:lnSpc>
                <a:spcPct val="80000"/>
              </a:lnSpc>
              <a:defRPr/>
            </a:pPr>
            <a:r>
              <a:rPr lang="en-GB" altLang="en-US" sz="1800" dirty="0"/>
              <a:t>Consisting of between about 40 main types but up to 300-1000 varieties and having a symbiotic relationship.</a:t>
            </a:r>
          </a:p>
          <a:p>
            <a:pPr marL="381000" indent="-381000" eaLnBrk="1" hangingPunct="1">
              <a:lnSpc>
                <a:spcPct val="80000"/>
              </a:lnSpc>
              <a:buFontTx/>
              <a:buNone/>
              <a:defRPr/>
            </a:pPr>
            <a:endParaRPr lang="en-GB" altLang="en-US" sz="1800" dirty="0"/>
          </a:p>
          <a:p>
            <a:pPr marL="381000" indent="-381000" eaLnBrk="1" hangingPunct="1">
              <a:lnSpc>
                <a:spcPct val="80000"/>
              </a:lnSpc>
              <a:defRPr/>
            </a:pPr>
            <a:r>
              <a:rPr lang="en-GB" altLang="en-US" sz="1800" dirty="0"/>
              <a:t>Roles within the body</a:t>
            </a:r>
          </a:p>
          <a:p>
            <a:pPr marL="381000" indent="-381000" eaLnBrk="1" hangingPunct="1">
              <a:lnSpc>
                <a:spcPct val="80000"/>
              </a:lnSpc>
              <a:buFontTx/>
              <a:buNone/>
              <a:defRPr/>
            </a:pPr>
            <a:endParaRPr lang="en-GB" altLang="en-US" sz="1800" dirty="0"/>
          </a:p>
          <a:p>
            <a:pPr marL="800100" lvl="1" indent="-342900" eaLnBrk="1" hangingPunct="1">
              <a:lnSpc>
                <a:spcPct val="80000"/>
              </a:lnSpc>
              <a:buFontTx/>
              <a:buAutoNum type="arabicPeriod"/>
              <a:defRPr/>
            </a:pPr>
            <a:r>
              <a:rPr lang="en-GB" altLang="en-US" sz="1600" dirty="0">
                <a:solidFill>
                  <a:srgbClr val="0070C0"/>
                </a:solidFill>
              </a:rPr>
              <a:t>Carbohydrate fermentation and absorption</a:t>
            </a:r>
          </a:p>
          <a:p>
            <a:pPr marL="800100" lvl="1" indent="-342900" eaLnBrk="1" hangingPunct="1">
              <a:lnSpc>
                <a:spcPct val="80000"/>
              </a:lnSpc>
              <a:buFontTx/>
              <a:buAutoNum type="arabicPeriod"/>
              <a:defRPr/>
            </a:pPr>
            <a:r>
              <a:rPr lang="en-GB" altLang="en-US" sz="1600" dirty="0">
                <a:solidFill>
                  <a:srgbClr val="0070C0"/>
                </a:solidFill>
              </a:rPr>
              <a:t>Trophic effects</a:t>
            </a:r>
          </a:p>
          <a:p>
            <a:pPr marL="800100" lvl="1" indent="-342900" eaLnBrk="1" hangingPunct="1">
              <a:lnSpc>
                <a:spcPct val="80000"/>
              </a:lnSpc>
              <a:buFontTx/>
              <a:buAutoNum type="arabicPeriod"/>
              <a:defRPr/>
            </a:pPr>
            <a:r>
              <a:rPr lang="en-GB" altLang="en-US" sz="1600" dirty="0">
                <a:solidFill>
                  <a:srgbClr val="0070C0"/>
                </a:solidFill>
              </a:rPr>
              <a:t>Repression of pathogenic microbial growth</a:t>
            </a:r>
          </a:p>
          <a:p>
            <a:pPr marL="800100" lvl="1" indent="-342900" eaLnBrk="1" hangingPunct="1">
              <a:lnSpc>
                <a:spcPct val="80000"/>
              </a:lnSpc>
              <a:buFontTx/>
              <a:buAutoNum type="arabicPeriod"/>
              <a:defRPr/>
            </a:pPr>
            <a:r>
              <a:rPr lang="en-GB" altLang="en-US" sz="1600" dirty="0">
                <a:solidFill>
                  <a:srgbClr val="0070C0"/>
                </a:solidFill>
              </a:rPr>
              <a:t>Immunity</a:t>
            </a:r>
          </a:p>
          <a:p>
            <a:pPr marL="800100" lvl="1" indent="-342900" eaLnBrk="1" hangingPunct="1">
              <a:lnSpc>
                <a:spcPct val="80000"/>
              </a:lnSpc>
              <a:buFontTx/>
              <a:buAutoNum type="arabicPeriod"/>
              <a:defRPr/>
            </a:pPr>
            <a:r>
              <a:rPr lang="en-GB" altLang="en-US" sz="1600" dirty="0">
                <a:solidFill>
                  <a:srgbClr val="0070C0"/>
                </a:solidFill>
              </a:rPr>
              <a:t>Metabolic function</a:t>
            </a:r>
          </a:p>
          <a:p>
            <a:pPr marL="800100" lvl="1" indent="-342900" eaLnBrk="1" hangingPunct="1">
              <a:lnSpc>
                <a:spcPct val="80000"/>
              </a:lnSpc>
              <a:buFontTx/>
              <a:buAutoNum type="arabicPeriod"/>
              <a:defRPr/>
            </a:pPr>
            <a:r>
              <a:rPr lang="en-GB" altLang="en-US" sz="1600" dirty="0">
                <a:solidFill>
                  <a:srgbClr val="0070C0"/>
                </a:solidFill>
              </a:rPr>
              <a:t>Preventing allergy</a:t>
            </a:r>
          </a:p>
          <a:p>
            <a:pPr marL="800100" lvl="1" indent="-342900" eaLnBrk="1" hangingPunct="1">
              <a:lnSpc>
                <a:spcPct val="80000"/>
              </a:lnSpc>
              <a:buFontTx/>
              <a:buAutoNum type="arabicPeriod"/>
              <a:defRPr/>
            </a:pPr>
            <a:r>
              <a:rPr lang="en-GB" altLang="en-US" sz="1600" dirty="0">
                <a:solidFill>
                  <a:srgbClr val="0070C0"/>
                </a:solidFill>
              </a:rPr>
              <a:t>Preventing inflammatory bowel disease</a:t>
            </a:r>
          </a:p>
          <a:p>
            <a:pPr marL="800100" lvl="1" indent="-342900" eaLnBrk="1" hangingPunct="1">
              <a:lnSpc>
                <a:spcPct val="80000"/>
              </a:lnSpc>
              <a:buFontTx/>
              <a:buAutoNum type="arabicPeriod"/>
              <a:defRPr/>
            </a:pPr>
            <a:endParaRPr lang="en-GB" altLang="en-US" sz="1600" dirty="0"/>
          </a:p>
          <a:p>
            <a:pPr marL="381000" indent="-381000" eaLnBrk="1" hangingPunct="1">
              <a:lnSpc>
                <a:spcPct val="80000"/>
              </a:lnSpc>
              <a:defRPr/>
            </a:pPr>
            <a:r>
              <a:rPr lang="en-GB" altLang="en-US" sz="1800" dirty="0"/>
              <a:t>Continually die and make about 60% of faecal mass</a:t>
            </a:r>
          </a:p>
          <a:p>
            <a:pPr marL="381000" indent="-381000" eaLnBrk="1" hangingPunct="1">
              <a:lnSpc>
                <a:spcPct val="80000"/>
              </a:lnSpc>
              <a:defRPr/>
            </a:pPr>
            <a:endParaRPr lang="en-GB" altLang="en-US" sz="1800" dirty="0"/>
          </a:p>
          <a:p>
            <a:pPr marL="381000" indent="-381000" eaLnBrk="1" hangingPunct="1">
              <a:lnSpc>
                <a:spcPct val="80000"/>
              </a:lnSpc>
              <a:defRPr/>
            </a:pPr>
            <a:endParaRPr lang="en-GB" altLang="en-US" sz="1800" dirty="0"/>
          </a:p>
          <a:p>
            <a:pPr marL="381000" indent="-381000" eaLnBrk="1" hangingPunct="1">
              <a:lnSpc>
                <a:spcPct val="80000"/>
              </a:lnSpc>
              <a:defRPr/>
            </a:pPr>
            <a:endParaRPr lang="en-GB" alt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AE2331C7-D56D-4F10-8473-6E851ACD78B7}"/>
              </a:ext>
            </a:extLst>
          </p:cNvPr>
          <p:cNvSpPr>
            <a:spLocks noGrp="1" noChangeArrowheads="1"/>
          </p:cNvSpPr>
          <p:nvPr>
            <p:ph type="title"/>
          </p:nvPr>
        </p:nvSpPr>
        <p:spPr>
          <a:xfrm>
            <a:off x="685800" y="228600"/>
            <a:ext cx="7772400" cy="1143000"/>
          </a:xfrm>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a:lstStyle/>
          <a:p>
            <a:pPr defTabSz="912813" eaLnBrk="1" hangingPunct="1">
              <a:defRPr/>
            </a:pPr>
            <a:r>
              <a:rPr lang="en-US" sz="3600" b="1">
                <a:solidFill>
                  <a:schemeClr val="tx1"/>
                </a:solidFill>
              </a:rPr>
              <a:t>Small Intestine is Site Most Enzymatic Digestion</a:t>
            </a:r>
          </a:p>
        </p:txBody>
      </p:sp>
      <p:pic>
        <p:nvPicPr>
          <p:cNvPr id="19459" name="Picture 3" descr="2110TB">
            <a:extLst>
              <a:ext uri="{FF2B5EF4-FFF2-40B4-BE49-F238E27FC236}">
                <a16:creationId xmlns:a16="http://schemas.microsoft.com/office/drawing/2014/main" id="{BCE1D1DD-27B8-482E-819D-D6B51E218A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38" y="1628775"/>
            <a:ext cx="9072562" cy="485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2" name="Picture 2" descr="0103l">
            <a:extLst>
              <a:ext uri="{FF2B5EF4-FFF2-40B4-BE49-F238E27FC236}">
                <a16:creationId xmlns:a16="http://schemas.microsoft.com/office/drawing/2014/main" id="{42F4DF2B-4F2F-4600-8354-ED56BEC1CC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18BF45A2-E025-4B04-ACAF-6FE71983F8A6}"/>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59" name="Rectangle 3">
            <a:extLst>
              <a:ext uri="{FF2B5EF4-FFF2-40B4-BE49-F238E27FC236}">
                <a16:creationId xmlns:a16="http://schemas.microsoft.com/office/drawing/2014/main" id="{0C2E820B-FE34-4832-9C29-489AE9F608D3}"/>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60" name="Rectangle 4">
            <a:extLst>
              <a:ext uri="{FF2B5EF4-FFF2-40B4-BE49-F238E27FC236}">
                <a16:creationId xmlns:a16="http://schemas.microsoft.com/office/drawing/2014/main" id="{03CE85F5-5778-4988-BB74-4FDDE803BFE8}"/>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61" name="Rectangle 5">
            <a:extLst>
              <a:ext uri="{FF2B5EF4-FFF2-40B4-BE49-F238E27FC236}">
                <a16:creationId xmlns:a16="http://schemas.microsoft.com/office/drawing/2014/main" id="{896F89DA-F070-4EBE-B455-927F44740FA8}"/>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62" name="Rectangle 6">
            <a:extLst>
              <a:ext uri="{FF2B5EF4-FFF2-40B4-BE49-F238E27FC236}">
                <a16:creationId xmlns:a16="http://schemas.microsoft.com/office/drawing/2014/main" id="{C1A7EE4C-E051-4032-9D1F-02BAB50E3200}"/>
              </a:ext>
            </a:extLst>
          </p:cNvPr>
          <p:cNvSpPr>
            <a:spLocks noGrp="1" noChangeArrowheads="1"/>
          </p:cNvSpPr>
          <p:nvPr>
            <p:ph type="body" idx="1"/>
          </p:nvPr>
        </p:nvSpPr>
        <p:spPr>
          <a:xfrm>
            <a:off x="0" y="76200"/>
            <a:ext cx="9142413" cy="6477000"/>
          </a:xfrm>
        </p:spPr>
        <p:txBody>
          <a:bodyPr lIns="92075" tIns="46038" rIns="92075" bIns="46038"/>
          <a:lstStyle/>
          <a:p>
            <a:pPr>
              <a:buFontTx/>
              <a:buNone/>
              <a:defRPr/>
            </a:pPr>
            <a:endParaRPr lang="en-US" sz="2800" b="1" dirty="0"/>
          </a:p>
          <a:p>
            <a:pPr algn="ctr">
              <a:buFontTx/>
              <a:buNone/>
              <a:defRPr/>
            </a:pPr>
            <a:r>
              <a:rPr lang="en-US" sz="2800" b="1" dirty="0"/>
              <a:t>Large Intestine (Colon)</a:t>
            </a:r>
          </a:p>
          <a:p>
            <a:pPr algn="ctr">
              <a:buFontTx/>
              <a:buNone/>
              <a:defRPr/>
            </a:pPr>
            <a:endParaRPr lang="en-US" sz="2800" b="1" dirty="0"/>
          </a:p>
          <a:p>
            <a:pPr lvl="1">
              <a:buFontTx/>
              <a:buChar char="•"/>
              <a:defRPr/>
            </a:pPr>
            <a:r>
              <a:rPr lang="en-US" sz="1900" b="1" dirty="0"/>
              <a:t>1.5 m long and 5 cm wide (diameter)</a:t>
            </a:r>
          </a:p>
          <a:p>
            <a:pPr lvl="1">
              <a:buFontTx/>
              <a:buChar char="•"/>
              <a:defRPr/>
            </a:pPr>
            <a:endParaRPr lang="en-US" sz="1900" b="1" dirty="0"/>
          </a:p>
          <a:p>
            <a:pPr lvl="1">
              <a:buFontTx/>
              <a:buChar char="•"/>
              <a:defRPr/>
            </a:pPr>
            <a:r>
              <a:rPr lang="en-US" sz="1900" b="1" dirty="0"/>
              <a:t>Most water absorption occurs here (up to 90%).</a:t>
            </a:r>
          </a:p>
          <a:p>
            <a:pPr lvl="1">
              <a:buFontTx/>
              <a:buChar char="•"/>
              <a:defRPr/>
            </a:pPr>
            <a:endParaRPr lang="en-US" sz="1900" b="1" dirty="0"/>
          </a:p>
          <a:p>
            <a:pPr lvl="1">
              <a:buFontTx/>
              <a:buChar char="•"/>
              <a:defRPr/>
            </a:pPr>
            <a:r>
              <a:rPr lang="en-US" sz="1900" b="1" dirty="0"/>
              <a:t>Undigested remainder of food is converted into </a:t>
            </a:r>
            <a:r>
              <a:rPr lang="en-US" sz="1900" b="1" u="sng" dirty="0" err="1"/>
              <a:t>faecal</a:t>
            </a:r>
            <a:r>
              <a:rPr lang="en-US" sz="1900" b="1" u="sng" dirty="0"/>
              <a:t> matter</a:t>
            </a:r>
            <a:r>
              <a:rPr lang="en-US" sz="1900" b="1" dirty="0"/>
              <a:t>.</a:t>
            </a:r>
          </a:p>
          <a:p>
            <a:pPr lvl="1">
              <a:buFontTx/>
              <a:buChar char="•"/>
              <a:defRPr/>
            </a:pPr>
            <a:endParaRPr lang="en-US" sz="1900" b="1" dirty="0"/>
          </a:p>
          <a:p>
            <a:pPr lvl="1">
              <a:buFontTx/>
              <a:buChar char="•"/>
              <a:defRPr/>
            </a:pPr>
            <a:r>
              <a:rPr lang="en-US" sz="1900" b="1" dirty="0"/>
              <a:t>Site of bacterial synthesis of</a:t>
            </a:r>
          </a:p>
          <a:p>
            <a:pPr lvl="1">
              <a:buFontTx/>
              <a:buChar char="•"/>
              <a:defRPr/>
            </a:pPr>
            <a:endParaRPr lang="en-US" sz="1900" b="1" dirty="0"/>
          </a:p>
          <a:p>
            <a:pPr lvl="3">
              <a:defRPr/>
            </a:pPr>
            <a:r>
              <a:rPr lang="en-US" sz="1800" b="1" dirty="0">
                <a:solidFill>
                  <a:srgbClr val="0070C0"/>
                </a:solidFill>
              </a:rPr>
              <a:t>Vitamin K</a:t>
            </a:r>
          </a:p>
          <a:p>
            <a:pPr lvl="3">
              <a:defRPr/>
            </a:pPr>
            <a:r>
              <a:rPr lang="en-US" sz="1800" b="1" dirty="0">
                <a:solidFill>
                  <a:srgbClr val="FF0000"/>
                </a:solidFill>
              </a:rPr>
              <a:t>Several B vitamins including, Folic acid &amp; Biotin</a:t>
            </a:r>
          </a:p>
          <a:p>
            <a:pPr lvl="3">
              <a:defRPr/>
            </a:pPr>
            <a:endParaRPr lang="en-US" sz="1800" b="1" dirty="0"/>
          </a:p>
          <a:p>
            <a:pPr lvl="1">
              <a:defRPr/>
            </a:pPr>
            <a:endParaRPr lang="en-US" sz="1800" b="1" dirty="0"/>
          </a:p>
          <a:p>
            <a:pPr>
              <a:buFontTx/>
              <a:buNone/>
              <a:defRPr/>
            </a:pPr>
            <a:endParaRPr lang="en-US" sz="24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0662">
                                            <p:txEl>
                                              <p:pRg st="1" end="1"/>
                                            </p:txEl>
                                          </p:spTgt>
                                        </p:tgtEl>
                                        <p:attrNameLst>
                                          <p:attrName>style.visibility</p:attrName>
                                        </p:attrNameLst>
                                      </p:cBhvr>
                                      <p:to>
                                        <p:strVal val="visible"/>
                                      </p:to>
                                    </p:set>
                                    <p:anim calcmode="lin" valueType="num">
                                      <p:cBhvr additive="base">
                                        <p:cTn id="7" dur="500" fill="hold"/>
                                        <p:tgtEl>
                                          <p:spTgt spid="7066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066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0662">
                                            <p:txEl>
                                              <p:pRg st="3" end="3"/>
                                            </p:txEl>
                                          </p:spTgt>
                                        </p:tgtEl>
                                        <p:attrNameLst>
                                          <p:attrName>style.visibility</p:attrName>
                                        </p:attrNameLst>
                                      </p:cBhvr>
                                      <p:to>
                                        <p:strVal val="visible"/>
                                      </p:to>
                                    </p:set>
                                    <p:anim calcmode="lin" valueType="num">
                                      <p:cBhvr additive="base">
                                        <p:cTn id="13" dur="500" fill="hold"/>
                                        <p:tgtEl>
                                          <p:spTgt spid="7066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066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0662">
                                            <p:txEl>
                                              <p:pRg st="5" end="5"/>
                                            </p:txEl>
                                          </p:spTgt>
                                        </p:tgtEl>
                                        <p:attrNameLst>
                                          <p:attrName>style.visibility</p:attrName>
                                        </p:attrNameLst>
                                      </p:cBhvr>
                                      <p:to>
                                        <p:strVal val="visible"/>
                                      </p:to>
                                    </p:set>
                                    <p:anim calcmode="lin" valueType="num">
                                      <p:cBhvr additive="base">
                                        <p:cTn id="19" dur="500" fill="hold"/>
                                        <p:tgtEl>
                                          <p:spTgt spid="70662">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066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0662">
                                            <p:txEl>
                                              <p:pRg st="7" end="7"/>
                                            </p:txEl>
                                          </p:spTgt>
                                        </p:tgtEl>
                                        <p:attrNameLst>
                                          <p:attrName>style.visibility</p:attrName>
                                        </p:attrNameLst>
                                      </p:cBhvr>
                                      <p:to>
                                        <p:strVal val="visible"/>
                                      </p:to>
                                    </p:set>
                                    <p:anim calcmode="lin" valueType="num">
                                      <p:cBhvr additive="base">
                                        <p:cTn id="25" dur="500" fill="hold"/>
                                        <p:tgtEl>
                                          <p:spTgt spid="70662">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066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0662">
                                            <p:txEl>
                                              <p:pRg st="9" end="9"/>
                                            </p:txEl>
                                          </p:spTgt>
                                        </p:tgtEl>
                                        <p:attrNameLst>
                                          <p:attrName>style.visibility</p:attrName>
                                        </p:attrNameLst>
                                      </p:cBhvr>
                                      <p:to>
                                        <p:strVal val="visible"/>
                                      </p:to>
                                    </p:set>
                                    <p:anim calcmode="lin" valueType="num">
                                      <p:cBhvr additive="base">
                                        <p:cTn id="31" dur="500" fill="hold"/>
                                        <p:tgtEl>
                                          <p:spTgt spid="70662">
                                            <p:txEl>
                                              <p:pRg st="9" end="9"/>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0662">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0662">
                                            <p:txEl>
                                              <p:pRg st="11" end="11"/>
                                            </p:txEl>
                                          </p:spTgt>
                                        </p:tgtEl>
                                        <p:attrNameLst>
                                          <p:attrName>style.visibility</p:attrName>
                                        </p:attrNameLst>
                                      </p:cBhvr>
                                      <p:to>
                                        <p:strVal val="visible"/>
                                      </p:to>
                                    </p:set>
                                    <p:anim calcmode="lin" valueType="num">
                                      <p:cBhvr additive="base">
                                        <p:cTn id="37" dur="500" fill="hold"/>
                                        <p:tgtEl>
                                          <p:spTgt spid="70662">
                                            <p:txEl>
                                              <p:pRg st="11" end="11"/>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0662">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70662">
                                            <p:txEl>
                                              <p:pRg st="12" end="12"/>
                                            </p:txEl>
                                          </p:spTgt>
                                        </p:tgtEl>
                                        <p:attrNameLst>
                                          <p:attrName>style.visibility</p:attrName>
                                        </p:attrNameLst>
                                      </p:cBhvr>
                                      <p:to>
                                        <p:strVal val="visible"/>
                                      </p:to>
                                    </p:set>
                                    <p:anim calcmode="lin" valueType="num">
                                      <p:cBhvr additive="base">
                                        <p:cTn id="43" dur="500" fill="hold"/>
                                        <p:tgtEl>
                                          <p:spTgt spid="70662">
                                            <p:txEl>
                                              <p:pRg st="12" end="12"/>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0662">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62" grpId="0" build="p" bldLvl="4"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0" name="Picture 2" descr="0104l">
            <a:extLst>
              <a:ext uri="{FF2B5EF4-FFF2-40B4-BE49-F238E27FC236}">
                <a16:creationId xmlns:a16="http://schemas.microsoft.com/office/drawing/2014/main" id="{1703C7F7-06D6-42DD-9CDB-7F82730181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CC3FC13F-9641-43D0-B928-A3B2E868A29B}"/>
              </a:ext>
            </a:extLst>
          </p:cNvPr>
          <p:cNvSpPr>
            <a:spLocks noGrp="1" noChangeArrowheads="1"/>
          </p:cNvSpPr>
          <p:nvPr>
            <p:ph type="title"/>
          </p:nvPr>
        </p:nvSpPr>
        <p:spPr/>
        <p:txBody>
          <a:bodyPr/>
          <a:lstStyle/>
          <a:p>
            <a:pPr eaLnBrk="1" hangingPunct="1">
              <a:defRPr/>
            </a:pPr>
            <a:endParaRPr lang="en-GB"/>
          </a:p>
        </p:txBody>
      </p:sp>
      <p:sp>
        <p:nvSpPr>
          <p:cNvPr id="86019" name="Rectangle 3">
            <a:extLst>
              <a:ext uri="{FF2B5EF4-FFF2-40B4-BE49-F238E27FC236}">
                <a16:creationId xmlns:a16="http://schemas.microsoft.com/office/drawing/2014/main" id="{E3F044B5-B953-4765-A891-21DD8465034F}"/>
              </a:ext>
            </a:extLst>
          </p:cNvPr>
          <p:cNvSpPr>
            <a:spLocks noGrp="1" noChangeArrowheads="1"/>
          </p:cNvSpPr>
          <p:nvPr>
            <p:ph type="body" idx="1"/>
          </p:nvPr>
        </p:nvSpPr>
        <p:spPr/>
        <p:txBody>
          <a:bodyPr/>
          <a:lstStyle/>
          <a:p>
            <a:pPr lvl="1" algn="ctr">
              <a:buFontTx/>
              <a:buNone/>
              <a:defRPr/>
            </a:pPr>
            <a:r>
              <a:rPr lang="en-US" sz="3600" b="1" dirty="0"/>
              <a:t>Appendix</a:t>
            </a:r>
          </a:p>
          <a:p>
            <a:pPr lvl="1" algn="ctr">
              <a:buFontTx/>
              <a:buNone/>
              <a:defRPr/>
            </a:pPr>
            <a:endParaRPr lang="en-US" sz="2500" b="1" dirty="0"/>
          </a:p>
          <a:p>
            <a:pPr lvl="1">
              <a:defRPr/>
            </a:pPr>
            <a:r>
              <a:rPr lang="en-US" sz="2500" b="1" dirty="0"/>
              <a:t>	</a:t>
            </a:r>
            <a:r>
              <a:rPr lang="en-US" sz="2500" b="1" dirty="0">
                <a:solidFill>
                  <a:srgbClr val="00B050"/>
                </a:solidFill>
              </a:rPr>
              <a:t>Small fingerlike projection</a:t>
            </a:r>
          </a:p>
          <a:p>
            <a:pPr lvl="1">
              <a:defRPr/>
            </a:pPr>
            <a:r>
              <a:rPr lang="en-US" sz="2500" b="1" dirty="0">
                <a:solidFill>
                  <a:srgbClr val="00B050"/>
                </a:solidFill>
              </a:rPr>
              <a:t>	Evolutionary used to digest leaves</a:t>
            </a:r>
          </a:p>
          <a:p>
            <a:pPr lvl="1">
              <a:defRPr/>
            </a:pPr>
            <a:r>
              <a:rPr lang="en-US" sz="2500" b="1" dirty="0">
                <a:solidFill>
                  <a:srgbClr val="00B050"/>
                </a:solidFill>
              </a:rPr>
              <a:t>	Involved in immunity and storage of gut flora? </a:t>
            </a:r>
          </a:p>
          <a:p>
            <a:pPr>
              <a:buFontTx/>
              <a:buNone/>
              <a:defRPr/>
            </a:pPr>
            <a:r>
              <a:rPr lang="en-US" sz="3600" b="1" dirty="0"/>
              <a:t>	</a:t>
            </a:r>
          </a:p>
          <a:p>
            <a:pPr algn="ctr">
              <a:buFontTx/>
              <a:buNone/>
              <a:defRPr/>
            </a:pPr>
            <a:r>
              <a:rPr lang="en-US" sz="3600" b="1" dirty="0"/>
              <a:t>Rectum</a:t>
            </a:r>
          </a:p>
          <a:p>
            <a:pPr lvl="1">
              <a:buFontTx/>
              <a:buNone/>
              <a:defRPr/>
            </a:pPr>
            <a:r>
              <a:rPr lang="en-US" sz="2500" b="1" dirty="0">
                <a:solidFill>
                  <a:srgbClr val="993300"/>
                </a:solidFill>
              </a:rPr>
              <a:t>Stores </a:t>
            </a:r>
            <a:r>
              <a:rPr lang="en-US" sz="2500" b="1" dirty="0" err="1">
                <a:solidFill>
                  <a:srgbClr val="993300"/>
                </a:solidFill>
              </a:rPr>
              <a:t>feaces</a:t>
            </a:r>
            <a:r>
              <a:rPr lang="en-US" sz="2500" b="1" dirty="0">
                <a:solidFill>
                  <a:srgbClr val="993300"/>
                </a:solidFill>
              </a:rPr>
              <a:t> until ready to eliminate</a:t>
            </a:r>
            <a:endParaRPr lang="en-GB" sz="2500" b="1" dirty="0">
              <a:solidFill>
                <a:srgbClr val="993300"/>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0107l">
            <a:extLst>
              <a:ext uri="{FF2B5EF4-FFF2-40B4-BE49-F238E27FC236}">
                <a16:creationId xmlns:a16="http://schemas.microsoft.com/office/drawing/2014/main" id="{B3D5CEF1-F27E-442C-9725-6977DB2A51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D6E5E1C6-1A4C-46FC-9A25-D961DC7229D3}"/>
              </a:ext>
            </a:extLst>
          </p:cNvPr>
          <p:cNvSpPr>
            <a:spLocks noGrp="1" noChangeArrowheads="1"/>
          </p:cNvSpPr>
          <p:nvPr>
            <p:ph type="title"/>
          </p:nvPr>
        </p:nvSpPr>
        <p:spPr/>
        <p:txBody>
          <a:bodyPr/>
          <a:lstStyle/>
          <a:p>
            <a:pPr eaLnBrk="1" hangingPunct="1">
              <a:defRPr/>
            </a:pPr>
            <a:r>
              <a:rPr lang="en-GB"/>
              <a:t>Hepatic Circulation</a:t>
            </a:r>
          </a:p>
        </p:txBody>
      </p:sp>
      <p:pic>
        <p:nvPicPr>
          <p:cNvPr id="25603" name="Picture 5" descr="blood_circulation_and_liver">
            <a:extLst>
              <a:ext uri="{FF2B5EF4-FFF2-40B4-BE49-F238E27FC236}">
                <a16:creationId xmlns:a16="http://schemas.microsoft.com/office/drawing/2014/main" id="{26C3D015-0A59-4DF1-8DF1-1D552CEBD9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1200150"/>
            <a:ext cx="6553200" cy="565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AD157E8C-0E80-4E0C-B3CA-2EA77EE8FFF2}"/>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1" name="Rectangle 3">
            <a:extLst>
              <a:ext uri="{FF2B5EF4-FFF2-40B4-BE49-F238E27FC236}">
                <a16:creationId xmlns:a16="http://schemas.microsoft.com/office/drawing/2014/main" id="{B3301E06-78E7-4763-BD91-6E9DE6DC17B9}"/>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2" name="Rectangle 4">
            <a:extLst>
              <a:ext uri="{FF2B5EF4-FFF2-40B4-BE49-F238E27FC236}">
                <a16:creationId xmlns:a16="http://schemas.microsoft.com/office/drawing/2014/main" id="{B12E90D7-485A-43CB-8395-4801EA0DBF18}"/>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3" name="Rectangle 5">
            <a:extLst>
              <a:ext uri="{FF2B5EF4-FFF2-40B4-BE49-F238E27FC236}">
                <a16:creationId xmlns:a16="http://schemas.microsoft.com/office/drawing/2014/main" id="{E5ECC189-7837-4B46-BF6F-742DED1AC771}"/>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4" name="Rectangle 6">
            <a:extLst>
              <a:ext uri="{FF2B5EF4-FFF2-40B4-BE49-F238E27FC236}">
                <a16:creationId xmlns:a16="http://schemas.microsoft.com/office/drawing/2014/main" id="{1C5F2F6F-AB27-4B0A-BDB2-E947841653E9}"/>
              </a:ext>
            </a:extLst>
          </p:cNvPr>
          <p:cNvSpPr>
            <a:spLocks noGrp="1" noChangeArrowheads="1"/>
          </p:cNvSpPr>
          <p:nvPr>
            <p:ph type="body" idx="1"/>
          </p:nvPr>
        </p:nvSpPr>
        <p:spPr>
          <a:xfrm>
            <a:off x="228600" y="76200"/>
            <a:ext cx="8913813" cy="6477000"/>
          </a:xfrm>
        </p:spPr>
        <p:txBody>
          <a:bodyPr lIns="92075" tIns="46038" rIns="92075" bIns="46038"/>
          <a:lstStyle/>
          <a:p>
            <a:pPr>
              <a:lnSpc>
                <a:spcPct val="90000"/>
              </a:lnSpc>
              <a:buFontTx/>
              <a:buNone/>
              <a:defRPr/>
            </a:pPr>
            <a:endParaRPr lang="en-US" sz="2400"/>
          </a:p>
          <a:p>
            <a:pPr>
              <a:lnSpc>
                <a:spcPct val="90000"/>
              </a:lnSpc>
              <a:buFontTx/>
              <a:buNone/>
              <a:defRPr/>
            </a:pPr>
            <a:endParaRPr lang="en-US" sz="2000"/>
          </a:p>
        </p:txBody>
      </p:sp>
      <p:sp>
        <p:nvSpPr>
          <p:cNvPr id="73735" name="Rectangle 7">
            <a:extLst>
              <a:ext uri="{FF2B5EF4-FFF2-40B4-BE49-F238E27FC236}">
                <a16:creationId xmlns:a16="http://schemas.microsoft.com/office/drawing/2014/main" id="{2EA45392-0164-4A9B-96C5-5435106648AC}"/>
              </a:ext>
            </a:extLst>
          </p:cNvPr>
          <p:cNvSpPr>
            <a:spLocks noGrp="1" noChangeArrowheads="1"/>
          </p:cNvSpPr>
          <p:nvPr>
            <p:ph type="title"/>
          </p:nvPr>
        </p:nvSpPr>
        <p:spPr/>
        <p:txBody>
          <a:bodyPr/>
          <a:lstStyle/>
          <a:p>
            <a:pPr eaLnBrk="1" hangingPunct="1">
              <a:defRPr/>
            </a:pPr>
            <a:r>
              <a:rPr lang="en-US"/>
              <a:t>Digestive Glands -- Liver:</a:t>
            </a:r>
            <a:br>
              <a:rPr lang="en-US"/>
            </a:br>
            <a:endParaRPr lang="en-GB"/>
          </a:p>
        </p:txBody>
      </p:sp>
      <p:sp>
        <p:nvSpPr>
          <p:cNvPr id="73736" name="Rectangle 8">
            <a:extLst>
              <a:ext uri="{FF2B5EF4-FFF2-40B4-BE49-F238E27FC236}">
                <a16:creationId xmlns:a16="http://schemas.microsoft.com/office/drawing/2014/main" id="{A0F9D264-B907-40DC-ADA8-23AB7D2CD2AF}"/>
              </a:ext>
            </a:extLst>
          </p:cNvPr>
          <p:cNvSpPr>
            <a:spLocks noChangeArrowheads="1"/>
          </p:cNvSpPr>
          <p:nvPr/>
        </p:nvSpPr>
        <p:spPr bwMode="auto">
          <a:xfrm>
            <a:off x="0" y="923925"/>
            <a:ext cx="8675688" cy="6062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lvl="1">
              <a:defRPr/>
            </a:pPr>
            <a:r>
              <a:rPr lang="en-US" sz="2400" dirty="0">
                <a:latin typeface="Arial" charset="0"/>
                <a:ea typeface="ＭＳ Ｐゴシック" charset="0"/>
              </a:rPr>
              <a:t>Composed of 2 lobes made up of about 100,000 lobules</a:t>
            </a:r>
          </a:p>
          <a:p>
            <a:pPr>
              <a:defRPr/>
            </a:pPr>
            <a:endParaRPr lang="en-US" sz="2400" dirty="0">
              <a:latin typeface="Arial" charset="0"/>
              <a:ea typeface="ＭＳ Ｐゴシック" charset="0"/>
            </a:endParaRPr>
          </a:p>
          <a:p>
            <a:pPr lvl="1">
              <a:defRPr/>
            </a:pPr>
            <a:r>
              <a:rPr lang="en-US" sz="2000" dirty="0">
                <a:solidFill>
                  <a:srgbClr val="FFC000"/>
                </a:solidFill>
                <a:latin typeface="Arial" charset="0"/>
                <a:ea typeface="ＭＳ Ｐゴシック" charset="0"/>
              </a:rPr>
              <a:t>Removes bilirubin, a hemoglobin breakdown waste product, from the blood and incorporates it into bile</a:t>
            </a:r>
            <a:r>
              <a:rPr lang="en-US" sz="2000" dirty="0">
                <a:latin typeface="Arial" charset="0"/>
                <a:ea typeface="ＭＳ Ｐゴシック" charset="0"/>
              </a:rPr>
              <a:t>.</a:t>
            </a:r>
          </a:p>
          <a:p>
            <a:pPr lvl="1">
              <a:defRPr/>
            </a:pPr>
            <a:endParaRPr lang="en-US" sz="2000" dirty="0">
              <a:latin typeface="Arial" charset="0"/>
              <a:ea typeface="ＭＳ Ｐゴシック" charset="0"/>
            </a:endParaRPr>
          </a:p>
          <a:p>
            <a:pPr lvl="1">
              <a:defRPr/>
            </a:pPr>
            <a:r>
              <a:rPr lang="en-US" sz="2000" dirty="0">
                <a:solidFill>
                  <a:srgbClr val="00B050"/>
                </a:solidFill>
                <a:latin typeface="Arial" charset="0"/>
                <a:ea typeface="ＭＳ Ｐゴシック" charset="0"/>
              </a:rPr>
              <a:t>Produces bile which is stored in gallbladder which is released into the small intestine after a meal and helps emulsify fat particles.</a:t>
            </a:r>
          </a:p>
          <a:p>
            <a:pPr lvl="1">
              <a:defRPr/>
            </a:pPr>
            <a:endParaRPr lang="en-US" sz="2000" dirty="0">
              <a:solidFill>
                <a:srgbClr val="00B050"/>
              </a:solidFill>
              <a:latin typeface="Arial" charset="0"/>
              <a:ea typeface="ＭＳ Ｐゴシック" charset="0"/>
            </a:endParaRPr>
          </a:p>
          <a:p>
            <a:pPr lvl="1">
              <a:defRPr/>
            </a:pPr>
            <a:r>
              <a:rPr lang="en-US" sz="2000" dirty="0">
                <a:solidFill>
                  <a:srgbClr val="FF0000"/>
                </a:solidFill>
                <a:latin typeface="Arial" charset="0"/>
                <a:ea typeface="ＭＳ Ｐゴシック" charset="0"/>
              </a:rPr>
              <a:t>Detoxifies blood by removing and metabolizing poisonous substances</a:t>
            </a:r>
          </a:p>
          <a:p>
            <a:pPr lvl="1">
              <a:defRPr/>
            </a:pPr>
            <a:endParaRPr lang="en-US" sz="2000" dirty="0">
              <a:solidFill>
                <a:srgbClr val="FF0000"/>
              </a:solidFill>
              <a:latin typeface="Arial" charset="0"/>
              <a:ea typeface="ＭＳ Ｐゴシック" charset="0"/>
            </a:endParaRPr>
          </a:p>
          <a:p>
            <a:pPr lvl="1">
              <a:defRPr/>
            </a:pPr>
            <a:r>
              <a:rPr lang="en-US" sz="2000" dirty="0">
                <a:solidFill>
                  <a:srgbClr val="0070C0"/>
                </a:solidFill>
                <a:latin typeface="Arial" charset="0"/>
                <a:ea typeface="ＭＳ Ｐゴシック" charset="0"/>
              </a:rPr>
              <a:t>Stores iron and fat-</a:t>
            </a:r>
            <a:r>
              <a:rPr lang="en-US" sz="2000" dirty="0" err="1">
                <a:solidFill>
                  <a:srgbClr val="0070C0"/>
                </a:solidFill>
                <a:latin typeface="Arial" charset="0"/>
                <a:ea typeface="ＭＳ Ｐゴシック" charset="0"/>
              </a:rPr>
              <a:t>soluable</a:t>
            </a:r>
            <a:r>
              <a:rPr lang="en-US" sz="2000" dirty="0">
                <a:solidFill>
                  <a:srgbClr val="0070C0"/>
                </a:solidFill>
                <a:latin typeface="Arial" charset="0"/>
                <a:ea typeface="ＭＳ Ｐゴシック" charset="0"/>
              </a:rPr>
              <a:t> vitamins A, D, E, K, and B12</a:t>
            </a:r>
          </a:p>
          <a:p>
            <a:pPr lvl="1">
              <a:defRPr/>
            </a:pPr>
            <a:endParaRPr lang="en-US" sz="2000" dirty="0">
              <a:solidFill>
                <a:srgbClr val="0070C0"/>
              </a:solidFill>
              <a:latin typeface="Arial" charset="0"/>
              <a:ea typeface="ＭＳ Ｐゴシック" charset="0"/>
            </a:endParaRPr>
          </a:p>
          <a:p>
            <a:pPr lvl="1">
              <a:defRPr/>
            </a:pPr>
            <a:r>
              <a:rPr lang="en-US" sz="2000" dirty="0">
                <a:solidFill>
                  <a:srgbClr val="C00000"/>
                </a:solidFill>
                <a:latin typeface="Arial" charset="0"/>
                <a:ea typeface="ＭＳ Ｐゴシック" charset="0"/>
              </a:rPr>
              <a:t>Makes plasma proteins, such as albumins and fibrinogen, from amino acids.</a:t>
            </a:r>
          </a:p>
          <a:p>
            <a:pPr lvl="1">
              <a:defRPr/>
            </a:pPr>
            <a:endParaRPr lang="en-US" sz="2000" dirty="0">
              <a:latin typeface="Arial" charset="0"/>
              <a:ea typeface="ＭＳ Ｐゴシック" charset="0"/>
            </a:endParaRPr>
          </a:p>
          <a:p>
            <a:pPr lvl="1">
              <a:defRPr/>
            </a:pPr>
            <a:r>
              <a:rPr lang="en-US" sz="2000" dirty="0">
                <a:latin typeface="Arial" charset="0"/>
                <a:ea typeface="ＭＳ Ｐゴシック" charset="0"/>
              </a:rPr>
              <a:t>Synthesizes and degrades glycogen to maintain homeostatic levels of glucose</a:t>
            </a:r>
          </a:p>
          <a:p>
            <a:pPr lvl="1">
              <a:defRPr/>
            </a:pPr>
            <a:endParaRPr lang="en-US" sz="2000" dirty="0">
              <a:latin typeface="Arial" charset="0"/>
              <a:ea typeface="ＭＳ Ｐゴシック" charset="0"/>
            </a:endParaRPr>
          </a:p>
          <a:p>
            <a:pPr lvl="1">
              <a:defRPr/>
            </a:pPr>
            <a:r>
              <a:rPr lang="en-US" sz="2000" dirty="0">
                <a:solidFill>
                  <a:srgbClr val="7030A0"/>
                </a:solidFill>
                <a:latin typeface="Arial" charset="0"/>
                <a:ea typeface="ＭＳ Ｐゴシック" charset="0"/>
              </a:rPr>
              <a:t>Produces urea after breaking down amino acids</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E75FBB86-348C-48C1-B0B2-25BC071AFC37}"/>
              </a:ext>
            </a:extLst>
          </p:cNvPr>
          <p:cNvSpPr>
            <a:spLocks noGrp="1" noChangeArrowheads="1"/>
          </p:cNvSpPr>
          <p:nvPr>
            <p:ph type="title"/>
          </p:nvPr>
        </p:nvSpPr>
        <p:spPr/>
        <p:txBody>
          <a:bodyPr/>
          <a:lstStyle/>
          <a:p>
            <a:pPr eaLnBrk="1" hangingPunct="1">
              <a:defRPr/>
            </a:pPr>
            <a:r>
              <a:rPr lang="en-GB"/>
              <a:t>Pancreas</a:t>
            </a:r>
          </a:p>
        </p:txBody>
      </p:sp>
      <p:sp>
        <p:nvSpPr>
          <p:cNvPr id="88067" name="Rectangle 3">
            <a:extLst>
              <a:ext uri="{FF2B5EF4-FFF2-40B4-BE49-F238E27FC236}">
                <a16:creationId xmlns:a16="http://schemas.microsoft.com/office/drawing/2014/main" id="{E16C7938-8F4E-4459-A4DB-1887C4BFE879}"/>
              </a:ext>
            </a:extLst>
          </p:cNvPr>
          <p:cNvSpPr>
            <a:spLocks noGrp="1" noChangeArrowheads="1"/>
          </p:cNvSpPr>
          <p:nvPr>
            <p:ph type="body" idx="1"/>
          </p:nvPr>
        </p:nvSpPr>
        <p:spPr>
          <a:xfrm>
            <a:off x="457200" y="1268413"/>
            <a:ext cx="8229600" cy="5589587"/>
          </a:xfrm>
        </p:spPr>
        <p:txBody>
          <a:bodyPr/>
          <a:lstStyle/>
          <a:p>
            <a:pPr eaLnBrk="1" hangingPunct="1">
              <a:lnSpc>
                <a:spcPct val="80000"/>
              </a:lnSpc>
              <a:buFontTx/>
              <a:buNone/>
              <a:defRPr/>
            </a:pPr>
            <a:r>
              <a:rPr lang="en-GB" altLang="en-US" sz="2400" dirty="0"/>
              <a:t>	</a:t>
            </a:r>
            <a:r>
              <a:rPr lang="en-GB" altLang="en-US" sz="2400" dirty="0">
                <a:solidFill>
                  <a:srgbClr val="C00000"/>
                </a:solidFill>
              </a:rPr>
              <a:t>Approximately six inches long, located in the upper abdomen, and adjacent to the small intestine, lying toward the back.  </a:t>
            </a:r>
            <a:endParaRPr lang="en-GB" altLang="en-US" sz="2400" b="1" dirty="0">
              <a:solidFill>
                <a:srgbClr val="C00000"/>
              </a:solidFill>
            </a:endParaRPr>
          </a:p>
          <a:p>
            <a:pPr eaLnBrk="1" hangingPunct="1">
              <a:lnSpc>
                <a:spcPct val="80000"/>
              </a:lnSpc>
              <a:buFontTx/>
              <a:buNone/>
              <a:defRPr/>
            </a:pPr>
            <a:r>
              <a:rPr lang="en-GB" altLang="en-US" sz="2400" b="1" dirty="0"/>
              <a:t> </a:t>
            </a:r>
          </a:p>
          <a:p>
            <a:pPr eaLnBrk="1" hangingPunct="1">
              <a:lnSpc>
                <a:spcPct val="80000"/>
              </a:lnSpc>
              <a:buFontTx/>
              <a:buNone/>
              <a:defRPr/>
            </a:pPr>
            <a:r>
              <a:rPr lang="en-GB" altLang="en-US" sz="2400" dirty="0"/>
              <a:t>	Completes the job of breaking down protein, carbohydrates, and fats using digestive juices of pancreas combined with juices from the intestines.</a:t>
            </a:r>
          </a:p>
          <a:p>
            <a:pPr eaLnBrk="1" hangingPunct="1">
              <a:lnSpc>
                <a:spcPct val="80000"/>
              </a:lnSpc>
              <a:buFontTx/>
              <a:buNone/>
              <a:defRPr/>
            </a:pPr>
            <a:endParaRPr lang="en-GB" altLang="en-US" sz="2400" dirty="0"/>
          </a:p>
          <a:p>
            <a:pPr eaLnBrk="1" hangingPunct="1">
              <a:lnSpc>
                <a:spcPct val="80000"/>
              </a:lnSpc>
              <a:buFontTx/>
              <a:buNone/>
              <a:defRPr/>
            </a:pPr>
            <a:r>
              <a:rPr lang="en-GB" altLang="en-US" sz="2400" dirty="0"/>
              <a:t>	</a:t>
            </a:r>
            <a:r>
              <a:rPr lang="en-GB" altLang="en-US" sz="2400" dirty="0">
                <a:solidFill>
                  <a:srgbClr val="7030A0"/>
                </a:solidFill>
              </a:rPr>
              <a:t>Secretes hormones that affect the level of sugar in the blood.</a:t>
            </a:r>
          </a:p>
          <a:p>
            <a:pPr eaLnBrk="1" hangingPunct="1">
              <a:lnSpc>
                <a:spcPct val="80000"/>
              </a:lnSpc>
              <a:buFontTx/>
              <a:buNone/>
              <a:defRPr/>
            </a:pPr>
            <a:endParaRPr lang="en-GB" altLang="en-US" sz="2400" dirty="0"/>
          </a:p>
          <a:p>
            <a:pPr eaLnBrk="1" hangingPunct="1">
              <a:lnSpc>
                <a:spcPct val="80000"/>
              </a:lnSpc>
              <a:buFontTx/>
              <a:buNone/>
              <a:defRPr/>
            </a:pPr>
            <a:r>
              <a:rPr lang="en-GB" altLang="en-US" sz="2400" dirty="0"/>
              <a:t>	</a:t>
            </a:r>
            <a:r>
              <a:rPr lang="en-GB" altLang="en-US" sz="2400" dirty="0">
                <a:solidFill>
                  <a:srgbClr val="00B050"/>
                </a:solidFill>
              </a:rPr>
              <a:t>Produces chemicals that neutralize stomach acids that pass from the stomach into the small intestine by using substances in pancreatic juice. </a:t>
            </a:r>
          </a:p>
          <a:p>
            <a:pPr eaLnBrk="1" hangingPunct="1">
              <a:lnSpc>
                <a:spcPct val="80000"/>
              </a:lnSpc>
              <a:buFontTx/>
              <a:buNone/>
              <a:defRPr/>
            </a:pPr>
            <a:endParaRPr lang="en-GB" altLang="en-US" sz="2400" dirty="0"/>
          </a:p>
          <a:p>
            <a:pPr eaLnBrk="1" hangingPunct="1">
              <a:lnSpc>
                <a:spcPct val="80000"/>
              </a:lnSpc>
              <a:buFontTx/>
              <a:buNone/>
              <a:defRPr/>
            </a:pPr>
            <a:r>
              <a:rPr lang="en-GB" altLang="en-US" sz="2400" dirty="0"/>
              <a:t>	  </a:t>
            </a:r>
          </a:p>
          <a:p>
            <a:pPr eaLnBrk="1" hangingPunct="1">
              <a:lnSpc>
                <a:spcPct val="80000"/>
              </a:lnSpc>
              <a:buFontTx/>
              <a:buNone/>
              <a:defRPr/>
            </a:pPr>
            <a:endParaRPr lang="en-GB" alt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A1E8C307-037C-4B6C-8B1C-B863A5FF8FE3}"/>
              </a:ext>
            </a:extLst>
          </p:cNvPr>
          <p:cNvSpPr>
            <a:spLocks noGrp="1" noChangeArrowheads="1"/>
          </p:cNvSpPr>
          <p:nvPr>
            <p:ph type="title"/>
          </p:nvPr>
        </p:nvSpPr>
        <p:spPr/>
        <p:txBody>
          <a:bodyPr/>
          <a:lstStyle/>
          <a:p>
            <a:pPr eaLnBrk="1" hangingPunct="1">
              <a:defRPr/>
            </a:pPr>
            <a:r>
              <a:rPr lang="en-GB"/>
              <a:t>Endocrine Pancreas</a:t>
            </a:r>
          </a:p>
        </p:txBody>
      </p:sp>
      <p:sp>
        <p:nvSpPr>
          <p:cNvPr id="89091" name="Rectangle 3">
            <a:extLst>
              <a:ext uri="{FF2B5EF4-FFF2-40B4-BE49-F238E27FC236}">
                <a16:creationId xmlns:a16="http://schemas.microsoft.com/office/drawing/2014/main" id="{920246E3-C361-4AE2-9AB0-8DA93C8B99FF}"/>
              </a:ext>
            </a:extLst>
          </p:cNvPr>
          <p:cNvSpPr>
            <a:spLocks noGrp="1" noChangeArrowheads="1"/>
          </p:cNvSpPr>
          <p:nvPr>
            <p:ph type="body" idx="1"/>
          </p:nvPr>
        </p:nvSpPr>
        <p:spPr/>
        <p:txBody>
          <a:bodyPr/>
          <a:lstStyle/>
          <a:p>
            <a:pPr eaLnBrk="1" hangingPunct="1">
              <a:lnSpc>
                <a:spcPct val="90000"/>
              </a:lnSpc>
              <a:buFontTx/>
              <a:buNone/>
              <a:defRPr/>
            </a:pPr>
            <a:r>
              <a:rPr lang="en-GB" altLang="en-US" dirty="0"/>
              <a:t>	</a:t>
            </a:r>
            <a:r>
              <a:rPr lang="en-GB" altLang="en-US" sz="2800" dirty="0"/>
              <a:t>Contains Islets of Langerhans, which are tiny groups of specialized cells that are scattered throughout the organ. </a:t>
            </a:r>
          </a:p>
          <a:p>
            <a:pPr eaLnBrk="1" hangingPunct="1">
              <a:lnSpc>
                <a:spcPct val="90000"/>
              </a:lnSpc>
              <a:buFontTx/>
              <a:buNone/>
              <a:defRPr/>
            </a:pPr>
            <a:r>
              <a:rPr lang="en-GB" altLang="en-US" sz="2800" dirty="0"/>
              <a:t> </a:t>
            </a:r>
          </a:p>
          <a:p>
            <a:pPr lvl="1" eaLnBrk="1" hangingPunct="1">
              <a:lnSpc>
                <a:spcPct val="90000"/>
              </a:lnSpc>
              <a:buFontTx/>
              <a:buNone/>
              <a:defRPr/>
            </a:pPr>
            <a:r>
              <a:rPr lang="en-GB" altLang="en-US" dirty="0"/>
              <a:t>These cells secrete: </a:t>
            </a:r>
          </a:p>
          <a:p>
            <a:pPr lvl="3" eaLnBrk="1" hangingPunct="1">
              <a:lnSpc>
                <a:spcPct val="90000"/>
              </a:lnSpc>
              <a:defRPr/>
            </a:pPr>
            <a:r>
              <a:rPr lang="en-GB" altLang="en-US" dirty="0"/>
              <a:t>PP cells secrete pancreatic polypeptide (regulates pancreas function)</a:t>
            </a:r>
          </a:p>
          <a:p>
            <a:pPr lvl="3" eaLnBrk="1" hangingPunct="1">
              <a:lnSpc>
                <a:spcPct val="90000"/>
              </a:lnSpc>
              <a:defRPr/>
            </a:pPr>
            <a:r>
              <a:rPr lang="en-GB" altLang="en-US" dirty="0"/>
              <a:t>Glucagon—raises the level of glucose (sugar) in the blood </a:t>
            </a:r>
          </a:p>
          <a:p>
            <a:pPr lvl="3" eaLnBrk="1" hangingPunct="1">
              <a:lnSpc>
                <a:spcPct val="90000"/>
              </a:lnSpc>
              <a:defRPr/>
            </a:pPr>
            <a:r>
              <a:rPr lang="en-GB" altLang="en-US" dirty="0"/>
              <a:t>Insulin—stimulates cells to use glucose </a:t>
            </a:r>
          </a:p>
          <a:p>
            <a:pPr lvl="3" eaLnBrk="1" hangingPunct="1">
              <a:lnSpc>
                <a:spcPct val="90000"/>
              </a:lnSpc>
              <a:defRPr/>
            </a:pPr>
            <a:r>
              <a:rPr lang="en-GB" altLang="en-US" dirty="0"/>
              <a:t>Somatostatin—may regulate the secretion of </a:t>
            </a:r>
            <a:r>
              <a:rPr lang="en-GB" altLang="en-US" dirty="0" err="1"/>
              <a:t>glucagons</a:t>
            </a:r>
            <a:r>
              <a:rPr lang="en-GB" altLang="en-US" dirty="0"/>
              <a:t> and insulin</a:t>
            </a:r>
          </a:p>
          <a:p>
            <a:pPr lvl="3" eaLnBrk="1" hangingPunct="1">
              <a:lnSpc>
                <a:spcPct val="90000"/>
              </a:lnSpc>
              <a:defRPr/>
            </a:pPr>
            <a:r>
              <a:rPr lang="en-GB" altLang="en-US" dirty="0"/>
              <a:t>Epsilon cells producing ghrelin (stimulates hunger)</a:t>
            </a:r>
          </a:p>
          <a:p>
            <a:pPr eaLnBrk="1" hangingPunct="1">
              <a:lnSpc>
                <a:spcPct val="90000"/>
              </a:lnSpc>
              <a:buFontTx/>
              <a:buNone/>
              <a:defRPr/>
            </a:pPr>
            <a:endParaRPr lang="en-GB" altLang="en-US" sz="2000" dirty="0"/>
          </a:p>
          <a:p>
            <a:pPr eaLnBrk="1" hangingPunct="1">
              <a:lnSpc>
                <a:spcPct val="90000"/>
              </a:lnSpc>
              <a:defRPr/>
            </a:pPr>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8AE045DE-1127-46EB-8944-FE4C1C45BBD5}"/>
              </a:ext>
            </a:extLst>
          </p:cNvPr>
          <p:cNvSpPr>
            <a:spLocks noGrp="1" noChangeArrowheads="1"/>
          </p:cNvSpPr>
          <p:nvPr>
            <p:ph type="title"/>
          </p:nvPr>
        </p:nvSpPr>
        <p:spPr/>
        <p:txBody>
          <a:bodyPr/>
          <a:lstStyle/>
          <a:p>
            <a:pPr eaLnBrk="1" hangingPunct="1">
              <a:defRPr/>
            </a:pPr>
            <a:r>
              <a:rPr lang="en-GB" sz="4000" b="1"/>
              <a:t>Exocrine Pancreas </a:t>
            </a:r>
            <a:br>
              <a:rPr lang="en-GB" sz="4000" b="1"/>
            </a:br>
            <a:endParaRPr lang="en-GB" sz="4000" b="1"/>
          </a:p>
        </p:txBody>
      </p:sp>
      <p:sp>
        <p:nvSpPr>
          <p:cNvPr id="90115" name="Rectangle 3">
            <a:extLst>
              <a:ext uri="{FF2B5EF4-FFF2-40B4-BE49-F238E27FC236}">
                <a16:creationId xmlns:a16="http://schemas.microsoft.com/office/drawing/2014/main" id="{AB54B53D-622D-4D6C-882E-BF2A3334FE99}"/>
              </a:ext>
            </a:extLst>
          </p:cNvPr>
          <p:cNvSpPr>
            <a:spLocks noGrp="1" noChangeArrowheads="1"/>
          </p:cNvSpPr>
          <p:nvPr>
            <p:ph type="body" idx="1"/>
          </p:nvPr>
        </p:nvSpPr>
        <p:spPr/>
        <p:txBody>
          <a:bodyPr/>
          <a:lstStyle/>
          <a:p>
            <a:pPr eaLnBrk="1" hangingPunct="1">
              <a:lnSpc>
                <a:spcPct val="90000"/>
              </a:lnSpc>
              <a:buFontTx/>
              <a:buNone/>
              <a:defRPr/>
            </a:pPr>
            <a:r>
              <a:rPr lang="en-GB" sz="2400" dirty="0"/>
              <a:t>	Produces digestive enzymes and an alkaline fluid (referred to as pancreatic juice), and secretes them into the small intestine through a system of exocrine ducts in response to the small intestine hormones secretin and cholecystokinin. </a:t>
            </a:r>
          </a:p>
          <a:p>
            <a:pPr eaLnBrk="1" hangingPunct="1">
              <a:lnSpc>
                <a:spcPct val="90000"/>
              </a:lnSpc>
              <a:buFontTx/>
              <a:buNone/>
              <a:defRPr/>
            </a:pPr>
            <a:endParaRPr lang="en-GB" sz="2400" dirty="0"/>
          </a:p>
          <a:p>
            <a:pPr eaLnBrk="1" hangingPunct="1">
              <a:lnSpc>
                <a:spcPct val="90000"/>
              </a:lnSpc>
              <a:buFontTx/>
              <a:buNone/>
              <a:defRPr/>
            </a:pPr>
            <a:r>
              <a:rPr lang="en-GB" sz="2400" dirty="0"/>
              <a:t>	Digestive enzymes include trypsin, chymotrypsin, pancreatic lipase, and pancreatic amylase</a:t>
            </a:r>
          </a:p>
          <a:p>
            <a:pPr eaLnBrk="1" hangingPunct="1">
              <a:lnSpc>
                <a:spcPct val="90000"/>
              </a:lnSpc>
              <a:buFontTx/>
              <a:buNone/>
              <a:defRPr/>
            </a:pPr>
            <a:r>
              <a:rPr lang="en-GB" sz="2400" dirty="0"/>
              <a:t>	Produced and secreted by </a:t>
            </a:r>
            <a:r>
              <a:rPr lang="en-GB" sz="2400" dirty="0" err="1"/>
              <a:t>acinar</a:t>
            </a:r>
            <a:r>
              <a:rPr lang="en-GB" sz="2400" dirty="0"/>
              <a:t> cells of the exocrine pancreas. Specific cells that line the pancreatic ducts, called </a:t>
            </a:r>
            <a:r>
              <a:rPr lang="en-GB" sz="2400" dirty="0" err="1"/>
              <a:t>centroacinar</a:t>
            </a:r>
            <a:r>
              <a:rPr lang="en-GB" sz="2400" dirty="0"/>
              <a:t> cells, secrete a bicarbonate and salt-rich solution into the small intestine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05493794-EBD4-4909-89D3-9A51E1D31B24}"/>
              </a:ext>
            </a:extLst>
          </p:cNvPr>
          <p:cNvSpPr>
            <a:spLocks noGrp="1" noChangeArrowheads="1"/>
          </p:cNvSpPr>
          <p:nvPr>
            <p:ph type="title"/>
          </p:nvPr>
        </p:nvSpPr>
        <p:spPr/>
        <p:txBody>
          <a:bodyPr/>
          <a:lstStyle/>
          <a:p>
            <a:pPr eaLnBrk="1" hangingPunct="1">
              <a:defRPr/>
            </a:pPr>
            <a:r>
              <a:rPr lang="en-GB"/>
              <a:t>Enzymes</a:t>
            </a:r>
          </a:p>
        </p:txBody>
      </p:sp>
      <p:sp>
        <p:nvSpPr>
          <p:cNvPr id="37891" name="Rectangle 3">
            <a:extLst>
              <a:ext uri="{FF2B5EF4-FFF2-40B4-BE49-F238E27FC236}">
                <a16:creationId xmlns:a16="http://schemas.microsoft.com/office/drawing/2014/main" id="{947F96F8-2136-4D2F-8784-1BA630421790}"/>
              </a:ext>
            </a:extLst>
          </p:cNvPr>
          <p:cNvSpPr>
            <a:spLocks noGrp="1" noChangeArrowheads="1"/>
          </p:cNvSpPr>
          <p:nvPr>
            <p:ph type="body" idx="1"/>
          </p:nvPr>
        </p:nvSpPr>
        <p:spPr>
          <a:xfrm>
            <a:off x="457200" y="1600200"/>
            <a:ext cx="8229600" cy="4997450"/>
          </a:xfrm>
        </p:spPr>
        <p:txBody>
          <a:bodyPr/>
          <a:lstStyle/>
          <a:p>
            <a:pPr eaLnBrk="1" hangingPunct="1">
              <a:lnSpc>
                <a:spcPct val="80000"/>
              </a:lnSpc>
              <a:buFontTx/>
              <a:buNone/>
              <a:defRPr/>
            </a:pPr>
            <a:r>
              <a:rPr lang="en-GB" sz="2800"/>
              <a:t>Organic Catalysts</a:t>
            </a:r>
          </a:p>
          <a:p>
            <a:pPr eaLnBrk="1" hangingPunct="1">
              <a:lnSpc>
                <a:spcPct val="80000"/>
              </a:lnSpc>
              <a:buFontTx/>
              <a:buNone/>
              <a:defRPr/>
            </a:pPr>
            <a:endParaRPr lang="en-GB" sz="2800"/>
          </a:p>
          <a:p>
            <a:pPr eaLnBrk="1" hangingPunct="1">
              <a:lnSpc>
                <a:spcPct val="80000"/>
              </a:lnSpc>
              <a:defRPr/>
            </a:pPr>
            <a:r>
              <a:rPr lang="en-GB" sz="2800"/>
              <a:t>Enzymes are protein substances that make it possible for the chemical reactions of life to go on in living cells by lowering the energy rate required for these chemical reactions.</a:t>
            </a:r>
          </a:p>
          <a:p>
            <a:pPr eaLnBrk="1" hangingPunct="1">
              <a:lnSpc>
                <a:spcPct val="80000"/>
              </a:lnSpc>
              <a:defRPr/>
            </a:pPr>
            <a:endParaRPr lang="en-GB" sz="2800"/>
          </a:p>
          <a:p>
            <a:pPr eaLnBrk="1" hangingPunct="1">
              <a:lnSpc>
                <a:spcPct val="80000"/>
              </a:lnSpc>
              <a:defRPr/>
            </a:pPr>
            <a:r>
              <a:rPr lang="en-GB" sz="2800"/>
              <a:t> For each step of a reaction (between substrates), there is a particular enzyme that brings it about. Enzymes enter into a chemical reaction temporary and are not changed themselves by the reaction and remain after the reaction to be used again.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0C50A54-EF5A-480C-ABF4-4AA401FA02B8}"/>
              </a:ext>
            </a:extLst>
          </p:cNvPr>
          <p:cNvSpPr>
            <a:spLocks noGrp="1" noChangeArrowheads="1"/>
          </p:cNvSpPr>
          <p:nvPr>
            <p:ph type="title"/>
          </p:nvPr>
        </p:nvSpPr>
        <p:spPr/>
        <p:txBody>
          <a:bodyPr/>
          <a:lstStyle/>
          <a:p>
            <a:pPr eaLnBrk="1" hangingPunct="1">
              <a:defRPr/>
            </a:pPr>
            <a:r>
              <a:rPr lang="en-GB" sz="4000" b="1" i="1"/>
              <a:t>How Enzymes Work: The Lock and Key Model</a:t>
            </a:r>
          </a:p>
        </p:txBody>
      </p:sp>
      <p:sp>
        <p:nvSpPr>
          <p:cNvPr id="39939" name="Rectangle 3">
            <a:extLst>
              <a:ext uri="{FF2B5EF4-FFF2-40B4-BE49-F238E27FC236}">
                <a16:creationId xmlns:a16="http://schemas.microsoft.com/office/drawing/2014/main" id="{B3340379-FC61-4727-97FB-3EB0F5427E02}"/>
              </a:ext>
            </a:extLst>
          </p:cNvPr>
          <p:cNvSpPr>
            <a:spLocks noGrp="1" noChangeArrowheads="1"/>
          </p:cNvSpPr>
          <p:nvPr>
            <p:ph type="body" idx="1"/>
          </p:nvPr>
        </p:nvSpPr>
        <p:spPr/>
        <p:txBody>
          <a:bodyPr/>
          <a:lstStyle/>
          <a:p>
            <a:pPr eaLnBrk="1" hangingPunct="1">
              <a:lnSpc>
                <a:spcPct val="80000"/>
              </a:lnSpc>
              <a:defRPr/>
            </a:pPr>
            <a:endParaRPr lang="en-GB" sz="2000"/>
          </a:p>
          <a:p>
            <a:pPr eaLnBrk="1" hangingPunct="1">
              <a:lnSpc>
                <a:spcPct val="80000"/>
              </a:lnSpc>
              <a:defRPr/>
            </a:pPr>
            <a:r>
              <a:rPr lang="en-GB" sz="2000"/>
              <a:t>Enzyme action depends on its shape. The surface of each enzyme has an active site. </a:t>
            </a:r>
          </a:p>
          <a:p>
            <a:pPr eaLnBrk="1" hangingPunct="1">
              <a:lnSpc>
                <a:spcPct val="80000"/>
              </a:lnSpc>
              <a:defRPr/>
            </a:pPr>
            <a:r>
              <a:rPr lang="en-GB" sz="2000"/>
              <a:t>The substrate molecule must fit the shape of the active site for the enzyme to work. </a:t>
            </a:r>
          </a:p>
          <a:p>
            <a:pPr eaLnBrk="1" hangingPunct="1">
              <a:lnSpc>
                <a:spcPct val="80000"/>
              </a:lnSpc>
              <a:defRPr/>
            </a:pPr>
            <a:r>
              <a:rPr lang="en-GB" sz="2000"/>
              <a:t>When a substrate molecule comes in contact with the active site of an enzyme, it forms a temporary union with the enzyme. T</a:t>
            </a:r>
          </a:p>
          <a:p>
            <a:pPr eaLnBrk="1" hangingPunct="1">
              <a:lnSpc>
                <a:spcPct val="80000"/>
              </a:lnSpc>
              <a:defRPr/>
            </a:pPr>
            <a:r>
              <a:rPr lang="en-GB" sz="2000"/>
              <a:t>his is called an </a:t>
            </a:r>
            <a:r>
              <a:rPr lang="en-GB" sz="2000" b="1"/>
              <a:t>"Enzyme Substrate Relationship"</a:t>
            </a:r>
            <a:r>
              <a:rPr lang="en-GB" sz="2000"/>
              <a:t>. </a:t>
            </a:r>
          </a:p>
          <a:p>
            <a:pPr eaLnBrk="1" hangingPunct="1">
              <a:lnSpc>
                <a:spcPct val="80000"/>
              </a:lnSpc>
              <a:defRPr/>
            </a:pPr>
            <a:r>
              <a:rPr lang="en-GB" sz="2000"/>
              <a:t>Here the enzyme may act on the substrate, breaking bonds forming two smaller molecules, or forming bonds between smaller molecules (substrate). </a:t>
            </a:r>
          </a:p>
          <a:p>
            <a:pPr eaLnBrk="1" hangingPunct="1">
              <a:lnSpc>
                <a:spcPct val="80000"/>
              </a:lnSpc>
              <a:defRPr/>
            </a:pPr>
            <a:r>
              <a:rPr lang="en-GB" sz="2000"/>
              <a:t>This relationship where the enzyme and substrate fit together at an active site is called the </a:t>
            </a:r>
            <a:r>
              <a:rPr lang="en-GB" sz="2000" b="1" i="1"/>
              <a:t>Lock and Key Model</a:t>
            </a:r>
            <a:r>
              <a:rPr lang="en-GB" sz="2000"/>
              <a:t>. </a:t>
            </a:r>
          </a:p>
          <a:p>
            <a:pPr eaLnBrk="1" hangingPunct="1">
              <a:lnSpc>
                <a:spcPct val="80000"/>
              </a:lnSpc>
              <a:defRPr/>
            </a:pPr>
            <a:r>
              <a:rPr lang="en-GB" sz="2000"/>
              <a:t>Thus each enzyme can catalyse a reaction only with specific substrates.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A5373D32-5834-4E02-AD85-414699B11434}"/>
              </a:ext>
            </a:extLst>
          </p:cNvPr>
          <p:cNvSpPr>
            <a:spLocks noGrp="1" noChangeArrowheads="1"/>
          </p:cNvSpPr>
          <p:nvPr>
            <p:ph type="title"/>
          </p:nvPr>
        </p:nvSpPr>
        <p:spPr/>
        <p:txBody>
          <a:bodyPr/>
          <a:lstStyle/>
          <a:p>
            <a:pPr eaLnBrk="1" hangingPunct="1">
              <a:defRPr/>
            </a:pPr>
            <a:r>
              <a:rPr lang="en-GB" sz="4000"/>
              <a:t>Lock and Key Process of Enzyme Action</a:t>
            </a:r>
          </a:p>
        </p:txBody>
      </p:sp>
      <p:pic>
        <p:nvPicPr>
          <p:cNvPr id="40963" name="Picture 3" descr="450px-Induced_fit_diagram">
            <a:extLst>
              <a:ext uri="{FF2B5EF4-FFF2-40B4-BE49-F238E27FC236}">
                <a16:creationId xmlns:a16="http://schemas.microsoft.com/office/drawing/2014/main" id="{7C091B67-95F1-4AD0-9517-30820C69BBC1}"/>
              </a:ext>
            </a:extLst>
          </p:cNvPr>
          <p:cNvPicPr>
            <a:picLocks noGrp="1" noChangeAspect="1" noChangeArrowheads="1"/>
          </p:cNvPicPr>
          <p:nvPr>
            <p:ph idx="1"/>
          </p:nvPr>
        </p:nvPicPr>
        <p:blipFill>
          <a:blip r:embed="rId2"/>
          <a:srcRect/>
          <a:stretch>
            <a:fillRect/>
          </a:stretch>
        </p:blipFill>
        <p:spPr>
          <a:xfrm>
            <a:off x="827088" y="2420938"/>
            <a:ext cx="7705725" cy="3013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86E3139-7D84-4947-B94C-6151EC0A03DE}"/>
              </a:ext>
            </a:extLst>
          </p:cNvPr>
          <p:cNvSpPr>
            <a:spLocks noGrp="1" noChangeArrowheads="1"/>
          </p:cNvSpPr>
          <p:nvPr>
            <p:ph type="title"/>
          </p:nvPr>
        </p:nvSpPr>
        <p:spPr/>
        <p:txBody>
          <a:bodyPr/>
          <a:lstStyle/>
          <a:p>
            <a:pPr eaLnBrk="1" hangingPunct="1">
              <a:defRPr/>
            </a:pPr>
            <a:r>
              <a:rPr lang="en-GB" sz="4000" b="1" i="1"/>
              <a:t>Characteristics of Enzyme Action</a:t>
            </a:r>
            <a:r>
              <a:rPr lang="en-GB" sz="4000"/>
              <a:t> </a:t>
            </a:r>
          </a:p>
        </p:txBody>
      </p:sp>
      <p:sp>
        <p:nvSpPr>
          <p:cNvPr id="41987" name="Rectangle 3">
            <a:extLst>
              <a:ext uri="{FF2B5EF4-FFF2-40B4-BE49-F238E27FC236}">
                <a16:creationId xmlns:a16="http://schemas.microsoft.com/office/drawing/2014/main" id="{38477964-1A6F-43DC-B010-C1371BBC1203}"/>
              </a:ext>
            </a:extLst>
          </p:cNvPr>
          <p:cNvSpPr>
            <a:spLocks noGrp="1" noChangeArrowheads="1"/>
          </p:cNvSpPr>
          <p:nvPr>
            <p:ph type="body" idx="1"/>
          </p:nvPr>
        </p:nvSpPr>
        <p:spPr/>
        <p:txBody>
          <a:bodyPr/>
          <a:lstStyle/>
          <a:p>
            <a:pPr marL="838200" lvl="1" indent="-381000" eaLnBrk="1" hangingPunct="1">
              <a:lnSpc>
                <a:spcPct val="90000"/>
              </a:lnSpc>
              <a:buFontTx/>
              <a:buAutoNum type="arabicPeriod"/>
              <a:defRPr/>
            </a:pPr>
            <a:r>
              <a:rPr lang="en-GB" sz="2000" dirty="0">
                <a:solidFill>
                  <a:srgbClr val="00B0F0"/>
                </a:solidFill>
              </a:rPr>
              <a:t>Small amounts of an enzyme can cause the reaction of large quantities of substrate.</a:t>
            </a:r>
          </a:p>
          <a:p>
            <a:pPr marL="838200" lvl="1" indent="-381000" eaLnBrk="1" hangingPunct="1">
              <a:lnSpc>
                <a:spcPct val="90000"/>
              </a:lnSpc>
              <a:buFontTx/>
              <a:buAutoNum type="arabicPeriod"/>
              <a:defRPr/>
            </a:pPr>
            <a:r>
              <a:rPr lang="en-GB" sz="2000" dirty="0">
                <a:solidFill>
                  <a:srgbClr val="FF0000"/>
                </a:solidFill>
              </a:rPr>
              <a:t>Enzymes enable cell reaction to proceed at normal temperatures. </a:t>
            </a:r>
          </a:p>
          <a:p>
            <a:pPr marL="838200" lvl="1" indent="-381000" eaLnBrk="1" hangingPunct="1">
              <a:lnSpc>
                <a:spcPct val="90000"/>
              </a:lnSpc>
              <a:buFontTx/>
              <a:buAutoNum type="arabicPeriod"/>
              <a:defRPr/>
            </a:pPr>
            <a:r>
              <a:rPr lang="en-GB" sz="2000" dirty="0">
                <a:solidFill>
                  <a:srgbClr val="0070C0"/>
                </a:solidFill>
              </a:rPr>
              <a:t>Enzymes work best at certain temperatures (optimum ranges</a:t>
            </a:r>
            <a:r>
              <a:rPr lang="en-GB" sz="2000" dirty="0"/>
              <a:t>) </a:t>
            </a:r>
          </a:p>
          <a:p>
            <a:pPr marL="838200" lvl="1" indent="-381000" eaLnBrk="1" hangingPunct="1">
              <a:lnSpc>
                <a:spcPct val="90000"/>
              </a:lnSpc>
              <a:buFontTx/>
              <a:buAutoNum type="arabicPeriod"/>
              <a:defRPr/>
            </a:pPr>
            <a:r>
              <a:rPr lang="en-GB" sz="2000" dirty="0">
                <a:solidFill>
                  <a:srgbClr val="C00000"/>
                </a:solidFill>
              </a:rPr>
              <a:t>Each enzyme has an optimum pH, e.g. pepsin starts digestion of protein in the stomach, pH = 1 </a:t>
            </a:r>
          </a:p>
          <a:p>
            <a:pPr marL="838200" lvl="1" indent="-381000" eaLnBrk="1" hangingPunct="1">
              <a:lnSpc>
                <a:spcPct val="90000"/>
              </a:lnSpc>
              <a:buFontTx/>
              <a:buAutoNum type="arabicPeriod"/>
              <a:defRPr/>
            </a:pPr>
            <a:r>
              <a:rPr lang="en-GB" sz="2000" dirty="0">
                <a:solidFill>
                  <a:srgbClr val="002060"/>
                </a:solidFill>
              </a:rPr>
              <a:t>The rate of an enzyme - controlled reaction depends on the concentrations of enzymes and substrates. </a:t>
            </a:r>
          </a:p>
          <a:p>
            <a:pPr marL="838200" lvl="1" indent="-381000" eaLnBrk="1" hangingPunct="1">
              <a:lnSpc>
                <a:spcPct val="90000"/>
              </a:lnSpc>
              <a:buFontTx/>
              <a:buAutoNum type="arabicPeriod"/>
              <a:defRPr/>
            </a:pPr>
            <a:r>
              <a:rPr lang="en-GB" sz="2000" dirty="0">
                <a:solidFill>
                  <a:srgbClr val="7030A0"/>
                </a:solidFill>
              </a:rPr>
              <a:t>Some enzymes need substances, which are not proteins, that enable enzymes to perform their catalytic function. </a:t>
            </a:r>
          </a:p>
          <a:p>
            <a:pPr marL="838200" lvl="1" indent="-381000" eaLnBrk="1" hangingPunct="1">
              <a:lnSpc>
                <a:spcPct val="90000"/>
              </a:lnSpc>
              <a:buFontTx/>
              <a:buAutoNum type="arabicPeriod"/>
              <a:defRPr/>
            </a:pPr>
            <a:r>
              <a:rPr lang="en-GB" sz="2000" dirty="0">
                <a:solidFill>
                  <a:srgbClr val="00B050"/>
                </a:solidFill>
              </a:rPr>
              <a:t>Some enzymes function inside the cell, others act outside the cell. </a:t>
            </a:r>
            <a:r>
              <a:rPr lang="en-GB" sz="2000" dirty="0" err="1">
                <a:solidFill>
                  <a:srgbClr val="00B050"/>
                </a:solidFill>
              </a:rPr>
              <a:t>eg</a:t>
            </a:r>
            <a:r>
              <a:rPr lang="en-GB" sz="2000" dirty="0">
                <a:solidFill>
                  <a:srgbClr val="00B050"/>
                </a:solidFill>
              </a:rPr>
              <a:t>. enzymes of digestion work outside the cell.</a:t>
            </a:r>
            <a:r>
              <a:rPr lang="en-GB" sz="2400" dirty="0">
                <a:solidFill>
                  <a:srgbClr val="00B050"/>
                </a:solidFill>
              </a:rPr>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69E7CF6-78F5-4A9D-B519-3EEDF9F465F3}"/>
              </a:ext>
            </a:extLst>
          </p:cNvPr>
          <p:cNvSpPr>
            <a:spLocks noGrp="1" noChangeArrowheads="1"/>
          </p:cNvSpPr>
          <p:nvPr>
            <p:ph type="title"/>
          </p:nvPr>
        </p:nvSpPr>
        <p:spPr/>
        <p:txBody>
          <a:bodyPr/>
          <a:lstStyle/>
          <a:p>
            <a:pPr eaLnBrk="1" hangingPunct="1">
              <a:defRPr/>
            </a:pPr>
            <a:r>
              <a:rPr lang="en-GB"/>
              <a:t>Types of Enzyme</a:t>
            </a:r>
          </a:p>
        </p:txBody>
      </p:sp>
      <p:sp>
        <p:nvSpPr>
          <p:cNvPr id="43011" name="Rectangle 3">
            <a:extLst>
              <a:ext uri="{FF2B5EF4-FFF2-40B4-BE49-F238E27FC236}">
                <a16:creationId xmlns:a16="http://schemas.microsoft.com/office/drawing/2014/main" id="{F5AAFA7D-BA4C-4C83-93C9-1404317287FB}"/>
              </a:ext>
            </a:extLst>
          </p:cNvPr>
          <p:cNvSpPr>
            <a:spLocks noGrp="1" noChangeArrowheads="1"/>
          </p:cNvSpPr>
          <p:nvPr>
            <p:ph type="body" idx="1"/>
          </p:nvPr>
        </p:nvSpPr>
        <p:spPr/>
        <p:txBody>
          <a:bodyPr/>
          <a:lstStyle/>
          <a:p>
            <a:pPr eaLnBrk="1" hangingPunct="1">
              <a:defRPr/>
            </a:pPr>
            <a:r>
              <a:rPr lang="en-GB" altLang="en-US"/>
              <a:t>Amylase  - break down carbohydrates</a:t>
            </a:r>
          </a:p>
          <a:p>
            <a:pPr eaLnBrk="1" hangingPunct="1">
              <a:defRPr/>
            </a:pPr>
            <a:r>
              <a:rPr lang="en-GB" altLang="en-US"/>
              <a:t>Lipase – break down fats</a:t>
            </a:r>
          </a:p>
          <a:p>
            <a:pPr eaLnBrk="1" hangingPunct="1">
              <a:defRPr/>
            </a:pPr>
            <a:r>
              <a:rPr lang="en-GB" altLang="en-US"/>
              <a:t>Proteases – breakdown proteins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CD3EF689-2F1A-43A9-9F78-EF6A2DE0F2BC}"/>
              </a:ext>
            </a:extLst>
          </p:cNvPr>
          <p:cNvSpPr>
            <a:spLocks noGrp="1" noChangeArrowheads="1"/>
          </p:cNvSpPr>
          <p:nvPr>
            <p:ph type="title"/>
          </p:nvPr>
        </p:nvSpPr>
        <p:spPr/>
        <p:txBody>
          <a:bodyPr/>
          <a:lstStyle/>
          <a:p>
            <a:pPr eaLnBrk="1" hangingPunct="1">
              <a:defRPr/>
            </a:pPr>
            <a:r>
              <a:rPr lang="en-GB" sz="4000"/>
              <a:t>Example of enzymes</a:t>
            </a:r>
            <a:br>
              <a:rPr lang="en-GB" sz="4000"/>
            </a:br>
            <a:r>
              <a:rPr lang="en-GB" sz="4000"/>
              <a:t>Stomach</a:t>
            </a:r>
          </a:p>
        </p:txBody>
      </p:sp>
      <p:sp>
        <p:nvSpPr>
          <p:cNvPr id="44035" name="Rectangle 3">
            <a:extLst>
              <a:ext uri="{FF2B5EF4-FFF2-40B4-BE49-F238E27FC236}">
                <a16:creationId xmlns:a16="http://schemas.microsoft.com/office/drawing/2014/main" id="{88ED555A-D013-43B9-9DA1-226ED1211B7F}"/>
              </a:ext>
            </a:extLst>
          </p:cNvPr>
          <p:cNvSpPr>
            <a:spLocks noGrp="1" noChangeArrowheads="1"/>
          </p:cNvSpPr>
          <p:nvPr>
            <p:ph type="body" idx="1"/>
          </p:nvPr>
        </p:nvSpPr>
        <p:spPr/>
        <p:txBody>
          <a:bodyPr/>
          <a:lstStyle/>
          <a:p>
            <a:pPr eaLnBrk="1" hangingPunct="1">
              <a:lnSpc>
                <a:spcPct val="90000"/>
              </a:lnSpc>
              <a:defRPr/>
            </a:pPr>
            <a:r>
              <a:rPr lang="en-GB" sz="2400" dirty="0"/>
              <a:t>The enzymes that get secreted in the stomach are called </a:t>
            </a:r>
            <a:r>
              <a:rPr lang="en-GB" sz="2400" b="1" dirty="0"/>
              <a:t>gastric enzymes</a:t>
            </a:r>
            <a:r>
              <a:rPr lang="en-GB" sz="2400" dirty="0"/>
              <a:t>. These are the following:</a:t>
            </a:r>
          </a:p>
          <a:p>
            <a:pPr eaLnBrk="1" hangingPunct="1">
              <a:lnSpc>
                <a:spcPct val="90000"/>
              </a:lnSpc>
              <a:defRPr/>
            </a:pPr>
            <a:endParaRPr lang="en-GB" sz="2400" dirty="0"/>
          </a:p>
          <a:p>
            <a:pPr eaLnBrk="1" hangingPunct="1">
              <a:lnSpc>
                <a:spcPct val="90000"/>
              </a:lnSpc>
              <a:defRPr/>
            </a:pPr>
            <a:r>
              <a:rPr lang="en-GB" sz="2400" dirty="0">
                <a:solidFill>
                  <a:srgbClr val="FF9900"/>
                </a:solidFill>
              </a:rPr>
              <a:t>Pepsin (peptidase) is the main gastric enzyme. As it breaks proteins into smaller peptide fragments. </a:t>
            </a:r>
          </a:p>
          <a:p>
            <a:pPr eaLnBrk="1" hangingPunct="1">
              <a:lnSpc>
                <a:spcPct val="90000"/>
              </a:lnSpc>
              <a:defRPr/>
            </a:pPr>
            <a:r>
              <a:rPr lang="en-GB" sz="2400" dirty="0" err="1">
                <a:solidFill>
                  <a:srgbClr val="FF0000"/>
                </a:solidFill>
              </a:rPr>
              <a:t>Gelatinase</a:t>
            </a:r>
            <a:r>
              <a:rPr lang="en-GB" sz="2400" dirty="0">
                <a:solidFill>
                  <a:srgbClr val="FF0000"/>
                </a:solidFill>
              </a:rPr>
              <a:t>, degrades type I and type V </a:t>
            </a:r>
            <a:r>
              <a:rPr lang="en-GB" sz="2400" dirty="0" err="1">
                <a:solidFill>
                  <a:srgbClr val="FF0000"/>
                </a:solidFill>
              </a:rPr>
              <a:t>gelatin</a:t>
            </a:r>
            <a:r>
              <a:rPr lang="en-GB" sz="2400" dirty="0">
                <a:solidFill>
                  <a:srgbClr val="FF0000"/>
                </a:solidFill>
              </a:rPr>
              <a:t> and type IV and V collagen, which are proteoglycans in meat. </a:t>
            </a:r>
          </a:p>
          <a:p>
            <a:pPr eaLnBrk="1" hangingPunct="1">
              <a:lnSpc>
                <a:spcPct val="90000"/>
              </a:lnSpc>
              <a:defRPr/>
            </a:pPr>
            <a:r>
              <a:rPr lang="en-GB" sz="2400" dirty="0">
                <a:solidFill>
                  <a:srgbClr val="7030A0"/>
                </a:solidFill>
              </a:rPr>
              <a:t>Gastric amylase degrades starch, </a:t>
            </a:r>
          </a:p>
          <a:p>
            <a:pPr eaLnBrk="1" hangingPunct="1">
              <a:lnSpc>
                <a:spcPct val="90000"/>
              </a:lnSpc>
              <a:defRPr/>
            </a:pPr>
            <a:r>
              <a:rPr lang="en-GB" sz="2400" dirty="0">
                <a:solidFill>
                  <a:srgbClr val="00B050"/>
                </a:solidFill>
              </a:rPr>
              <a:t>Gastric lipase acts almost exclusively on </a:t>
            </a:r>
            <a:r>
              <a:rPr lang="en-GB" sz="2400" dirty="0" err="1">
                <a:solidFill>
                  <a:srgbClr val="00B050"/>
                </a:solidFill>
              </a:rPr>
              <a:t>tributyrin</a:t>
            </a:r>
            <a:r>
              <a:rPr lang="en-GB" sz="2400" dirty="0">
                <a:solidFill>
                  <a:srgbClr val="00B050"/>
                </a:solidFill>
              </a:rPr>
              <a:t>, a fat in butter.</a:t>
            </a:r>
          </a:p>
          <a:p>
            <a:pPr eaLnBrk="1" hangingPunct="1">
              <a:lnSpc>
                <a:spcPct val="90000"/>
              </a:lnSpc>
              <a:defRPr/>
            </a:pPr>
            <a:endParaRPr lang="en-GB" sz="24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DADC1F2-2C5A-4219-BF75-814AF1703DE9}"/>
              </a:ext>
            </a:extLst>
          </p:cNvPr>
          <p:cNvSpPr>
            <a:spLocks noGrp="1" noChangeArrowheads="1"/>
          </p:cNvSpPr>
          <p:nvPr>
            <p:ph type="title"/>
          </p:nvPr>
        </p:nvSpPr>
        <p:spPr/>
        <p:txBody>
          <a:bodyPr/>
          <a:lstStyle/>
          <a:p>
            <a:pPr eaLnBrk="1" hangingPunct="1">
              <a:defRPr/>
            </a:pPr>
            <a:r>
              <a:rPr lang="en-US"/>
              <a:t>Digestion of Proteins</a:t>
            </a:r>
          </a:p>
        </p:txBody>
      </p:sp>
      <p:sp>
        <p:nvSpPr>
          <p:cNvPr id="14339" name="Rectangle 3">
            <a:extLst>
              <a:ext uri="{FF2B5EF4-FFF2-40B4-BE49-F238E27FC236}">
                <a16:creationId xmlns:a16="http://schemas.microsoft.com/office/drawing/2014/main" id="{C46E6E91-EABD-4B52-BA83-377093D3172D}"/>
              </a:ext>
            </a:extLst>
          </p:cNvPr>
          <p:cNvSpPr>
            <a:spLocks noGrp="1" noChangeArrowheads="1"/>
          </p:cNvSpPr>
          <p:nvPr>
            <p:ph type="body" idx="1"/>
          </p:nvPr>
        </p:nvSpPr>
        <p:spPr>
          <a:xfrm>
            <a:off x="539750" y="1700213"/>
            <a:ext cx="7853363" cy="3816350"/>
          </a:xfrm>
        </p:spPr>
        <p:txBody>
          <a:bodyPr/>
          <a:lstStyle/>
          <a:p>
            <a:pPr eaLnBrk="1" hangingPunct="1">
              <a:lnSpc>
                <a:spcPct val="90000"/>
              </a:lnSpc>
              <a:defRPr/>
            </a:pPr>
            <a:r>
              <a:rPr lang="en-US" sz="2400"/>
              <a:t>Any enzyme that digests proteins is called a protease</a:t>
            </a:r>
          </a:p>
          <a:p>
            <a:pPr eaLnBrk="1" hangingPunct="1">
              <a:lnSpc>
                <a:spcPct val="90000"/>
              </a:lnSpc>
              <a:defRPr/>
            </a:pPr>
            <a:r>
              <a:rPr lang="en-US" sz="2400"/>
              <a:t>Chemical digestion of proteins begins in the stomach</a:t>
            </a:r>
          </a:p>
          <a:p>
            <a:pPr lvl="1" eaLnBrk="1" hangingPunct="1">
              <a:lnSpc>
                <a:spcPct val="90000"/>
              </a:lnSpc>
              <a:defRPr/>
            </a:pPr>
            <a:r>
              <a:rPr lang="en-US" sz="2400"/>
              <a:t>The stomach is very acidic (has a low pH,1.5 - 7)</a:t>
            </a:r>
          </a:p>
          <a:p>
            <a:pPr eaLnBrk="1" hangingPunct="1">
              <a:lnSpc>
                <a:spcPct val="90000"/>
              </a:lnSpc>
              <a:defRPr/>
            </a:pPr>
            <a:r>
              <a:rPr lang="en-US" sz="2400"/>
              <a:t>Pepsin is the primary digestive enzyme in the stomach</a:t>
            </a:r>
          </a:p>
          <a:p>
            <a:pPr eaLnBrk="1" hangingPunct="1">
              <a:lnSpc>
                <a:spcPct val="90000"/>
              </a:lnSpc>
              <a:defRPr/>
            </a:pPr>
            <a:r>
              <a:rPr lang="en-US" sz="2400"/>
              <a:t>The small intestine carries out further digestion with trypsin, which is secreted by the pancreas</a:t>
            </a:r>
          </a:p>
          <a:p>
            <a:pPr eaLnBrk="1" hangingPunct="1">
              <a:lnSpc>
                <a:spcPct val="90000"/>
              </a:lnSpc>
              <a:defRPr/>
            </a:pPr>
            <a:r>
              <a:rPr lang="en-US" sz="2400"/>
              <a:t>As proteins are digested, the polypeptide chains unravel and break up into small chains of amino acids called peptides</a:t>
            </a:r>
          </a:p>
          <a:p>
            <a:pPr lvl="1" eaLnBrk="1" hangingPunct="1">
              <a:lnSpc>
                <a:spcPct val="90000"/>
              </a:lnSpc>
              <a:defRPr/>
            </a:pPr>
            <a:endParaRPr lang="en-US" sz="24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0D9BE78-8C43-4066-A17C-CF02EA1464DC}"/>
              </a:ext>
            </a:extLst>
          </p:cNvPr>
          <p:cNvSpPr>
            <a:spLocks noGrp="1" noChangeArrowheads="1"/>
          </p:cNvSpPr>
          <p:nvPr>
            <p:ph type="title"/>
          </p:nvPr>
        </p:nvSpPr>
        <p:spPr/>
        <p:txBody>
          <a:bodyPr/>
          <a:lstStyle/>
          <a:p>
            <a:pPr eaLnBrk="1" hangingPunct="1">
              <a:defRPr/>
            </a:pPr>
            <a:r>
              <a:rPr lang="en-US"/>
              <a:t>Digestion of Lipids</a:t>
            </a:r>
          </a:p>
        </p:txBody>
      </p:sp>
      <p:sp>
        <p:nvSpPr>
          <p:cNvPr id="19459" name="Rectangle 3">
            <a:extLst>
              <a:ext uri="{FF2B5EF4-FFF2-40B4-BE49-F238E27FC236}">
                <a16:creationId xmlns:a16="http://schemas.microsoft.com/office/drawing/2014/main" id="{C2FCF859-36CB-492B-8A6A-5A50E0F39A8B}"/>
              </a:ext>
            </a:extLst>
          </p:cNvPr>
          <p:cNvSpPr>
            <a:spLocks noGrp="1" noChangeArrowheads="1"/>
          </p:cNvSpPr>
          <p:nvPr>
            <p:ph type="body" idx="1"/>
          </p:nvPr>
        </p:nvSpPr>
        <p:spPr>
          <a:xfrm>
            <a:off x="468313" y="1412875"/>
            <a:ext cx="8081962" cy="4710113"/>
          </a:xfrm>
        </p:spPr>
        <p:txBody>
          <a:bodyPr/>
          <a:lstStyle/>
          <a:p>
            <a:pPr eaLnBrk="1" hangingPunct="1">
              <a:defRPr/>
            </a:pPr>
            <a:r>
              <a:rPr lang="en-US" sz="2000"/>
              <a:t>It begins in the small intestine by making the molecules more compatible with water so that the digestive enzymes can access them.</a:t>
            </a:r>
          </a:p>
          <a:p>
            <a:pPr lvl="1" eaLnBrk="1" hangingPunct="1">
              <a:defRPr/>
            </a:pPr>
            <a:r>
              <a:rPr lang="en-US" sz="2000"/>
              <a:t>This is accomplished by breaking up the lipid into small droplets which can be distributed in the water of the small intestine</a:t>
            </a:r>
          </a:p>
          <a:p>
            <a:pPr lvl="2" eaLnBrk="1" hangingPunct="1">
              <a:defRPr/>
            </a:pPr>
            <a:r>
              <a:rPr lang="en-US" sz="2000"/>
              <a:t>This process is referred to as emulsification</a:t>
            </a:r>
          </a:p>
          <a:p>
            <a:pPr lvl="1" eaLnBrk="1" hangingPunct="1">
              <a:defRPr/>
            </a:pPr>
            <a:r>
              <a:rPr lang="en-US" sz="2000"/>
              <a:t>Bile which is produced by the liver, stored in the gall bladder and pumped into the small intestine when lipids are present is responsible for emulsification</a:t>
            </a:r>
          </a:p>
          <a:p>
            <a:pPr eaLnBrk="1" hangingPunct="1">
              <a:defRPr/>
            </a:pPr>
            <a:r>
              <a:rPr lang="en-US" sz="2000"/>
              <a:t>Once emulsified, they may be digested into their subunits (glycerol and fatty acids) by digestive enzymes called lipases.</a:t>
            </a:r>
          </a:p>
          <a:p>
            <a:pPr lvl="1" eaLnBrk="1" hangingPunct="1">
              <a:defRPr/>
            </a:pPr>
            <a:r>
              <a:rPr lang="en-US" sz="2000"/>
              <a:t>They are produced in the pancreas and secreted into the small intestine</a:t>
            </a:r>
          </a:p>
          <a:p>
            <a:pPr eaLnBrk="1" hangingPunct="1">
              <a:buFontTx/>
              <a:buNone/>
              <a:defRPr/>
            </a:pPr>
            <a:endParaRPr lang="en-US" sz="20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09B0F5C-3C80-4911-A1DB-B1C9515F5B75}"/>
              </a:ext>
            </a:extLst>
          </p:cNvPr>
          <p:cNvSpPr>
            <a:spLocks noGrp="1" noChangeArrowheads="1"/>
          </p:cNvSpPr>
          <p:nvPr>
            <p:ph type="title"/>
          </p:nvPr>
        </p:nvSpPr>
        <p:spPr/>
        <p:txBody>
          <a:bodyPr/>
          <a:lstStyle/>
          <a:p>
            <a:pPr eaLnBrk="1" hangingPunct="1">
              <a:defRPr/>
            </a:pPr>
            <a:r>
              <a:rPr lang="en-US"/>
              <a:t>Digestion of carbohydrates</a:t>
            </a:r>
          </a:p>
        </p:txBody>
      </p:sp>
      <p:sp>
        <p:nvSpPr>
          <p:cNvPr id="21507" name="Rectangle 3">
            <a:extLst>
              <a:ext uri="{FF2B5EF4-FFF2-40B4-BE49-F238E27FC236}">
                <a16:creationId xmlns:a16="http://schemas.microsoft.com/office/drawing/2014/main" id="{DBF22D83-AADF-4F9E-92E0-055D4836F637}"/>
              </a:ext>
            </a:extLst>
          </p:cNvPr>
          <p:cNvSpPr>
            <a:spLocks noGrp="1" noChangeArrowheads="1"/>
          </p:cNvSpPr>
          <p:nvPr>
            <p:ph type="body" idx="1"/>
          </p:nvPr>
        </p:nvSpPr>
        <p:spPr/>
        <p:txBody>
          <a:bodyPr/>
          <a:lstStyle/>
          <a:p>
            <a:pPr eaLnBrk="1" hangingPunct="1">
              <a:lnSpc>
                <a:spcPct val="90000"/>
              </a:lnSpc>
              <a:defRPr/>
            </a:pPr>
            <a:r>
              <a:rPr lang="en-US" altLang="en-US" sz="2800"/>
              <a:t>The digestion begins by converting polysaccharides (long chains of simple sugars) and disaccharides (two sugars linked together) into monosaccharides (simple sugar units) that can be absorbed by body cells</a:t>
            </a:r>
          </a:p>
          <a:p>
            <a:pPr lvl="1" eaLnBrk="1" hangingPunct="1">
              <a:lnSpc>
                <a:spcPct val="90000"/>
              </a:lnSpc>
              <a:defRPr/>
            </a:pPr>
            <a:r>
              <a:rPr lang="en-US" altLang="en-US" sz="2400"/>
              <a:t>It begins in the mouth and is completed in the small intestine (they are not digested in the stomach)</a:t>
            </a:r>
          </a:p>
          <a:p>
            <a:pPr eaLnBrk="1" hangingPunct="1">
              <a:lnSpc>
                <a:spcPct val="90000"/>
              </a:lnSpc>
              <a:defRPr/>
            </a:pPr>
            <a:r>
              <a:rPr lang="en-US" altLang="en-US" sz="2800"/>
              <a:t>Amylase is the enzyme responsible for digesting starch </a:t>
            </a:r>
          </a:p>
          <a:p>
            <a:pPr lvl="1" eaLnBrk="1" hangingPunct="1">
              <a:lnSpc>
                <a:spcPct val="90000"/>
              </a:lnSpc>
              <a:defRPr/>
            </a:pPr>
            <a:r>
              <a:rPr lang="en-US" altLang="en-US" sz="2400"/>
              <a:t>It can be found in the mouth in one</a:t>
            </a:r>
            <a:r>
              <a:rPr lang="ja-JP" altLang="en-US" sz="2400"/>
              <a:t>’</a:t>
            </a:r>
            <a:r>
              <a:rPr lang="en-US" altLang="ja-JP" sz="2400"/>
              <a:t>s saliva as well as in the small intestine secreted by the pancreas</a:t>
            </a:r>
            <a:endParaRPr lang="en-US" altLang="en-US" sz="24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9B3ACCCF-C645-4DA5-AB9A-D37BC5479E45}"/>
              </a:ext>
            </a:extLst>
          </p:cNvPr>
          <p:cNvSpPr>
            <a:spLocks noGrp="1" noChangeArrowheads="1"/>
          </p:cNvSpPr>
          <p:nvPr>
            <p:ph type="title"/>
          </p:nvPr>
        </p:nvSpPr>
        <p:spPr/>
        <p:txBody>
          <a:bodyPr/>
          <a:lstStyle/>
          <a:p>
            <a:pPr eaLnBrk="1" hangingPunct="1">
              <a:defRPr/>
            </a:pPr>
            <a:r>
              <a:rPr lang="en-GB"/>
              <a:t>Excretion</a:t>
            </a:r>
          </a:p>
        </p:txBody>
      </p:sp>
      <p:sp>
        <p:nvSpPr>
          <p:cNvPr id="91139" name="Rectangle 3">
            <a:extLst>
              <a:ext uri="{FF2B5EF4-FFF2-40B4-BE49-F238E27FC236}">
                <a16:creationId xmlns:a16="http://schemas.microsoft.com/office/drawing/2014/main" id="{1D25DB7D-D32B-4FB0-85CD-90D40184D0DF}"/>
              </a:ext>
            </a:extLst>
          </p:cNvPr>
          <p:cNvSpPr>
            <a:spLocks noGrp="1" noChangeArrowheads="1"/>
          </p:cNvSpPr>
          <p:nvPr>
            <p:ph type="body" idx="1"/>
          </p:nvPr>
        </p:nvSpPr>
        <p:spPr/>
        <p:txBody>
          <a:bodyPr/>
          <a:lstStyle/>
          <a:p>
            <a:pPr eaLnBrk="1" hangingPunct="1">
              <a:defRPr/>
            </a:pPr>
            <a:r>
              <a:rPr lang="en-GB"/>
              <a:t>Faecal Matter</a:t>
            </a:r>
          </a:p>
          <a:p>
            <a:pPr eaLnBrk="1" hangingPunct="1">
              <a:defRPr/>
            </a:pPr>
            <a:endParaRPr lang="en-GB"/>
          </a:p>
          <a:p>
            <a:pPr eaLnBrk="1" hangingPunct="1">
              <a:defRPr/>
            </a:pPr>
            <a:r>
              <a:rPr lang="en-GB"/>
              <a:t>Urine</a:t>
            </a:r>
          </a:p>
          <a:p>
            <a:pPr eaLnBrk="1" hangingPunct="1">
              <a:defRPr/>
            </a:pPr>
            <a:endParaRPr lang="en-GB"/>
          </a:p>
          <a:p>
            <a:pPr eaLnBrk="1" hangingPunct="1">
              <a:defRPr/>
            </a:pPr>
            <a:r>
              <a:rPr lang="en-GB"/>
              <a:t>Sweat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52CA9DEE-5D9D-4E08-AB70-8254BA9053B5}"/>
              </a:ext>
            </a:extLst>
          </p:cNvPr>
          <p:cNvSpPr>
            <a:spLocks noGrp="1" noChangeArrowheads="1"/>
          </p:cNvSpPr>
          <p:nvPr>
            <p:ph type="title"/>
          </p:nvPr>
        </p:nvSpPr>
        <p:spPr/>
        <p:txBody>
          <a:bodyPr/>
          <a:lstStyle/>
          <a:p>
            <a:pPr eaLnBrk="1" hangingPunct="1">
              <a:defRPr/>
            </a:pPr>
            <a:r>
              <a:rPr lang="en-GB"/>
              <a:t>Production of Urine - Kidney</a:t>
            </a:r>
          </a:p>
        </p:txBody>
      </p:sp>
      <p:sp>
        <p:nvSpPr>
          <p:cNvPr id="92164" name="Rectangle 4">
            <a:extLst>
              <a:ext uri="{FF2B5EF4-FFF2-40B4-BE49-F238E27FC236}">
                <a16:creationId xmlns:a16="http://schemas.microsoft.com/office/drawing/2014/main" id="{76C9DF2F-E8D9-4CA9-BFC1-01CE5192E5C8}"/>
              </a:ext>
            </a:extLst>
          </p:cNvPr>
          <p:cNvSpPr>
            <a:spLocks noGrp="1" noChangeArrowheads="1"/>
          </p:cNvSpPr>
          <p:nvPr>
            <p:ph type="body" sz="half" idx="1"/>
          </p:nvPr>
        </p:nvSpPr>
        <p:spPr>
          <a:xfrm>
            <a:off x="0" y="1628775"/>
            <a:ext cx="4572000" cy="4525963"/>
          </a:xfrm>
        </p:spPr>
        <p:txBody>
          <a:bodyPr/>
          <a:lstStyle/>
          <a:p>
            <a:pPr eaLnBrk="1" hangingPunct="1">
              <a:lnSpc>
                <a:spcPct val="80000"/>
              </a:lnSpc>
              <a:buFontTx/>
              <a:buNone/>
              <a:defRPr/>
            </a:pPr>
            <a:r>
              <a:rPr lang="en-US" altLang="en-US" sz="2400" dirty="0"/>
              <a:t>	</a:t>
            </a:r>
            <a:r>
              <a:rPr lang="en-US" altLang="en-US" sz="2000" dirty="0">
                <a:solidFill>
                  <a:srgbClr val="0070C0"/>
                </a:solidFill>
              </a:rPr>
              <a:t>The two kidneys are located between the levels of the last thoracic and third lumbar vertebrae, with the right being slightly lower than the left (due to the position of the liver on the right side). </a:t>
            </a:r>
          </a:p>
          <a:p>
            <a:pPr eaLnBrk="1" hangingPunct="1">
              <a:lnSpc>
                <a:spcPct val="80000"/>
              </a:lnSpc>
              <a:buFontTx/>
              <a:buNone/>
              <a:defRPr/>
            </a:pPr>
            <a:endParaRPr lang="en-US" altLang="en-US" sz="2000" dirty="0">
              <a:solidFill>
                <a:srgbClr val="0070C0"/>
              </a:solidFill>
            </a:endParaRPr>
          </a:p>
          <a:p>
            <a:pPr eaLnBrk="1" hangingPunct="1">
              <a:lnSpc>
                <a:spcPct val="80000"/>
              </a:lnSpc>
              <a:buFontTx/>
              <a:buNone/>
              <a:defRPr/>
            </a:pPr>
            <a:endParaRPr lang="en-US" altLang="en-US" sz="2000" dirty="0">
              <a:solidFill>
                <a:srgbClr val="0070C0"/>
              </a:solidFill>
            </a:endParaRPr>
          </a:p>
          <a:p>
            <a:pPr eaLnBrk="1" hangingPunct="1">
              <a:lnSpc>
                <a:spcPct val="80000"/>
              </a:lnSpc>
              <a:buFontTx/>
              <a:buNone/>
              <a:defRPr/>
            </a:pPr>
            <a:r>
              <a:rPr lang="en-US" altLang="en-US" sz="2000" dirty="0">
                <a:solidFill>
                  <a:srgbClr val="0070C0"/>
                </a:solidFill>
              </a:rPr>
              <a:t>	Each kidney is 10-12 cm long, 5-7 cm wide, 3 cm thick and weigh about 135-150 grams .The concave aspect faces the spine and near the </a:t>
            </a:r>
            <a:r>
              <a:rPr lang="en-US" altLang="en-US" sz="2000" dirty="0" err="1">
                <a:solidFill>
                  <a:srgbClr val="0070C0"/>
                </a:solidFill>
              </a:rPr>
              <a:t>centre</a:t>
            </a:r>
            <a:r>
              <a:rPr lang="en-US" altLang="en-US" sz="2000" dirty="0">
                <a:solidFill>
                  <a:srgbClr val="0070C0"/>
                </a:solidFill>
              </a:rPr>
              <a:t> is the renal </a:t>
            </a:r>
            <a:r>
              <a:rPr lang="en-US" altLang="en-US" sz="2000" dirty="0" err="1">
                <a:solidFill>
                  <a:srgbClr val="0070C0"/>
                </a:solidFill>
              </a:rPr>
              <a:t>hilus</a:t>
            </a:r>
            <a:r>
              <a:rPr lang="en-US" altLang="en-US" sz="2000" dirty="0">
                <a:solidFill>
                  <a:srgbClr val="0070C0"/>
                </a:solidFill>
              </a:rPr>
              <a:t> where the ureter emerges.</a:t>
            </a:r>
            <a:endParaRPr lang="en-GB" altLang="en-US" sz="2000" dirty="0">
              <a:solidFill>
                <a:srgbClr val="0070C0"/>
              </a:solidFill>
            </a:endParaRPr>
          </a:p>
        </p:txBody>
      </p:sp>
      <p:pic>
        <p:nvPicPr>
          <p:cNvPr id="92166" name="Picture 6">
            <a:extLst>
              <a:ext uri="{FF2B5EF4-FFF2-40B4-BE49-F238E27FC236}">
                <a16:creationId xmlns:a16="http://schemas.microsoft.com/office/drawing/2014/main" id="{E5BE0322-1344-4650-9C7B-027AA30E9B15}"/>
              </a:ext>
            </a:extLst>
          </p:cNvPr>
          <p:cNvPicPr>
            <a:picLocks noGrp="1" noChangeAspect="1" noChangeArrowheads="1"/>
          </p:cNvPicPr>
          <p:nvPr>
            <p:ph sz="half" idx="2"/>
          </p:nvPr>
        </p:nvPicPr>
        <p:blipFill>
          <a:blip r:embed="rId2"/>
          <a:srcRect/>
          <a:stretch>
            <a:fillRect/>
          </a:stretch>
        </p:blipFill>
        <p:spPr>
          <a:xfrm>
            <a:off x="4284663" y="1628775"/>
            <a:ext cx="4859337" cy="4392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A213B81B-FE22-478A-9D1E-A72EA3205A01}"/>
              </a:ext>
            </a:extLst>
          </p:cNvPr>
          <p:cNvSpPr>
            <a:spLocks noGrp="1" noChangeArrowheads="1"/>
          </p:cNvSpPr>
          <p:nvPr>
            <p:ph type="title"/>
          </p:nvPr>
        </p:nvSpPr>
        <p:spPr/>
        <p:txBody>
          <a:bodyPr/>
          <a:lstStyle/>
          <a:p>
            <a:pPr eaLnBrk="1" hangingPunct="1">
              <a:defRPr/>
            </a:pPr>
            <a:r>
              <a:rPr lang="en-GB"/>
              <a:t>The Nephron</a:t>
            </a:r>
          </a:p>
        </p:txBody>
      </p:sp>
      <p:sp>
        <p:nvSpPr>
          <p:cNvPr id="95235" name="Rectangle 3">
            <a:extLst>
              <a:ext uri="{FF2B5EF4-FFF2-40B4-BE49-F238E27FC236}">
                <a16:creationId xmlns:a16="http://schemas.microsoft.com/office/drawing/2014/main" id="{0D671ADB-7572-4F2A-B89C-1DC537E4EE6B}"/>
              </a:ext>
            </a:extLst>
          </p:cNvPr>
          <p:cNvSpPr>
            <a:spLocks noGrp="1" noChangeArrowheads="1"/>
          </p:cNvSpPr>
          <p:nvPr>
            <p:ph type="body" idx="1"/>
          </p:nvPr>
        </p:nvSpPr>
        <p:spPr>
          <a:xfrm>
            <a:off x="457200" y="1600200"/>
            <a:ext cx="8229600" cy="4924425"/>
          </a:xfrm>
        </p:spPr>
        <p:txBody>
          <a:bodyPr/>
          <a:lstStyle/>
          <a:p>
            <a:pPr eaLnBrk="1" hangingPunct="1">
              <a:lnSpc>
                <a:spcPct val="80000"/>
              </a:lnSpc>
              <a:defRPr/>
            </a:pPr>
            <a:r>
              <a:rPr lang="en-US" altLang="en-US" sz="2000" dirty="0"/>
              <a:t>the functional unit of the kidney. </a:t>
            </a:r>
          </a:p>
          <a:p>
            <a:pPr eaLnBrk="1" hangingPunct="1">
              <a:lnSpc>
                <a:spcPct val="80000"/>
              </a:lnSpc>
              <a:defRPr/>
            </a:pPr>
            <a:endParaRPr lang="en-US" altLang="en-US" sz="2000" dirty="0"/>
          </a:p>
          <a:p>
            <a:pPr eaLnBrk="1" hangingPunct="1">
              <a:lnSpc>
                <a:spcPct val="80000"/>
              </a:lnSpc>
              <a:defRPr/>
            </a:pPr>
            <a:r>
              <a:rPr lang="en-US" altLang="en-US" sz="2000" dirty="0">
                <a:solidFill>
                  <a:srgbClr val="FF0000"/>
                </a:solidFill>
              </a:rPr>
              <a:t>There are one million nephrons that purify and filter blood. </a:t>
            </a:r>
          </a:p>
          <a:p>
            <a:pPr eaLnBrk="1" hangingPunct="1">
              <a:lnSpc>
                <a:spcPct val="80000"/>
              </a:lnSpc>
              <a:defRPr/>
            </a:pPr>
            <a:endParaRPr lang="en-US" altLang="en-US" sz="2000" dirty="0"/>
          </a:p>
          <a:p>
            <a:pPr eaLnBrk="1" hangingPunct="1">
              <a:lnSpc>
                <a:spcPct val="80000"/>
              </a:lnSpc>
              <a:defRPr/>
            </a:pPr>
            <a:r>
              <a:rPr lang="en-US" altLang="en-US" sz="2000" dirty="0"/>
              <a:t>part of the homeostatic mechanism of the body helping to regulate the amount of water, salts, glucose, urea and other minerals in the blood. This is where glucose is absorbed by the body (diabetics have trouble </a:t>
            </a:r>
            <a:r>
              <a:rPr lang="en-US" altLang="en-US" sz="2000" dirty="0" err="1"/>
              <a:t>reabsorping</a:t>
            </a:r>
            <a:r>
              <a:rPr lang="en-US" altLang="en-US" sz="2000" dirty="0"/>
              <a:t> the glucose in their body and hence a lot of it comes out in the urine - hence the name "diabetic" or "sweet urine). </a:t>
            </a:r>
          </a:p>
          <a:p>
            <a:pPr eaLnBrk="1" hangingPunct="1">
              <a:lnSpc>
                <a:spcPct val="80000"/>
              </a:lnSpc>
              <a:defRPr/>
            </a:pPr>
            <a:endParaRPr lang="en-GB" altLang="en-US" sz="2000" dirty="0"/>
          </a:p>
          <a:p>
            <a:pPr eaLnBrk="1" hangingPunct="1">
              <a:lnSpc>
                <a:spcPct val="80000"/>
              </a:lnSpc>
              <a:defRPr/>
            </a:pPr>
            <a:r>
              <a:rPr lang="en-GB" altLang="en-US" sz="2000" dirty="0">
                <a:solidFill>
                  <a:srgbClr val="FF0000"/>
                </a:solidFill>
              </a:rPr>
              <a:t>There are two types, cortical nephrons and juxtamedullary nephrons depending on their location. </a:t>
            </a:r>
            <a:endParaRPr lang="en-US" altLang="en-US" sz="2000" dirty="0">
              <a:solidFill>
                <a:srgbClr val="FF0000"/>
              </a:solidFill>
            </a:endParaRPr>
          </a:p>
          <a:p>
            <a:pPr eaLnBrk="1" hangingPunct="1">
              <a:lnSpc>
                <a:spcPct val="80000"/>
              </a:lnSpc>
              <a:defRPr/>
            </a:pPr>
            <a:endParaRPr lang="en-US" altLang="en-US" sz="2000" dirty="0"/>
          </a:p>
          <a:p>
            <a:pPr eaLnBrk="1" hangingPunct="1">
              <a:lnSpc>
                <a:spcPct val="80000"/>
              </a:lnSpc>
              <a:defRPr/>
            </a:pPr>
            <a:r>
              <a:rPr lang="en-US" altLang="en-US" sz="2000" dirty="0"/>
              <a:t>nephrons in the cortex of each kidney consists of a renal corpuscle and a renal tubule which carry out the functions. The renal tubule consists of the convoluted tubule and the loop of Henle. </a:t>
            </a:r>
          </a:p>
          <a:p>
            <a:pPr eaLnBrk="1" hangingPunct="1">
              <a:lnSpc>
                <a:spcPct val="80000"/>
              </a:lnSpc>
              <a:defRPr/>
            </a:pPr>
            <a:endParaRPr lang="en-US" altLang="en-US" sz="20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8" name="Rectangle 4">
            <a:extLst>
              <a:ext uri="{FF2B5EF4-FFF2-40B4-BE49-F238E27FC236}">
                <a16:creationId xmlns:a16="http://schemas.microsoft.com/office/drawing/2014/main" id="{33734196-0628-489D-AFAC-F411B0BA3498}"/>
              </a:ext>
            </a:extLst>
          </p:cNvPr>
          <p:cNvSpPr>
            <a:spLocks noGrp="1" noChangeArrowheads="1"/>
          </p:cNvSpPr>
          <p:nvPr>
            <p:ph type="title"/>
          </p:nvPr>
        </p:nvSpPr>
        <p:spPr/>
        <p:txBody>
          <a:bodyPr/>
          <a:lstStyle/>
          <a:p>
            <a:pPr eaLnBrk="1" hangingPunct="1">
              <a:defRPr/>
            </a:pPr>
            <a:r>
              <a:rPr lang="en-US" sz="4000" b="1"/>
              <a:t>Bowman's Capsule / Glomerulus</a:t>
            </a:r>
            <a:endParaRPr lang="en-GB" sz="4000" b="1"/>
          </a:p>
        </p:txBody>
      </p:sp>
      <p:sp>
        <p:nvSpPr>
          <p:cNvPr id="98309" name="Rectangle 5">
            <a:extLst>
              <a:ext uri="{FF2B5EF4-FFF2-40B4-BE49-F238E27FC236}">
                <a16:creationId xmlns:a16="http://schemas.microsoft.com/office/drawing/2014/main" id="{93B77F49-D8B7-422A-B0CA-A50439A9FFD3}"/>
              </a:ext>
            </a:extLst>
          </p:cNvPr>
          <p:cNvSpPr>
            <a:spLocks noGrp="1" noChangeArrowheads="1"/>
          </p:cNvSpPr>
          <p:nvPr>
            <p:ph type="body" sz="half" idx="1"/>
          </p:nvPr>
        </p:nvSpPr>
        <p:spPr>
          <a:xfrm>
            <a:off x="0" y="1600200"/>
            <a:ext cx="4495800" cy="4525963"/>
          </a:xfrm>
        </p:spPr>
        <p:txBody>
          <a:bodyPr/>
          <a:lstStyle/>
          <a:p>
            <a:pPr eaLnBrk="1" hangingPunct="1">
              <a:lnSpc>
                <a:spcPct val="90000"/>
              </a:lnSpc>
              <a:buFontTx/>
              <a:buNone/>
              <a:defRPr/>
            </a:pPr>
            <a:r>
              <a:rPr lang="en-US" altLang="en-US" sz="2000"/>
              <a:t>	The Bowman's capsule contains the primary filtering device of the nephron, the glomerulus. Blood is transported into the Bowman's capsule from the afferent arteriole (branching off of the interlobular artery). Within the capsule, the blood is filtered through the glomerulus and then passes out via the efferent arteriole. Meanwhile, the filtered water and aqueous wastes are passed out of the Bowman's capsule into the proximal convoluted tubule. </a:t>
            </a:r>
            <a:endParaRPr lang="en-GB" altLang="en-US" sz="2000"/>
          </a:p>
        </p:txBody>
      </p:sp>
      <p:sp>
        <p:nvSpPr>
          <p:cNvPr id="98310" name="Rectangle 6">
            <a:extLst>
              <a:ext uri="{FF2B5EF4-FFF2-40B4-BE49-F238E27FC236}">
                <a16:creationId xmlns:a16="http://schemas.microsoft.com/office/drawing/2014/main" id="{E8EE760C-812F-45B3-8D4F-851477598E85}"/>
              </a:ext>
            </a:extLst>
          </p:cNvPr>
          <p:cNvSpPr>
            <a:spLocks noGrp="1" noChangeArrowheads="1"/>
          </p:cNvSpPr>
          <p:nvPr>
            <p:ph type="body" sz="half" idx="2"/>
          </p:nvPr>
        </p:nvSpPr>
        <p:spPr>
          <a:xfrm>
            <a:off x="4427538" y="1484313"/>
            <a:ext cx="4259262" cy="4641850"/>
          </a:xfrm>
        </p:spPr>
        <p:txBody>
          <a:bodyPr/>
          <a:lstStyle/>
          <a:p>
            <a:pPr eaLnBrk="1" hangingPunct="1">
              <a:lnSpc>
                <a:spcPct val="90000"/>
              </a:lnSpc>
              <a:defRPr/>
            </a:pPr>
            <a:endParaRPr lang="en-GB" sz="2000"/>
          </a:p>
        </p:txBody>
      </p:sp>
      <p:pic>
        <p:nvPicPr>
          <p:cNvPr id="43013" name="Picture 8" descr="File:Gray1130.svg">
            <a:hlinkClick r:id="rId2"/>
            <a:extLst>
              <a:ext uri="{FF2B5EF4-FFF2-40B4-BE49-F238E27FC236}">
                <a16:creationId xmlns:a16="http://schemas.microsoft.com/office/drawing/2014/main" id="{B91924FD-B2A9-4CB2-85C3-27B9D5C8FA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1844675"/>
            <a:ext cx="3265488" cy="433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7" name="Rectangle 5">
            <a:extLst>
              <a:ext uri="{FF2B5EF4-FFF2-40B4-BE49-F238E27FC236}">
                <a16:creationId xmlns:a16="http://schemas.microsoft.com/office/drawing/2014/main" id="{013947F4-D2DF-4182-8A63-9F0875F8922B}"/>
              </a:ext>
            </a:extLst>
          </p:cNvPr>
          <p:cNvSpPr>
            <a:spLocks noGrp="1" noChangeArrowheads="1"/>
          </p:cNvSpPr>
          <p:nvPr>
            <p:ph type="title"/>
          </p:nvPr>
        </p:nvSpPr>
        <p:spPr/>
        <p:txBody>
          <a:bodyPr/>
          <a:lstStyle/>
          <a:p>
            <a:pPr eaLnBrk="1" hangingPunct="1">
              <a:defRPr/>
            </a:pPr>
            <a:r>
              <a:rPr lang="en-GB"/>
              <a:t>Nephron</a:t>
            </a:r>
          </a:p>
        </p:txBody>
      </p:sp>
      <p:pic>
        <p:nvPicPr>
          <p:cNvPr id="100356" name="Picture 4">
            <a:extLst>
              <a:ext uri="{FF2B5EF4-FFF2-40B4-BE49-F238E27FC236}">
                <a16:creationId xmlns:a16="http://schemas.microsoft.com/office/drawing/2014/main" id="{340B5DB5-24F2-4B4B-999F-9F6661A31B60}"/>
              </a:ext>
            </a:extLst>
          </p:cNvPr>
          <p:cNvPicPr>
            <a:picLocks noGrp="1" noChangeAspect="1" noChangeArrowheads="1"/>
          </p:cNvPicPr>
          <p:nvPr>
            <p:ph idx="1"/>
          </p:nvPr>
        </p:nvPicPr>
        <p:blipFill>
          <a:blip r:embed="rId2"/>
          <a:srcRect/>
          <a:stretch>
            <a:fillRect/>
          </a:stretch>
        </p:blipFill>
        <p:spPr>
          <a:xfrm>
            <a:off x="1743075" y="1600200"/>
            <a:ext cx="5657850" cy="45259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C2059E34-561B-4A2C-94F7-A14C8FBC9B0C}"/>
              </a:ext>
            </a:extLst>
          </p:cNvPr>
          <p:cNvSpPr>
            <a:spLocks noGrp="1" noChangeArrowheads="1"/>
          </p:cNvSpPr>
          <p:nvPr>
            <p:ph type="title"/>
          </p:nvPr>
        </p:nvSpPr>
        <p:spPr/>
        <p:txBody>
          <a:bodyPr/>
          <a:lstStyle/>
          <a:p>
            <a:pPr eaLnBrk="1" hangingPunct="1">
              <a:defRPr/>
            </a:pPr>
            <a:r>
              <a:rPr lang="en-GB"/>
              <a:t>Loop of Henle</a:t>
            </a:r>
          </a:p>
        </p:txBody>
      </p:sp>
      <p:sp>
        <p:nvSpPr>
          <p:cNvPr id="101379" name="Rectangle 3">
            <a:extLst>
              <a:ext uri="{FF2B5EF4-FFF2-40B4-BE49-F238E27FC236}">
                <a16:creationId xmlns:a16="http://schemas.microsoft.com/office/drawing/2014/main" id="{FE4111BE-AEE6-42ED-A78A-18E0C7D4D0B8}"/>
              </a:ext>
            </a:extLst>
          </p:cNvPr>
          <p:cNvSpPr>
            <a:spLocks noGrp="1" noChangeArrowheads="1"/>
          </p:cNvSpPr>
          <p:nvPr>
            <p:ph type="body" idx="1"/>
          </p:nvPr>
        </p:nvSpPr>
        <p:spPr/>
        <p:txBody>
          <a:bodyPr/>
          <a:lstStyle/>
          <a:p>
            <a:pPr eaLnBrk="1" hangingPunct="1">
              <a:lnSpc>
                <a:spcPct val="80000"/>
              </a:lnSpc>
              <a:defRPr/>
            </a:pPr>
            <a:r>
              <a:rPr lang="en-US" altLang="en-US" sz="2400" dirty="0"/>
              <a:t>The Loop of Henle is the part of the nephron that contains the basic pathway for liquid reabsorption. The liquid begins at the Bowman's capsule (upper left) and then flows through the proximal convoluted tubule. It is here that Sodium, water, amino acids, and glucose get reabsorbed. The filtrate then flows down the descending limb and then back up. On the way it passes a major bend called the Loop of Henle. This is located in the medulla of the kidney. As it approaches the top again, hydrogen ions (waste) flow into the tube and down the collecting duct. </a:t>
            </a:r>
          </a:p>
          <a:p>
            <a:pPr eaLnBrk="1" hangingPunct="1">
              <a:lnSpc>
                <a:spcPct val="80000"/>
              </a:lnSpc>
              <a:defRPr/>
            </a:pPr>
            <a:endParaRPr lang="en-US" altLang="en-US" sz="2400" dirty="0"/>
          </a:p>
          <a:p>
            <a:pPr eaLnBrk="1" hangingPunct="1">
              <a:lnSpc>
                <a:spcPct val="80000"/>
              </a:lnSpc>
              <a:defRPr/>
            </a:pPr>
            <a:r>
              <a:rPr lang="en-US" altLang="en-US" sz="2400" dirty="0"/>
              <a:t>So... essentially, nutrients flow in through the left and exit through the right. Along the way, salts, carbohydrates, and water pass through and are reabsorbed. </a:t>
            </a:r>
            <a:endParaRPr lang="en-GB" altLang="en-US" sz="24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6082" name="Picture 5" descr="File:Renal Diuretics.gif">
            <a:hlinkClick r:id="rId2"/>
            <a:extLst>
              <a:ext uri="{FF2B5EF4-FFF2-40B4-BE49-F238E27FC236}">
                <a16:creationId xmlns:a16="http://schemas.microsoft.com/office/drawing/2014/main" id="{E795C285-990E-4D2E-AACA-ACFF94E225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2150"/>
            <a:ext cx="9144000" cy="616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2" name="Rectangle 6">
            <a:extLst>
              <a:ext uri="{FF2B5EF4-FFF2-40B4-BE49-F238E27FC236}">
                <a16:creationId xmlns:a16="http://schemas.microsoft.com/office/drawing/2014/main" id="{EBC59CE8-6911-43EC-974C-5A480B824033}"/>
              </a:ext>
            </a:extLst>
          </p:cNvPr>
          <p:cNvSpPr>
            <a:spLocks noGrp="1" noChangeArrowheads="1"/>
          </p:cNvSpPr>
          <p:nvPr>
            <p:ph type="title"/>
          </p:nvPr>
        </p:nvSpPr>
        <p:spPr>
          <a:xfrm>
            <a:off x="468313" y="0"/>
            <a:ext cx="8229600" cy="777875"/>
          </a:xfrm>
        </p:spPr>
        <p:txBody>
          <a:bodyPr/>
          <a:lstStyle/>
          <a:p>
            <a:pPr eaLnBrk="1" hangingPunct="1">
              <a:defRPr/>
            </a:pPr>
            <a:r>
              <a:rPr lang="en-GB"/>
              <a:t>Reabsorption and excretion</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3E55A68-B4A3-4081-A82E-3882BE3AFC2A}"/>
              </a:ext>
            </a:extLst>
          </p:cNvPr>
          <p:cNvSpPr>
            <a:spLocks noGrp="1" noRot="1" noChangeArrowheads="1"/>
          </p:cNvSpPr>
          <p:nvPr>
            <p:ph type="title"/>
          </p:nvPr>
        </p:nvSpPr>
        <p:spPr/>
        <p:txBody>
          <a:bodyPr/>
          <a:lstStyle/>
          <a:p>
            <a:pPr eaLnBrk="1" hangingPunct="1">
              <a:defRPr/>
            </a:pPr>
            <a:r>
              <a:rPr lang="en-GB" b="1"/>
              <a:t>Skin Is Selectively Permeable</a:t>
            </a:r>
          </a:p>
        </p:txBody>
      </p:sp>
      <p:sp>
        <p:nvSpPr>
          <p:cNvPr id="8195" name="Rectangle 3">
            <a:extLst>
              <a:ext uri="{FF2B5EF4-FFF2-40B4-BE49-F238E27FC236}">
                <a16:creationId xmlns:a16="http://schemas.microsoft.com/office/drawing/2014/main" id="{8905D01C-0B82-48C2-BDD7-E8D1FE293FF6}"/>
              </a:ext>
            </a:extLst>
          </p:cNvPr>
          <p:cNvSpPr>
            <a:spLocks noGrp="1" noRot="1" noChangeArrowheads="1"/>
          </p:cNvSpPr>
          <p:nvPr>
            <p:ph type="body" idx="1"/>
          </p:nvPr>
        </p:nvSpPr>
        <p:spPr/>
        <p:txBody>
          <a:bodyPr/>
          <a:lstStyle/>
          <a:p>
            <a:pPr eaLnBrk="1" hangingPunct="1">
              <a:lnSpc>
                <a:spcPct val="80000"/>
              </a:lnSpc>
              <a:defRPr/>
            </a:pPr>
            <a:r>
              <a:rPr lang="en-GB" altLang="en-US" sz="2800"/>
              <a:t>The skin is selectively soluble to fat-soluble substances such as vitamins A, D, E, and K, as well as steroid hormones such as estrogen. These substances enter the bloodstream through the capillary networks in the skin. Patches have been used to deliver a number of therapeutic drugs in this manner. </a:t>
            </a:r>
          </a:p>
          <a:p>
            <a:pPr eaLnBrk="1" hangingPunct="1">
              <a:lnSpc>
                <a:spcPct val="80000"/>
              </a:lnSpc>
              <a:defRPr/>
            </a:pPr>
            <a:r>
              <a:rPr lang="en-GB" altLang="en-US" sz="2800"/>
              <a:t>These include </a:t>
            </a:r>
          </a:p>
          <a:p>
            <a:pPr lvl="1" eaLnBrk="1" hangingPunct="1">
              <a:lnSpc>
                <a:spcPct val="80000"/>
              </a:lnSpc>
              <a:defRPr/>
            </a:pPr>
            <a:r>
              <a:rPr lang="en-GB" altLang="en-US" sz="2400"/>
              <a:t>estrogen, </a:t>
            </a:r>
          </a:p>
          <a:p>
            <a:pPr lvl="1" eaLnBrk="1" hangingPunct="1">
              <a:lnSpc>
                <a:spcPct val="80000"/>
              </a:lnSpc>
              <a:defRPr/>
            </a:pPr>
            <a:r>
              <a:rPr lang="en-GB" altLang="en-US" sz="2400"/>
              <a:t>scopolamine (motion sickness), </a:t>
            </a:r>
          </a:p>
          <a:p>
            <a:pPr lvl="1" eaLnBrk="1" hangingPunct="1">
              <a:lnSpc>
                <a:spcPct val="80000"/>
              </a:lnSpc>
              <a:defRPr/>
            </a:pPr>
            <a:r>
              <a:rPr lang="en-GB" altLang="en-US" sz="2400"/>
              <a:t>nitroglycerin (heart problems), </a:t>
            </a:r>
          </a:p>
          <a:p>
            <a:pPr lvl="1" eaLnBrk="1" hangingPunct="1">
              <a:lnSpc>
                <a:spcPct val="80000"/>
              </a:lnSpc>
              <a:defRPr/>
            </a:pPr>
            <a:r>
              <a:rPr lang="en-GB" altLang="en-US" sz="2400"/>
              <a:t>nicotine (for those trying to quit smoking).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01226E8-06A8-4DEF-8B7F-67FC0D018D2B}"/>
              </a:ext>
            </a:extLst>
          </p:cNvPr>
          <p:cNvSpPr>
            <a:spLocks noGrp="1" noRot="1" noChangeArrowheads="1"/>
          </p:cNvSpPr>
          <p:nvPr>
            <p:ph type="title"/>
          </p:nvPr>
        </p:nvSpPr>
        <p:spPr/>
        <p:txBody>
          <a:bodyPr/>
          <a:lstStyle/>
          <a:p>
            <a:pPr eaLnBrk="1" hangingPunct="1">
              <a:defRPr/>
            </a:pPr>
            <a:r>
              <a:rPr lang="en-US" dirty="0">
                <a:solidFill>
                  <a:schemeClr val="tx1"/>
                </a:solidFill>
              </a:rPr>
              <a:t>Sweat / Perspiration</a:t>
            </a:r>
            <a:endParaRPr lang="en-GB" dirty="0">
              <a:solidFill>
                <a:schemeClr val="tx1"/>
              </a:solidFill>
            </a:endParaRPr>
          </a:p>
        </p:txBody>
      </p:sp>
      <p:sp>
        <p:nvSpPr>
          <p:cNvPr id="40963" name="Rectangle 3">
            <a:extLst>
              <a:ext uri="{FF2B5EF4-FFF2-40B4-BE49-F238E27FC236}">
                <a16:creationId xmlns:a16="http://schemas.microsoft.com/office/drawing/2014/main" id="{5133B12F-A935-44FD-88C1-DE0B5A6167C2}"/>
              </a:ext>
            </a:extLst>
          </p:cNvPr>
          <p:cNvSpPr>
            <a:spLocks noGrp="1" noRot="1" noChangeArrowheads="1"/>
          </p:cNvSpPr>
          <p:nvPr>
            <p:ph type="body" idx="1"/>
          </p:nvPr>
        </p:nvSpPr>
        <p:spPr/>
        <p:txBody>
          <a:bodyPr/>
          <a:lstStyle/>
          <a:p>
            <a:pPr eaLnBrk="1" hangingPunct="1">
              <a:defRPr/>
            </a:pPr>
            <a:r>
              <a:rPr lang="en-US" dirty="0"/>
              <a:t>Insensible perspiration:</a:t>
            </a:r>
          </a:p>
          <a:p>
            <a:pPr lvl="1" eaLnBrk="1" hangingPunct="1">
              <a:defRPr/>
            </a:pPr>
            <a:r>
              <a:rPr lang="en-US" dirty="0"/>
              <a:t>interstitial fluid lost by evaporation through the stratum </a:t>
            </a:r>
            <a:r>
              <a:rPr lang="en-US" dirty="0" err="1"/>
              <a:t>corneum</a:t>
            </a:r>
            <a:r>
              <a:rPr lang="en-US" dirty="0"/>
              <a:t> (top layer of the epidermis)</a:t>
            </a:r>
          </a:p>
          <a:p>
            <a:pPr lvl="1" eaLnBrk="1" hangingPunct="1">
              <a:defRPr/>
            </a:pPr>
            <a:endParaRPr lang="en-US" dirty="0"/>
          </a:p>
          <a:p>
            <a:pPr eaLnBrk="1" hangingPunct="1">
              <a:defRPr/>
            </a:pPr>
            <a:r>
              <a:rPr lang="en-US" dirty="0"/>
              <a:t>Sensible perspiration: </a:t>
            </a:r>
          </a:p>
          <a:p>
            <a:pPr lvl="1" eaLnBrk="1" hangingPunct="1">
              <a:defRPr/>
            </a:pPr>
            <a:r>
              <a:rPr lang="en-US" dirty="0"/>
              <a:t>water excreted by sweat glands</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6564" name="Rectangle 4">
            <a:extLst>
              <a:ext uri="{FF2B5EF4-FFF2-40B4-BE49-F238E27FC236}">
                <a16:creationId xmlns:a16="http://schemas.microsoft.com/office/drawing/2014/main" id="{2D5529D5-6C42-46A7-98CA-EF512F6CC333}"/>
              </a:ext>
            </a:extLst>
          </p:cNvPr>
          <p:cNvSpPr>
            <a:spLocks noGrp="1" noRot="1" noChangeArrowheads="1"/>
          </p:cNvSpPr>
          <p:nvPr>
            <p:ph type="title"/>
          </p:nvPr>
        </p:nvSpPr>
        <p:spPr/>
        <p:txBody>
          <a:bodyPr/>
          <a:lstStyle/>
          <a:p>
            <a:pPr eaLnBrk="1" hangingPunct="1">
              <a:defRPr/>
            </a:pPr>
            <a:r>
              <a:rPr lang="en-GB"/>
              <a:t>Water Regulation through Skin</a:t>
            </a:r>
          </a:p>
        </p:txBody>
      </p:sp>
      <p:sp>
        <p:nvSpPr>
          <p:cNvPr id="66565" name="Rectangle 5">
            <a:extLst>
              <a:ext uri="{FF2B5EF4-FFF2-40B4-BE49-F238E27FC236}">
                <a16:creationId xmlns:a16="http://schemas.microsoft.com/office/drawing/2014/main" id="{B4DBF7E0-B9C2-47E0-A79B-F9F29484619C}"/>
              </a:ext>
            </a:extLst>
          </p:cNvPr>
          <p:cNvSpPr>
            <a:spLocks noGrp="1" noRot="1" noChangeArrowheads="1"/>
          </p:cNvSpPr>
          <p:nvPr>
            <p:ph type="body" sz="half" idx="1"/>
          </p:nvPr>
        </p:nvSpPr>
        <p:spPr>
          <a:xfrm>
            <a:off x="250825" y="1600200"/>
            <a:ext cx="4244975" cy="4525963"/>
          </a:xfrm>
        </p:spPr>
        <p:txBody>
          <a:bodyPr/>
          <a:lstStyle/>
          <a:p>
            <a:pPr eaLnBrk="1" hangingPunct="1">
              <a:buFont typeface="Arial" charset="0"/>
              <a:buNone/>
              <a:defRPr/>
            </a:pPr>
            <a:r>
              <a:rPr lang="en-US">
                <a:solidFill>
                  <a:srgbClr val="FF0000"/>
                </a:solidFill>
              </a:rPr>
              <a:t>Water Gain Through Skin</a:t>
            </a:r>
          </a:p>
          <a:p>
            <a:pPr eaLnBrk="1" hangingPunct="1">
              <a:defRPr/>
            </a:pPr>
            <a:endParaRPr lang="en-US"/>
          </a:p>
          <a:p>
            <a:pPr eaLnBrk="1" hangingPunct="1">
              <a:defRPr/>
            </a:pPr>
            <a:r>
              <a:rPr lang="en-US"/>
              <a:t>Hydration:</a:t>
            </a:r>
          </a:p>
          <a:p>
            <a:pPr lvl="1" eaLnBrk="1" hangingPunct="1">
              <a:defRPr/>
            </a:pPr>
            <a:r>
              <a:rPr lang="en-US"/>
              <a:t>results from immersion in hypotonic solution, </a:t>
            </a:r>
            <a:r>
              <a:rPr lang="en-US" i="1"/>
              <a:t>e.g.,</a:t>
            </a:r>
            <a:r>
              <a:rPr lang="en-US"/>
              <a:t> freshwater (osmosis)</a:t>
            </a:r>
          </a:p>
          <a:p>
            <a:pPr lvl="1" eaLnBrk="1" hangingPunct="1">
              <a:defRPr/>
            </a:pPr>
            <a:r>
              <a:rPr lang="en-US"/>
              <a:t>causes stretching and wrinkling skin</a:t>
            </a:r>
          </a:p>
          <a:p>
            <a:pPr eaLnBrk="1" hangingPunct="1">
              <a:defRPr/>
            </a:pPr>
            <a:endParaRPr lang="en-GB"/>
          </a:p>
        </p:txBody>
      </p:sp>
      <p:sp>
        <p:nvSpPr>
          <p:cNvPr id="66566" name="Rectangle 6">
            <a:extLst>
              <a:ext uri="{FF2B5EF4-FFF2-40B4-BE49-F238E27FC236}">
                <a16:creationId xmlns:a16="http://schemas.microsoft.com/office/drawing/2014/main" id="{9A084D6B-F0D4-4415-9B84-82A2280054CA}"/>
              </a:ext>
            </a:extLst>
          </p:cNvPr>
          <p:cNvSpPr>
            <a:spLocks noGrp="1" noRot="1" noChangeArrowheads="1"/>
          </p:cNvSpPr>
          <p:nvPr>
            <p:ph type="body" sz="half" idx="2"/>
          </p:nvPr>
        </p:nvSpPr>
        <p:spPr>
          <a:xfrm>
            <a:off x="4643438" y="1600200"/>
            <a:ext cx="4500562" cy="4525963"/>
          </a:xfrm>
        </p:spPr>
        <p:txBody>
          <a:bodyPr/>
          <a:lstStyle/>
          <a:p>
            <a:pPr eaLnBrk="1" hangingPunct="1">
              <a:buFont typeface="Arial" charset="0"/>
              <a:buNone/>
              <a:defRPr/>
            </a:pPr>
            <a:r>
              <a:rPr lang="en-US">
                <a:solidFill>
                  <a:schemeClr val="accent2"/>
                </a:solidFill>
              </a:rPr>
              <a:t>Water Loss Through Skin</a:t>
            </a:r>
          </a:p>
          <a:p>
            <a:pPr eaLnBrk="1" hangingPunct="1">
              <a:defRPr/>
            </a:pPr>
            <a:endParaRPr lang="en-US">
              <a:solidFill>
                <a:schemeClr val="accent2"/>
              </a:solidFill>
            </a:endParaRPr>
          </a:p>
          <a:p>
            <a:pPr eaLnBrk="1" hangingPunct="1">
              <a:defRPr/>
            </a:pPr>
            <a:r>
              <a:rPr lang="en-US"/>
              <a:t>Dehydration results:</a:t>
            </a:r>
          </a:p>
          <a:p>
            <a:pPr lvl="1" eaLnBrk="1" hangingPunct="1">
              <a:defRPr/>
            </a:pPr>
            <a:r>
              <a:rPr lang="en-US"/>
              <a:t>from damage to stratum corneum, </a:t>
            </a:r>
            <a:r>
              <a:rPr lang="en-US" i="1"/>
              <a:t>e.g.,</a:t>
            </a:r>
            <a:r>
              <a:rPr lang="en-US"/>
              <a:t> burns and blisters (insensible perspiration)</a:t>
            </a:r>
          </a:p>
          <a:p>
            <a:pPr lvl="1" eaLnBrk="1" hangingPunct="1">
              <a:defRPr/>
            </a:pPr>
            <a:r>
              <a:rPr lang="en-US"/>
              <a:t>from immersion in hypertonic solution, </a:t>
            </a:r>
            <a:r>
              <a:rPr lang="en-US" i="1"/>
              <a:t>e.g.,</a:t>
            </a:r>
            <a:r>
              <a:rPr lang="en-US"/>
              <a:t> seawater (osmosis)</a:t>
            </a:r>
            <a:endParaRPr lang="en-GB"/>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512ABDE-893A-4C15-AA63-16FC0E082EEB}"/>
              </a:ext>
            </a:extLst>
          </p:cNvPr>
          <p:cNvSpPr>
            <a:spLocks noGrp="1" noRot="1" noChangeArrowheads="1"/>
          </p:cNvSpPr>
          <p:nvPr>
            <p:ph type="title"/>
          </p:nvPr>
        </p:nvSpPr>
        <p:spPr/>
        <p:txBody>
          <a:bodyPr/>
          <a:lstStyle/>
          <a:p>
            <a:pPr eaLnBrk="1" hangingPunct="1">
              <a:defRPr/>
            </a:pPr>
            <a:r>
              <a:rPr lang="en-GB" b="1" dirty="0"/>
              <a:t>Skin and Synthesis of Nutrients</a:t>
            </a:r>
          </a:p>
        </p:txBody>
      </p:sp>
      <p:sp>
        <p:nvSpPr>
          <p:cNvPr id="7171" name="Rectangle 3">
            <a:extLst>
              <a:ext uri="{FF2B5EF4-FFF2-40B4-BE49-F238E27FC236}">
                <a16:creationId xmlns:a16="http://schemas.microsoft.com/office/drawing/2014/main" id="{4C112FE6-4D9B-46C3-BF1D-40A931E20E7A}"/>
              </a:ext>
            </a:extLst>
          </p:cNvPr>
          <p:cNvSpPr>
            <a:spLocks noGrp="1" noRot="1" noChangeArrowheads="1"/>
          </p:cNvSpPr>
          <p:nvPr>
            <p:ph type="body" idx="1"/>
          </p:nvPr>
        </p:nvSpPr>
        <p:spPr/>
        <p:txBody>
          <a:bodyPr/>
          <a:lstStyle/>
          <a:p>
            <a:pPr eaLnBrk="1" hangingPunct="1">
              <a:defRPr/>
            </a:pPr>
            <a:endParaRPr lang="en-GB" b="1" dirty="0"/>
          </a:p>
          <a:p>
            <a:pPr eaLnBrk="1" hangingPunct="1">
              <a:defRPr/>
            </a:pPr>
            <a:r>
              <a:rPr lang="en-GB" dirty="0">
                <a:solidFill>
                  <a:srgbClr val="0070C0"/>
                </a:solidFill>
              </a:rPr>
              <a:t>Skin cells synthesize melanin and carotenes, which give the skin its colour. The skin also assists in the synthesis of vitamin </a:t>
            </a:r>
            <a:r>
              <a:rPr lang="en-GB">
                <a:solidFill>
                  <a:srgbClr val="0070C0"/>
                </a:solidFill>
              </a:rPr>
              <a:t>D.</a:t>
            </a:r>
            <a:endParaRPr lang="en-GB" dirty="0">
              <a:solidFill>
                <a:srgbClr val="0070C0"/>
              </a:solidFill>
            </a:endParaRPr>
          </a:p>
          <a:p>
            <a:pPr eaLnBrk="1" hangingPunct="1">
              <a:defRPr/>
            </a:pPr>
            <a:r>
              <a:rPr lang="en-GB" dirty="0">
                <a:solidFill>
                  <a:srgbClr val="FF0000"/>
                </a:solidFill>
              </a:rPr>
              <a:t>Children lacking sufficient vitamin D develop bone abnormalities known as rickets.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
  <TotalTime>494</TotalTime>
  <Words>2239</Words>
  <Application>Microsoft Office PowerPoint</Application>
  <PresentationFormat>On-screen Show (4:3)</PresentationFormat>
  <Paragraphs>294</Paragraphs>
  <Slides>48</Slides>
  <Notes>0</Notes>
  <HiddenSlides>16</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Default Design</vt:lpstr>
      <vt:lpstr>Food</vt:lpstr>
      <vt:lpstr>The digestive system</vt:lpstr>
      <vt:lpstr>Digestion</vt:lpstr>
      <vt:lpstr>Principle Parts of Alimentary Canal</vt:lpstr>
      <vt:lpstr>Accessory Organs Connected to Digestive System</vt:lpstr>
      <vt:lpstr>Connections to the Circulatory System</vt:lpstr>
      <vt:lpstr>Mouth, Buccal or Oral cavity</vt:lpstr>
      <vt:lpstr>Saliva</vt:lpstr>
      <vt:lpstr>PowerPoint Presentation</vt:lpstr>
      <vt:lpstr>PowerPoint Presentation</vt:lpstr>
      <vt:lpstr>Smooth Muscle Peristalsis Moves Food Along Alimentary Canal</vt:lpstr>
      <vt:lpstr>Stomach:</vt:lpstr>
      <vt:lpstr>PowerPoint Presentation</vt:lpstr>
      <vt:lpstr>Small Intestine</vt:lpstr>
      <vt:lpstr>PowerPoint Presentation</vt:lpstr>
      <vt:lpstr>Villi and Microvilli</vt:lpstr>
      <vt:lpstr>Gut Flora</vt:lpstr>
      <vt:lpstr>Small Intestine is Site Most Enzymatic Digestion</vt:lpstr>
      <vt:lpstr>PowerPoint Presentation</vt:lpstr>
      <vt:lpstr>PowerPoint Presentation</vt:lpstr>
      <vt:lpstr>PowerPoint Presentation</vt:lpstr>
      <vt:lpstr>PowerPoint Presentation</vt:lpstr>
      <vt:lpstr>PowerPoint Presentation</vt:lpstr>
      <vt:lpstr>Hepatic Circulation</vt:lpstr>
      <vt:lpstr>Digestive Glands -- Liver: </vt:lpstr>
      <vt:lpstr>Pancreas</vt:lpstr>
      <vt:lpstr>Endocrine Pancreas</vt:lpstr>
      <vt:lpstr>Exocrine Pancreas  </vt:lpstr>
      <vt:lpstr>Enzymes</vt:lpstr>
      <vt:lpstr>How Enzymes Work: The Lock and Key Model</vt:lpstr>
      <vt:lpstr>Lock and Key Process of Enzyme Action</vt:lpstr>
      <vt:lpstr>Characteristics of Enzyme Action </vt:lpstr>
      <vt:lpstr>Types of Enzyme</vt:lpstr>
      <vt:lpstr>Example of enzymes Stomach</vt:lpstr>
      <vt:lpstr>Digestion of Proteins</vt:lpstr>
      <vt:lpstr>Digestion of Lipids</vt:lpstr>
      <vt:lpstr>Digestion of carbohydrates</vt:lpstr>
      <vt:lpstr>Excretion</vt:lpstr>
      <vt:lpstr>Production of Urine - Kidney</vt:lpstr>
      <vt:lpstr>The Nephron</vt:lpstr>
      <vt:lpstr>Bowman's Capsule / Glomerulus</vt:lpstr>
      <vt:lpstr>Nephron</vt:lpstr>
      <vt:lpstr>Loop of Henle</vt:lpstr>
      <vt:lpstr>Reabsorption and excretion</vt:lpstr>
      <vt:lpstr>Skin Is Selectively Permeable</vt:lpstr>
      <vt:lpstr>Sweat / Perspiration</vt:lpstr>
      <vt:lpstr>Water Regulation through Skin</vt:lpstr>
      <vt:lpstr>Skin and Synthesis of Nutrients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GK12 </dc:creator>
  <cp:lastModifiedBy>Geraint Forster</cp:lastModifiedBy>
  <cp:revision>24</cp:revision>
  <dcterms:created xsi:type="dcterms:W3CDTF">2001-03-06T20:59:49Z</dcterms:created>
  <dcterms:modified xsi:type="dcterms:W3CDTF">2019-03-04T22:01:49Z</dcterms:modified>
</cp:coreProperties>
</file>