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322" r:id="rId2"/>
    <p:sldId id="259" r:id="rId3"/>
    <p:sldId id="294" r:id="rId4"/>
    <p:sldId id="323" r:id="rId5"/>
    <p:sldId id="324" r:id="rId6"/>
    <p:sldId id="325" r:id="rId7"/>
    <p:sldId id="326" r:id="rId8"/>
    <p:sldId id="327" r:id="rId9"/>
    <p:sldId id="328" r:id="rId10"/>
    <p:sldId id="321" r:id="rId11"/>
    <p:sldId id="329" r:id="rId12"/>
    <p:sldId id="330" r:id="rId13"/>
    <p:sldId id="331" r:id="rId14"/>
    <p:sldId id="333" r:id="rId15"/>
    <p:sldId id="334" r:id="rId16"/>
    <p:sldId id="335" r:id="rId17"/>
    <p:sldId id="336" r:id="rId18"/>
    <p:sldId id="338" r:id="rId19"/>
    <p:sldId id="296" r:id="rId20"/>
    <p:sldId id="297" r:id="rId21"/>
  </p:sldIdLst>
  <p:sldSz cx="12190413" cy="6859588"/>
  <p:notesSz cx="6858000" cy="9144000"/>
  <p:embeddedFontLst>
    <p:embeddedFont>
      <p:font typeface="굴림체" panose="020B0609000101010101" pitchFamily="49" charset="-127"/>
      <p:regular r:id="rId24"/>
    </p:embeddedFont>
    <p:embeddedFont>
      <p:font typeface="맑은 고딕" panose="020B0503020000020004" pitchFamily="34" charset="-127"/>
      <p:regular r:id="rId25"/>
      <p:bold r:id="rId26"/>
    </p:embeddedFont>
    <p:embeddedFont>
      <p:font typeface="等线" panose="02010600030101010101" pitchFamily="2" charset="-122"/>
      <p:regular r:id="rId27"/>
      <p:bold r:id="rId28"/>
    </p:embeddedFon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alibri Light" panose="020F0302020204030204" pitchFamily="34" charset="0"/>
      <p:regular r:id="rId33"/>
      <p:italic r:id="rId34"/>
    </p:embeddedFont>
    <p:embeddedFont>
      <p:font typeface="Noto Sans" panose="020B0502040504020204" pitchFamily="34" charset="0"/>
      <p:regular r:id="rId35"/>
      <p:bold r:id="rId36"/>
      <p:italic r:id="rId37"/>
      <p:boldItalic r:id="rId38"/>
    </p:embeddedFont>
    <p:embeddedFont>
      <p:font typeface="Open Sans" panose="020B0606030504020204" pitchFamily="34" charset="0"/>
      <p:regular r:id="rId39"/>
      <p:bold r:id="rId40"/>
      <p:italic r:id="rId41"/>
      <p:boldItalic r:id="rId42"/>
    </p:embeddedFont>
  </p:embeddedFontLst>
  <p:defaultTextStyle>
    <a:defPPr>
      <a:defRPr lang="ko-KR"/>
    </a:defPPr>
    <a:lvl1pPr marL="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1pPr>
    <a:lvl2pPr marL="49784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2pPr>
    <a:lvl3pPr marL="99569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3pPr>
    <a:lvl4pPr marL="149353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4pPr>
    <a:lvl5pPr marL="199138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5pPr>
    <a:lvl6pPr marL="2489225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6pPr>
    <a:lvl7pPr marL="2987070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7pPr>
    <a:lvl8pPr marL="3484916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8pPr>
    <a:lvl9pPr marL="3982761" algn="l" defTabSz="995690" rtl="0" eaLnBrk="1" latinLnBrk="1" hangingPunct="1">
      <a:defRPr sz="20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2161">
          <p15:clr>
            <a:srgbClr val="A4A3A4"/>
          </p15:clr>
        </p15:guide>
        <p15:guide id="4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istrator" initials="TJ" lastIdx="1" clrIdx="0">
    <p:extLst>
      <p:ext uri="{19B8F6BF-5375-455C-9EA6-DF929625EA0E}">
        <p15:presenceInfo xmlns:p15="http://schemas.microsoft.com/office/powerpoint/2012/main" userId="Administrato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C4E6"/>
    <a:srgbClr val="07B8E1"/>
    <a:srgbClr val="2B4FAF"/>
    <a:srgbClr val="1C7ACC"/>
    <a:srgbClr val="3680DC"/>
    <a:srgbClr val="9A6D3C"/>
    <a:srgbClr val="78552F"/>
    <a:srgbClr val="7F9AB2"/>
    <a:srgbClr val="112F6B"/>
    <a:srgbClr val="5141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보통 스타일 2 - 강조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31" autoAdjust="0"/>
    <p:restoredTop sz="95026" autoAdjust="0"/>
  </p:normalViewPr>
  <p:slideViewPr>
    <p:cSldViewPr>
      <p:cViewPr varScale="1">
        <p:scale>
          <a:sx n="82" d="100"/>
          <a:sy n="82" d="100"/>
        </p:scale>
        <p:origin x="950" y="72"/>
      </p:cViewPr>
      <p:guideLst>
        <p:guide orient="horz" pos="2160"/>
        <p:guide pos="2880"/>
        <p:guide orient="horz" pos="2161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5" d="100"/>
          <a:sy n="85" d="100"/>
        </p:scale>
        <p:origin x="-387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9" Type="http://schemas.openxmlformats.org/officeDocument/2006/relationships/font" Target="fonts/font16.fntdata"/><Relationship Id="rId21" Type="http://schemas.openxmlformats.org/officeDocument/2006/relationships/slide" Target="slides/slide20.xml"/><Relationship Id="rId34" Type="http://schemas.openxmlformats.org/officeDocument/2006/relationships/font" Target="fonts/font11.fntdata"/><Relationship Id="rId42" Type="http://schemas.openxmlformats.org/officeDocument/2006/relationships/font" Target="fonts/font19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font" Target="fonts/font14.fntdata"/><Relationship Id="rId40" Type="http://schemas.openxmlformats.org/officeDocument/2006/relationships/font" Target="fonts/font17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font" Target="fonts/font5.fntdata"/><Relationship Id="rId36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Relationship Id="rId43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font" Target="fonts/font15.fntdata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18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CCFBE2-2B8D-499C-81C9-2CD5B3EB8E93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54DD7E-3179-445A-81DB-781C4554AFF2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695366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머리글 개체 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3" name="날짜 개체 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545AC5-813F-4ED1-B011-8EA17CB93331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4" name="슬라이드 이미지 개체 틀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ko-KR" altLang="en-US"/>
          </a:p>
        </p:txBody>
      </p:sp>
      <p:sp>
        <p:nvSpPr>
          <p:cNvPr id="5" name="슬라이드 노트 개체 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ko-KR" altLang="en-US"/>
              <a:t>마스터 텍스트 스타일을 편집합니다</a:t>
            </a:r>
          </a:p>
          <a:p>
            <a:pPr lvl="1"/>
            <a:r>
              <a:rPr lang="ko-KR" altLang="en-US"/>
              <a:t>둘째 수준</a:t>
            </a:r>
          </a:p>
          <a:p>
            <a:pPr lvl="2"/>
            <a:r>
              <a:rPr lang="ko-KR" altLang="en-US"/>
              <a:t>셋째 수준</a:t>
            </a:r>
          </a:p>
          <a:p>
            <a:pPr lvl="3"/>
            <a:r>
              <a:rPr lang="ko-KR" altLang="en-US"/>
              <a:t>넷째 수준</a:t>
            </a:r>
          </a:p>
          <a:p>
            <a:pPr lvl="4"/>
            <a:r>
              <a:rPr lang="ko-KR" altLang="en-US"/>
              <a:t>다섯째 수준</a:t>
            </a:r>
          </a:p>
        </p:txBody>
      </p:sp>
      <p:sp>
        <p:nvSpPr>
          <p:cNvPr id="6" name="바닥글 개체 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ko-KR" altLang="en-US"/>
          </a:p>
        </p:txBody>
      </p:sp>
      <p:sp>
        <p:nvSpPr>
          <p:cNvPr id="7" name="슬라이드 번호 개체 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504B90-27FD-422C-8CC6-2AADAD122D08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68707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97845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95690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493535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991380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489225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987070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484916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982761" algn="l" defTabSz="995690" rtl="0" eaLnBrk="1" latinLnBrk="1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슬라이드 이미지 개체 틀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슬라이드 노트 개체 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ko-KR" altLang="en-US" dirty="0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</a:t>
            </a:fld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339106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dirty="0"/>
              <a:t>1. https://online.hbs.edu/blog/post/organizational-change-management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59527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dirty="0"/>
              <a:t>R2 : https://www.tsmc.com/english/aboutTSMC/company_profile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426881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(R3)</a:t>
            </a:r>
            <a:r>
              <a:rPr lang="en-US" altLang="zh-HK" dirty="0"/>
              <a:t>https://www.pgurus.com/tsmc-to-invest-a-record-44-bn-on-chip-capacity-expansion-to-address-shortage/</a:t>
            </a:r>
          </a:p>
          <a:p>
            <a:pPr marL="0" indent="0">
              <a:buNone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(R4)</a:t>
            </a:r>
            <a:r>
              <a:rPr lang="en-US" altLang="zh-HK" dirty="0"/>
              <a:t>https://www.tsmc.com/english/dedicatedFoundry/technology/logic/l_3nm</a:t>
            </a:r>
          </a:p>
          <a:p>
            <a:pPr marL="0" indent="0">
              <a:buNone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(R5)</a:t>
            </a:r>
            <a:r>
              <a:rPr lang="en-US" altLang="zh-HK" dirty="0"/>
              <a:t>https://www.tomshardware.com/news/tsmc-founder-pat-gelsinger-may-not-have-time</a:t>
            </a:r>
          </a:p>
          <a:p>
            <a:pPr marL="0" indent="0">
              <a:buNone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(R6)</a:t>
            </a:r>
            <a:r>
              <a:rPr lang="en-US" altLang="zh-HK" dirty="0"/>
              <a:t>https://seekingalpha.com/article/4549698-taiwan-semiconductor-growth-stock-with-high-geopolitical-risks-tsm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91126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(R7)</a:t>
            </a:r>
            <a:r>
              <a:rPr lang="en-US" altLang="zh-HK" dirty="0"/>
              <a:t>https://www.macworld.com/article/234529/tsmc-details-its-future-5nm-and-3nm-manufacturing-processesheres-what-it-means-for-apple-silicon.html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(R8)</a:t>
            </a:r>
            <a:r>
              <a:rPr lang="en-US" altLang="zh-HK" dirty="0"/>
              <a:t>https://3dfabric.tsmc.com/english/dedicatedFoundry/technology/SoIC.htm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(R9)</a:t>
            </a:r>
            <a:r>
              <a:rPr lang="en-US" altLang="zh-HK" dirty="0"/>
              <a:t>https://www.marktechpost.com/2022/09/29/top-artificial-intelligence-ai-chip-companies-leading-the-way-in-2022/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(R10)</a:t>
            </a:r>
            <a:r>
              <a:rPr lang="en-US" altLang="zh-HK" dirty="0"/>
              <a:t>https://www.anandtech.com/show/16036/2023-interposers-tsmc-hints-at-2000mm2-12x-hbm-in-one-package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b="0" i="0" dirty="0">
                <a:solidFill>
                  <a:srgbClr val="FF0000"/>
                </a:solidFill>
                <a:effectLst/>
              </a:rPr>
              <a:t>(R11)</a:t>
            </a:r>
            <a:r>
              <a:rPr lang="en-US" altLang="zh-HK" dirty="0"/>
              <a:t>https://www.eetasia.com/tsmc-commits-to-nanosheet-technology-at-2nm-node/</a:t>
            </a:r>
          </a:p>
          <a:p>
            <a:pPr marL="228600" indent="-228600">
              <a:buAutoNum type="arabicPeriod"/>
            </a:pP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01764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(R12)</a:t>
            </a:r>
            <a:r>
              <a:rPr lang="en-US" altLang="zh-HK" dirty="0"/>
              <a:t>https://www.tomshardware.com/news/amd-becomes-tsmc-third-largest-customer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175413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(R13)</a:t>
            </a:r>
            <a:r>
              <a:rPr lang="en-US" altLang="zh-HK" dirty="0"/>
              <a:t>https://www.tsmc.com/english/dedicatedFoundry/technology/platform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462731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(R14)</a:t>
            </a:r>
            <a:r>
              <a:rPr lang="en-US" altLang="zh-HK" dirty="0"/>
              <a:t>https://www.cnbc.com/2022/09/22/semiconductor-alliances-between-us-and-asia-could-hold-back-china.html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046319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(R15)</a:t>
            </a:r>
            <a:r>
              <a:rPr lang="en-US" altLang="zh-HK" dirty="0"/>
              <a:t>https://www.cnn.com/2022/11/21/business/taiwan-tsmc-arizona-plant-hnk-intl/index.html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(R16)</a:t>
            </a:r>
            <a:r>
              <a:rPr lang="en-US" altLang="zh-HK" dirty="0"/>
              <a:t>https://siliconangle.com/2023/01/12/tsmc-posts-strong-fourth-quarter-results-forecasts-slowing-chip-demand/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(R17)</a:t>
            </a:r>
            <a:r>
              <a:rPr lang="en-US" altLang="zh-HK" dirty="0"/>
              <a:t>https://www.tsmc.com/english/dedicatedFoundry/technology/platform</a:t>
            </a:r>
            <a:endParaRPr lang="zh-HK" altLang="en-US" dirty="0"/>
          </a:p>
          <a:p>
            <a:pPr marL="0" indent="0">
              <a:buNone/>
            </a:pPr>
            <a:endParaRPr lang="en-US" altLang="zh-HK" dirty="0"/>
          </a:p>
          <a:p>
            <a:pPr marL="0" indent="0">
              <a:buNone/>
            </a:pP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10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357981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(R18)</a:t>
            </a:r>
            <a:r>
              <a:rPr lang="en-US" altLang="zh-HK" dirty="0"/>
              <a:t>https://www.statista.com/statistics/1247996/tsmc-revenue-share-of-leading-customers/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(R19)</a:t>
            </a:r>
            <a:r>
              <a:rPr lang="en-US" altLang="zh-HK" dirty="0"/>
              <a:t>https://esg.tsmc.com/en/update/responsibleSupplyChain/caseStudy/33/index.html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(R20)</a:t>
            </a:r>
            <a:r>
              <a:rPr lang="en-US" altLang="zh-HK" dirty="0"/>
              <a:t>https://arstechnica.com/science/2022/04/can-semiconductor-makers-meet-surging-demands-sustainably/</a:t>
            </a:r>
          </a:p>
          <a:p>
            <a:pPr marL="0" indent="0">
              <a:buNone/>
            </a:pP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11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986648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12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073334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(R21)</a:t>
            </a:r>
            <a:r>
              <a:rPr lang="en-US" altLang="zh-HK" dirty="0"/>
              <a:t>https://www.cnbc.com/2022/09/22/semiconductor-alliances-between-us-and-asia-could-hold-back-china.html</a:t>
            </a:r>
            <a:endParaRPr lang="zh-HK" altLang="en-US" dirty="0"/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(R22)</a:t>
            </a:r>
            <a:r>
              <a:rPr lang="en-US" altLang="zh-HK" dirty="0"/>
              <a:t>https://www.wsj.com/articles/tsmc-isnt-immune-to-the-chip-downturnor-geopolitics-11665661789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(R23)</a:t>
            </a:r>
            <a:r>
              <a:rPr lang="en-US" altLang="zh-HK" dirty="0"/>
              <a:t>https://www.ft.com/content/818e8d23-6d9e-4793-bd69-35e9f5dc49a9</a:t>
            </a:r>
          </a:p>
          <a:p>
            <a:pPr marL="0" indent="0">
              <a:buNone/>
            </a:pPr>
            <a:endParaRPr lang="zh-HK" altLang="en-US" dirty="0"/>
          </a:p>
          <a:p>
            <a:pPr marL="0" indent="0">
              <a:buNone/>
            </a:pP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13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1263047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(R24)</a:t>
            </a:r>
            <a:r>
              <a:rPr lang="en-US" altLang="zh-HK" dirty="0"/>
              <a:t>https://esg.tsmc.com/en/ESG/stakeholder.html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(R25)</a:t>
            </a:r>
            <a:r>
              <a:rPr lang="en-US" altLang="zh-HK" dirty="0"/>
              <a:t>https://esg.tsmc.com/en/focus/inclusiveWorkplace/talentDevelopment.html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14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326513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(R27)</a:t>
            </a:r>
            <a:r>
              <a:rPr lang="en-US" altLang="zh-HK" dirty="0"/>
              <a:t>https://esg.tsmc.com/en/focus/inclusiveWorkplace/talentAttraction.html</a:t>
            </a:r>
          </a:p>
          <a:p>
            <a:pPr marL="0" marR="0" lvl="0" indent="0" algn="l" defTabSz="995690" rtl="0" eaLnBrk="1" fontAlgn="auto" latin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400" dirty="0">
                <a:solidFill>
                  <a:srgbClr val="FF0000"/>
                </a:solidFill>
              </a:rPr>
              <a:t>(R28)</a:t>
            </a:r>
            <a:r>
              <a:rPr lang="en-US" altLang="zh-HK" dirty="0"/>
              <a:t>https://esg.tsmc.com/en/focus/AnAdmiredEmployer.html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15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151054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HK" sz="1200" dirty="0">
                <a:solidFill>
                  <a:srgbClr val="FF0000"/>
                </a:solidFill>
              </a:rPr>
              <a:t>(R29)</a:t>
            </a:r>
            <a:r>
              <a:rPr lang="en-US" altLang="zh-HK" dirty="0"/>
              <a:t>https://www.apty.io/blog/kotters-8-step-model/</a:t>
            </a:r>
            <a:endParaRPr lang="zh-HK" altLang="en-US" dirty="0"/>
          </a:p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16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59661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17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0201673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18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699028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504B90-27FD-422C-8CC6-2AADAD122D08}" type="slidenum">
              <a:rPr lang="ko-KR" altLang="en-US" smtClean="0"/>
              <a:pPr/>
              <a:t>19</a:t>
            </a:fld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322109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슬라이드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4" name="부제목 2"/>
          <p:cNvSpPr>
            <a:spLocks noGrp="1"/>
          </p:cNvSpPr>
          <p:nvPr>
            <p:ph type="subTitle" idx="1"/>
          </p:nvPr>
        </p:nvSpPr>
        <p:spPr>
          <a:xfrm>
            <a:off x="694606" y="1442553"/>
            <a:ext cx="9937104" cy="547081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9569" tIns="49785" rIns="99569" bIns="49785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r" defTabSz="99569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Font typeface="굴림체" pitchFamily="49" charset="-127"/>
              <a:buNone/>
              <a:defRPr lang="ko-KR" altLang="en-US" sz="1200" kern="1200" baseline="0" dirty="0">
                <a:solidFill>
                  <a:srgbClr val="07B8E1"/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  <a:lvl2pPr marL="497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95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93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91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89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87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849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82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ko-KR" altLang="en-US" dirty="0"/>
          </a:p>
        </p:txBody>
      </p:sp>
      <p:sp>
        <p:nvSpPr>
          <p:cNvPr id="15" name="제목 1"/>
          <p:cNvSpPr>
            <a:spLocks noGrp="1"/>
          </p:cNvSpPr>
          <p:nvPr>
            <p:ph type="ctrTitle" hasCustomPrompt="1"/>
          </p:nvPr>
        </p:nvSpPr>
        <p:spPr>
          <a:xfrm>
            <a:off x="689231" y="2063936"/>
            <a:ext cx="9983465" cy="11521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9569" tIns="49785" rIns="99569" bIns="49785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r" defTabSz="99569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Font typeface="굴림체" pitchFamily="49" charset="-127"/>
              <a:buNone/>
              <a:defRPr lang="ko-KR" altLang="en-US" sz="5800" kern="1200" baseline="0" dirty="0">
                <a:solidFill>
                  <a:schemeClr val="bg1"/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</a:lstStyle>
          <a:p>
            <a:r>
              <a:rPr lang="ko-KR" altLang="en-US" dirty="0"/>
              <a:t>제목을</a:t>
            </a:r>
            <a:r>
              <a:rPr lang="en-US" altLang="ko-KR" dirty="0"/>
              <a:t> </a:t>
            </a:r>
            <a:r>
              <a:rPr lang="ko-KR" altLang="en-US" dirty="0"/>
              <a:t>입력하시오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빈 화면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2" name="날짜 개체 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3" name="바닥글 개체 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4" name="슬라이드 번호 개체 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구역 머리글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그림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15" name="내용 개체 틀 2"/>
          <p:cNvSpPr>
            <a:spLocks noGrp="1"/>
          </p:cNvSpPr>
          <p:nvPr>
            <p:ph idx="1" hasCustomPrompt="1"/>
          </p:nvPr>
        </p:nvSpPr>
        <p:spPr>
          <a:xfrm>
            <a:off x="609521" y="1485579"/>
            <a:ext cx="10971372" cy="4824535"/>
          </a:xfrm>
        </p:spPr>
        <p:txBody>
          <a:bodyPr>
            <a:normAutofit/>
          </a:bodyPr>
          <a:lstStyle>
            <a:lvl1pPr algn="l">
              <a:buNone/>
              <a:defRPr sz="2000" i="1" baseline="0">
                <a:solidFill>
                  <a:srgbClr val="07B8E1"/>
                </a:solidFill>
                <a:latin typeface="+mj-lt"/>
                <a:ea typeface="맑은 고딕" pitchFamily="50" charset="-127"/>
              </a:defRPr>
            </a:lvl1pPr>
            <a:lvl2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2pPr>
            <a:lvl3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3pPr>
            <a:lvl4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4pPr>
            <a:lvl5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5pPr>
          </a:lstStyle>
          <a:p>
            <a:pPr lvl="0"/>
            <a:r>
              <a:rPr lang="en-US" altLang="ko-KR" dirty="0"/>
              <a:t>Replaced with your own text</a:t>
            </a:r>
            <a:endParaRPr lang="ko-KR" altLang="en-US" dirty="0"/>
          </a:p>
        </p:txBody>
      </p:sp>
      <p:sp>
        <p:nvSpPr>
          <p:cNvPr id="14" name="제목 1"/>
          <p:cNvSpPr>
            <a:spLocks noGrp="1"/>
          </p:cNvSpPr>
          <p:nvPr>
            <p:ph type="title"/>
          </p:nvPr>
        </p:nvSpPr>
        <p:spPr>
          <a:xfrm>
            <a:off x="609521" y="189434"/>
            <a:ext cx="10971373" cy="798753"/>
          </a:xfrm>
        </p:spPr>
        <p:txBody>
          <a:bodyPr vert="horz" lIns="99569" tIns="49785" rIns="99569" bIns="49785" rtlCol="0" anchor="ctr">
            <a:normAutofit/>
          </a:bodyPr>
          <a:lstStyle>
            <a:lvl1pPr algn="ctr" defTabSz="995690" rtl="0" eaLnBrk="1" latinLnBrk="1" hangingPunct="1">
              <a:spcBef>
                <a:spcPct val="0"/>
              </a:spcBef>
              <a:buNone/>
              <a:defRPr lang="ko-KR" altLang="en-US" sz="4000" b="1" kern="1200" baseline="0" dirty="0">
                <a:solidFill>
                  <a:schemeClr val="bg1"/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12" name="날짜 개체 틀 3"/>
          <p:cNvSpPr>
            <a:spLocks noGrp="1"/>
          </p:cNvSpPr>
          <p:nvPr>
            <p:ph type="dt" sz="half" idx="10"/>
          </p:nvPr>
        </p:nvSpPr>
        <p:spPr>
          <a:xfrm>
            <a:off x="609521" y="6502342"/>
            <a:ext cx="2844430" cy="220692"/>
          </a:xfrm>
        </p:spPr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13" name="바닥글 개체 틀 4"/>
          <p:cNvSpPr>
            <a:spLocks noGrp="1"/>
          </p:cNvSpPr>
          <p:nvPr>
            <p:ph type="ftr" sz="quarter" idx="11"/>
          </p:nvPr>
        </p:nvSpPr>
        <p:spPr>
          <a:xfrm>
            <a:off x="4165059" y="6502342"/>
            <a:ext cx="3860297" cy="220692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1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8736463" y="6502342"/>
            <a:ext cx="2844430" cy="220692"/>
          </a:xfrm>
        </p:spPr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제목 및 내용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그림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4" name="날짜 개체 틀 3"/>
          <p:cNvSpPr>
            <a:spLocks noGrp="1"/>
          </p:cNvSpPr>
          <p:nvPr>
            <p:ph type="dt" sz="half" idx="10"/>
          </p:nvPr>
        </p:nvSpPr>
        <p:spPr>
          <a:xfrm>
            <a:off x="609521" y="6502342"/>
            <a:ext cx="2844430" cy="220692"/>
          </a:xfrm>
        </p:spPr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11"/>
          </p:nvPr>
        </p:nvSpPr>
        <p:spPr>
          <a:xfrm>
            <a:off x="4165059" y="6502342"/>
            <a:ext cx="3860297" cy="220692"/>
          </a:xfrm>
        </p:spPr>
        <p:txBody>
          <a:bodyPr/>
          <a:lstStyle/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12"/>
          </p:nvPr>
        </p:nvSpPr>
        <p:spPr>
          <a:xfrm>
            <a:off x="8736463" y="6502342"/>
            <a:ext cx="2844430" cy="220692"/>
          </a:xfrm>
        </p:spPr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15" name="제목 1"/>
          <p:cNvSpPr>
            <a:spLocks noGrp="1"/>
          </p:cNvSpPr>
          <p:nvPr>
            <p:ph type="title"/>
          </p:nvPr>
        </p:nvSpPr>
        <p:spPr>
          <a:xfrm>
            <a:off x="609521" y="189434"/>
            <a:ext cx="10971372" cy="798753"/>
          </a:xfrm>
        </p:spPr>
        <p:txBody>
          <a:bodyPr vert="horz" lIns="99569" tIns="49785" rIns="99569" bIns="49785" rtlCol="0" anchor="ctr">
            <a:normAutofit/>
          </a:bodyPr>
          <a:lstStyle>
            <a:lvl1pPr algn="l" defTabSz="995690" rtl="0" eaLnBrk="1" latinLnBrk="1" hangingPunct="1">
              <a:spcBef>
                <a:spcPct val="0"/>
              </a:spcBef>
              <a:buNone/>
              <a:defRPr lang="ko-KR" altLang="en-US" sz="4000" b="1" kern="12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</a:lstStyle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16" name="내용 개체 틀 2"/>
          <p:cNvSpPr>
            <a:spLocks noGrp="1"/>
          </p:cNvSpPr>
          <p:nvPr>
            <p:ph idx="1" hasCustomPrompt="1"/>
          </p:nvPr>
        </p:nvSpPr>
        <p:spPr>
          <a:xfrm>
            <a:off x="609521" y="1485578"/>
            <a:ext cx="10971372" cy="4824535"/>
          </a:xfrm>
        </p:spPr>
        <p:txBody>
          <a:bodyPr>
            <a:normAutofit/>
          </a:bodyPr>
          <a:lstStyle>
            <a:lvl1pPr algn="l">
              <a:buNone/>
              <a:defRPr sz="200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맑은 고딕" pitchFamily="50" charset="-127"/>
              </a:defRPr>
            </a:lvl1pPr>
            <a:lvl2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2pPr>
            <a:lvl3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3pPr>
            <a:lvl4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4pPr>
            <a:lvl5pPr algn="l">
              <a:buNone/>
              <a:defRPr sz="2500" baseline="0">
                <a:solidFill>
                  <a:schemeClr val="tx1">
                    <a:lumMod val="75000"/>
                    <a:lumOff val="25000"/>
                  </a:schemeClr>
                </a:solidFill>
                <a:latin typeface="Noto Sans" pitchFamily="34" charset="0"/>
                <a:ea typeface="맑은 고딕" pitchFamily="50" charset="-127"/>
              </a:defRPr>
            </a:lvl5pPr>
          </a:lstStyle>
          <a:p>
            <a:pPr lvl="0"/>
            <a:r>
              <a:rPr lang="en-US" altLang="ko-KR" dirty="0"/>
              <a:t>Replaced with your own text</a:t>
            </a:r>
            <a:endParaRPr lang="ko-KR" alt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사용자 지정 레이아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그림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240"/>
            <a:ext cx="12190408" cy="6857105"/>
          </a:xfrm>
          <a:prstGeom prst="rect">
            <a:avLst/>
          </a:prstGeom>
        </p:spPr>
      </p:pic>
      <p:sp>
        <p:nvSpPr>
          <p:cNvPr id="3" name="날짜 개체 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4" name="바닥글 개체 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ko-KR" altLang="en-US"/>
          </a:p>
        </p:txBody>
      </p:sp>
      <p:sp>
        <p:nvSpPr>
          <p:cNvPr id="5" name="슬라이드 번호 개체 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  <p:sp>
        <p:nvSpPr>
          <p:cNvPr id="8" name="제목 1"/>
          <p:cNvSpPr>
            <a:spLocks noGrp="1"/>
          </p:cNvSpPr>
          <p:nvPr>
            <p:ph type="ctrTitle"/>
          </p:nvPr>
        </p:nvSpPr>
        <p:spPr>
          <a:xfrm>
            <a:off x="1198662" y="1629594"/>
            <a:ext cx="8712968" cy="1368152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9569" tIns="49785" rIns="99569" bIns="49785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l" defTabSz="99569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Font typeface="굴림체" pitchFamily="49" charset="-127"/>
              <a:buNone/>
              <a:defRPr lang="ko-KR" altLang="en-US" sz="7200" kern="1200" baseline="0" dirty="0">
                <a:solidFill>
                  <a:schemeClr val="bg1"/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</a:lstStyle>
          <a:p>
            <a:endParaRPr lang="ko-KR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개체 틀 1"/>
          <p:cNvSpPr>
            <a:spLocks noGrp="1"/>
          </p:cNvSpPr>
          <p:nvPr>
            <p:ph type="title"/>
          </p:nvPr>
        </p:nvSpPr>
        <p:spPr>
          <a:xfrm>
            <a:off x="609521" y="19030"/>
            <a:ext cx="10971372" cy="797093"/>
          </a:xfrm>
          <a:prstGeom prst="rect">
            <a:avLst/>
          </a:prstGeom>
        </p:spPr>
        <p:txBody>
          <a:bodyPr vert="horz" lIns="99569" tIns="49785" rIns="99569" bIns="49785" rtlCol="0" anchor="ctr">
            <a:normAutofit/>
          </a:bodyPr>
          <a:lstStyle/>
          <a:p>
            <a:r>
              <a:rPr lang="ko-KR" altLang="en-US" dirty="0"/>
              <a:t>마스터 제목 스타일 편집</a:t>
            </a:r>
          </a:p>
        </p:txBody>
      </p:sp>
      <p:sp>
        <p:nvSpPr>
          <p:cNvPr id="3" name="텍스트 개체 틀 2"/>
          <p:cNvSpPr>
            <a:spLocks noGrp="1"/>
          </p:cNvSpPr>
          <p:nvPr>
            <p:ph type="body" idx="1"/>
          </p:nvPr>
        </p:nvSpPr>
        <p:spPr>
          <a:xfrm>
            <a:off x="609521" y="1062267"/>
            <a:ext cx="10971372" cy="5287636"/>
          </a:xfrm>
          <a:prstGeom prst="rect">
            <a:avLst/>
          </a:prstGeom>
        </p:spPr>
        <p:txBody>
          <a:bodyPr vert="horz" lIns="99569" tIns="49785" rIns="99569" bIns="49785" rtlCol="0">
            <a:normAutofit/>
          </a:bodyPr>
          <a:lstStyle/>
          <a:p>
            <a:pPr lvl="0"/>
            <a:r>
              <a:rPr lang="ko-KR" altLang="en-US" dirty="0"/>
              <a:t>마스터 텍스트 스타일을 편집합니다</a:t>
            </a:r>
          </a:p>
          <a:p>
            <a:pPr lvl="1"/>
            <a:r>
              <a:rPr lang="ko-KR" altLang="en-US" dirty="0"/>
              <a:t>둘째 수준</a:t>
            </a:r>
          </a:p>
          <a:p>
            <a:pPr lvl="2"/>
            <a:r>
              <a:rPr lang="ko-KR" altLang="en-US" dirty="0"/>
              <a:t>셋째 수준</a:t>
            </a:r>
          </a:p>
          <a:p>
            <a:pPr lvl="3"/>
            <a:r>
              <a:rPr lang="ko-KR" altLang="en-US" dirty="0"/>
              <a:t>넷째 수준</a:t>
            </a:r>
          </a:p>
          <a:p>
            <a:pPr lvl="4"/>
            <a:r>
              <a:rPr lang="ko-KR" altLang="en-US" dirty="0"/>
              <a:t>다섯째 수준</a:t>
            </a:r>
          </a:p>
        </p:txBody>
      </p:sp>
      <p:sp>
        <p:nvSpPr>
          <p:cNvPr id="4" name="날짜 개체 틀 3"/>
          <p:cNvSpPr>
            <a:spLocks noGrp="1"/>
          </p:cNvSpPr>
          <p:nvPr>
            <p:ph type="dt" sz="half" idx="2"/>
          </p:nvPr>
        </p:nvSpPr>
        <p:spPr>
          <a:xfrm>
            <a:off x="609521" y="6430887"/>
            <a:ext cx="2844430" cy="29214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D6733-6F27-4404-AB51-585418F146E5}" type="datetimeFigureOut">
              <a:rPr lang="ko-KR" altLang="en-US" smtClean="0"/>
              <a:pPr/>
              <a:t>2023-02-26</a:t>
            </a:fld>
            <a:endParaRPr lang="ko-KR" altLang="en-US"/>
          </a:p>
        </p:txBody>
      </p:sp>
      <p:sp>
        <p:nvSpPr>
          <p:cNvPr id="5" name="바닥글 개체 틀 4"/>
          <p:cNvSpPr>
            <a:spLocks noGrp="1"/>
          </p:cNvSpPr>
          <p:nvPr>
            <p:ph type="ftr" sz="quarter" idx="3"/>
          </p:nvPr>
        </p:nvSpPr>
        <p:spPr>
          <a:xfrm>
            <a:off x="4165059" y="6430887"/>
            <a:ext cx="3860297" cy="29214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ko-KR" altLang="en-US"/>
          </a:p>
        </p:txBody>
      </p:sp>
      <p:sp>
        <p:nvSpPr>
          <p:cNvPr id="6" name="슬라이드 번호 개체 틀 5"/>
          <p:cNvSpPr>
            <a:spLocks noGrp="1"/>
          </p:cNvSpPr>
          <p:nvPr>
            <p:ph type="sldNum" sz="quarter" idx="4"/>
          </p:nvPr>
        </p:nvSpPr>
        <p:spPr>
          <a:xfrm>
            <a:off x="8736463" y="6430887"/>
            <a:ext cx="2844430" cy="292147"/>
          </a:xfrm>
          <a:prstGeom prst="rect">
            <a:avLst/>
          </a:prstGeom>
        </p:spPr>
        <p:txBody>
          <a:bodyPr vert="horz" lIns="99569" tIns="49785" rIns="99569" bIns="49785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BC638-39B7-4287-91A7-2A3DDA573295}" type="slidenum">
              <a:rPr lang="ko-KR" altLang="en-US" smtClean="0"/>
              <a:pPr/>
              <a:t>‹#›</a:t>
            </a:fld>
            <a:endParaRPr lang="ko-KR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51" r:id="rId3"/>
    <p:sldLayoutId id="2147483656" r:id="rId4"/>
    <p:sldLayoutId id="2147483650" r:id="rId5"/>
    <p:sldLayoutId id="2147483657" r:id="rId6"/>
  </p:sldLayoutIdLst>
  <p:txStyles>
    <p:titleStyle>
      <a:lvl1pPr algn="l" defTabSz="995690" rtl="0" eaLnBrk="1" latinLnBrk="1" hangingPunct="1">
        <a:spcBef>
          <a:spcPct val="0"/>
        </a:spcBef>
        <a:buNone/>
        <a:defRPr lang="ko-KR" altLang="en-US" sz="3800" kern="1200">
          <a:solidFill>
            <a:sysClr val="windowText" lastClr="000000"/>
          </a:solidFill>
          <a:latin typeface="맑은 고딕" pitchFamily="50" charset="-127"/>
          <a:ea typeface="맑은 고딕" pitchFamily="50" charset="-127"/>
          <a:cs typeface="+mj-cs"/>
        </a:defRPr>
      </a:lvl1pPr>
    </p:titleStyle>
    <p:bodyStyle>
      <a:lvl1pPr marL="373384" indent="-373384" algn="l" defTabSz="995690" rtl="0" eaLnBrk="1" latinLnBrk="1" hangingPunct="1">
        <a:spcBef>
          <a:spcPct val="20000"/>
        </a:spcBef>
        <a:buFont typeface="Arial" pitchFamily="34" charset="0"/>
        <a:buChar char="•"/>
        <a:defRPr lang="ko-KR" altLang="en-US" sz="2700" kern="1200" smtClean="0">
          <a:solidFill>
            <a:schemeClr val="tx1"/>
          </a:solidFill>
          <a:latin typeface="맑은 고딕" pitchFamily="50" charset="-127"/>
          <a:ea typeface="맑은 고딕" pitchFamily="50" charset="-127"/>
          <a:cs typeface="+mn-cs"/>
        </a:defRPr>
      </a:lvl1pPr>
      <a:lvl2pPr marL="808998" indent="-311153" algn="l" defTabSz="995690" rtl="0" eaLnBrk="1" latinLnBrk="1" hangingPunct="1">
        <a:spcBef>
          <a:spcPct val="20000"/>
        </a:spcBef>
        <a:buFont typeface="Arial" pitchFamily="34" charset="0"/>
        <a:buChar char="–"/>
        <a:defRPr lang="ko-KR" altLang="en-US" sz="2000" kern="1200" smtClean="0">
          <a:solidFill>
            <a:schemeClr val="tx1"/>
          </a:solidFill>
          <a:latin typeface="맑은 고딕" pitchFamily="50" charset="-127"/>
          <a:ea typeface="맑은 고딕" pitchFamily="50" charset="-127"/>
          <a:cs typeface="+mn-cs"/>
        </a:defRPr>
      </a:lvl2pPr>
      <a:lvl3pPr marL="124461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lang="ko-KR" altLang="en-US" sz="2000" kern="1200" smtClean="0">
          <a:solidFill>
            <a:schemeClr val="tx1"/>
          </a:solidFill>
          <a:latin typeface="맑은 고딕" pitchFamily="50" charset="-127"/>
          <a:ea typeface="맑은 고딕" pitchFamily="50" charset="-127"/>
          <a:cs typeface="+mn-cs"/>
        </a:defRPr>
      </a:lvl3pPr>
      <a:lvl4pPr marL="1742458" indent="-248923" algn="l" defTabSz="995690" rtl="0" eaLnBrk="1" latinLnBrk="1" hangingPunct="1">
        <a:spcBef>
          <a:spcPct val="20000"/>
        </a:spcBef>
        <a:buFont typeface="Arial" pitchFamily="34" charset="0"/>
        <a:buChar char="–"/>
        <a:defRPr lang="ko-KR" altLang="en-US" sz="2000" kern="1200" smtClean="0">
          <a:solidFill>
            <a:schemeClr val="tx1"/>
          </a:solidFill>
          <a:latin typeface="맑은 고딕" pitchFamily="50" charset="-127"/>
          <a:ea typeface="맑은 고딕" pitchFamily="50" charset="-127"/>
          <a:cs typeface="+mn-cs"/>
        </a:defRPr>
      </a:lvl4pPr>
      <a:lvl5pPr marL="2240303" indent="-248923" algn="l" defTabSz="995690" rtl="0" eaLnBrk="1" latinLnBrk="1" hangingPunct="1">
        <a:spcBef>
          <a:spcPct val="20000"/>
        </a:spcBef>
        <a:buFont typeface="Arial" pitchFamily="34" charset="0"/>
        <a:buChar char="»"/>
        <a:defRPr lang="ko-KR" altLang="en-US" sz="2000" kern="1200">
          <a:solidFill>
            <a:schemeClr val="tx1"/>
          </a:solidFill>
          <a:latin typeface="맑은 고딕" pitchFamily="50" charset="-127"/>
          <a:ea typeface="맑은 고딕" pitchFamily="50" charset="-127"/>
          <a:cs typeface="+mn-cs"/>
        </a:defRPr>
      </a:lvl5pPr>
      <a:lvl6pPr marL="2738148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3599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33838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31683" indent="-248923" algn="l" defTabSz="995690" rtl="0" eaLnBrk="1" latinLnBrk="1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784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9569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49353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99138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89225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87070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84916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982761" algn="l" defTabSz="995690" rtl="0" eaLnBrk="1" latinLnBrk="1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nandtech.com/show/16036/2023-interposers-tsmc-hints-at-2000mm2-12x-hbm-in-one-package" TargetMode="External"/><Relationship Id="rId13" Type="http://schemas.openxmlformats.org/officeDocument/2006/relationships/hyperlink" Target="https://esg.tsmc.com/en/update/responsibleSupplyChain/caseStudy/33/index.html" TargetMode="External"/><Relationship Id="rId3" Type="http://schemas.openxmlformats.org/officeDocument/2006/relationships/image" Target="../media/image10.png"/><Relationship Id="rId7" Type="http://schemas.openxmlformats.org/officeDocument/2006/relationships/hyperlink" Target="https://siliconangle.com/2023/01/12/tsmc-posts-strong-fourth-quarter-results-forecasts-slowing-chip-demand/" TargetMode="External"/><Relationship Id="rId12" Type="http://schemas.openxmlformats.org/officeDocument/2006/relationships/hyperlink" Target="https://www.cnbc.com/2022/09/22/semiconductor-alliances-between-us-and-asia-could-hold-back-china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macworld.com/article/234529/tsmc-details-its-future-5nm-and-3nm-manufacturing-processesheres-what-it-means-for-apple-silicon.html" TargetMode="External"/><Relationship Id="rId11" Type="http://schemas.openxmlformats.org/officeDocument/2006/relationships/hyperlink" Target="https://seekingalpha.com/article/4549698-taiwan-semiconductor-growth-stock-with-high-geopolitical-risks-tsm" TargetMode="External"/><Relationship Id="rId5" Type="http://schemas.openxmlformats.org/officeDocument/2006/relationships/hyperlink" Target="https://arstechnica.com/science/2022/04/can-semiconductor-makers-meet-surging-demands-sustainably/" TargetMode="External"/><Relationship Id="rId10" Type="http://schemas.openxmlformats.org/officeDocument/2006/relationships/hyperlink" Target="https://www.marktechpost.com/2022/09/29/top-artificial-intelligence-ai-chip-companies-leading-the-way-in-2022/" TargetMode="External"/><Relationship Id="rId4" Type="http://schemas.openxmlformats.org/officeDocument/2006/relationships/hyperlink" Target="https://www.cnn.com/2022/11/21/business/taiwan-tsmc-arizona-plant-hnk-intl/index.html" TargetMode="External"/><Relationship Id="rId9" Type="http://schemas.openxmlformats.org/officeDocument/2006/relationships/hyperlink" Target="https://www.ft.com/content/818e8d23-6d9e-4793-bd69-35e9f5dc49a9" TargetMode="External"/><Relationship Id="rId14" Type="http://schemas.openxmlformats.org/officeDocument/2006/relationships/hyperlink" Target="https://www.eetasia.com/tsmc-commits-to-nanosheet-technology-at-2nm-node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1247996/tsmc-revenue-share-of-leading-customers/" TargetMode="External"/><Relationship Id="rId13" Type="http://schemas.openxmlformats.org/officeDocument/2006/relationships/hyperlink" Target="https://esg.tsmc.com/en/focus/AnAdmiredEmployer.html" TargetMode="External"/><Relationship Id="rId18" Type="http://schemas.openxmlformats.org/officeDocument/2006/relationships/hyperlink" Target="https://www.wsj.com/articles/tsmc-isnt-immune-to-the-chip-downturnor-geopolitics-11665661789" TargetMode="External"/><Relationship Id="rId3" Type="http://schemas.openxmlformats.org/officeDocument/2006/relationships/image" Target="../media/image10.png"/><Relationship Id="rId7" Type="http://schemas.openxmlformats.org/officeDocument/2006/relationships/hyperlink" Target="https://www.tomshardware.com/news/tsmc-founder-pat-gelsinger-may-not-have-time" TargetMode="External"/><Relationship Id="rId12" Type="http://schemas.openxmlformats.org/officeDocument/2006/relationships/hyperlink" Target="https://esg.tsmc.com/en/focus/inclusiveWorkplace/talentAttraction.html" TargetMode="External"/><Relationship Id="rId17" Type="http://schemas.openxmlformats.org/officeDocument/2006/relationships/hyperlink" Target="https://3dfabric.tsmc.com/english/dedicatedFoundry/technology/SoIC.htm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www.tsmc.com/english/dedicatedFoundry/technology/platform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tomshardware.com/news/amd-becomes-tsmc-third-largest-customer" TargetMode="External"/><Relationship Id="rId11" Type="http://schemas.openxmlformats.org/officeDocument/2006/relationships/hyperlink" Target="https://www.tsmc.com/english/dedicatedFoundry/technology/logic/l_3nm" TargetMode="External"/><Relationship Id="rId5" Type="http://schemas.openxmlformats.org/officeDocument/2006/relationships/hyperlink" Target="https://www.pgurus.com/tsmc-to-invest-a-record-44-bn-on-chip-capacity-expansion-to-address-shortage/" TargetMode="External"/><Relationship Id="rId15" Type="http://schemas.openxmlformats.org/officeDocument/2006/relationships/hyperlink" Target="https://esg.tsmc.com/en/ESG/stakeholder.html" TargetMode="External"/><Relationship Id="rId10" Type="http://schemas.openxmlformats.org/officeDocument/2006/relationships/hyperlink" Target="https://esg.tsmc.com/en/focus/inclusiveWorkplace/talentDevelopment.html" TargetMode="External"/><Relationship Id="rId4" Type="http://schemas.openxmlformats.org/officeDocument/2006/relationships/hyperlink" Target="https://www.apty.io/blog/kotters-8-step-model/" TargetMode="External"/><Relationship Id="rId9" Type="http://schemas.openxmlformats.org/officeDocument/2006/relationships/hyperlink" Target="https://online.hbs.edu/blog/post/organizational-change-management" TargetMode="External"/><Relationship Id="rId14" Type="http://schemas.openxmlformats.org/officeDocument/2006/relationships/hyperlink" Target="https://www.tsmc.com/english/aboutTSMC/company_profile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제목 6"/>
          <p:cNvSpPr>
            <a:spLocks noGrp="1"/>
          </p:cNvSpPr>
          <p:nvPr>
            <p:ph type="ctrTitle"/>
          </p:nvPr>
        </p:nvSpPr>
        <p:spPr>
          <a:xfrm>
            <a:off x="766614" y="981522"/>
            <a:ext cx="9983465" cy="1152128"/>
          </a:xfrm>
        </p:spPr>
        <p:txBody>
          <a:bodyPr/>
          <a:lstStyle/>
          <a:p>
            <a:r>
              <a:rPr lang="en-US" altLang="ko-KR" dirty="0"/>
              <a:t>Change and Stability Management</a:t>
            </a:r>
            <a:br>
              <a:rPr lang="en-US" altLang="ko-KR" dirty="0"/>
            </a:br>
            <a:r>
              <a:rPr lang="en-US" altLang="ko-KR" dirty="0"/>
              <a:t> (BMMB7000)</a:t>
            </a:r>
            <a:endParaRPr lang="ko-KR" altLang="en-US" b="1" dirty="0"/>
          </a:p>
        </p:txBody>
      </p:sp>
      <p:pic>
        <p:nvPicPr>
          <p:cNvPr id="6146" name="Picture 2" descr="TSMC - Wikipedia">
            <a:extLst>
              <a:ext uri="{FF2B5EF4-FFF2-40B4-BE49-F238E27FC236}">
                <a16:creationId xmlns:a16="http://schemas.microsoft.com/office/drawing/2014/main" id="{7ED00E0D-8811-B435-59C1-A896C912F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58" y="4869955"/>
            <a:ext cx="2160240" cy="170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03343C4C-ABD3-A05D-F9C9-204DD2047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237" y="4891453"/>
            <a:ext cx="1890007" cy="1701190"/>
          </a:xfrm>
          <a:prstGeom prst="rect">
            <a:avLst/>
          </a:prstGeom>
        </p:spPr>
      </p:pic>
      <p:sp>
        <p:nvSpPr>
          <p:cNvPr id="6" name="제목 6">
            <a:extLst>
              <a:ext uri="{FF2B5EF4-FFF2-40B4-BE49-F238E27FC236}">
                <a16:creationId xmlns:a16="http://schemas.microsoft.com/office/drawing/2014/main" id="{98646477-0263-3179-4AA6-E08D74104D1F}"/>
              </a:ext>
            </a:extLst>
          </p:cNvPr>
          <p:cNvSpPr txBox="1">
            <a:spLocks/>
          </p:cNvSpPr>
          <p:nvPr/>
        </p:nvSpPr>
        <p:spPr>
          <a:xfrm>
            <a:off x="799569" y="3739558"/>
            <a:ext cx="9983465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569" tIns="49785" rIns="99569" bIns="49785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r" defTabSz="99569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Font typeface="굴림체" pitchFamily="49" charset="-127"/>
              <a:buNone/>
              <a:defRPr lang="ko-KR" altLang="en-US" sz="5800" kern="1200" baseline="0" dirty="0">
                <a:solidFill>
                  <a:schemeClr val="bg1"/>
                </a:solidFill>
                <a:effectLst/>
                <a:latin typeface="+mj-lt"/>
                <a:ea typeface="맑은 고딕" pitchFamily="50" charset="-127"/>
                <a:cs typeface="+mj-cs"/>
              </a:defRPr>
            </a:lvl1pPr>
          </a:lstStyle>
          <a:p>
            <a:r>
              <a:rPr lang="en-US" altLang="ko-KR" sz="3600" dirty="0"/>
              <a:t>Chan Kong To (2215161)</a:t>
            </a:r>
            <a:endParaRPr 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그룹 3"/>
          <p:cNvGrpSpPr/>
          <p:nvPr/>
        </p:nvGrpSpPr>
        <p:grpSpPr>
          <a:xfrm>
            <a:off x="2134766" y="313932"/>
            <a:ext cx="7212235" cy="523220"/>
            <a:chOff x="4511030" y="1197546"/>
            <a:chExt cx="7212235" cy="523220"/>
          </a:xfrm>
        </p:grpSpPr>
        <p:sp>
          <p:nvSpPr>
            <p:cNvPr id="2" name="모서리가 둥근 직사각형 1"/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3" name="그룹 2"/>
            <p:cNvGrpSpPr/>
            <p:nvPr/>
          </p:nvGrpSpPr>
          <p:grpSpPr>
            <a:xfrm>
              <a:off x="4511030" y="1197546"/>
              <a:ext cx="7212235" cy="523220"/>
              <a:chOff x="6311230" y="1989634"/>
              <a:chExt cx="8153697" cy="523220"/>
            </a:xfrm>
          </p:grpSpPr>
          <p:sp>
            <p:nvSpPr>
              <p:cNvPr id="46" name="TextBox 13"/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01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47" name="Text Box 5"/>
              <p:cNvSpPr txBox="1">
                <a:spLocks noChangeArrowheads="1"/>
              </p:cNvSpPr>
              <p:nvPr/>
            </p:nvSpPr>
            <p:spPr bwMode="auto">
              <a:xfrm>
                <a:off x="7050904" y="2051189"/>
                <a:ext cx="7414023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What Is Change Management of Organization </a:t>
                </a:r>
              </a:p>
            </p:txBody>
          </p:sp>
        </p:grpSp>
      </p:grpSp>
      <p:sp>
        <p:nvSpPr>
          <p:cNvPr id="44" name="TextBox 43"/>
          <p:cNvSpPr txBox="1"/>
          <p:nvPr/>
        </p:nvSpPr>
        <p:spPr>
          <a:xfrm>
            <a:off x="8007597" y="5518026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4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맑은 고딕" panose="020B0503020000020004" pitchFamily="50" charset="-127"/>
              </a:rPr>
              <a:t>CONTENTS</a:t>
            </a:r>
            <a:endParaRPr lang="ko-KR" altLang="en-US" sz="4400" b="1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맑은 고딕" panose="020B0503020000020004" pitchFamily="50" charset="-127"/>
            </a:endParaRPr>
          </a:p>
        </p:txBody>
      </p:sp>
      <p:grpSp>
        <p:nvGrpSpPr>
          <p:cNvPr id="21" name="그룹 20"/>
          <p:cNvGrpSpPr/>
          <p:nvPr/>
        </p:nvGrpSpPr>
        <p:grpSpPr>
          <a:xfrm>
            <a:off x="2434233" y="958595"/>
            <a:ext cx="3949005" cy="523220"/>
            <a:chOff x="4511030" y="1197546"/>
            <a:chExt cx="3949005" cy="523220"/>
          </a:xfrm>
        </p:grpSpPr>
        <p:sp>
          <p:nvSpPr>
            <p:cNvPr id="22" name="모서리가 둥근 직사각형 21"/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23" name="그룹 22"/>
            <p:cNvGrpSpPr/>
            <p:nvPr/>
          </p:nvGrpSpPr>
          <p:grpSpPr>
            <a:xfrm>
              <a:off x="4511030" y="1197546"/>
              <a:ext cx="3949005" cy="523220"/>
              <a:chOff x="6311230" y="1989634"/>
              <a:chExt cx="4464496" cy="523220"/>
            </a:xfrm>
          </p:grpSpPr>
          <p:sp>
            <p:nvSpPr>
              <p:cNvPr id="24" name="TextBox 13"/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02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26" name="Text Box 5"/>
              <p:cNvSpPr txBox="1">
                <a:spLocks noChangeArrowheads="1"/>
              </p:cNvSpPr>
              <p:nvPr/>
            </p:nvSpPr>
            <p:spPr bwMode="auto">
              <a:xfrm>
                <a:off x="7050905" y="2051189"/>
                <a:ext cx="372482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TSMC Introduction</a:t>
                </a:r>
              </a:p>
            </p:txBody>
          </p:sp>
        </p:grpSp>
      </p:grpSp>
      <p:grpSp>
        <p:nvGrpSpPr>
          <p:cNvPr id="27" name="그룹 26"/>
          <p:cNvGrpSpPr/>
          <p:nvPr/>
        </p:nvGrpSpPr>
        <p:grpSpPr>
          <a:xfrm>
            <a:off x="2794273" y="1603258"/>
            <a:ext cx="6120679" cy="523220"/>
            <a:chOff x="4511030" y="1197546"/>
            <a:chExt cx="6120679" cy="523220"/>
          </a:xfrm>
        </p:grpSpPr>
        <p:sp>
          <p:nvSpPr>
            <p:cNvPr id="28" name="모서리가 둥근 직사각형 27"/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29" name="그룹 28"/>
            <p:cNvGrpSpPr/>
            <p:nvPr/>
          </p:nvGrpSpPr>
          <p:grpSpPr>
            <a:xfrm>
              <a:off x="4511030" y="1197546"/>
              <a:ext cx="6120679" cy="523220"/>
              <a:chOff x="6311230" y="1989634"/>
              <a:chExt cx="6919654" cy="523220"/>
            </a:xfrm>
          </p:grpSpPr>
          <p:sp>
            <p:nvSpPr>
              <p:cNvPr id="30" name="TextBox 13"/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03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31" name="Text Box 5"/>
              <p:cNvSpPr txBox="1">
                <a:spLocks noChangeArrowheads="1"/>
              </p:cNvSpPr>
              <p:nvPr/>
            </p:nvSpPr>
            <p:spPr bwMode="auto">
              <a:xfrm>
                <a:off x="7050904" y="2051189"/>
                <a:ext cx="6179980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The Changes of TSMC Has Undergone</a:t>
                </a:r>
              </a:p>
            </p:txBody>
          </p:sp>
        </p:grpSp>
      </p:grpSp>
      <p:grpSp>
        <p:nvGrpSpPr>
          <p:cNvPr id="32" name="그룹 31"/>
          <p:cNvGrpSpPr/>
          <p:nvPr/>
        </p:nvGrpSpPr>
        <p:grpSpPr>
          <a:xfrm>
            <a:off x="3154313" y="2247921"/>
            <a:ext cx="6192687" cy="523220"/>
            <a:chOff x="4511030" y="1197546"/>
            <a:chExt cx="6192687" cy="523220"/>
          </a:xfrm>
        </p:grpSpPr>
        <p:sp>
          <p:nvSpPr>
            <p:cNvPr id="33" name="모서리가 둥근 직사각형 32"/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34" name="그룹 33"/>
            <p:cNvGrpSpPr/>
            <p:nvPr/>
          </p:nvGrpSpPr>
          <p:grpSpPr>
            <a:xfrm>
              <a:off x="4511030" y="1197546"/>
              <a:ext cx="6192687" cy="523220"/>
              <a:chOff x="6311230" y="1989634"/>
              <a:chExt cx="7001061" cy="523220"/>
            </a:xfrm>
          </p:grpSpPr>
          <p:sp>
            <p:nvSpPr>
              <p:cNvPr id="35" name="TextBox 13"/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04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36" name="Text Box 5"/>
              <p:cNvSpPr txBox="1">
                <a:spLocks noChangeArrowheads="1"/>
              </p:cNvSpPr>
              <p:nvPr/>
            </p:nvSpPr>
            <p:spPr bwMode="auto">
              <a:xfrm>
                <a:off x="7050904" y="2051189"/>
                <a:ext cx="6261387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Key Factors and Drivers of Changes</a:t>
                </a:r>
              </a:p>
            </p:txBody>
          </p:sp>
        </p:grpSp>
      </p:grpSp>
      <p:grpSp>
        <p:nvGrpSpPr>
          <p:cNvPr id="37" name="그룹 36"/>
          <p:cNvGrpSpPr/>
          <p:nvPr/>
        </p:nvGrpSpPr>
        <p:grpSpPr>
          <a:xfrm>
            <a:off x="3514353" y="2892583"/>
            <a:ext cx="5112568" cy="523220"/>
            <a:chOff x="4511030" y="1197546"/>
            <a:chExt cx="3949005" cy="523220"/>
          </a:xfrm>
        </p:grpSpPr>
        <p:sp>
          <p:nvSpPr>
            <p:cNvPr id="38" name="모서리가 둥근 직사각형 37"/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39" name="그룹 38"/>
            <p:cNvGrpSpPr/>
            <p:nvPr/>
          </p:nvGrpSpPr>
          <p:grpSpPr>
            <a:xfrm>
              <a:off x="4511030" y="1197546"/>
              <a:ext cx="3949005" cy="523220"/>
              <a:chOff x="6311230" y="1989634"/>
              <a:chExt cx="4464496" cy="523220"/>
            </a:xfrm>
          </p:grpSpPr>
          <p:sp>
            <p:nvSpPr>
              <p:cNvPr id="40" name="TextBox 13"/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05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41" name="Text Box 5"/>
              <p:cNvSpPr txBox="1">
                <a:spLocks noChangeArrowheads="1"/>
              </p:cNvSpPr>
              <p:nvPr/>
            </p:nvSpPr>
            <p:spPr bwMode="auto">
              <a:xfrm>
                <a:off x="7050905" y="2051189"/>
                <a:ext cx="372482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SWOT analyze of drivers of changes</a:t>
                </a:r>
              </a:p>
            </p:txBody>
          </p:sp>
        </p:grpSp>
      </p:grpSp>
      <p:grpSp>
        <p:nvGrpSpPr>
          <p:cNvPr id="5" name="그룹 36">
            <a:extLst>
              <a:ext uri="{FF2B5EF4-FFF2-40B4-BE49-F238E27FC236}">
                <a16:creationId xmlns:a16="http://schemas.microsoft.com/office/drawing/2014/main" id="{A0B1FFD9-B51B-DD77-C390-5DB820BE62A6}"/>
              </a:ext>
            </a:extLst>
          </p:cNvPr>
          <p:cNvGrpSpPr/>
          <p:nvPr/>
        </p:nvGrpSpPr>
        <p:grpSpPr>
          <a:xfrm>
            <a:off x="4021506" y="3581140"/>
            <a:ext cx="5112568" cy="523220"/>
            <a:chOff x="4511030" y="1197546"/>
            <a:chExt cx="3949005" cy="523220"/>
          </a:xfrm>
        </p:grpSpPr>
        <p:sp>
          <p:nvSpPr>
            <p:cNvPr id="6" name="모서리가 둥근 직사각형 37">
              <a:extLst>
                <a:ext uri="{FF2B5EF4-FFF2-40B4-BE49-F238E27FC236}">
                  <a16:creationId xmlns:a16="http://schemas.microsoft.com/office/drawing/2014/main" id="{FA3C5AC7-7AB5-1E15-6C30-A182BB0CAB97}"/>
                </a:ext>
              </a:extLst>
            </p:cNvPr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7" name="그룹 38">
              <a:extLst>
                <a:ext uri="{FF2B5EF4-FFF2-40B4-BE49-F238E27FC236}">
                  <a16:creationId xmlns:a16="http://schemas.microsoft.com/office/drawing/2014/main" id="{A9CEC26F-FB44-0C30-C080-F200157640D7}"/>
                </a:ext>
              </a:extLst>
            </p:cNvPr>
            <p:cNvGrpSpPr/>
            <p:nvPr/>
          </p:nvGrpSpPr>
          <p:grpSpPr>
            <a:xfrm>
              <a:off x="4511030" y="1197546"/>
              <a:ext cx="3949005" cy="523220"/>
              <a:chOff x="6311230" y="1989634"/>
              <a:chExt cx="4464496" cy="523220"/>
            </a:xfrm>
          </p:grpSpPr>
          <p:sp>
            <p:nvSpPr>
              <p:cNvPr id="8" name="TextBox 13">
                <a:extLst>
                  <a:ext uri="{FF2B5EF4-FFF2-40B4-BE49-F238E27FC236}">
                    <a16:creationId xmlns:a16="http://schemas.microsoft.com/office/drawing/2014/main" id="{5AF22CAE-7ABB-0FDB-F249-9D75DFB95A7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06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9" name="Text Box 5">
                <a:extLst>
                  <a:ext uri="{FF2B5EF4-FFF2-40B4-BE49-F238E27FC236}">
                    <a16:creationId xmlns:a16="http://schemas.microsoft.com/office/drawing/2014/main" id="{C02E0E71-A7C1-46C0-84F0-36DA737A357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050905" y="2051189"/>
                <a:ext cx="372482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ko-KR" b="1" dirty="0">
                    <a:solidFill>
                      <a:schemeClr val="bg1"/>
                    </a:solidFill>
                    <a:latin typeface="+mj-lt"/>
                  </a:rPr>
                  <a:t>The Kotter's 8-step Change Model</a:t>
                </a:r>
              </a:p>
            </p:txBody>
          </p:sp>
        </p:grpSp>
      </p:grpSp>
      <p:grpSp>
        <p:nvGrpSpPr>
          <p:cNvPr id="12" name="그룹 36">
            <a:extLst>
              <a:ext uri="{FF2B5EF4-FFF2-40B4-BE49-F238E27FC236}">
                <a16:creationId xmlns:a16="http://schemas.microsoft.com/office/drawing/2014/main" id="{A6E8BD26-EDBE-1836-38DF-D88952BFFC4B}"/>
              </a:ext>
            </a:extLst>
          </p:cNvPr>
          <p:cNvGrpSpPr/>
          <p:nvPr/>
        </p:nvGrpSpPr>
        <p:grpSpPr>
          <a:xfrm>
            <a:off x="4444606" y="4258540"/>
            <a:ext cx="5112568" cy="523220"/>
            <a:chOff x="4511030" y="1197546"/>
            <a:chExt cx="3949005" cy="523220"/>
          </a:xfrm>
        </p:grpSpPr>
        <p:sp>
          <p:nvSpPr>
            <p:cNvPr id="13" name="모서리가 둥근 직사각형 37">
              <a:extLst>
                <a:ext uri="{FF2B5EF4-FFF2-40B4-BE49-F238E27FC236}">
                  <a16:creationId xmlns:a16="http://schemas.microsoft.com/office/drawing/2014/main" id="{94338A70-5E2C-26C6-F93B-042FEF3E12C8}"/>
                </a:ext>
              </a:extLst>
            </p:cNvPr>
            <p:cNvSpPr/>
            <p:nvPr/>
          </p:nvSpPr>
          <p:spPr>
            <a:xfrm rot="2700000">
              <a:off x="4635106" y="1243132"/>
              <a:ext cx="432048" cy="432048"/>
            </a:xfrm>
            <a:prstGeom prst="roundRect">
              <a:avLst/>
            </a:prstGeom>
            <a:solidFill>
              <a:srgbClr val="2FC4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atin typeface="+mj-lt"/>
              </a:endParaRPr>
            </a:p>
          </p:txBody>
        </p:sp>
        <p:grpSp>
          <p:nvGrpSpPr>
            <p:cNvPr id="14" name="그룹 38">
              <a:extLst>
                <a:ext uri="{FF2B5EF4-FFF2-40B4-BE49-F238E27FC236}">
                  <a16:creationId xmlns:a16="http://schemas.microsoft.com/office/drawing/2014/main" id="{E5A3F27E-2815-1863-1A5B-582B85DAB67F}"/>
                </a:ext>
              </a:extLst>
            </p:cNvPr>
            <p:cNvGrpSpPr/>
            <p:nvPr/>
          </p:nvGrpSpPr>
          <p:grpSpPr>
            <a:xfrm>
              <a:off x="4511030" y="1197546"/>
              <a:ext cx="3949005" cy="523220"/>
              <a:chOff x="6311230" y="1989634"/>
              <a:chExt cx="4464496" cy="523220"/>
            </a:xfrm>
          </p:grpSpPr>
          <p:sp>
            <p:nvSpPr>
              <p:cNvPr id="15" name="TextBox 13">
                <a:extLst>
                  <a:ext uri="{FF2B5EF4-FFF2-40B4-BE49-F238E27FC236}">
                    <a16:creationId xmlns:a16="http://schemas.microsoft.com/office/drawing/2014/main" id="{344AC9D6-23CB-8D5D-921B-E14843AFD63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311230" y="1989634"/>
                <a:ext cx="720082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/>
                <a:r>
                  <a:rPr lang="en-US" altLang="ko-KR" sz="2800" b="1" dirty="0">
                    <a:solidFill>
                      <a:schemeClr val="bg1"/>
                    </a:solidFill>
                    <a:latin typeface="+mj-lt"/>
                    <a:ea typeface="맑은 고딕" panose="020B0503020000020004" pitchFamily="50" charset="-127"/>
                  </a:rPr>
                  <a:t>07</a:t>
                </a:r>
                <a:endParaRPr lang="ko-KR" altLang="en-US" sz="28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</a:endParaRPr>
              </a:p>
            </p:txBody>
          </p:sp>
          <p:sp>
            <p:nvSpPr>
              <p:cNvPr id="16" name="Text Box 5">
                <a:extLst>
                  <a:ext uri="{FF2B5EF4-FFF2-40B4-BE49-F238E27FC236}">
                    <a16:creationId xmlns:a16="http://schemas.microsoft.com/office/drawing/2014/main" id="{19324710-B418-3C9A-4114-C1E33B22DE3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050905" y="2051189"/>
                <a:ext cx="3724821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defRPr/>
                </a:pPr>
                <a:r>
                  <a:rPr lang="en-US" altLang="zh-CN" b="1" dirty="0">
                    <a:solidFill>
                      <a:schemeClr val="bg1"/>
                    </a:solidFill>
                    <a:latin typeface="+mj-lt"/>
                  </a:rPr>
                  <a:t>Reference List</a:t>
                </a:r>
                <a:endParaRPr lang="en-US" altLang="ko-KR" b="1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pic>
        <p:nvPicPr>
          <p:cNvPr id="17" name="圖片 16">
            <a:extLst>
              <a:ext uri="{FF2B5EF4-FFF2-40B4-BE49-F238E27FC236}">
                <a16:creationId xmlns:a16="http://schemas.microsoft.com/office/drawing/2014/main" id="{5E80D1EA-9855-9073-B30E-7C00B73D0D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  <p:pic>
        <p:nvPicPr>
          <p:cNvPr id="18" name="Picture 2" descr="TSMC - Wikipedia">
            <a:extLst>
              <a:ext uri="{FF2B5EF4-FFF2-40B4-BE49-F238E27FC236}">
                <a16:creationId xmlns:a16="http://schemas.microsoft.com/office/drawing/2014/main" id="{33A960EF-44C7-B123-95BF-8F201359C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848401"/>
            <a:chOff x="1706578" y="260688"/>
            <a:chExt cx="3248299" cy="1848401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1200329"/>
              <a:chOff x="7014409" y="1177628"/>
              <a:chExt cx="3218706" cy="1200329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120032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What is change management of organization 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01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526154" y="2663172"/>
            <a:ext cx="5473708" cy="3338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R="0" defTabSz="9144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1" lang="en-US" altLang="zh-CN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It </a:t>
            </a:r>
            <a:r>
              <a:rPr kumimoji="1" lang="en-US" altLang="ko-KR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is the process of guiding organizational change to a successful resolution, and it typically includes three major phases (</a:t>
            </a:r>
            <a:r>
              <a:rPr kumimoji="1" lang="en-US" altLang="ko-KR" sz="1800" dirty="0" err="1">
                <a:solidFill>
                  <a:schemeClr val="bg1"/>
                </a:solidFill>
                <a:latin typeface="+mj-lt"/>
                <a:cs typeface="굴림" pitchFamily="50" charset="-127"/>
              </a:rPr>
              <a:t>Stobierski</a:t>
            </a:r>
            <a:r>
              <a:rPr kumimoji="1" lang="en-US" altLang="ko-KR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, 2023)</a:t>
            </a:r>
          </a:p>
          <a:p>
            <a:pPr marR="0" indent="-228600" defTabSz="9144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1" lang="en-US" altLang="ko-KR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Preparation</a:t>
            </a:r>
          </a:p>
          <a:p>
            <a:pPr marR="0" indent="-228600" defTabSz="9144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1" lang="en-US" altLang="ko-KR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Implementation</a:t>
            </a:r>
          </a:p>
          <a:p>
            <a:pPr marR="0" indent="-228600" defTabSz="91440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1" lang="en-US" altLang="ko-KR" sz="1800" dirty="0">
                <a:solidFill>
                  <a:schemeClr val="bg1"/>
                </a:solidFill>
                <a:latin typeface="+mj-lt"/>
                <a:cs typeface="굴림" pitchFamily="50" charset="-127"/>
              </a:rPr>
              <a:t>Follow-through</a:t>
            </a:r>
          </a:p>
        </p:txBody>
      </p:sp>
      <p:pic>
        <p:nvPicPr>
          <p:cNvPr id="4" name="Picture 2" descr="organizational change management definition">
            <a:extLst>
              <a:ext uri="{FF2B5EF4-FFF2-40B4-BE49-F238E27FC236}">
                <a16:creationId xmlns:a16="http://schemas.microsoft.com/office/drawing/2014/main" id="{C0DA7210-B75B-572A-8596-8D0E053BD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38" y="1342316"/>
            <a:ext cx="4934309" cy="4934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TSMC - Wikipedia">
            <a:extLst>
              <a:ext uri="{FF2B5EF4-FFF2-40B4-BE49-F238E27FC236}">
                <a16:creationId xmlns:a16="http://schemas.microsoft.com/office/drawing/2014/main" id="{93B5227D-DFC4-9575-577F-FC3F50036D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A664EC81-B784-C418-B719-78293A88221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79069"/>
            <a:chOff x="1706578" y="260688"/>
            <a:chExt cx="3248299" cy="1479069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830997"/>
              <a:chOff x="7014409" y="1177628"/>
              <a:chExt cx="3218706" cy="830997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Taiwan Semiconductor Manufacturing Company Limited (TSMC)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02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55247" y="2683347"/>
            <a:ext cx="4248472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600" b="0" i="0" dirty="0">
                <a:solidFill>
                  <a:schemeClr val="bg1"/>
                </a:solidFill>
                <a:effectLst/>
              </a:rPr>
              <a:t>TSMC, established in 1987</a:t>
            </a:r>
            <a:r>
              <a:rPr lang="en-US" altLang="zh-HK" sz="1600" dirty="0">
                <a:solidFill>
                  <a:schemeClr val="bg1"/>
                </a:solidFill>
              </a:rPr>
              <a:t>, </a:t>
            </a:r>
            <a:r>
              <a:rPr lang="en-US" altLang="zh-HK" sz="1600" i="0" dirty="0">
                <a:solidFill>
                  <a:schemeClr val="bg1"/>
                </a:solidFill>
                <a:effectLst/>
              </a:rPr>
              <a:t>manufactured over 12,698 products in 2022, including (TSMC, 2023a)</a:t>
            </a:r>
            <a:endParaRPr lang="en-US" altLang="zh-HK" sz="1600" i="0" dirty="0">
              <a:solidFill>
                <a:srgbClr val="FF0000"/>
              </a:solidFill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HK" sz="1600" i="0" dirty="0">
                <a:solidFill>
                  <a:schemeClr val="bg1"/>
                </a:solidFill>
                <a:effectLst/>
              </a:rPr>
              <a:t>High performance computing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HK" sz="1600" i="0" dirty="0">
                <a:solidFill>
                  <a:schemeClr val="bg1"/>
                </a:solidFill>
                <a:effectLst/>
              </a:rPr>
              <a:t>Smartphones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HK" sz="1600" i="0" dirty="0">
                <a:solidFill>
                  <a:schemeClr val="bg1"/>
                </a:solidFill>
                <a:effectLst/>
              </a:rPr>
              <a:t>The internet of things (</a:t>
            </a:r>
            <a:r>
              <a:rPr lang="en-US" altLang="zh-HK" sz="1600" i="0" dirty="0" err="1">
                <a:solidFill>
                  <a:schemeClr val="bg1"/>
                </a:solidFill>
                <a:effectLst/>
              </a:rPr>
              <a:t>iot</a:t>
            </a:r>
            <a:r>
              <a:rPr lang="en-US" altLang="zh-HK" sz="1600" i="0" dirty="0">
                <a:solidFill>
                  <a:schemeClr val="bg1"/>
                </a:solidFill>
                <a:effectLst/>
              </a:rPr>
              <a:t>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HK" sz="1600" i="0" dirty="0">
                <a:solidFill>
                  <a:schemeClr val="bg1"/>
                </a:solidFill>
                <a:effectLst/>
              </a:rPr>
              <a:t>Automotive</a:t>
            </a:r>
            <a:endParaRPr lang="en-US" altLang="zh-HK" sz="1600" dirty="0">
              <a:solidFill>
                <a:schemeClr val="bg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HK" sz="1600" i="0" dirty="0">
                <a:solidFill>
                  <a:schemeClr val="bg1"/>
                </a:solidFill>
                <a:effectLst/>
              </a:rPr>
              <a:t>Digital consumer electronics</a:t>
            </a:r>
          </a:p>
          <a:p>
            <a:pPr algn="l"/>
            <a:endParaRPr lang="en-US" altLang="zh-HK" sz="16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600" b="0" i="0" dirty="0">
                <a:solidFill>
                  <a:schemeClr val="bg1"/>
                </a:solidFill>
                <a:effectLst/>
              </a:rPr>
              <a:t>Annual capacity exceeded 15 million 12-inch equivalent wafers, with facilities located in Taiwan, the US, and China. </a:t>
            </a:r>
          </a:p>
          <a:p>
            <a:pPr algn="l"/>
            <a:endParaRPr lang="en-US" altLang="zh-HK" sz="1600" b="0" i="0" dirty="0">
              <a:solidFill>
                <a:schemeClr val="bg1"/>
              </a:solidFill>
              <a:effectLst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600" dirty="0">
                <a:solidFill>
                  <a:schemeClr val="bg1"/>
                </a:solidFill>
              </a:rPr>
              <a:t>T</a:t>
            </a:r>
            <a:r>
              <a:rPr lang="en-US" altLang="zh-HK" sz="1600" b="0" i="0" dirty="0">
                <a:solidFill>
                  <a:schemeClr val="bg1"/>
                </a:solidFill>
                <a:effectLst/>
              </a:rPr>
              <a:t>wo new fabs, in Arizona and the Japan.</a:t>
            </a:r>
            <a:endParaRPr lang="zh-HK" altLang="en-US" sz="1600" dirty="0">
              <a:solidFill>
                <a:schemeClr val="bg1"/>
              </a:solidFill>
            </a:endParaRPr>
          </a:p>
        </p:txBody>
      </p:sp>
      <p:pic>
        <p:nvPicPr>
          <p:cNvPr id="5" name="Picture 2" descr="TSMC to build chip plant in Arizona - MEXICONOW">
            <a:extLst>
              <a:ext uri="{FF2B5EF4-FFF2-40B4-BE49-F238E27FC236}">
                <a16:creationId xmlns:a16="http://schemas.microsoft.com/office/drawing/2014/main" id="{47E20A99-820A-F377-399A-4953D49B3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54" y="2305199"/>
            <a:ext cx="5820651" cy="348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SMC - Wikipedia">
            <a:extLst>
              <a:ext uri="{FF2B5EF4-FFF2-40B4-BE49-F238E27FC236}">
                <a16:creationId xmlns:a16="http://schemas.microsoft.com/office/drawing/2014/main" id="{31E556DB-2DEF-82A6-F6C0-004B8E4F3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65E92334-3B7F-531E-3C64-9A12A8ECE1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48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01283"/>
            <a:chOff x="1706578" y="260688"/>
            <a:chExt cx="3248299" cy="1401283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753211"/>
              <a:chOff x="7014409" y="1177628"/>
              <a:chExt cx="3218706" cy="75321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The changes of TSMC has undergone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03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55247" y="2683347"/>
            <a:ext cx="424847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Expansion of Production Capacity (</a:t>
            </a:r>
            <a:r>
              <a:rPr lang="en-US" altLang="zh-HK" sz="1800" b="0" i="0" dirty="0" err="1">
                <a:solidFill>
                  <a:schemeClr val="bg1"/>
                </a:solidFill>
                <a:effectLst/>
              </a:rPr>
              <a:t>Pgurus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HK" sz="1800" b="0" i="0" dirty="0" err="1">
                <a:solidFill>
                  <a:schemeClr val="bg1"/>
                </a:solidFill>
                <a:effectLst/>
              </a:rPr>
              <a:t>Newsdesk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, 2022)</a:t>
            </a:r>
            <a:endParaRPr lang="en-US" altLang="zh-HK" sz="1800" b="0" i="0" dirty="0">
              <a:solidFill>
                <a:srgbClr val="FF0000"/>
              </a:solidFill>
              <a:effectLst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Embracing Advanced Technology (TSMC, 2020a)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Leadership Change (Shilov, 2021b)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Geopolitical Risk (Invest Heroes, 2022)</a:t>
            </a:r>
          </a:p>
        </p:txBody>
      </p:sp>
      <p:pic>
        <p:nvPicPr>
          <p:cNvPr id="4" name="Picture 2" descr="TSMC: the Taiwanese chipmaker caught up in the tech cold war | Financial  Times">
            <a:extLst>
              <a:ext uri="{FF2B5EF4-FFF2-40B4-BE49-F238E27FC236}">
                <a16:creationId xmlns:a16="http://schemas.microsoft.com/office/drawing/2014/main" id="{8E7C0B65-CF6F-8628-B6E5-499F70334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245" y="1947243"/>
            <a:ext cx="5396380" cy="303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SMC - Wikipedia">
            <a:extLst>
              <a:ext uri="{FF2B5EF4-FFF2-40B4-BE49-F238E27FC236}">
                <a16:creationId xmlns:a16="http://schemas.microsoft.com/office/drawing/2014/main" id="{D25D3570-3C93-793D-5EDE-6EEE373D9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CA897519-407C-6A1D-4F8F-07D0114D95F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888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01283"/>
            <a:chOff x="1706578" y="260688"/>
            <a:chExt cx="3248299" cy="1401283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753211"/>
              <a:chOff x="7014409" y="1177628"/>
              <a:chExt cx="3218706" cy="75321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Key Factors and Drivers </a:t>
                </a:r>
                <a:r>
                  <a:rPr kumimoji="1" lang="en-US" altLang="zh-CN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o</a:t>
                </a: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f Changes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04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698393" y="2766759"/>
            <a:ext cx="5400599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Advanced Process Technologies (Cross, 2020)</a:t>
            </a:r>
            <a:r>
              <a:rPr lang="en-US" altLang="zh-HK" sz="1800" b="0" i="0" dirty="0">
                <a:solidFill>
                  <a:srgbClr val="FF0000"/>
                </a:solidFill>
                <a:effectLst/>
              </a:rPr>
              <a:t>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System-on-Chip (SoC) Integration (TSMC, n.d.)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Artificial Intelligence (AI) Chips (Ingle, 2022)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TSMC created HBM stacks (</a:t>
            </a:r>
            <a:r>
              <a:rPr lang="en-US" altLang="zh-HK" sz="1800" b="0" i="0" dirty="0" err="1">
                <a:solidFill>
                  <a:schemeClr val="bg1"/>
                </a:solidFill>
                <a:effectLst/>
              </a:rPr>
              <a:t>Frumusanu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, 2020)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Quantum Computing (Patterson, 2022)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C079B0-2D2F-2AEF-C3E3-0795B5DC33EC}"/>
              </a:ext>
            </a:extLst>
          </p:cNvPr>
          <p:cNvSpPr txBox="1"/>
          <p:nvPr/>
        </p:nvSpPr>
        <p:spPr>
          <a:xfrm>
            <a:off x="7751390" y="2271827"/>
            <a:ext cx="60977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1</a:t>
            </a:r>
            <a:r>
              <a:rPr lang="en-US" altLang="zh-CN" sz="2000" b="1" i="0" dirty="0">
                <a:solidFill>
                  <a:schemeClr val="bg1"/>
                </a:solidFill>
                <a:effectLst/>
              </a:rPr>
              <a:t>. </a:t>
            </a:r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Technological Advances: </a:t>
            </a:r>
            <a:endParaRPr lang="zh-HK" altLang="en-US" b="1" dirty="0"/>
          </a:p>
        </p:txBody>
      </p:sp>
      <p:pic>
        <p:nvPicPr>
          <p:cNvPr id="1026" name="Picture 2" descr="7 Incredible Advances in Computer Chip Technology">
            <a:extLst>
              <a:ext uri="{FF2B5EF4-FFF2-40B4-BE49-F238E27FC236}">
                <a16:creationId xmlns:a16="http://schemas.microsoft.com/office/drawing/2014/main" id="{AC54495A-22DF-E74F-25FB-A0A09C979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38" y="1974029"/>
            <a:ext cx="4931683" cy="364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TSMC - Wikipedia">
            <a:extLst>
              <a:ext uri="{FF2B5EF4-FFF2-40B4-BE49-F238E27FC236}">
                <a16:creationId xmlns:a16="http://schemas.microsoft.com/office/drawing/2014/main" id="{59CA7661-1014-DF80-153C-D988AA9A8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DD878EBE-33ED-0394-CB91-3D91D24CFED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BA6D940B-A6A4-E232-7237-C6FD69C39C1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6157" y="15240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22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01283"/>
            <a:chOff x="1706578" y="260688"/>
            <a:chExt cx="3248299" cy="1401283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753211"/>
              <a:chOff x="7014409" y="1177628"/>
              <a:chExt cx="3218706" cy="75321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Key Factors and Drivers </a:t>
                </a:r>
                <a:r>
                  <a:rPr kumimoji="1" lang="en-US" altLang="zh-CN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o</a:t>
                </a: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f Changes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04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383238" y="2506945"/>
            <a:ext cx="424847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endParaRPr lang="en-US" altLang="zh-HK" sz="1800" b="0" i="0" dirty="0">
              <a:solidFill>
                <a:schemeClr val="bg1"/>
              </a:solidFill>
              <a:effectLst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TSMC‘s customers, which include </a:t>
            </a:r>
            <a:r>
              <a:rPr lang="en-US" altLang="zh-HK" sz="1800" b="1" i="0" dirty="0">
                <a:solidFill>
                  <a:schemeClr val="bg1"/>
                </a:solidFill>
                <a:effectLst/>
              </a:rPr>
              <a:t>major technology companies.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such as </a:t>
            </a:r>
            <a:r>
              <a:rPr lang="en-US" altLang="zh-HK" sz="1800" b="1" i="0" dirty="0">
                <a:solidFill>
                  <a:schemeClr val="bg1"/>
                </a:solidFill>
                <a:effectLst/>
              </a:rPr>
              <a:t>Apple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 and </a:t>
            </a:r>
            <a:r>
              <a:rPr lang="en-US" altLang="zh-HK" sz="1800" b="1" i="0" dirty="0">
                <a:solidFill>
                  <a:schemeClr val="bg1"/>
                </a:solidFill>
                <a:effectLst/>
              </a:rPr>
              <a:t>NVIDIA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, have increasingly demanded high-performance chips for use in their products (Shilov, 2021a). 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C079B0-2D2F-2AEF-C3E3-0795B5DC33EC}"/>
              </a:ext>
            </a:extLst>
          </p:cNvPr>
          <p:cNvSpPr txBox="1"/>
          <p:nvPr/>
        </p:nvSpPr>
        <p:spPr>
          <a:xfrm>
            <a:off x="7751390" y="2271827"/>
            <a:ext cx="60977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2</a:t>
            </a:r>
            <a:r>
              <a:rPr lang="en-US" altLang="zh-CN" sz="2000" b="1" i="0" dirty="0">
                <a:solidFill>
                  <a:schemeClr val="bg1"/>
                </a:solidFill>
                <a:effectLst/>
              </a:rPr>
              <a:t>. </a:t>
            </a:r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Customer Demands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8E850338-4B71-57D1-FE1A-200E76037D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2105"/>
              </p:ext>
            </p:extLst>
          </p:nvPr>
        </p:nvGraphicFramePr>
        <p:xfrm>
          <a:off x="826309" y="1917626"/>
          <a:ext cx="5132447" cy="4653871"/>
        </p:xfrm>
        <a:graphic>
          <a:graphicData uri="http://schemas.openxmlformats.org/drawingml/2006/table">
            <a:tbl>
              <a:tblPr/>
              <a:tblGrid>
                <a:gridCol w="2243233">
                  <a:extLst>
                    <a:ext uri="{9D8B030D-6E8A-4147-A177-3AD203B41FA5}">
                      <a16:colId xmlns:a16="http://schemas.microsoft.com/office/drawing/2014/main" val="3377211934"/>
                    </a:ext>
                  </a:extLst>
                </a:gridCol>
                <a:gridCol w="2889214">
                  <a:extLst>
                    <a:ext uri="{9D8B030D-6E8A-4147-A177-3AD203B41FA5}">
                      <a16:colId xmlns:a16="http://schemas.microsoft.com/office/drawing/2014/main" val="4168156303"/>
                    </a:ext>
                  </a:extLst>
                </a:gridCol>
              </a:tblGrid>
              <a:tr h="401931">
                <a:tc>
                  <a:txBody>
                    <a:bodyPr/>
                    <a:lstStyle/>
                    <a:p>
                      <a:pPr algn="l" fontAlgn="ctr"/>
                      <a:endParaRPr lang="en-US" sz="1400" b="0" dirty="0">
                        <a:effectLst/>
                        <a:latin typeface="inherit"/>
                      </a:endParaRP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2021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6771016"/>
                  </a:ext>
                </a:extLst>
              </a:tr>
              <a:tr h="24465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Apple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25.93%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344874"/>
                  </a:ext>
                </a:extLst>
              </a:tr>
              <a:tr h="401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 dirty="0">
                          <a:effectLst/>
                          <a:latin typeface="inherit"/>
                        </a:rPr>
                        <a:t>MediaTek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5.80%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4825347"/>
                  </a:ext>
                </a:extLst>
              </a:tr>
              <a:tr h="24465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AMD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4.36%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1503247"/>
                  </a:ext>
                </a:extLst>
              </a:tr>
              <a:tr h="401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Qualcomm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3.90%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2436969"/>
                  </a:ext>
                </a:extLst>
              </a:tr>
              <a:tr h="401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Broadcom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3.77%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7654880"/>
                  </a:ext>
                </a:extLst>
              </a:tr>
              <a:tr h="24465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Nvidia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2.83%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0004344"/>
                  </a:ext>
                </a:extLst>
              </a:tr>
              <a:tr h="24465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Sony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2.54%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7325563"/>
                  </a:ext>
                </a:extLst>
              </a:tr>
              <a:tr h="401931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Marvell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1.39%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8897628"/>
                  </a:ext>
                </a:extLst>
              </a:tr>
              <a:tr h="559208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>
                          <a:effectLst/>
                          <a:latin typeface="inherit"/>
                        </a:rPr>
                        <a:t>STMicroelectronics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>
                          <a:effectLst/>
                          <a:latin typeface="inherit"/>
                        </a:rPr>
                        <a:t>1.38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1278990"/>
                  </a:ext>
                </a:extLst>
              </a:tr>
              <a:tr h="581328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 dirty="0">
                          <a:effectLst/>
                          <a:latin typeface="inherit"/>
                        </a:rPr>
                        <a:t>Analog Devices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>
                          <a:effectLst/>
                          <a:latin typeface="inherit"/>
                        </a:rPr>
                        <a:t>1.06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194583"/>
                  </a:ext>
                </a:extLst>
              </a:tr>
              <a:tr h="244654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b="0" dirty="0">
                          <a:effectLst/>
                          <a:latin typeface="inherit"/>
                        </a:rPr>
                        <a:t>Intel</a:t>
                      </a:r>
                    </a:p>
                  </a:txBody>
                  <a:tcPr marL="61163" marR="61163" marT="43688" marB="43688" anchor="ctr">
                    <a:lnL>
                      <a:noFill/>
                    </a:lnL>
                    <a:lnR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altLang="zh-HK" sz="1400" b="0" dirty="0">
                          <a:effectLst/>
                          <a:latin typeface="inherit"/>
                        </a:rPr>
                        <a:t>0.84</a:t>
                      </a:r>
                    </a:p>
                  </a:txBody>
                  <a:tcPr marL="61163" marR="61163" marT="43688" marB="43688" anchor="ctr">
                    <a:lnL w="15240" cap="flat" cmpd="sng" algn="ctr">
                      <a:solidFill>
                        <a:srgbClr val="EDEDE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3F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74481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E358E6D4-B5A6-19B1-F2C4-3696F004DD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310" y="1485578"/>
            <a:ext cx="5132448" cy="79437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8700" rIns="0" bIns="7935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HK" altLang="zh-HK" sz="18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Top TSMC Customers as of December, 2021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HK" altLang="zh-HK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2" descr="TSMC - Wikipedia">
            <a:extLst>
              <a:ext uri="{FF2B5EF4-FFF2-40B4-BE49-F238E27FC236}">
                <a16:creationId xmlns:a16="http://schemas.microsoft.com/office/drawing/2014/main" id="{23C2AE7B-D0C5-3B8B-3986-94477A8DB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97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01283"/>
            <a:chOff x="1706578" y="260688"/>
            <a:chExt cx="3248299" cy="1401283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753211"/>
              <a:chOff x="7014409" y="1177628"/>
              <a:chExt cx="3218706" cy="75321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Key Factors and Drivers </a:t>
                </a:r>
                <a:r>
                  <a:rPr kumimoji="1" lang="en-US" altLang="zh-CN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o</a:t>
                </a: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f Changes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04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55246" y="2671937"/>
            <a:ext cx="482453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endParaRPr lang="en-US" altLang="zh-HK" sz="1800" b="0" i="0" dirty="0">
              <a:solidFill>
                <a:schemeClr val="bg1"/>
              </a:solidFill>
              <a:effectLst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Move into new markets </a:t>
            </a:r>
          </a:p>
          <a:p>
            <a:pPr marL="840745" lvl="1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Automotive Electronics Platform</a:t>
            </a:r>
          </a:p>
          <a:p>
            <a:pPr marL="840745" lvl="1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High-Performance Computing Platform</a:t>
            </a:r>
          </a:p>
          <a:p>
            <a:pPr marL="840745" lvl="1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IoT Platform</a:t>
            </a:r>
          </a:p>
          <a:p>
            <a:pPr marL="840745" lvl="1" indent="-342900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Smartphone Platform (TSMC, 2023c)</a:t>
            </a:r>
            <a:endParaRPr lang="en-US" altLang="zh-HK" sz="1800" b="0" i="0" dirty="0">
              <a:solidFill>
                <a:srgbClr val="FF0000"/>
              </a:solidFill>
              <a:effectLst/>
            </a:endParaRPr>
          </a:p>
          <a:p>
            <a:pPr marL="840745" lvl="1" indent="-342900">
              <a:buFont typeface="Wingdings" panose="05000000000000000000" pitchFamily="2" charset="2"/>
              <a:buChar char="Ø"/>
            </a:pPr>
            <a:endParaRPr lang="en-US" altLang="zh-HK" sz="1800" b="0" i="0" dirty="0">
              <a:solidFill>
                <a:schemeClr val="bg1"/>
              </a:solidFill>
              <a:effectLst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C079B0-2D2F-2AEF-C3E3-0795B5DC33EC}"/>
              </a:ext>
            </a:extLst>
          </p:cNvPr>
          <p:cNvSpPr txBox="1"/>
          <p:nvPr/>
        </p:nvSpPr>
        <p:spPr>
          <a:xfrm>
            <a:off x="7751390" y="2271827"/>
            <a:ext cx="60977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3</a:t>
            </a:r>
            <a:r>
              <a:rPr lang="en-US" altLang="zh-CN" sz="2000" b="1" i="0" dirty="0">
                <a:solidFill>
                  <a:schemeClr val="bg1"/>
                </a:solidFill>
                <a:effectLst/>
              </a:rPr>
              <a:t>. Diversification</a:t>
            </a:r>
          </a:p>
        </p:txBody>
      </p:sp>
      <p:pic>
        <p:nvPicPr>
          <p:cNvPr id="2050" name="Picture 2" descr="Apple Supplier TSMC Invited by Japan to Build Joint Chip Plant: Report -  Caixin Global">
            <a:extLst>
              <a:ext uri="{FF2B5EF4-FFF2-40B4-BE49-F238E27FC236}">
                <a16:creationId xmlns:a16="http://schemas.microsoft.com/office/drawing/2014/main" id="{865D2F72-25FD-9798-470E-C770B35C8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533" y="1883385"/>
            <a:ext cx="5007800" cy="333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TSMC - Wikipedia">
            <a:extLst>
              <a:ext uri="{FF2B5EF4-FFF2-40B4-BE49-F238E27FC236}">
                <a16:creationId xmlns:a16="http://schemas.microsoft.com/office/drawing/2014/main" id="{09A7ABE7-0F4D-A744-41A8-15EC14C27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C6D93205-6D3B-F859-1930-22AD8DD4CF4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709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/>
          <p:cNvGrpSpPr/>
          <p:nvPr/>
        </p:nvGrpSpPr>
        <p:grpSpPr>
          <a:xfrm>
            <a:off x="766614" y="189434"/>
            <a:ext cx="6552728" cy="1401283"/>
            <a:chOff x="1706578" y="260688"/>
            <a:chExt cx="3248299" cy="1401283"/>
          </a:xfrm>
        </p:grpSpPr>
        <p:grpSp>
          <p:nvGrpSpPr>
            <p:cNvPr id="3" name="그룹 2"/>
            <p:cNvGrpSpPr/>
            <p:nvPr/>
          </p:nvGrpSpPr>
          <p:grpSpPr>
            <a:xfrm>
              <a:off x="1736171" y="908760"/>
              <a:ext cx="3218706" cy="753211"/>
              <a:chOff x="7014409" y="1177628"/>
              <a:chExt cx="3218706" cy="75321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7014409" y="1177628"/>
                <a:ext cx="321870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lvl="0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Key Factors and Drivers </a:t>
                </a:r>
                <a:r>
                  <a:rPr kumimoji="1" lang="en-US" altLang="zh-CN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o</a:t>
                </a:r>
                <a:r>
                  <a:rPr kumimoji="1" lang="en-US" altLang="ko-KR" sz="2400" b="1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f Changes</a:t>
                </a:r>
              </a:p>
            </p:txBody>
          </p:sp>
          <p:sp>
            <p:nvSpPr>
              <p:cNvPr id="10" name="직사각형 9"/>
              <p:cNvSpPr/>
              <p:nvPr/>
            </p:nvSpPr>
            <p:spPr>
              <a:xfrm>
                <a:off x="7028895" y="1682438"/>
                <a:ext cx="3024336" cy="24840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ts val="1200"/>
                  </a:lnSpc>
                  <a:defRPr/>
                </a:pPr>
                <a:r>
                  <a:rPr lang="en-US" altLang="ko-KR" sz="1200" dirty="0">
                    <a:solidFill>
                      <a:schemeClr val="bg1"/>
                    </a:solidFill>
                    <a:latin typeface="+mj-lt"/>
                    <a:cs typeface="굴림" pitchFamily="50" charset="-127"/>
                  </a:rPr>
                  <a:t>.</a:t>
                </a:r>
              </a:p>
            </p:txBody>
          </p:sp>
        </p:grpSp>
        <p:sp>
          <p:nvSpPr>
            <p:cNvPr id="11" name="Text Box 4"/>
            <p:cNvSpPr txBox="1">
              <a:spLocks noChangeArrowheads="1"/>
            </p:cNvSpPr>
            <p:nvPr/>
          </p:nvSpPr>
          <p:spPr bwMode="auto">
            <a:xfrm>
              <a:off x="1706578" y="260688"/>
              <a:ext cx="936104" cy="70788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en-US" altLang="ko-KR" sz="4000" b="1" dirty="0">
                  <a:solidFill>
                    <a:schemeClr val="bg1"/>
                  </a:solidFill>
                  <a:latin typeface="+mj-lt"/>
                  <a:ea typeface="맑은 고딕" panose="020B0503020000020004" pitchFamily="50" charset="-127"/>
                  <a:cs typeface="굴림" pitchFamily="50" charset="-127"/>
                </a:rPr>
                <a:t>04</a:t>
              </a:r>
              <a:endParaRPr kumimoji="1" lang="ko-KR" altLang="ko-KR" sz="4000" b="1" dirty="0">
                <a:solidFill>
                  <a:schemeClr val="bg1"/>
                </a:solidFill>
                <a:latin typeface="+mj-lt"/>
                <a:ea typeface="맑은 고딕" panose="020B0503020000020004" pitchFamily="50" charset="-127"/>
                <a:cs typeface="굴림" pitchFamily="50" charset="-127"/>
              </a:endParaRPr>
            </a:p>
          </p:txBody>
        </p:sp>
      </p:grp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6455246" y="2671937"/>
            <a:ext cx="482453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endParaRPr lang="en-US" altLang="zh-HK" sz="1800" b="0" i="0" dirty="0">
              <a:solidFill>
                <a:schemeClr val="bg1"/>
              </a:solidFill>
              <a:effectLst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TSMC faces stiff competition from other semiconductor manufacturers, particularly from companies based </a:t>
            </a:r>
            <a:r>
              <a:rPr lang="en-US" altLang="zh-HK" sz="1800" b="1" i="0" dirty="0">
                <a:solidFill>
                  <a:schemeClr val="bg1"/>
                </a:solidFill>
                <a:effectLst/>
              </a:rPr>
              <a:t>in South Korea and China. </a:t>
            </a:r>
          </a:p>
          <a:p>
            <a:pPr algn="l"/>
            <a:r>
              <a:rPr lang="en-US" altLang="zh-HK" sz="1800" dirty="0">
                <a:solidFill>
                  <a:schemeClr val="bg1"/>
                </a:solidFill>
              </a:rPr>
              <a:t>      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(</a:t>
            </a:r>
            <a:r>
              <a:rPr lang="en-US" altLang="zh-HK" sz="1800" b="0" i="0" dirty="0" err="1">
                <a:solidFill>
                  <a:schemeClr val="bg1"/>
                </a:solidFill>
                <a:effectLst/>
              </a:rPr>
              <a:t>Kharpal</a:t>
            </a:r>
            <a:r>
              <a:rPr lang="en-US" altLang="zh-HK" sz="1800" b="0" i="0" dirty="0">
                <a:solidFill>
                  <a:schemeClr val="bg1"/>
                </a:solidFill>
                <a:effectLst/>
              </a:rPr>
              <a:t>, 2022).</a:t>
            </a:r>
          </a:p>
          <a:p>
            <a:endParaRPr lang="en-US" altLang="zh-HK" sz="1800" b="0" i="0" dirty="0">
              <a:solidFill>
                <a:srgbClr val="FF0000"/>
              </a:solidFill>
              <a:effectLst/>
            </a:endParaRPr>
          </a:p>
          <a:p>
            <a:pPr algn="l"/>
            <a:endParaRPr lang="en-US" altLang="zh-HK" sz="1800" b="0" i="0" dirty="0">
              <a:solidFill>
                <a:schemeClr val="bg1"/>
              </a:solidFill>
              <a:effectLst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C079B0-2D2F-2AEF-C3E3-0795B5DC33EC}"/>
              </a:ext>
            </a:extLst>
          </p:cNvPr>
          <p:cNvSpPr txBox="1"/>
          <p:nvPr/>
        </p:nvSpPr>
        <p:spPr>
          <a:xfrm>
            <a:off x="7751390" y="2271827"/>
            <a:ext cx="60977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2000" b="1" i="0" dirty="0">
                <a:solidFill>
                  <a:schemeClr val="bg1"/>
                </a:solidFill>
                <a:effectLst/>
              </a:rPr>
              <a:t>4</a:t>
            </a:r>
            <a:r>
              <a:rPr lang="en-US" altLang="zh-CN" sz="2000" b="1" i="0" dirty="0">
                <a:solidFill>
                  <a:schemeClr val="bg1"/>
                </a:solidFill>
                <a:effectLst/>
              </a:rPr>
              <a:t>. Competition:</a:t>
            </a:r>
          </a:p>
        </p:txBody>
      </p:sp>
      <p:pic>
        <p:nvPicPr>
          <p:cNvPr id="3074" name="Picture 2" descr="Samsung, SK hynix at crossroads while TSMC soars">
            <a:extLst>
              <a:ext uri="{FF2B5EF4-FFF2-40B4-BE49-F238E27FC236}">
                <a16:creationId xmlns:a16="http://schemas.microsoft.com/office/drawing/2014/main" id="{DA303FC5-4864-563E-5951-9772D4DC9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22" y="1947243"/>
            <a:ext cx="5865832" cy="370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97D6C822-1B9E-4C73-9393-507AEE7B1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45FD1E5B-5AFB-3B8E-4500-BDD25834375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25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HK" dirty="0">
                <a:latin typeface="Calibri" panose="020F0502020204030204" pitchFamily="34" charset="0"/>
                <a:cs typeface="Calibri" panose="020F0502020204030204" pitchFamily="34" charset="0"/>
              </a:rPr>
              <a:t>SWOT Analysis </a:t>
            </a:r>
            <a:r>
              <a:rPr lang="en-GB" altLang="zh-HK" sz="4000" dirty="0">
                <a:latin typeface="Calibri" panose="020F0502020204030204" pitchFamily="34" charset="0"/>
                <a:cs typeface="Calibri" panose="020F0502020204030204" pitchFamily="34" charset="0"/>
              </a:rPr>
              <a:t>of Drivers of Change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09521" y="1485579"/>
            <a:ext cx="5773717" cy="4824535"/>
          </a:xfrm>
        </p:spPr>
        <p:txBody>
          <a:bodyPr>
            <a:normAutofit lnSpcReduction="10000"/>
          </a:bodyPr>
          <a:lstStyle/>
          <a:p>
            <a:r>
              <a:rPr lang="en-US" altLang="ko-KR" sz="3200" dirty="0"/>
              <a:t>Strengths:</a:t>
            </a:r>
          </a:p>
          <a:p>
            <a:r>
              <a:rPr lang="en-US" altLang="ko-KR" dirty="0"/>
              <a:t> </a:t>
            </a:r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dirty="0"/>
              <a:t>Technological Advancements: </a:t>
            </a:r>
            <a:r>
              <a:rPr lang="en-US" altLang="ko-KR" sz="1600" dirty="0"/>
              <a:t>TSMC is a leader in chip manufacturing and has made significant technological advancements, particularly in chip manufacturing processes </a:t>
            </a:r>
            <a:r>
              <a:rPr lang="en-US" altLang="ko-KR" sz="1600" i="0" dirty="0"/>
              <a:t>(Chang and Madhok, 2022). </a:t>
            </a:r>
            <a:endParaRPr lang="en-US" altLang="ko-KR" sz="1600" dirty="0"/>
          </a:p>
          <a:p>
            <a:pPr>
              <a:buFont typeface="Wingdings" panose="05000000000000000000" pitchFamily="2" charset="2"/>
              <a:buChar char="p"/>
            </a:pPr>
            <a:endParaRPr lang="en-US" altLang="ko-KR" sz="1600" dirty="0"/>
          </a:p>
          <a:p>
            <a:pPr marL="0" indent="0"/>
            <a:endParaRPr lang="en-US" altLang="ko-KR" dirty="0"/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dirty="0"/>
              <a:t>Strong Financial Performance: </a:t>
            </a:r>
            <a:r>
              <a:rPr lang="en-US" altLang="ko-KR" sz="1600" dirty="0"/>
              <a:t>TSMC has experienced strong financial performance in recent years, with increasing revenue and profitability </a:t>
            </a:r>
            <a:r>
              <a:rPr lang="en-US" altLang="ko-KR" sz="1600" i="0" dirty="0"/>
              <a:t>(</a:t>
            </a:r>
            <a:r>
              <a:rPr lang="en-US" altLang="ko-KR" sz="1600" i="0" dirty="0" err="1"/>
              <a:t>Deutscher</a:t>
            </a:r>
            <a:r>
              <a:rPr lang="en-US" altLang="ko-KR" sz="1600" i="0" dirty="0"/>
              <a:t>, 2023)</a:t>
            </a:r>
            <a:r>
              <a:rPr lang="en-US" altLang="ko-KR" sz="1600" dirty="0"/>
              <a:t>. </a:t>
            </a:r>
          </a:p>
          <a:p>
            <a:pPr>
              <a:buFont typeface="Wingdings" panose="05000000000000000000" pitchFamily="2" charset="2"/>
              <a:buChar char="p"/>
            </a:pPr>
            <a:endParaRPr lang="en-US" altLang="ko-KR" sz="1600" dirty="0"/>
          </a:p>
          <a:p>
            <a:pPr>
              <a:buFont typeface="Wingdings" panose="05000000000000000000" pitchFamily="2" charset="2"/>
              <a:buChar char="p"/>
            </a:pPr>
            <a:endParaRPr lang="en-US" altLang="ko-KR" dirty="0"/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dirty="0"/>
              <a:t>Diversification: </a:t>
            </a:r>
            <a:r>
              <a:rPr lang="en-US" altLang="ko-KR" sz="1600" dirty="0"/>
              <a:t>TSMC has diversified its business into new markets such as automotive, artificial intelligence, and the Internet of Things </a:t>
            </a:r>
            <a:r>
              <a:rPr lang="en-US" altLang="ko-KR" sz="1600" i="0" dirty="0"/>
              <a:t>(TSMC, 2023c). </a:t>
            </a:r>
            <a:endParaRPr lang="en-US" altLang="ko-KR" sz="1600" dirty="0"/>
          </a:p>
        </p:txBody>
      </p:sp>
      <p:pic>
        <p:nvPicPr>
          <p:cNvPr id="3" name="Picture 2" descr="10 Ways to Analyze Your Own Strengths, Weaknesses, Opportunities, and  Threats | by Gini Graham Scott | Medium">
            <a:extLst>
              <a:ext uri="{FF2B5EF4-FFF2-40B4-BE49-F238E27FC236}">
                <a16:creationId xmlns:a16="http://schemas.microsoft.com/office/drawing/2014/main" id="{6561E424-1B57-0006-BD65-947ACA69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62" y="1757630"/>
            <a:ext cx="4532489" cy="453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SMC - Wikipedia">
            <a:extLst>
              <a:ext uri="{FF2B5EF4-FFF2-40B4-BE49-F238E27FC236}">
                <a16:creationId xmlns:a16="http://schemas.microsoft.com/office/drawing/2014/main" id="{8AF2A272-51C1-6C46-BC87-A488C2D35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64E55818-F6E1-B3DF-E6CA-9A8285EC7F8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HK" dirty="0">
                <a:latin typeface="Calibri" panose="020F0502020204030204" pitchFamily="34" charset="0"/>
                <a:cs typeface="Calibri" panose="020F0502020204030204" pitchFamily="34" charset="0"/>
              </a:rPr>
              <a:t>SWOT Analysis </a:t>
            </a:r>
            <a:r>
              <a:rPr lang="en-GB" altLang="zh-HK" sz="4000" dirty="0">
                <a:latin typeface="Calibri" panose="020F0502020204030204" pitchFamily="34" charset="0"/>
                <a:cs typeface="Calibri" panose="020F0502020204030204" pitchFamily="34" charset="0"/>
              </a:rPr>
              <a:t>of Drivers of Change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09521" y="1485579"/>
            <a:ext cx="5773717" cy="4824535"/>
          </a:xfrm>
        </p:spPr>
        <p:txBody>
          <a:bodyPr>
            <a:normAutofit lnSpcReduction="10000"/>
          </a:bodyPr>
          <a:lstStyle/>
          <a:p>
            <a:r>
              <a:rPr lang="en-US" altLang="ko-KR" sz="3200" dirty="0"/>
              <a:t>Weaknesses:</a:t>
            </a:r>
          </a:p>
          <a:p>
            <a:r>
              <a:rPr lang="en-US" altLang="ko-KR" sz="3200" dirty="0"/>
              <a:t> </a:t>
            </a:r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sz="2200" dirty="0"/>
              <a:t>Dependence on a Few Key Customers: </a:t>
            </a:r>
            <a:r>
              <a:rPr lang="en-US" altLang="ko-KR" sz="1700" dirty="0"/>
              <a:t>TSMC's revenue is heavily dependent on a few key customers, such as Apple and NVIDIA </a:t>
            </a:r>
            <a:r>
              <a:rPr lang="en-US" altLang="ko-KR" sz="1700" i="0" dirty="0"/>
              <a:t>(Statista, 2021). </a:t>
            </a:r>
            <a:endParaRPr lang="en-US" altLang="ko-KR" sz="1700" dirty="0"/>
          </a:p>
          <a:p>
            <a:pPr>
              <a:buFont typeface="Wingdings" panose="05000000000000000000" pitchFamily="2" charset="2"/>
              <a:buChar char="p"/>
            </a:pPr>
            <a:endParaRPr lang="en-US" altLang="ko-KR" sz="2900" dirty="0"/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sz="2200" dirty="0"/>
              <a:t>Supply Chain Risks: </a:t>
            </a:r>
            <a:r>
              <a:rPr lang="en-US" altLang="ko-KR" sz="1700" dirty="0"/>
              <a:t>TSMC is vulnerable to supply chain risks, such as disruptions to the supply of raw materials or geopolitical tensions </a:t>
            </a:r>
            <a:r>
              <a:rPr lang="en-US" altLang="ko-KR" sz="1700" i="0" dirty="0"/>
              <a:t>(Lin and Sun, 2022).</a:t>
            </a:r>
            <a:r>
              <a:rPr lang="en-US" altLang="zh-HK" sz="1800" i="0" dirty="0">
                <a:solidFill>
                  <a:srgbClr val="FF0000"/>
                </a:solidFill>
              </a:rPr>
              <a:t> </a:t>
            </a:r>
            <a:endParaRPr lang="en-US" altLang="ko-KR" sz="1700" dirty="0"/>
          </a:p>
          <a:p>
            <a:pPr>
              <a:buFont typeface="Wingdings" panose="05000000000000000000" pitchFamily="2" charset="2"/>
              <a:buChar char="p"/>
            </a:pPr>
            <a:endParaRPr lang="en-US" altLang="ko-KR" sz="2900" dirty="0"/>
          </a:p>
          <a:p>
            <a:pPr>
              <a:buFont typeface="Wingdings" panose="05000000000000000000" pitchFamily="2" charset="2"/>
              <a:buChar char="p"/>
            </a:pPr>
            <a:r>
              <a:rPr lang="en-US" altLang="ko-KR" sz="2200" dirty="0"/>
              <a:t>Environmental Impact: </a:t>
            </a:r>
            <a:r>
              <a:rPr lang="en-US" altLang="ko-KR" sz="1700" dirty="0"/>
              <a:t>TSMC's manufacturing processes have a significant environmental impact </a:t>
            </a:r>
            <a:r>
              <a:rPr lang="en-US" altLang="ko-KR" sz="1700" i="0" dirty="0"/>
              <a:t>(</a:t>
            </a:r>
            <a:r>
              <a:rPr lang="en-US" altLang="ko-KR" sz="1700" i="0" dirty="0" err="1"/>
              <a:t>Coan</a:t>
            </a:r>
            <a:r>
              <a:rPr lang="en-US" altLang="ko-KR" sz="1700" i="0" dirty="0"/>
              <a:t>, 2022)</a:t>
            </a:r>
            <a:r>
              <a:rPr lang="en-US" altLang="ko-KR" sz="1700" dirty="0"/>
              <a:t>.</a:t>
            </a:r>
            <a:r>
              <a:rPr lang="en-US" altLang="zh-HK" sz="1800" dirty="0">
                <a:solidFill>
                  <a:srgbClr val="FF0000"/>
                </a:solidFill>
              </a:rPr>
              <a:t> </a:t>
            </a:r>
            <a:endParaRPr lang="en-US" altLang="ko-KR" sz="1700" dirty="0"/>
          </a:p>
        </p:txBody>
      </p:sp>
      <p:pic>
        <p:nvPicPr>
          <p:cNvPr id="3" name="Picture 2" descr="10 Ways to Analyze Your Own Strengths, Weaknesses, Opportunities, and  Threats | by Gini Graham Scott | Medium">
            <a:extLst>
              <a:ext uri="{FF2B5EF4-FFF2-40B4-BE49-F238E27FC236}">
                <a16:creationId xmlns:a16="http://schemas.microsoft.com/office/drawing/2014/main" id="{6561E424-1B57-0006-BD65-947ACA69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62" y="1757630"/>
            <a:ext cx="4532489" cy="453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B9909D9C-051C-37BE-032F-13F655BC5A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649CFDA6-4109-FCD9-CEF9-68FF1A02039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368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HK" dirty="0">
                <a:latin typeface="Calibri" panose="020F0502020204030204" pitchFamily="34" charset="0"/>
                <a:cs typeface="Calibri" panose="020F0502020204030204" pitchFamily="34" charset="0"/>
              </a:rPr>
              <a:t>SWOT Analysis </a:t>
            </a:r>
            <a:r>
              <a:rPr lang="en-GB" altLang="zh-HK" sz="4000" dirty="0">
                <a:latin typeface="Calibri" panose="020F0502020204030204" pitchFamily="34" charset="0"/>
                <a:cs typeface="Calibri" panose="020F0502020204030204" pitchFamily="34" charset="0"/>
              </a:rPr>
              <a:t>of Drivers of Change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09521" y="1485579"/>
            <a:ext cx="5773717" cy="4824535"/>
          </a:xfrm>
        </p:spPr>
        <p:txBody>
          <a:bodyPr>
            <a:normAutofit fontScale="40000" lnSpcReduction="20000"/>
          </a:bodyPr>
          <a:lstStyle/>
          <a:p>
            <a:r>
              <a:rPr lang="en-US" altLang="ko-KR" sz="8000" dirty="0"/>
              <a:t>Opportunities:</a:t>
            </a:r>
          </a:p>
          <a:p>
            <a:r>
              <a:rPr lang="en-US" altLang="ko-KR" sz="3200" dirty="0"/>
              <a:t> </a:t>
            </a:r>
          </a:p>
          <a:p>
            <a:pPr marL="685800" indent="-685800">
              <a:buFont typeface="Wingdings" panose="05000000000000000000" pitchFamily="2" charset="2"/>
              <a:buChar char="p"/>
            </a:pPr>
            <a:r>
              <a:rPr lang="en-US" altLang="ko-KR" sz="5100" dirty="0"/>
              <a:t>Emerging Technologies: </a:t>
            </a:r>
            <a:r>
              <a:rPr lang="en-US" altLang="ko-KR" sz="4000" dirty="0"/>
              <a:t>The increasing demand for emerging technologies such as 5G, artificial intelligence, and the Internet of Things presents significant growth opportunities for TSMC.</a:t>
            </a:r>
          </a:p>
          <a:p>
            <a:pPr marL="685800" indent="-685800">
              <a:buFont typeface="Wingdings" panose="05000000000000000000" pitchFamily="2" charset="2"/>
              <a:buChar char="p"/>
            </a:pPr>
            <a:endParaRPr lang="en-US" altLang="ko-KR" sz="5100" dirty="0"/>
          </a:p>
          <a:p>
            <a:pPr marL="685800" indent="-685800">
              <a:buFont typeface="Wingdings" panose="05000000000000000000" pitchFamily="2" charset="2"/>
              <a:buChar char="p"/>
            </a:pPr>
            <a:endParaRPr lang="en-US" altLang="ko-KR" sz="5100" dirty="0"/>
          </a:p>
          <a:p>
            <a:pPr marL="685800" indent="-685800">
              <a:buFont typeface="Wingdings" panose="05000000000000000000" pitchFamily="2" charset="2"/>
              <a:buChar char="p"/>
            </a:pPr>
            <a:r>
              <a:rPr lang="en-US" altLang="ko-KR" sz="5100" dirty="0"/>
              <a:t>Expansion into New Markets: </a:t>
            </a:r>
            <a:r>
              <a:rPr lang="en-US" altLang="ko-KR" sz="4000" dirty="0"/>
              <a:t>TSMC could further expand its business into new markets, such as electric vehicles and renewable energy, to diversify its revenue streams.</a:t>
            </a:r>
          </a:p>
          <a:p>
            <a:pPr marL="685800" indent="-685800">
              <a:buFont typeface="Wingdings" panose="05000000000000000000" pitchFamily="2" charset="2"/>
              <a:buChar char="p"/>
            </a:pPr>
            <a:endParaRPr lang="en-US" altLang="ko-KR" sz="5100" dirty="0"/>
          </a:p>
          <a:p>
            <a:pPr marL="685800" indent="-685800">
              <a:buFont typeface="Wingdings" panose="05000000000000000000" pitchFamily="2" charset="2"/>
              <a:buChar char="p"/>
            </a:pPr>
            <a:r>
              <a:rPr lang="en-US" altLang="ko-KR" sz="5100" dirty="0"/>
              <a:t>Innovation: </a:t>
            </a:r>
            <a:r>
              <a:rPr lang="en-US" altLang="ko-KR" sz="4000" dirty="0"/>
              <a:t>TSMC could continue to invest in research and development to develop new and innovative chip technologies that could give it a competitive advantage.</a:t>
            </a:r>
          </a:p>
          <a:p>
            <a:endParaRPr lang="en-US" altLang="ko-KR" sz="3200" dirty="0"/>
          </a:p>
        </p:txBody>
      </p:sp>
      <p:pic>
        <p:nvPicPr>
          <p:cNvPr id="3" name="Picture 2" descr="10 Ways to Analyze Your Own Strengths, Weaknesses, Opportunities, and  Threats | by Gini Graham Scott | Medium">
            <a:extLst>
              <a:ext uri="{FF2B5EF4-FFF2-40B4-BE49-F238E27FC236}">
                <a16:creationId xmlns:a16="http://schemas.microsoft.com/office/drawing/2014/main" id="{6561E424-1B57-0006-BD65-947ACA69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62" y="1757630"/>
            <a:ext cx="4532489" cy="453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7909EE0F-AB23-25E9-B9A5-FAAD3D0BA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3CE6BC4F-5249-4973-C1D2-90D1CBC27A1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994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HK" dirty="0">
                <a:latin typeface="Calibri" panose="020F0502020204030204" pitchFamily="34" charset="0"/>
                <a:cs typeface="Calibri" panose="020F0502020204030204" pitchFamily="34" charset="0"/>
              </a:rPr>
              <a:t>SWOT Analysis </a:t>
            </a:r>
            <a:r>
              <a:rPr lang="en-GB" altLang="zh-HK" sz="4000" dirty="0">
                <a:latin typeface="Calibri" panose="020F0502020204030204" pitchFamily="34" charset="0"/>
                <a:cs typeface="Calibri" panose="020F0502020204030204" pitchFamily="34" charset="0"/>
              </a:rPr>
              <a:t>of Drivers of Change</a:t>
            </a:r>
            <a:r>
              <a:rPr lang="en-US" altLang="zh-CN" sz="40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09521" y="1485579"/>
            <a:ext cx="5269661" cy="4824535"/>
          </a:xfrm>
        </p:spPr>
        <p:txBody>
          <a:bodyPr>
            <a:normAutofit fontScale="32500" lnSpcReduction="20000"/>
          </a:bodyPr>
          <a:lstStyle/>
          <a:p>
            <a:r>
              <a:rPr lang="en-US" altLang="ko-KR" sz="8000" dirty="0"/>
              <a:t> </a:t>
            </a:r>
          </a:p>
          <a:p>
            <a:r>
              <a:rPr lang="en-US" altLang="ko-KR" sz="12800" dirty="0"/>
              <a:t>Threats:</a:t>
            </a:r>
          </a:p>
          <a:p>
            <a:r>
              <a:rPr lang="en-US" altLang="ko-KR" sz="8000" dirty="0"/>
              <a:t> </a:t>
            </a:r>
            <a:endParaRPr lang="en-US" altLang="ko-KR" sz="6200" dirty="0"/>
          </a:p>
          <a:p>
            <a:pPr marL="857250" indent="-857250">
              <a:buFont typeface="Wingdings" panose="05000000000000000000" pitchFamily="2" charset="2"/>
              <a:buChar char="p"/>
            </a:pPr>
            <a:r>
              <a:rPr lang="en-US" altLang="ko-KR" sz="6200" dirty="0"/>
              <a:t>Intense Competition: </a:t>
            </a:r>
            <a:r>
              <a:rPr lang="en-US" altLang="ko-KR" sz="4900" dirty="0"/>
              <a:t>TSMC faces intense competition from other semiconductor manufacturers, particularly from companies based in South Korea and China </a:t>
            </a:r>
            <a:r>
              <a:rPr lang="en-US" altLang="ko-KR" sz="4900" i="0" dirty="0"/>
              <a:t>(</a:t>
            </a:r>
            <a:r>
              <a:rPr lang="en-US" altLang="ko-KR" sz="4900" i="0" dirty="0" err="1"/>
              <a:t>Kharpal</a:t>
            </a:r>
            <a:r>
              <a:rPr lang="en-US" altLang="ko-KR" sz="4900" i="0" dirty="0"/>
              <a:t>, 2022). </a:t>
            </a:r>
            <a:endParaRPr lang="en-US" altLang="ko-KR" sz="4900" dirty="0"/>
          </a:p>
          <a:p>
            <a:pPr marL="1143000" indent="-1143000">
              <a:buFont typeface="Wingdings" panose="05000000000000000000" pitchFamily="2" charset="2"/>
              <a:buChar char="p"/>
            </a:pPr>
            <a:endParaRPr lang="en-US" altLang="ko-KR" sz="5200" dirty="0"/>
          </a:p>
          <a:p>
            <a:pPr marL="857250" indent="-857250">
              <a:buFont typeface="Wingdings" panose="05000000000000000000" pitchFamily="2" charset="2"/>
              <a:buChar char="p"/>
            </a:pPr>
            <a:r>
              <a:rPr lang="en-US" altLang="ko-KR" sz="6200" dirty="0"/>
              <a:t>Geopolitical Tensions: </a:t>
            </a:r>
            <a:r>
              <a:rPr lang="en-US" altLang="ko-KR" sz="4900" dirty="0"/>
              <a:t>TSMC is vulnerable to geopolitical tensions, particularly between the US and China </a:t>
            </a:r>
            <a:r>
              <a:rPr lang="en-US" altLang="ko-KR" sz="4900" i="0" dirty="0"/>
              <a:t>(Wong, 2022). </a:t>
            </a:r>
            <a:endParaRPr lang="en-US" altLang="ko-KR" sz="4900" dirty="0"/>
          </a:p>
          <a:p>
            <a:pPr marL="685800" indent="-685800">
              <a:buFont typeface="Wingdings" panose="05000000000000000000" pitchFamily="2" charset="2"/>
              <a:buChar char="p"/>
            </a:pPr>
            <a:endParaRPr lang="en-US" altLang="ko-KR" sz="4900" dirty="0"/>
          </a:p>
          <a:p>
            <a:pPr marL="857250" indent="-857250">
              <a:buFont typeface="Wingdings" panose="05000000000000000000" pitchFamily="2" charset="2"/>
              <a:buChar char="p"/>
            </a:pPr>
            <a:r>
              <a:rPr lang="en-US" altLang="ko-KR" sz="6200" dirty="0"/>
              <a:t>Economic Uncertainty: </a:t>
            </a:r>
            <a:r>
              <a:rPr lang="en-US" altLang="ko-KR" sz="4900" dirty="0"/>
              <a:t>Economic uncertainty, particularly in the wake of the soaring inflation, presents a significant threat to TSMC's business </a:t>
            </a:r>
            <a:r>
              <a:rPr lang="en-US" altLang="ko-KR" sz="4900" i="0" dirty="0"/>
              <a:t>(</a:t>
            </a:r>
            <a:r>
              <a:rPr lang="en-US" altLang="ko-KR" sz="4900" i="0" dirty="0" err="1"/>
              <a:t>Hille</a:t>
            </a:r>
            <a:r>
              <a:rPr lang="en-US" altLang="ko-KR" sz="4900" i="0" dirty="0"/>
              <a:t>, 2022).</a:t>
            </a:r>
            <a:r>
              <a:rPr lang="en-US" altLang="zh-HK" sz="4800" i="0" dirty="0">
                <a:solidFill>
                  <a:srgbClr val="FF0000"/>
                </a:solidFill>
              </a:rPr>
              <a:t> </a:t>
            </a:r>
            <a:endParaRPr lang="en-US" altLang="ko-KR" sz="4900" dirty="0"/>
          </a:p>
          <a:p>
            <a:endParaRPr lang="en-US" altLang="ko-KR" sz="3200" dirty="0"/>
          </a:p>
        </p:txBody>
      </p:sp>
      <p:pic>
        <p:nvPicPr>
          <p:cNvPr id="3" name="Picture 2" descr="10 Ways to Analyze Your Own Strengths, Weaknesses, Opportunities, and  Threats | by Gini Graham Scott | Medium">
            <a:extLst>
              <a:ext uri="{FF2B5EF4-FFF2-40B4-BE49-F238E27FC236}">
                <a16:creationId xmlns:a16="http://schemas.microsoft.com/office/drawing/2014/main" id="{6561E424-1B57-0006-BD65-947ACA69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62" y="1757630"/>
            <a:ext cx="4532489" cy="453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ABD35422-4B8C-A473-90E2-C2C8840F7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720B3498-9015-24FC-F31D-EFE9D0143CA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720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How TSMC has overcome resistance to change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13311" y="1616299"/>
            <a:ext cx="5773717" cy="4824535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ko-KR" sz="2400" b="1" i="0" dirty="0"/>
              <a:t>Communication: </a:t>
            </a:r>
            <a:r>
              <a:rPr lang="en-US" altLang="ko-KR" sz="1700" dirty="0"/>
              <a:t>TSMC has effectively communicated the need for change to its employees, stakeholders, and customers. </a:t>
            </a:r>
          </a:p>
          <a:p>
            <a:pPr marL="435614" lvl="1" indent="0"/>
            <a:r>
              <a:rPr lang="en-US" altLang="ko-KR" sz="1700" b="1" i="1" dirty="0">
                <a:solidFill>
                  <a:srgbClr val="07B8E1"/>
                </a:solidFill>
                <a:latin typeface="+mj-lt"/>
              </a:rPr>
              <a:t>In 2021, TSMC identified 119 relevant issues and finalized 23 ESG issues after discussions with different departments and senior executives </a:t>
            </a:r>
            <a:r>
              <a:rPr lang="en-US" altLang="ko-KR" sz="1700" b="1" dirty="0">
                <a:solidFill>
                  <a:srgbClr val="07B8E1"/>
                </a:solidFill>
                <a:latin typeface="+mj-lt"/>
              </a:rPr>
              <a:t>(TSMC, 2023b).</a:t>
            </a:r>
            <a:r>
              <a:rPr lang="en-US" altLang="zh-HK" sz="1700" b="1" dirty="0">
                <a:solidFill>
                  <a:srgbClr val="FF0000"/>
                </a:solidFill>
              </a:rPr>
              <a:t> </a:t>
            </a:r>
            <a:endParaRPr lang="en-US" altLang="ko-KR" sz="1700" b="1" i="1" dirty="0">
              <a:solidFill>
                <a:srgbClr val="07B8E1"/>
              </a:solidFill>
              <a:latin typeface="+mj-lt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altLang="ko-KR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ko-KR" sz="2400" b="1" i="0" dirty="0"/>
              <a:t>Training and Development: </a:t>
            </a:r>
            <a:r>
              <a:rPr lang="en-US" altLang="ko-KR" sz="1600" dirty="0"/>
              <a:t>TSMC has invested in training and development programs to help employees adapt to changes in the company. </a:t>
            </a:r>
          </a:p>
          <a:p>
            <a:pPr marL="435614" lvl="1" indent="0"/>
            <a:r>
              <a:rPr lang="en-US" altLang="ko-KR" sz="1600" b="1" i="1" dirty="0">
                <a:solidFill>
                  <a:srgbClr val="07B8E1"/>
                </a:solidFill>
                <a:latin typeface="+mj-lt"/>
              </a:rPr>
              <a:t>In 2019, TSMC provided over 740,000 hours of training programs and activities for learning and development to over 700,000 participants </a:t>
            </a:r>
            <a:r>
              <a:rPr lang="en-US" altLang="ko-KR" sz="1600" b="1" dirty="0">
                <a:solidFill>
                  <a:srgbClr val="07B8E1"/>
                </a:solidFill>
                <a:latin typeface="+mj-lt"/>
              </a:rPr>
              <a:t>(TSMC, 2019).</a:t>
            </a:r>
            <a:r>
              <a:rPr lang="en-US" altLang="zh-HK" sz="1600" dirty="0">
                <a:solidFill>
                  <a:srgbClr val="FF0000"/>
                </a:solidFill>
              </a:rPr>
              <a:t> </a:t>
            </a:r>
            <a:endParaRPr lang="en-US" altLang="ko-KR" sz="1600" dirty="0"/>
          </a:p>
          <a:p>
            <a:pPr marL="435614" lvl="1" indent="0"/>
            <a:endParaRPr lang="en-US" altLang="ko-KR" sz="2400" b="1" i="1" dirty="0">
              <a:solidFill>
                <a:srgbClr val="07B8E1"/>
              </a:solidFill>
              <a:latin typeface="+mj-lt"/>
            </a:endParaRPr>
          </a:p>
        </p:txBody>
      </p:sp>
      <p:pic>
        <p:nvPicPr>
          <p:cNvPr id="4098" name="Picture 2" descr="Taiwan's TSMC eyeing advanced chips base in Arizona, founder says |  Technology | Al Jazeera">
            <a:extLst>
              <a:ext uri="{FF2B5EF4-FFF2-40B4-BE49-F238E27FC236}">
                <a16:creationId xmlns:a16="http://schemas.microsoft.com/office/drawing/2014/main" id="{CA0D5597-BE7D-471A-2489-61B71FFF7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083" y="2205658"/>
            <a:ext cx="4860809" cy="364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56161895-07D1-281C-6376-660D9AA01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BF33B801-DA0C-BDF7-700A-0221971CCB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572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How TSMC has overcome resistance to change</a:t>
            </a:r>
            <a:endParaRPr lang="ko-KR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609521" y="1485579"/>
            <a:ext cx="5773717" cy="4824535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endParaRPr lang="en-US" altLang="ko-KR" sz="29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ko-KR" sz="2600" b="1" i="0" dirty="0"/>
              <a:t>Incentives: </a:t>
            </a:r>
            <a:r>
              <a:rPr lang="en-US" altLang="ko-KR" sz="1900" dirty="0"/>
              <a:t>TSMC has used incentives to encourage employees to embrace change. For example, the company has provided bonuses and promotions for employees who successfully implement new initiatives or develop new skills.</a:t>
            </a:r>
          </a:p>
          <a:p>
            <a:pPr marL="435615" lvl="2" indent="0"/>
            <a:r>
              <a:rPr lang="en-US" altLang="ko-KR" sz="1900" b="1" i="1" dirty="0">
                <a:solidFill>
                  <a:srgbClr val="07B8E1"/>
                </a:solidFill>
                <a:latin typeface="+mj-lt"/>
              </a:rPr>
              <a:t>In 2020, maintain total compensation above the 75th percentile among high-tech industry peers </a:t>
            </a:r>
            <a:r>
              <a:rPr lang="en-US" altLang="ko-KR" sz="1900" b="1" dirty="0">
                <a:solidFill>
                  <a:srgbClr val="07B8E1"/>
                </a:solidFill>
                <a:latin typeface="+mj-lt"/>
              </a:rPr>
              <a:t>(TSMC, 2020b) </a:t>
            </a:r>
          </a:p>
          <a:p>
            <a:pPr marL="435615" lvl="2" indent="0"/>
            <a:endParaRPr lang="en-US" altLang="ko-KR" sz="2900" dirty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altLang="ko-KR" sz="29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altLang="ko-KR" sz="2600" b="1" i="0" dirty="0"/>
              <a:t>Leadership: </a:t>
            </a:r>
            <a:r>
              <a:rPr lang="en-US" altLang="ko-KR" sz="1900" dirty="0"/>
              <a:t>TSMC‘s leadership has played a crucial role in overcoming resistance to change. The company’s leaders have been transparent about the need for change, provided a clear vision for the future.</a:t>
            </a:r>
          </a:p>
          <a:p>
            <a:pPr marL="435614" lvl="1" indent="0"/>
            <a:r>
              <a:rPr lang="en-US" altLang="ko-KR" sz="1900" b="1" i="1" dirty="0">
                <a:solidFill>
                  <a:srgbClr val="07B8E1"/>
                </a:solidFill>
                <a:latin typeface="+mj-lt"/>
              </a:rPr>
              <a:t>TSMC emphasizes "Right People with Shared Vision and Values" and reinforces employees' identification and implementation of core values </a:t>
            </a:r>
            <a:r>
              <a:rPr lang="en-US" altLang="ko-KR" sz="1900" b="1" dirty="0">
                <a:solidFill>
                  <a:srgbClr val="07B8E1"/>
                </a:solidFill>
                <a:latin typeface="+mj-lt"/>
              </a:rPr>
              <a:t>(TSMC, 2022). </a:t>
            </a:r>
            <a:endParaRPr lang="en-US" altLang="ko-KR" sz="1900" dirty="0"/>
          </a:p>
          <a:p>
            <a:pPr marL="435614" lvl="1" indent="0"/>
            <a:endParaRPr lang="en-US" altLang="ko-KR" sz="2900" b="1" i="1" dirty="0">
              <a:solidFill>
                <a:srgbClr val="07B8E1"/>
              </a:solidFill>
              <a:latin typeface="+mj-lt"/>
            </a:endParaRPr>
          </a:p>
        </p:txBody>
      </p:sp>
      <p:pic>
        <p:nvPicPr>
          <p:cNvPr id="3" name="Picture 2" descr="Taiwan's TSMC eyeing advanced chips base in Arizona, founder says |  Technology | Al Jazeera">
            <a:extLst>
              <a:ext uri="{FF2B5EF4-FFF2-40B4-BE49-F238E27FC236}">
                <a16:creationId xmlns:a16="http://schemas.microsoft.com/office/drawing/2014/main" id="{FC1F8278-0972-C1F7-D63E-A9606D854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083" y="2205658"/>
            <a:ext cx="4860809" cy="364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SMC - Wikipedia">
            <a:extLst>
              <a:ext uri="{FF2B5EF4-FFF2-40B4-BE49-F238E27FC236}">
                <a16:creationId xmlns:a16="http://schemas.microsoft.com/office/drawing/2014/main" id="{C513F3D3-5D67-D99A-23C4-F80DEB32E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412A10B0-2F72-0264-DADC-91051E85F4C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298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The Kotter's 8-Step Change Model</a:t>
            </a:r>
            <a:endParaRPr lang="zh-HK" altLang="en-US" dirty="0"/>
          </a:p>
        </p:txBody>
      </p:sp>
      <p:sp>
        <p:nvSpPr>
          <p:cNvPr id="37" name="내용 개체 틀 36"/>
          <p:cNvSpPr>
            <a:spLocks noGrp="1"/>
          </p:cNvSpPr>
          <p:nvPr>
            <p:ph idx="1"/>
          </p:nvPr>
        </p:nvSpPr>
        <p:spPr>
          <a:xfrm>
            <a:off x="5491754" y="1629594"/>
            <a:ext cx="6220077" cy="4824535"/>
          </a:xfrm>
        </p:spPr>
        <p:txBody>
          <a:bodyPr>
            <a:normAutofit fontScale="77500" lnSpcReduction="20000"/>
          </a:bodyPr>
          <a:lstStyle/>
          <a:p>
            <a:pPr marL="0" indent="0"/>
            <a:r>
              <a:rPr lang="en-US" altLang="ko-KR" sz="3400" i="0" dirty="0"/>
              <a:t>John Kotter “Kotter’s 8 Step Change Model</a:t>
            </a:r>
          </a:p>
          <a:p>
            <a:pPr marL="0" indent="0"/>
            <a:r>
              <a:rPr lang="en-US" altLang="ko-KR" sz="2900" dirty="0"/>
              <a:t>To enhance people‘s ability to change and improve their likelihood of success. The model outlines eight steps for successful organizational change management </a:t>
            </a:r>
            <a:r>
              <a:rPr lang="en-US" altLang="ko-KR" sz="2900" i="0" dirty="0"/>
              <a:t>(</a:t>
            </a:r>
            <a:r>
              <a:rPr lang="en-US" altLang="ko-KR" sz="2900" i="0" dirty="0" err="1"/>
              <a:t>Periyasamy</a:t>
            </a:r>
            <a:r>
              <a:rPr lang="en-US" altLang="ko-KR" sz="2900" i="0" dirty="0"/>
              <a:t>, 2020).</a:t>
            </a:r>
            <a:r>
              <a:rPr lang="en-US" altLang="zh-HK" sz="3200" i="0" dirty="0">
                <a:solidFill>
                  <a:srgbClr val="FF0000"/>
                </a:solidFill>
              </a:rPr>
              <a:t> </a:t>
            </a:r>
            <a:endParaRPr lang="en-US" altLang="ko-KR" sz="2900" dirty="0"/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Establish a sense of urgency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Form a powerful coalition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Create a vision for change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Communicate the vision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Empower others to act on the vision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Create short-term wins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Consolidate gains and produce more change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ko-KR" sz="2900" i="0" dirty="0"/>
              <a:t>Anchor new approaches in the organization's culture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altLang="ko-KR" sz="2900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64E8E7ED-2994-8D5E-A15C-774CA4C58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582" y="960933"/>
            <a:ext cx="4891216" cy="5743812"/>
          </a:xfrm>
          <a:prstGeom prst="rect">
            <a:avLst/>
          </a:prstGeom>
        </p:spPr>
      </p:pic>
      <p:pic>
        <p:nvPicPr>
          <p:cNvPr id="7" name="Picture 2" descr="TSMC - Wikipedia">
            <a:extLst>
              <a:ext uri="{FF2B5EF4-FFF2-40B4-BE49-F238E27FC236}">
                <a16:creationId xmlns:a16="http://schemas.microsoft.com/office/drawing/2014/main" id="{0FB911C3-0BCB-CF0B-D651-4F711328C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821E4A4E-B122-B83B-A591-2D29B855110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834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The change management process of TSMC </a:t>
            </a:r>
            <a:b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can be assessed as HIGHLY EFFECTIVE</a:t>
            </a:r>
            <a:endParaRPr lang="zh-HK" altLang="en-US" dirty="0"/>
          </a:p>
        </p:txBody>
      </p:sp>
      <p:sp>
        <p:nvSpPr>
          <p:cNvPr id="5" name="內容版面配置區 4">
            <a:extLst>
              <a:ext uri="{FF2B5EF4-FFF2-40B4-BE49-F238E27FC236}">
                <a16:creationId xmlns:a16="http://schemas.microsoft.com/office/drawing/2014/main" id="{D314BCB9-060C-EBA4-6F38-94FB7FDE2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497" y="1629594"/>
            <a:ext cx="4765605" cy="48245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r>
              <a:rPr lang="en-US" altLang="zh-HK" sz="2900" b="1" i="0" dirty="0"/>
              <a:t>Clear Vision and Strategy</a:t>
            </a:r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endParaRPr lang="en-US" altLang="zh-HK" sz="2900" b="1" i="0" dirty="0"/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r>
              <a:rPr lang="en-US" altLang="zh-HK" sz="2900" b="1" i="0" dirty="0"/>
              <a:t>Change Champions</a:t>
            </a:r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endParaRPr lang="en-US" altLang="zh-TW" sz="2400" dirty="0"/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r>
              <a:rPr lang="en-US" altLang="zh-HK" sz="2900" b="1" i="0" dirty="0"/>
              <a:t>Communication</a:t>
            </a:r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endParaRPr lang="zh-TW" altLang="zh-HK" sz="2400" dirty="0"/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r>
              <a:rPr lang="en-US" altLang="zh-HK" sz="2900" b="1" i="0" dirty="0"/>
              <a:t>Learning and Development</a:t>
            </a:r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endParaRPr lang="en-US" altLang="zh-TW" sz="2400" dirty="0"/>
          </a:p>
          <a:p>
            <a:pPr>
              <a:buFont typeface="Wingdings" panose="05000000000000000000" pitchFamily="2" charset="2"/>
              <a:buChar char="Ø"/>
              <a:tabLst>
                <a:tab pos="3855720" algn="l"/>
              </a:tabLst>
            </a:pPr>
            <a:r>
              <a:rPr lang="en-US" altLang="zh-HK" sz="2900" b="1" i="0" dirty="0"/>
              <a:t>Continuous Improvement</a:t>
            </a:r>
            <a:endParaRPr lang="zh-HK" altLang="en-US" dirty="0"/>
          </a:p>
        </p:txBody>
      </p:sp>
      <p:sp>
        <p:nvSpPr>
          <p:cNvPr id="8" name="箭號: 向右 7">
            <a:extLst>
              <a:ext uri="{FF2B5EF4-FFF2-40B4-BE49-F238E27FC236}">
                <a16:creationId xmlns:a16="http://schemas.microsoft.com/office/drawing/2014/main" id="{12A5520B-6B89-400B-2E1F-E54B96A99588}"/>
              </a:ext>
            </a:extLst>
          </p:cNvPr>
          <p:cNvSpPr/>
          <p:nvPr/>
        </p:nvSpPr>
        <p:spPr>
          <a:xfrm>
            <a:off x="5159102" y="1502397"/>
            <a:ext cx="1440160" cy="576063"/>
          </a:xfrm>
          <a:prstGeom prst="rightArrow">
            <a:avLst/>
          </a:prstGeom>
          <a:solidFill>
            <a:srgbClr val="07B8E1"/>
          </a:solidFill>
          <a:ln>
            <a:solidFill>
              <a:srgbClr val="2FC4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4A98825-339E-DEF9-C118-08C86ADA58DF}"/>
              </a:ext>
            </a:extLst>
          </p:cNvPr>
          <p:cNvSpPr txBox="1"/>
          <p:nvPr/>
        </p:nvSpPr>
        <p:spPr>
          <a:xfrm>
            <a:off x="6887294" y="1468593"/>
            <a:ext cx="433355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Aligned stakeholders and employees around a common goal</a:t>
            </a:r>
          </a:p>
        </p:txBody>
      </p:sp>
      <p:sp>
        <p:nvSpPr>
          <p:cNvPr id="11" name="箭號: 向右 10">
            <a:extLst>
              <a:ext uri="{FF2B5EF4-FFF2-40B4-BE49-F238E27FC236}">
                <a16:creationId xmlns:a16="http://schemas.microsoft.com/office/drawing/2014/main" id="{184E8B1D-98D8-3321-0D6B-AE57400DB8F7}"/>
              </a:ext>
            </a:extLst>
          </p:cNvPr>
          <p:cNvSpPr/>
          <p:nvPr/>
        </p:nvSpPr>
        <p:spPr>
          <a:xfrm>
            <a:off x="5159102" y="2706471"/>
            <a:ext cx="1440160" cy="576063"/>
          </a:xfrm>
          <a:prstGeom prst="rightArrow">
            <a:avLst/>
          </a:prstGeom>
          <a:solidFill>
            <a:srgbClr val="07B8E1"/>
          </a:solidFill>
          <a:ln>
            <a:solidFill>
              <a:srgbClr val="2FC4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7FB6E788-7C2A-3A30-F733-BEBAB56E7D12}"/>
              </a:ext>
            </a:extLst>
          </p:cNvPr>
          <p:cNvSpPr txBox="1"/>
          <p:nvPr/>
        </p:nvSpPr>
        <p:spPr>
          <a:xfrm>
            <a:off x="6887294" y="2640559"/>
            <a:ext cx="49096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Build momentum and engagement around change</a:t>
            </a:r>
          </a:p>
        </p:txBody>
      </p:sp>
      <p:sp>
        <p:nvSpPr>
          <p:cNvPr id="15" name="箭號: 向右 14">
            <a:extLst>
              <a:ext uri="{FF2B5EF4-FFF2-40B4-BE49-F238E27FC236}">
                <a16:creationId xmlns:a16="http://schemas.microsoft.com/office/drawing/2014/main" id="{17FB56D2-8D80-E41D-6119-E74C1268F21F}"/>
              </a:ext>
            </a:extLst>
          </p:cNvPr>
          <p:cNvSpPr/>
          <p:nvPr/>
        </p:nvSpPr>
        <p:spPr>
          <a:xfrm>
            <a:off x="5159102" y="3635909"/>
            <a:ext cx="1440160" cy="576063"/>
          </a:xfrm>
          <a:prstGeom prst="rightArrow">
            <a:avLst/>
          </a:prstGeom>
          <a:solidFill>
            <a:srgbClr val="07B8E1"/>
          </a:solidFill>
          <a:ln>
            <a:solidFill>
              <a:srgbClr val="2FC4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sp>
        <p:nvSpPr>
          <p:cNvPr id="16" name="箭號: 向右 15">
            <a:extLst>
              <a:ext uri="{FF2B5EF4-FFF2-40B4-BE49-F238E27FC236}">
                <a16:creationId xmlns:a16="http://schemas.microsoft.com/office/drawing/2014/main" id="{89380125-4247-C8EC-9E17-530710DF2E9C}"/>
              </a:ext>
            </a:extLst>
          </p:cNvPr>
          <p:cNvSpPr/>
          <p:nvPr/>
        </p:nvSpPr>
        <p:spPr>
          <a:xfrm>
            <a:off x="5159102" y="4653931"/>
            <a:ext cx="1440160" cy="576063"/>
          </a:xfrm>
          <a:prstGeom prst="rightArrow">
            <a:avLst/>
          </a:prstGeom>
          <a:solidFill>
            <a:srgbClr val="07B8E1"/>
          </a:solidFill>
          <a:ln>
            <a:solidFill>
              <a:srgbClr val="2FC4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sp>
        <p:nvSpPr>
          <p:cNvPr id="17" name="箭號: 向右 16">
            <a:extLst>
              <a:ext uri="{FF2B5EF4-FFF2-40B4-BE49-F238E27FC236}">
                <a16:creationId xmlns:a16="http://schemas.microsoft.com/office/drawing/2014/main" id="{80684BBF-1367-92DC-DC63-9158A2AA88FD}"/>
              </a:ext>
            </a:extLst>
          </p:cNvPr>
          <p:cNvSpPr/>
          <p:nvPr/>
        </p:nvSpPr>
        <p:spPr>
          <a:xfrm>
            <a:off x="5159102" y="5732647"/>
            <a:ext cx="1440160" cy="576063"/>
          </a:xfrm>
          <a:prstGeom prst="rightArrow">
            <a:avLst/>
          </a:prstGeom>
          <a:solidFill>
            <a:srgbClr val="07B8E1"/>
          </a:solidFill>
          <a:ln>
            <a:solidFill>
              <a:srgbClr val="2FC4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F744E201-DF44-9787-7063-EF7417D7814B}"/>
              </a:ext>
            </a:extLst>
          </p:cNvPr>
          <p:cNvSpPr txBox="1"/>
          <p:nvPr/>
        </p:nvSpPr>
        <p:spPr>
          <a:xfrm>
            <a:off x="6887294" y="3569997"/>
            <a:ext cx="49096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Build trust, transparency, and engagement, and has minimized resistance to change.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2E30005F-D5AA-AEFC-983A-C19DFC020A03}"/>
              </a:ext>
            </a:extLst>
          </p:cNvPr>
          <p:cNvSpPr txBox="1"/>
          <p:nvPr/>
        </p:nvSpPr>
        <p:spPr>
          <a:xfrm>
            <a:off x="6887294" y="4588019"/>
            <a:ext cx="518457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Helped to build capacity and capability within the organization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81BD1ACF-735B-9CCF-5C1C-AF7A9E7543AD}"/>
              </a:ext>
            </a:extLst>
          </p:cNvPr>
          <p:cNvSpPr txBox="1"/>
          <p:nvPr/>
        </p:nvSpPr>
        <p:spPr>
          <a:xfrm>
            <a:off x="6887294" y="5654491"/>
            <a:ext cx="490962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Ensure that the organization remains agile and responsive to new challenges and </a:t>
            </a:r>
          </a:p>
          <a:p>
            <a:pPr>
              <a:tabLst>
                <a:tab pos="3855720" algn="l"/>
              </a:tabLst>
            </a:pPr>
            <a:r>
              <a:rPr lang="en-US" altLang="zh-HK" sz="2000" kern="100" dirty="0">
                <a:solidFill>
                  <a:srgbClr val="2FC4E6"/>
                </a:solidFill>
                <a:effectLst/>
                <a:latin typeface="等线" panose="02010600030101010101" pitchFamily="2" charset="-122"/>
                <a:ea typeface="PMingLiU" panose="02020500000000000000" pitchFamily="18" charset="-120"/>
                <a:cs typeface="Times New Roman" panose="02020603050405020304" pitchFamily="18" charset="0"/>
              </a:rPr>
              <a:t>opportunities.</a:t>
            </a:r>
          </a:p>
        </p:txBody>
      </p:sp>
      <p:pic>
        <p:nvPicPr>
          <p:cNvPr id="23" name="Picture 2" descr="TSMC - Wikipedia">
            <a:extLst>
              <a:ext uri="{FF2B5EF4-FFF2-40B4-BE49-F238E27FC236}">
                <a16:creationId xmlns:a16="http://schemas.microsoft.com/office/drawing/2014/main" id="{07C670B7-35CB-BE6D-DFB2-B4E966056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6406E8F8-0C59-F0ED-FFB8-411D996A12B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3757" y="0"/>
            <a:ext cx="1222078" cy="109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458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ko-KR" altLang="en-US" dirty="0"/>
          </a:p>
        </p:txBody>
      </p:sp>
      <p:pic>
        <p:nvPicPr>
          <p:cNvPr id="3" name="Picture 2" descr="TSMC - Wikipedia">
            <a:extLst>
              <a:ext uri="{FF2B5EF4-FFF2-40B4-BE49-F238E27FC236}">
                <a16:creationId xmlns:a16="http://schemas.microsoft.com/office/drawing/2014/main" id="{F8742775-2A46-99BC-DF31-4F181CF16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497CFC02-76D4-4B4C-A6A1-930156FCC9A4}"/>
              </a:ext>
            </a:extLst>
          </p:cNvPr>
          <p:cNvSpPr txBox="1"/>
          <p:nvPr/>
        </p:nvSpPr>
        <p:spPr>
          <a:xfrm>
            <a:off x="688066" y="1299453"/>
            <a:ext cx="10814279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Chang, W. and Madhok, D. (2022) ‘Taiwan’s TSMC to bring its most advanced chip manufacturing to Arizona’,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CNN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21 November.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4"/>
              </a:rPr>
              <a:t>https://www.cnn.com/2022/11/21/business/taiwan-tsmc-arizona-plant-hnk-intl/index.html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Coan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K.E.D. (2022)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Can semiconductor makers meet surging demands sustainably?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5"/>
              </a:rPr>
              <a:t>https://arstechnica.com/science/2022/04/can-semiconductor-makers-meet-surging-demands-sustainably/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Cross, J. (2020) ‘TSMC details its future 5nm and 3nm manufacturing processes—here’s what it means for Apple silicon’,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Macworld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25 August.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6"/>
              </a:rPr>
              <a:t>https://www.macworld.com/article/234529/tsmc-details-its-future-5nm-and-3nm-manufacturing-processesheres-what-it-means-for-apple-silicon.html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Deutscher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M. (2023)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posts strong fourth-quarter results but forecasts slowing chip demand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7"/>
              </a:rPr>
              <a:t>https://siliconangle.com/2023/01/12/tsmc-posts-strong-fourth-quarter-results-forecasts-slowing-chip-demand/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Frumusanu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A. (2020) ‘2023 Interposers: TSMC hints at 3400mm2 + 12x HBM in one package’, </a:t>
            </a:r>
            <a:r>
              <a:rPr lang="en-US" altLang="zh-CN" sz="1200" i="1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AnandTech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25 August.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8"/>
              </a:rPr>
              <a:t>https://www.anandtech.com/show/16036/2023-interposers-tsmc-hints-at-2000mm2-12x-hbm-in-one-package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Hille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K. (2022) ‘Chipmaker TSMC raises revenue outlook but warns of inflation pressure’,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Financial Times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14 July.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9"/>
              </a:rPr>
              <a:t>https://www.ft.com/content/818e8d23-6d9e-4793-bd69-35e9f5dc49a9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Ingle, P. (2022)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Top artificial intelligence (AI) chip companies leading the way in 2022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0"/>
              </a:rPr>
              <a:t>https://www.marktechpost.com/2022/09/29/top-artificial-intelligence-ai-chip-companies-leading-the-way-in-2022/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Invest Heroes (2022)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Taiwan Semiconductor: growth stock with high geopolitical risks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1"/>
              </a:rPr>
              <a:t>https://seekingalpha.com/article/4549698-taiwan-semiconductor-growth-stock-with-high-geopolitical-risks-tsm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Kharpal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A. (2022) ‘The U.S. and its allies are joining forces on chips. That could stop China reaching the next level’,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CNBC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22 September.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2"/>
              </a:rPr>
              <a:t>https://www.cnbc.com/2022/09/22/semiconductor-alliances-between-us-and-asia-could-hold-back-china.html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Lin, G. and Sun, L. (2022)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takes the lead in establishing supplier new plant loss control management system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3"/>
              </a:rPr>
              <a:t>https://esg.tsmc.com/en/update/responsibleSupplyChain/caseStudy/33/index.html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</a:p>
          <a:p>
            <a:pPr indent="-252000"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Patterson, A. (2022) ‘TSMC commits to nanosheet technology at 2nm node’,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EE Times Asia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8 June.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4"/>
              </a:rPr>
              <a:t>https://www.eetasia.com/tsmc-commits-to-nanosheet-technology-at-2nm-node/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239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ko-KR" altLang="en-US" dirty="0"/>
          </a:p>
        </p:txBody>
      </p:sp>
      <p:pic>
        <p:nvPicPr>
          <p:cNvPr id="3" name="Picture 2" descr="TSMC - Wikipedia">
            <a:extLst>
              <a:ext uri="{FF2B5EF4-FFF2-40B4-BE49-F238E27FC236}">
                <a16:creationId xmlns:a16="http://schemas.microsoft.com/office/drawing/2014/main" id="{F8742775-2A46-99BC-DF31-4F181CF16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076" y="5991442"/>
            <a:ext cx="909775" cy="71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497CFC02-76D4-4B4C-A6A1-930156FCC9A4}"/>
              </a:ext>
            </a:extLst>
          </p:cNvPr>
          <p:cNvSpPr txBox="1"/>
          <p:nvPr/>
        </p:nvSpPr>
        <p:spPr>
          <a:xfrm>
            <a:off x="688066" y="1269554"/>
            <a:ext cx="10814279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Periyasamy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R. (2020)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Kotter’s 8-Step model – a beginner’s guide to change management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4"/>
              </a:rPr>
              <a:t>https://www.apty.io/blog/kotters-8-step-model/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</a:p>
          <a:p>
            <a:pPr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PGurus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Newsdesk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(2022) ‘TSMC to invest a record $44 bn on chip capacity expansion to address shortage’, </a:t>
            </a:r>
            <a:r>
              <a:rPr lang="en-US" altLang="zh-CN" sz="1200" i="1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PGurus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13 January.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5"/>
              </a:rPr>
              <a:t>https://www.pgurus.com/tsmc-to-invest-a-record-44-bn-on-chip-capacity-expansion-to-address-shortage/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Shilov, A. (2021a)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AMD becomes TSMC's third largest customer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6"/>
              </a:rPr>
              <a:t>https://www.tomshardware.com/news/amd-becomes-tsmc-third-largest-customer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Shilov, A. (2021b)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founder: Pat </a:t>
            </a:r>
            <a:r>
              <a:rPr lang="en-US" altLang="zh-CN" sz="1200" i="1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Gelsinger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too old to make Intel great again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7"/>
              </a:rPr>
              <a:t>https://www.tomshardware.com/news/tsmc-founder-pat-gelsinger-may-not-have-time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Statista (2021)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Leading customers of Taiwan Semiconductor Manufacturing Company (TSMC) in 2021, based on revenue share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8"/>
              </a:rPr>
              <a:t>https://www.statista.com/statistics/1247996/tsmc-revenue-share-of-leading-customers/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Stobierski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T. (2023)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Organizational change management: what it is &amp; why it’s important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9"/>
              </a:rPr>
              <a:t>https://online.hbs.edu/blog/post/organizational-change-management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(2019)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Talent development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0"/>
              </a:rPr>
              <a:t>https://esg.tsmc.com/en/focus/inclusiveWorkplace/talentDevelopment.html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(2020a)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3nm technology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1"/>
              </a:rPr>
              <a:t>https://www.tsmc.com/english/dedicatedFoundry/technology/logic/l_3nm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(2020b)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Talent attraction and retention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2"/>
              </a:rPr>
              <a:t>https://esg.tsmc.com/en/focus/inclusiveWorkplace/talentAttraction.html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(2022)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An admired employer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3"/>
              </a:rPr>
              <a:t>https://esg.tsmc.com/en/focus/AnAdmiredEmployer.html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(2023a)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Company info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4"/>
              </a:rPr>
              <a:t>https://www.tsmc.com/english/aboutTSMC/company_profile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(2023b)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Stakeholder engagement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5"/>
              </a:rPr>
              <a:t>https://esg.tsmc.com/en/ESG/stakeholder.html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(2023c)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Technology platforms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6"/>
              </a:rPr>
              <a:t>https://www.tsmc.com/english/dedicatedFoundry/technology/platform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22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 (n.d.)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TSMC-</a:t>
            </a:r>
            <a:r>
              <a:rPr lang="en-US" altLang="zh-CN" sz="1200" i="1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SoIC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altLang="zh-CN" sz="1200" i="1" kern="100" dirty="0" err="1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SoIC-CoW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(chip on wafer)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7"/>
              </a:rPr>
              <a:t>https://3dfabric.tsmc.com/english/dedicatedFoundry/technology/SoIC.htm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spcAft>
                <a:spcPts val="600"/>
              </a:spcAft>
            </a:pP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Wong, J. (2022) ‘TSMC isn’t immune to the chip downturn—or geopolitics’, </a:t>
            </a:r>
            <a:r>
              <a:rPr lang="en-US" altLang="zh-CN" sz="1200" i="1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The Wall Street Journal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, 13 October. Available at: </a:t>
            </a:r>
            <a:r>
              <a:rPr lang="en-US" altLang="zh-CN" sz="1200" u="sng" kern="100" dirty="0">
                <a:solidFill>
                  <a:srgbClr val="0563C1"/>
                </a:solidFill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  <a:hlinkClick r:id="rId18"/>
              </a:rPr>
              <a:t>https://www.wsj.com/articles/tsmc-isnt-immune-to-the-chip-downturnor-geopolitics-11665661789</a:t>
            </a:r>
            <a:r>
              <a:rPr lang="en-US" altLang="zh-CN" sz="1200" kern="100" dirty="0">
                <a:effectLst/>
                <a:latin typeface="+mj-lt"/>
                <a:ea typeface="等线" panose="02010600030101010101" pitchFamily="2" charset="-122"/>
                <a:cs typeface="Times New Roman" panose="02020603050405020304" pitchFamily="18" charset="0"/>
              </a:rPr>
              <a:t> (Accessed: 23 February 2023).</a:t>
            </a:r>
            <a:endParaRPr lang="zh-CN" altLang="zh-CN" sz="1200" kern="100" dirty="0">
              <a:effectLst/>
              <a:latin typeface="+mj-lt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제목 4"/>
          <p:cNvSpPr>
            <a:spLocks noGrp="1"/>
          </p:cNvSpPr>
          <p:nvPr>
            <p:ph type="ctrTitle"/>
          </p:nvPr>
        </p:nvSpPr>
        <p:spPr>
          <a:xfrm>
            <a:off x="1054646" y="1701602"/>
            <a:ext cx="5821584" cy="1368152"/>
          </a:xfrm>
        </p:spPr>
        <p:txBody>
          <a:bodyPr/>
          <a:lstStyle/>
          <a:p>
            <a:r>
              <a:rPr lang="en-US" altLang="ko-KR" dirty="0"/>
              <a:t>THANK YOU</a:t>
            </a:r>
            <a:endParaRPr lang="ko-KR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사용자 지정 1">
      <a:majorFont>
        <a:latin typeface="Calibri"/>
        <a:ea typeface="맑은 고딕"/>
        <a:cs typeface=""/>
      </a:majorFont>
      <a:minorFont>
        <a:latin typeface="Calibri Light"/>
        <a:ea typeface="맑은 고딕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테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12937</TotalTime>
  <Words>2740</Words>
  <Application>Microsoft Office PowerPoint</Application>
  <PresentationFormat>自訂</PresentationFormat>
  <Paragraphs>255</Paragraphs>
  <Slides>20</Slides>
  <Notes>18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20</vt:i4>
      </vt:variant>
    </vt:vector>
  </HeadingPairs>
  <TitlesOfParts>
    <vt:vector size="31" baseType="lpstr">
      <vt:lpstr>Arial</vt:lpstr>
      <vt:lpstr>Noto Sans</vt:lpstr>
      <vt:lpstr>inherit</vt:lpstr>
      <vt:lpstr>Wingdings</vt:lpstr>
      <vt:lpstr>Open Sans</vt:lpstr>
      <vt:lpstr>Calibri Light</vt:lpstr>
      <vt:lpstr>굴림체</vt:lpstr>
      <vt:lpstr>Calibri</vt:lpstr>
      <vt:lpstr>맑은 고딕</vt:lpstr>
      <vt:lpstr>等线</vt:lpstr>
      <vt:lpstr>Office 테마</vt:lpstr>
      <vt:lpstr>Change and Stability Management  (BMMB7000)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SWOT Analysis of Drivers of Changes</vt:lpstr>
      <vt:lpstr>SWOT Analysis of Drivers of Changes</vt:lpstr>
      <vt:lpstr>SWOT Analysis of Drivers of Changes</vt:lpstr>
      <vt:lpstr>SWOT Analysis of Drivers of Changes</vt:lpstr>
      <vt:lpstr>How TSMC has overcome resistance to change</vt:lpstr>
      <vt:lpstr>How TSMC has overcome resistance to change</vt:lpstr>
      <vt:lpstr>The Kotter's 8-Step Change Model</vt:lpstr>
      <vt:lpstr>The change management process of TSMC  can be assessed as HIGHLY EFFECTIVE</vt:lpstr>
      <vt:lpstr>Reference list</vt:lpstr>
      <vt:lpstr>Reference list</vt:lpstr>
      <vt:lpstr>THANK YOU</vt:lpstr>
    </vt:vector>
  </TitlesOfParts>
  <Manager>Slide Members</Manager>
  <Company>YESFORM Co.,Ltd.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Members</dc:title>
  <dc:subject>Powerpoint Templates , Diagram, Chart, Google slides, Keynote</dc:subject>
  <dc:creator>Slide Members by HS.SEO</dc:creator>
  <cp:keywords>SlideMembers, ppt, PPT Templates, Presentation, Diagram, Chart, Yesform, Google slides, Keynote, Free Slides</cp:keywords>
  <dc:description>The copyright of this document is at Slide Members. Unauthorized copying may result in legal sanctions.</dc:description>
  <cp:lastModifiedBy>a46517</cp:lastModifiedBy>
  <cp:revision>15</cp:revision>
  <dcterms:created xsi:type="dcterms:W3CDTF">2010-02-01T08:03:16Z</dcterms:created>
  <dcterms:modified xsi:type="dcterms:W3CDTF">2023-02-26T15:04:19Z</dcterms:modified>
  <cp:category>www.slidemembers.com</cp:category>
</cp:coreProperties>
</file>