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733" r:id="rId3"/>
    <p:sldId id="747" r:id="rId4"/>
    <p:sldId id="761" r:id="rId5"/>
    <p:sldId id="764" r:id="rId6"/>
    <p:sldId id="765" r:id="rId7"/>
    <p:sldId id="280" r:id="rId8"/>
    <p:sldId id="763" r:id="rId9"/>
    <p:sldId id="281" r:id="rId10"/>
    <p:sldId id="750" r:id="rId11"/>
    <p:sldId id="420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35BEDA8D-F910-419A-BA28-7E427A248E31}">
          <p14:sldIdLst>
            <p14:sldId id="256"/>
            <p14:sldId id="733"/>
            <p14:sldId id="747"/>
            <p14:sldId id="761"/>
            <p14:sldId id="764"/>
            <p14:sldId id="765"/>
            <p14:sldId id="280"/>
            <p14:sldId id="763"/>
            <p14:sldId id="281"/>
            <p14:sldId id="750"/>
            <p14:sldId id="420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9D436"/>
    <a:srgbClr val="DF2A84"/>
    <a:srgbClr val="87073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1E4AEA4-8DFA-4A89-87EB-49C32662AFE0}" styleName="中度样式 2 - 强调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85BE263C-DBD7-4A20-BB59-AAB30ACAA65A}" styleName="中度样式 3 - 强调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470" autoAdjust="0"/>
    <p:restoredTop sz="94660"/>
  </p:normalViewPr>
  <p:slideViewPr>
    <p:cSldViewPr snapToGrid="0">
      <p:cViewPr varScale="1">
        <p:scale>
          <a:sx n="97" d="100"/>
          <a:sy n="97" d="100"/>
        </p:scale>
        <p:origin x="108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hn Harris" userId="ac199a4c-ad19-40c2-90c5-6743bba5a0d2" providerId="ADAL" clId="{FB74143C-F33E-4BB9-8421-81AE23D783C7}"/>
    <pc:docChg chg="delSld modSection">
      <pc:chgData name="John Harris" userId="ac199a4c-ad19-40c2-90c5-6743bba5a0d2" providerId="ADAL" clId="{FB74143C-F33E-4BB9-8421-81AE23D783C7}" dt="2025-08-27T12:32:23.427" v="0" actId="47"/>
      <pc:docMkLst>
        <pc:docMk/>
      </pc:docMkLst>
      <pc:sldChg chg="del">
        <pc:chgData name="John Harris" userId="ac199a4c-ad19-40c2-90c5-6743bba5a0d2" providerId="ADAL" clId="{FB74143C-F33E-4BB9-8421-81AE23D783C7}" dt="2025-08-27T12:32:23.427" v="0" actId="47"/>
        <pc:sldMkLst>
          <pc:docMk/>
          <pc:sldMk cId="2187068256" sldId="760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7AECE7D-8763-4FB8-9CDD-0DDC6A02D677}" type="doc">
      <dgm:prSet loTypeId="urn:microsoft.com/office/officeart/2005/8/layout/hierarchy1" loCatId="hierarchy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51BBF334-6060-4624-ADD0-A2EF44430CE3}">
      <dgm:prSet/>
      <dgm:spPr/>
      <dgm:t>
        <a:bodyPr/>
        <a:lstStyle/>
        <a:p>
          <a:r>
            <a:rPr lang="en-US" dirty="0"/>
            <a:t>A realist tradition</a:t>
          </a:r>
        </a:p>
      </dgm:t>
    </dgm:pt>
    <dgm:pt modelId="{41978FEB-1545-4E86-8284-C396EDE9F302}" type="parTrans" cxnId="{FD4678CF-4E76-4ABC-9F1B-6487F783F2C2}">
      <dgm:prSet/>
      <dgm:spPr/>
      <dgm:t>
        <a:bodyPr/>
        <a:lstStyle/>
        <a:p>
          <a:endParaRPr lang="en-US"/>
        </a:p>
      </dgm:t>
    </dgm:pt>
    <dgm:pt modelId="{0DE8ED7B-BBA9-4286-92AE-76F03D606B0A}" type="sibTrans" cxnId="{FD4678CF-4E76-4ABC-9F1B-6487F783F2C2}">
      <dgm:prSet/>
      <dgm:spPr/>
      <dgm:t>
        <a:bodyPr/>
        <a:lstStyle/>
        <a:p>
          <a:endParaRPr lang="en-US"/>
        </a:p>
      </dgm:t>
    </dgm:pt>
    <dgm:pt modelId="{4ED66B3C-7008-446D-AB9D-782587CBA1F3}">
      <dgm:prSet/>
      <dgm:spPr/>
      <dgm:t>
        <a:bodyPr/>
        <a:lstStyle/>
        <a:p>
          <a:r>
            <a:rPr lang="en-US" i="0" dirty="0"/>
            <a:t>A nominalist tradition</a:t>
          </a:r>
        </a:p>
      </dgm:t>
    </dgm:pt>
    <dgm:pt modelId="{29892CA8-3045-4060-AB3C-6851E5EE92A8}" type="parTrans" cxnId="{712088B4-321B-44BE-9D7C-C0E590D9D6D5}">
      <dgm:prSet/>
      <dgm:spPr/>
      <dgm:t>
        <a:bodyPr/>
        <a:lstStyle/>
        <a:p>
          <a:endParaRPr lang="en-US"/>
        </a:p>
      </dgm:t>
    </dgm:pt>
    <dgm:pt modelId="{0B13E7FF-4B68-4920-AF5C-6A61C28FE920}" type="sibTrans" cxnId="{712088B4-321B-44BE-9D7C-C0E590D9D6D5}">
      <dgm:prSet/>
      <dgm:spPr/>
      <dgm:t>
        <a:bodyPr/>
        <a:lstStyle/>
        <a:p>
          <a:endParaRPr lang="en-US"/>
        </a:p>
      </dgm:t>
    </dgm:pt>
    <dgm:pt modelId="{AB0605A6-5E07-4922-8152-531CE3123F4F}">
      <dgm:prSet/>
      <dgm:spPr/>
      <dgm:t>
        <a:bodyPr/>
        <a:lstStyle/>
        <a:p>
          <a:r>
            <a:rPr lang="en-US" dirty="0"/>
            <a:t>A mixture of the realist and nominalist traditions</a:t>
          </a:r>
        </a:p>
      </dgm:t>
    </dgm:pt>
    <dgm:pt modelId="{FAF1F262-1BE0-451E-A682-E0261B723386}" type="parTrans" cxnId="{1C9C25CB-A9B9-428D-A188-29644BD7CA44}">
      <dgm:prSet/>
      <dgm:spPr/>
      <dgm:t>
        <a:bodyPr/>
        <a:lstStyle/>
        <a:p>
          <a:endParaRPr lang="en-US"/>
        </a:p>
      </dgm:t>
    </dgm:pt>
    <dgm:pt modelId="{86791F9F-F800-43FF-87E7-B84855D9970A}" type="sibTrans" cxnId="{1C9C25CB-A9B9-428D-A188-29644BD7CA44}">
      <dgm:prSet/>
      <dgm:spPr/>
      <dgm:t>
        <a:bodyPr/>
        <a:lstStyle/>
        <a:p>
          <a:endParaRPr lang="en-US"/>
        </a:p>
      </dgm:t>
    </dgm:pt>
    <dgm:pt modelId="{22BA7A62-2924-41E1-B3F1-67BDF74695D3}" type="pres">
      <dgm:prSet presAssocID="{17AECE7D-8763-4FB8-9CDD-0DDC6A02D67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5CCFC86-BDB6-4C89-99D9-7C0C03126A1F}" type="pres">
      <dgm:prSet presAssocID="{51BBF334-6060-4624-ADD0-A2EF44430CE3}" presName="hierRoot1" presStyleCnt="0"/>
      <dgm:spPr/>
    </dgm:pt>
    <dgm:pt modelId="{E0E4C9FD-1582-4220-8AD2-862880B555A8}" type="pres">
      <dgm:prSet presAssocID="{51BBF334-6060-4624-ADD0-A2EF44430CE3}" presName="composite" presStyleCnt="0"/>
      <dgm:spPr/>
    </dgm:pt>
    <dgm:pt modelId="{C2EA4EF1-F633-4A24-93B9-293F9DECD05F}" type="pres">
      <dgm:prSet presAssocID="{51BBF334-6060-4624-ADD0-A2EF44430CE3}" presName="background" presStyleLbl="node0" presStyleIdx="0" presStyleCnt="3"/>
      <dgm:spPr/>
    </dgm:pt>
    <dgm:pt modelId="{CB573319-8AA5-45BA-B06B-6C26CCCF5202}" type="pres">
      <dgm:prSet presAssocID="{51BBF334-6060-4624-ADD0-A2EF44430CE3}" presName="text" presStyleLbl="fgAcc0" presStyleIdx="0" presStyleCnt="3">
        <dgm:presLayoutVars>
          <dgm:chPref val="3"/>
        </dgm:presLayoutVars>
      </dgm:prSet>
      <dgm:spPr/>
    </dgm:pt>
    <dgm:pt modelId="{EF9E757D-5F25-45C9-8B26-BE8AD6A874BE}" type="pres">
      <dgm:prSet presAssocID="{51BBF334-6060-4624-ADD0-A2EF44430CE3}" presName="hierChild2" presStyleCnt="0"/>
      <dgm:spPr/>
    </dgm:pt>
    <dgm:pt modelId="{DE403A99-E38D-4FDD-9A03-A81935D9AFFE}" type="pres">
      <dgm:prSet presAssocID="{4ED66B3C-7008-446D-AB9D-782587CBA1F3}" presName="hierRoot1" presStyleCnt="0"/>
      <dgm:spPr/>
    </dgm:pt>
    <dgm:pt modelId="{A2AE3F2C-67BB-4368-91E3-652501498E20}" type="pres">
      <dgm:prSet presAssocID="{4ED66B3C-7008-446D-AB9D-782587CBA1F3}" presName="composite" presStyleCnt="0"/>
      <dgm:spPr/>
    </dgm:pt>
    <dgm:pt modelId="{FAF745B9-AC90-4214-93D7-45479C8DBC42}" type="pres">
      <dgm:prSet presAssocID="{4ED66B3C-7008-446D-AB9D-782587CBA1F3}" presName="background" presStyleLbl="node0" presStyleIdx="1" presStyleCnt="3"/>
      <dgm:spPr/>
    </dgm:pt>
    <dgm:pt modelId="{364D800D-966E-4EE8-A4ED-993030AC927C}" type="pres">
      <dgm:prSet presAssocID="{4ED66B3C-7008-446D-AB9D-782587CBA1F3}" presName="text" presStyleLbl="fgAcc0" presStyleIdx="1" presStyleCnt="3">
        <dgm:presLayoutVars>
          <dgm:chPref val="3"/>
        </dgm:presLayoutVars>
      </dgm:prSet>
      <dgm:spPr/>
    </dgm:pt>
    <dgm:pt modelId="{0AB7F5E3-90F0-4858-A4D8-AF22628C913A}" type="pres">
      <dgm:prSet presAssocID="{4ED66B3C-7008-446D-AB9D-782587CBA1F3}" presName="hierChild2" presStyleCnt="0"/>
      <dgm:spPr/>
    </dgm:pt>
    <dgm:pt modelId="{AB1FD025-C8E1-41D2-AB8A-6555ACC318CB}" type="pres">
      <dgm:prSet presAssocID="{AB0605A6-5E07-4922-8152-531CE3123F4F}" presName="hierRoot1" presStyleCnt="0"/>
      <dgm:spPr/>
    </dgm:pt>
    <dgm:pt modelId="{FDAB4770-3C20-4A2D-8D12-EBAEBE5C5B31}" type="pres">
      <dgm:prSet presAssocID="{AB0605A6-5E07-4922-8152-531CE3123F4F}" presName="composite" presStyleCnt="0"/>
      <dgm:spPr/>
    </dgm:pt>
    <dgm:pt modelId="{9AE55305-6AC5-481C-8199-A639175269C6}" type="pres">
      <dgm:prSet presAssocID="{AB0605A6-5E07-4922-8152-531CE3123F4F}" presName="background" presStyleLbl="node0" presStyleIdx="2" presStyleCnt="3"/>
      <dgm:spPr/>
    </dgm:pt>
    <dgm:pt modelId="{D16D73DB-6EE7-4C2A-9DFC-7D97F756226D}" type="pres">
      <dgm:prSet presAssocID="{AB0605A6-5E07-4922-8152-531CE3123F4F}" presName="text" presStyleLbl="fgAcc0" presStyleIdx="2" presStyleCnt="3">
        <dgm:presLayoutVars>
          <dgm:chPref val="3"/>
        </dgm:presLayoutVars>
      </dgm:prSet>
      <dgm:spPr/>
    </dgm:pt>
    <dgm:pt modelId="{6EE0109F-5A7E-4929-853B-204611285A2A}" type="pres">
      <dgm:prSet presAssocID="{AB0605A6-5E07-4922-8152-531CE3123F4F}" presName="hierChild2" presStyleCnt="0"/>
      <dgm:spPr/>
    </dgm:pt>
  </dgm:ptLst>
  <dgm:cxnLst>
    <dgm:cxn modelId="{BA862109-35DB-440F-A42F-0F5749BE0C43}" type="presOf" srcId="{AB0605A6-5E07-4922-8152-531CE3123F4F}" destId="{D16D73DB-6EE7-4C2A-9DFC-7D97F756226D}" srcOrd="0" destOrd="0" presId="urn:microsoft.com/office/officeart/2005/8/layout/hierarchy1"/>
    <dgm:cxn modelId="{EF1D2032-C08A-4DEB-8086-5A30884111D4}" type="presOf" srcId="{17AECE7D-8763-4FB8-9CDD-0DDC6A02D677}" destId="{22BA7A62-2924-41E1-B3F1-67BDF74695D3}" srcOrd="0" destOrd="0" presId="urn:microsoft.com/office/officeart/2005/8/layout/hierarchy1"/>
    <dgm:cxn modelId="{5019F333-A91F-4087-ACC7-2BF5E9550959}" type="presOf" srcId="{51BBF334-6060-4624-ADD0-A2EF44430CE3}" destId="{CB573319-8AA5-45BA-B06B-6C26CCCF5202}" srcOrd="0" destOrd="0" presId="urn:microsoft.com/office/officeart/2005/8/layout/hierarchy1"/>
    <dgm:cxn modelId="{4728F19B-6266-4D76-BCE8-E608DDE4CEE8}" type="presOf" srcId="{4ED66B3C-7008-446D-AB9D-782587CBA1F3}" destId="{364D800D-966E-4EE8-A4ED-993030AC927C}" srcOrd="0" destOrd="0" presId="urn:microsoft.com/office/officeart/2005/8/layout/hierarchy1"/>
    <dgm:cxn modelId="{712088B4-321B-44BE-9D7C-C0E590D9D6D5}" srcId="{17AECE7D-8763-4FB8-9CDD-0DDC6A02D677}" destId="{4ED66B3C-7008-446D-AB9D-782587CBA1F3}" srcOrd="1" destOrd="0" parTransId="{29892CA8-3045-4060-AB3C-6851E5EE92A8}" sibTransId="{0B13E7FF-4B68-4920-AF5C-6A61C28FE920}"/>
    <dgm:cxn modelId="{1C9C25CB-A9B9-428D-A188-29644BD7CA44}" srcId="{17AECE7D-8763-4FB8-9CDD-0DDC6A02D677}" destId="{AB0605A6-5E07-4922-8152-531CE3123F4F}" srcOrd="2" destOrd="0" parTransId="{FAF1F262-1BE0-451E-A682-E0261B723386}" sibTransId="{86791F9F-F800-43FF-87E7-B84855D9970A}"/>
    <dgm:cxn modelId="{FD4678CF-4E76-4ABC-9F1B-6487F783F2C2}" srcId="{17AECE7D-8763-4FB8-9CDD-0DDC6A02D677}" destId="{51BBF334-6060-4624-ADD0-A2EF44430CE3}" srcOrd="0" destOrd="0" parTransId="{41978FEB-1545-4E86-8284-C396EDE9F302}" sibTransId="{0DE8ED7B-BBA9-4286-92AE-76F03D606B0A}"/>
    <dgm:cxn modelId="{9D4D2990-F76E-4102-8965-CA8ACD8CF2CD}" type="presParOf" srcId="{22BA7A62-2924-41E1-B3F1-67BDF74695D3}" destId="{B5CCFC86-BDB6-4C89-99D9-7C0C03126A1F}" srcOrd="0" destOrd="0" presId="urn:microsoft.com/office/officeart/2005/8/layout/hierarchy1"/>
    <dgm:cxn modelId="{E8010959-A7BB-4FAC-A805-9F57A6A37E30}" type="presParOf" srcId="{B5CCFC86-BDB6-4C89-99D9-7C0C03126A1F}" destId="{E0E4C9FD-1582-4220-8AD2-862880B555A8}" srcOrd="0" destOrd="0" presId="urn:microsoft.com/office/officeart/2005/8/layout/hierarchy1"/>
    <dgm:cxn modelId="{FE0B3BC3-4D07-46CB-A69F-8D755BF71AD6}" type="presParOf" srcId="{E0E4C9FD-1582-4220-8AD2-862880B555A8}" destId="{C2EA4EF1-F633-4A24-93B9-293F9DECD05F}" srcOrd="0" destOrd="0" presId="urn:microsoft.com/office/officeart/2005/8/layout/hierarchy1"/>
    <dgm:cxn modelId="{13586B54-3130-417F-B1A2-9C92657B17B7}" type="presParOf" srcId="{E0E4C9FD-1582-4220-8AD2-862880B555A8}" destId="{CB573319-8AA5-45BA-B06B-6C26CCCF5202}" srcOrd="1" destOrd="0" presId="urn:microsoft.com/office/officeart/2005/8/layout/hierarchy1"/>
    <dgm:cxn modelId="{7C4C37E5-CE9E-4217-86BD-D60B68105DA6}" type="presParOf" srcId="{B5CCFC86-BDB6-4C89-99D9-7C0C03126A1F}" destId="{EF9E757D-5F25-45C9-8B26-BE8AD6A874BE}" srcOrd="1" destOrd="0" presId="urn:microsoft.com/office/officeart/2005/8/layout/hierarchy1"/>
    <dgm:cxn modelId="{D9A88C26-03F1-47CE-8A72-8C13BF5E596B}" type="presParOf" srcId="{22BA7A62-2924-41E1-B3F1-67BDF74695D3}" destId="{DE403A99-E38D-4FDD-9A03-A81935D9AFFE}" srcOrd="1" destOrd="0" presId="urn:microsoft.com/office/officeart/2005/8/layout/hierarchy1"/>
    <dgm:cxn modelId="{0FC7201B-9CCF-4E6A-84A0-984FDE0B2F5F}" type="presParOf" srcId="{DE403A99-E38D-4FDD-9A03-A81935D9AFFE}" destId="{A2AE3F2C-67BB-4368-91E3-652501498E20}" srcOrd="0" destOrd="0" presId="urn:microsoft.com/office/officeart/2005/8/layout/hierarchy1"/>
    <dgm:cxn modelId="{D9CA6379-6046-4E3B-9A24-B75E0C176D65}" type="presParOf" srcId="{A2AE3F2C-67BB-4368-91E3-652501498E20}" destId="{FAF745B9-AC90-4214-93D7-45479C8DBC42}" srcOrd="0" destOrd="0" presId="urn:microsoft.com/office/officeart/2005/8/layout/hierarchy1"/>
    <dgm:cxn modelId="{A055FB08-4DEF-4100-93C4-D4E73A25CDDA}" type="presParOf" srcId="{A2AE3F2C-67BB-4368-91E3-652501498E20}" destId="{364D800D-966E-4EE8-A4ED-993030AC927C}" srcOrd="1" destOrd="0" presId="urn:microsoft.com/office/officeart/2005/8/layout/hierarchy1"/>
    <dgm:cxn modelId="{020E777D-28BB-41D3-9E7D-468FFCA21C16}" type="presParOf" srcId="{DE403A99-E38D-4FDD-9A03-A81935D9AFFE}" destId="{0AB7F5E3-90F0-4858-A4D8-AF22628C913A}" srcOrd="1" destOrd="0" presId="urn:microsoft.com/office/officeart/2005/8/layout/hierarchy1"/>
    <dgm:cxn modelId="{4039B348-3A92-42F8-B452-7B54FE2B0038}" type="presParOf" srcId="{22BA7A62-2924-41E1-B3F1-67BDF74695D3}" destId="{AB1FD025-C8E1-41D2-AB8A-6555ACC318CB}" srcOrd="2" destOrd="0" presId="urn:microsoft.com/office/officeart/2005/8/layout/hierarchy1"/>
    <dgm:cxn modelId="{2788BD77-F252-48C6-AA11-9F9AB6FEEB6B}" type="presParOf" srcId="{AB1FD025-C8E1-41D2-AB8A-6555ACC318CB}" destId="{FDAB4770-3C20-4A2D-8D12-EBAEBE5C5B31}" srcOrd="0" destOrd="0" presId="urn:microsoft.com/office/officeart/2005/8/layout/hierarchy1"/>
    <dgm:cxn modelId="{93371C13-F20D-46F7-A802-BE58168B801D}" type="presParOf" srcId="{FDAB4770-3C20-4A2D-8D12-EBAEBE5C5B31}" destId="{9AE55305-6AC5-481C-8199-A639175269C6}" srcOrd="0" destOrd="0" presId="urn:microsoft.com/office/officeart/2005/8/layout/hierarchy1"/>
    <dgm:cxn modelId="{A266864B-7E45-4F50-94DD-7AC8445B88C1}" type="presParOf" srcId="{FDAB4770-3C20-4A2D-8D12-EBAEBE5C5B31}" destId="{D16D73DB-6EE7-4C2A-9DFC-7D97F756226D}" srcOrd="1" destOrd="0" presId="urn:microsoft.com/office/officeart/2005/8/layout/hierarchy1"/>
    <dgm:cxn modelId="{C0BC5535-2D89-416D-932A-0D1ED2E10AD8}" type="presParOf" srcId="{AB1FD025-C8E1-41D2-AB8A-6555ACC318CB}" destId="{6EE0109F-5A7E-4929-853B-204611285A2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CF413B6-7E30-4A3E-B4EB-F0721CD6F27A}" type="doc">
      <dgm:prSet loTypeId="urn:microsoft.com/office/officeart/2005/8/layout/list1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F933DCC-23B5-470A-AD5D-2401439EC892}">
      <dgm:prSet custT="1"/>
      <dgm:spPr/>
      <dgm:t>
        <a:bodyPr/>
        <a:lstStyle/>
        <a:p>
          <a:r>
            <a:rPr lang="en-GB" sz="2400" dirty="0"/>
            <a:t>Hard ‘acorn’</a:t>
          </a:r>
          <a:endParaRPr lang="en-US" sz="2400" dirty="0"/>
        </a:p>
      </dgm:t>
    </dgm:pt>
    <dgm:pt modelId="{8D9DF6E7-7B9A-4DCF-A480-2D1EC123D019}" type="parTrans" cxnId="{53B8D76A-0794-4F58-A77E-1FA990D78091}">
      <dgm:prSet/>
      <dgm:spPr/>
      <dgm:t>
        <a:bodyPr/>
        <a:lstStyle/>
        <a:p>
          <a:endParaRPr lang="en-US"/>
        </a:p>
      </dgm:t>
    </dgm:pt>
    <dgm:pt modelId="{6F8B4160-FFC6-4130-B002-B17D7163D37A}" type="sibTrans" cxnId="{53B8D76A-0794-4F58-A77E-1FA990D78091}">
      <dgm:prSet/>
      <dgm:spPr/>
      <dgm:t>
        <a:bodyPr/>
        <a:lstStyle/>
        <a:p>
          <a:endParaRPr lang="en-US"/>
        </a:p>
      </dgm:t>
    </dgm:pt>
    <dgm:pt modelId="{F7347280-A956-488D-8E6C-F4C68E088BF6}">
      <dgm:prSet phldrT="[Text]"/>
      <dgm:spPr/>
      <dgm:t>
        <a:bodyPr/>
        <a:lstStyle/>
        <a:p>
          <a:pPr algn="l"/>
          <a:r>
            <a:rPr lang="en-US" dirty="0"/>
            <a:t>Realist ontology is usually linked to positivist epistemology, which in turn tends to produce a quantitative study design (methodology) and some numerical data collection and analysis (methods and techniques)</a:t>
          </a:r>
          <a:endParaRPr lang="en-GB" dirty="0"/>
        </a:p>
      </dgm:t>
    </dgm:pt>
    <dgm:pt modelId="{4BDA09E4-287D-4089-9371-C4F81E8B62EE}" type="parTrans" cxnId="{28E76730-E971-47A4-B784-CB0F0C85952E}">
      <dgm:prSet/>
      <dgm:spPr/>
      <dgm:t>
        <a:bodyPr/>
        <a:lstStyle/>
        <a:p>
          <a:endParaRPr lang="en-GB"/>
        </a:p>
      </dgm:t>
    </dgm:pt>
    <dgm:pt modelId="{620C1DCC-04FE-4DFB-9750-BB58368A2C40}" type="sibTrans" cxnId="{28E76730-E971-47A4-B784-CB0F0C85952E}">
      <dgm:prSet/>
      <dgm:spPr/>
      <dgm:t>
        <a:bodyPr/>
        <a:lstStyle/>
        <a:p>
          <a:endParaRPr lang="en-GB"/>
        </a:p>
      </dgm:t>
    </dgm:pt>
    <dgm:pt modelId="{FA17CFC4-621E-4096-8709-4ADD4F413A87}">
      <dgm:prSet phldrT="[Text]" custT="1"/>
      <dgm:spPr/>
      <dgm:t>
        <a:bodyPr/>
        <a:lstStyle/>
        <a:p>
          <a:r>
            <a:rPr lang="en-GB" sz="2400" dirty="0"/>
            <a:t>Soft ‘fig’</a:t>
          </a:r>
        </a:p>
      </dgm:t>
    </dgm:pt>
    <dgm:pt modelId="{EF1976BC-B55C-47A4-AE03-246FE7A60D80}" type="parTrans" cxnId="{DE6F6C8B-2631-4B2E-B71A-157FD8810C3A}">
      <dgm:prSet/>
      <dgm:spPr/>
      <dgm:t>
        <a:bodyPr/>
        <a:lstStyle/>
        <a:p>
          <a:endParaRPr lang="en-GB"/>
        </a:p>
      </dgm:t>
    </dgm:pt>
    <dgm:pt modelId="{2B3B8400-18F3-47B0-B749-89C2E02952D8}" type="sibTrans" cxnId="{DE6F6C8B-2631-4B2E-B71A-157FD8810C3A}">
      <dgm:prSet/>
      <dgm:spPr/>
      <dgm:t>
        <a:bodyPr/>
        <a:lstStyle/>
        <a:p>
          <a:endParaRPr lang="en-GB"/>
        </a:p>
      </dgm:t>
    </dgm:pt>
    <dgm:pt modelId="{D6A900A6-719E-41E2-B09D-10AED80D8D0F}">
      <dgm:prSet phldrT="[Text]"/>
      <dgm:spPr/>
      <dgm:t>
        <a:bodyPr/>
        <a:lstStyle/>
        <a:p>
          <a:r>
            <a:rPr lang="en-US" dirty="0"/>
            <a:t>Nominalist ontology connects with constructionist epistemology, which in turn will suggest a qualitative approach to data collection and analysis being adopted and perhaps multiple perspectives being taken on a particular phenomenon</a:t>
          </a:r>
          <a:endParaRPr lang="en-GB" dirty="0"/>
        </a:p>
      </dgm:t>
    </dgm:pt>
    <dgm:pt modelId="{48748C89-E002-437A-9194-FD9987530DCA}" type="parTrans" cxnId="{BB32357D-5F02-46BB-ACB9-4C42FD1C36B5}">
      <dgm:prSet/>
      <dgm:spPr/>
      <dgm:t>
        <a:bodyPr/>
        <a:lstStyle/>
        <a:p>
          <a:endParaRPr lang="en-GB"/>
        </a:p>
      </dgm:t>
    </dgm:pt>
    <dgm:pt modelId="{1EE0B96A-C171-4F84-93F1-C1D8C9802F44}" type="sibTrans" cxnId="{BB32357D-5F02-46BB-ACB9-4C42FD1C36B5}">
      <dgm:prSet/>
      <dgm:spPr/>
      <dgm:t>
        <a:bodyPr/>
        <a:lstStyle/>
        <a:p>
          <a:endParaRPr lang="en-GB"/>
        </a:p>
      </dgm:t>
    </dgm:pt>
    <dgm:pt modelId="{1FD47CC0-4215-443F-BDF5-9127F99E083C}">
      <dgm:prSet phldrT="[Text]" custT="1"/>
      <dgm:spPr/>
      <dgm:t>
        <a:bodyPr/>
        <a:lstStyle/>
        <a:p>
          <a:r>
            <a:rPr lang="en-GB" sz="2400" dirty="0"/>
            <a:t>Hard and Soft ‘apricot’</a:t>
          </a:r>
        </a:p>
      </dgm:t>
    </dgm:pt>
    <dgm:pt modelId="{ADFE08EB-5418-4D8B-91A7-31A40543343C}" type="parTrans" cxnId="{B1B9BB7B-1A91-4EE6-9C52-2628CD3F4675}">
      <dgm:prSet/>
      <dgm:spPr/>
      <dgm:t>
        <a:bodyPr/>
        <a:lstStyle/>
        <a:p>
          <a:endParaRPr lang="en-GB"/>
        </a:p>
      </dgm:t>
    </dgm:pt>
    <dgm:pt modelId="{FCE0B34A-2749-43CE-9C4C-142999CF6D8B}" type="sibTrans" cxnId="{B1B9BB7B-1A91-4EE6-9C52-2628CD3F4675}">
      <dgm:prSet/>
      <dgm:spPr/>
      <dgm:t>
        <a:bodyPr/>
        <a:lstStyle/>
        <a:p>
          <a:endParaRPr lang="en-GB"/>
        </a:p>
      </dgm:t>
    </dgm:pt>
    <dgm:pt modelId="{467367F5-6C4D-4A02-8935-58E20153D741}">
      <dgm:prSet phldrT="[Text]"/>
      <dgm:spPr/>
      <dgm:t>
        <a:bodyPr/>
        <a:lstStyle/>
        <a:p>
          <a:r>
            <a:rPr lang="en-US" dirty="0"/>
            <a:t>Critical realist perspective might result in a mixed methods design involving the use of both quantitative and qualitative data collection and analysis</a:t>
          </a:r>
          <a:endParaRPr lang="en-GB" dirty="0"/>
        </a:p>
      </dgm:t>
    </dgm:pt>
    <dgm:pt modelId="{9B87C5B2-FAA7-4BE2-B9AB-55D011E87A6E}" type="parTrans" cxnId="{2903FBAD-4727-4A26-BFED-6E2F915C0F39}">
      <dgm:prSet/>
      <dgm:spPr/>
      <dgm:t>
        <a:bodyPr/>
        <a:lstStyle/>
        <a:p>
          <a:endParaRPr lang="en-GB"/>
        </a:p>
      </dgm:t>
    </dgm:pt>
    <dgm:pt modelId="{F246BA67-7EF9-4669-9BD8-798B0C7A2983}" type="sibTrans" cxnId="{2903FBAD-4727-4A26-BFED-6E2F915C0F39}">
      <dgm:prSet/>
      <dgm:spPr/>
      <dgm:t>
        <a:bodyPr/>
        <a:lstStyle/>
        <a:p>
          <a:endParaRPr lang="en-GB"/>
        </a:p>
      </dgm:t>
    </dgm:pt>
    <dgm:pt modelId="{5BDA5BE7-A529-49AC-8A1B-1CA38174D4D1}" type="pres">
      <dgm:prSet presAssocID="{1CF413B6-7E30-4A3E-B4EB-F0721CD6F27A}" presName="linear" presStyleCnt="0">
        <dgm:presLayoutVars>
          <dgm:dir/>
          <dgm:animLvl val="lvl"/>
          <dgm:resizeHandles val="exact"/>
        </dgm:presLayoutVars>
      </dgm:prSet>
      <dgm:spPr/>
    </dgm:pt>
    <dgm:pt modelId="{5D38C750-BAA3-4609-AA0D-D5D93685C845}" type="pres">
      <dgm:prSet presAssocID="{2F933DCC-23B5-470A-AD5D-2401439EC892}" presName="parentLin" presStyleCnt="0"/>
      <dgm:spPr/>
    </dgm:pt>
    <dgm:pt modelId="{62D55D5C-AB4F-4FED-A2CC-707945354A25}" type="pres">
      <dgm:prSet presAssocID="{2F933DCC-23B5-470A-AD5D-2401439EC892}" presName="parentLeftMargin" presStyleLbl="node1" presStyleIdx="0" presStyleCnt="3"/>
      <dgm:spPr/>
    </dgm:pt>
    <dgm:pt modelId="{7BF39CC8-53F9-43F5-94CB-6E5AEED07039}" type="pres">
      <dgm:prSet presAssocID="{2F933DCC-23B5-470A-AD5D-2401439EC89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82D90B3-D834-498C-85F6-72DB10266263}" type="pres">
      <dgm:prSet presAssocID="{2F933DCC-23B5-470A-AD5D-2401439EC892}" presName="negativeSpace" presStyleCnt="0"/>
      <dgm:spPr/>
    </dgm:pt>
    <dgm:pt modelId="{FDB5FB84-FF2E-4388-AC7B-71C465A6684A}" type="pres">
      <dgm:prSet presAssocID="{2F933DCC-23B5-470A-AD5D-2401439EC892}" presName="childText" presStyleLbl="conFgAcc1" presStyleIdx="0" presStyleCnt="3" custLinFactNeighborX="360">
        <dgm:presLayoutVars>
          <dgm:bulletEnabled val="1"/>
        </dgm:presLayoutVars>
      </dgm:prSet>
      <dgm:spPr/>
    </dgm:pt>
    <dgm:pt modelId="{3E3786D3-6A5F-4248-895A-3AA19F9EC000}" type="pres">
      <dgm:prSet presAssocID="{6F8B4160-FFC6-4130-B002-B17D7163D37A}" presName="spaceBetweenRectangles" presStyleCnt="0"/>
      <dgm:spPr/>
    </dgm:pt>
    <dgm:pt modelId="{9E2DAA29-DF02-4970-94E1-20561958EF60}" type="pres">
      <dgm:prSet presAssocID="{FA17CFC4-621E-4096-8709-4ADD4F413A87}" presName="parentLin" presStyleCnt="0"/>
      <dgm:spPr/>
    </dgm:pt>
    <dgm:pt modelId="{30534601-1643-4322-A094-783E800F4EC4}" type="pres">
      <dgm:prSet presAssocID="{FA17CFC4-621E-4096-8709-4ADD4F413A87}" presName="parentLeftMargin" presStyleLbl="node1" presStyleIdx="0" presStyleCnt="3"/>
      <dgm:spPr/>
    </dgm:pt>
    <dgm:pt modelId="{1B8A68C9-5B5F-4AB3-AA7F-EA1F4D127F56}" type="pres">
      <dgm:prSet presAssocID="{FA17CFC4-621E-4096-8709-4ADD4F413A8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9A4DD66-0E97-4C27-AFC0-24F52820AC03}" type="pres">
      <dgm:prSet presAssocID="{FA17CFC4-621E-4096-8709-4ADD4F413A87}" presName="negativeSpace" presStyleCnt="0"/>
      <dgm:spPr/>
    </dgm:pt>
    <dgm:pt modelId="{285B8A81-8004-4003-85AC-A937C40FE17A}" type="pres">
      <dgm:prSet presAssocID="{FA17CFC4-621E-4096-8709-4ADD4F413A87}" presName="childText" presStyleLbl="conFgAcc1" presStyleIdx="1" presStyleCnt="3">
        <dgm:presLayoutVars>
          <dgm:bulletEnabled val="1"/>
        </dgm:presLayoutVars>
      </dgm:prSet>
      <dgm:spPr/>
    </dgm:pt>
    <dgm:pt modelId="{48B573CF-BE05-4EA6-A6E7-85A1AA1B634D}" type="pres">
      <dgm:prSet presAssocID="{2B3B8400-18F3-47B0-B749-89C2E02952D8}" presName="spaceBetweenRectangles" presStyleCnt="0"/>
      <dgm:spPr/>
    </dgm:pt>
    <dgm:pt modelId="{7ED915FF-582A-4CB8-9C19-64ACC9ABA4E0}" type="pres">
      <dgm:prSet presAssocID="{1FD47CC0-4215-443F-BDF5-9127F99E083C}" presName="parentLin" presStyleCnt="0"/>
      <dgm:spPr/>
    </dgm:pt>
    <dgm:pt modelId="{9F1F1379-150E-43E8-8DC2-DFD36F94A8A9}" type="pres">
      <dgm:prSet presAssocID="{1FD47CC0-4215-443F-BDF5-9127F99E083C}" presName="parentLeftMargin" presStyleLbl="node1" presStyleIdx="1" presStyleCnt="3"/>
      <dgm:spPr/>
    </dgm:pt>
    <dgm:pt modelId="{95D0B4ED-D6CF-42D5-8C5B-FAE83F79FF48}" type="pres">
      <dgm:prSet presAssocID="{1FD47CC0-4215-443F-BDF5-9127F99E083C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FF4313EC-7F07-4F41-9560-2B008389B359}" type="pres">
      <dgm:prSet presAssocID="{1FD47CC0-4215-443F-BDF5-9127F99E083C}" presName="negativeSpace" presStyleCnt="0"/>
      <dgm:spPr/>
    </dgm:pt>
    <dgm:pt modelId="{E0977EB4-2194-4B65-9B67-577D03477EB8}" type="pres">
      <dgm:prSet presAssocID="{1FD47CC0-4215-443F-BDF5-9127F99E083C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F08AD000-091C-4D1C-A358-4CF8C16075EA}" type="presOf" srcId="{FA17CFC4-621E-4096-8709-4ADD4F413A87}" destId="{1B8A68C9-5B5F-4AB3-AA7F-EA1F4D127F56}" srcOrd="1" destOrd="0" presId="urn:microsoft.com/office/officeart/2005/8/layout/list1"/>
    <dgm:cxn modelId="{9C73220A-4881-44EB-ACF6-C957D96E1534}" type="presOf" srcId="{1FD47CC0-4215-443F-BDF5-9127F99E083C}" destId="{9F1F1379-150E-43E8-8DC2-DFD36F94A8A9}" srcOrd="0" destOrd="0" presId="urn:microsoft.com/office/officeart/2005/8/layout/list1"/>
    <dgm:cxn modelId="{28E76730-E971-47A4-B784-CB0F0C85952E}" srcId="{2F933DCC-23B5-470A-AD5D-2401439EC892}" destId="{F7347280-A956-488D-8E6C-F4C68E088BF6}" srcOrd="0" destOrd="0" parTransId="{4BDA09E4-287D-4089-9371-C4F81E8B62EE}" sibTransId="{620C1DCC-04FE-4DFB-9750-BB58368A2C40}"/>
    <dgm:cxn modelId="{3D78E65C-9075-44A5-9188-46684AB3336E}" type="presOf" srcId="{1CF413B6-7E30-4A3E-B4EB-F0721CD6F27A}" destId="{5BDA5BE7-A529-49AC-8A1B-1CA38174D4D1}" srcOrd="0" destOrd="0" presId="urn:microsoft.com/office/officeart/2005/8/layout/list1"/>
    <dgm:cxn modelId="{53B8D76A-0794-4F58-A77E-1FA990D78091}" srcId="{1CF413B6-7E30-4A3E-B4EB-F0721CD6F27A}" destId="{2F933DCC-23B5-470A-AD5D-2401439EC892}" srcOrd="0" destOrd="0" parTransId="{8D9DF6E7-7B9A-4DCF-A480-2D1EC123D019}" sibTransId="{6F8B4160-FFC6-4130-B002-B17D7163D37A}"/>
    <dgm:cxn modelId="{0CBAC96C-C17A-4A98-8951-074D9043A195}" type="presOf" srcId="{2F933DCC-23B5-470A-AD5D-2401439EC892}" destId="{62D55D5C-AB4F-4FED-A2CC-707945354A25}" srcOrd="0" destOrd="0" presId="urn:microsoft.com/office/officeart/2005/8/layout/list1"/>
    <dgm:cxn modelId="{B1B9BB7B-1A91-4EE6-9C52-2628CD3F4675}" srcId="{1CF413B6-7E30-4A3E-B4EB-F0721CD6F27A}" destId="{1FD47CC0-4215-443F-BDF5-9127F99E083C}" srcOrd="2" destOrd="0" parTransId="{ADFE08EB-5418-4D8B-91A7-31A40543343C}" sibTransId="{FCE0B34A-2749-43CE-9C4C-142999CF6D8B}"/>
    <dgm:cxn modelId="{BB32357D-5F02-46BB-ACB9-4C42FD1C36B5}" srcId="{FA17CFC4-621E-4096-8709-4ADD4F413A87}" destId="{D6A900A6-719E-41E2-B09D-10AED80D8D0F}" srcOrd="0" destOrd="0" parTransId="{48748C89-E002-437A-9194-FD9987530DCA}" sibTransId="{1EE0B96A-C171-4F84-93F1-C1D8C9802F44}"/>
    <dgm:cxn modelId="{E827FB89-548F-4A90-B38E-CC866893386D}" type="presOf" srcId="{467367F5-6C4D-4A02-8935-58E20153D741}" destId="{E0977EB4-2194-4B65-9B67-577D03477EB8}" srcOrd="0" destOrd="0" presId="urn:microsoft.com/office/officeart/2005/8/layout/list1"/>
    <dgm:cxn modelId="{DE6F6C8B-2631-4B2E-B71A-157FD8810C3A}" srcId="{1CF413B6-7E30-4A3E-B4EB-F0721CD6F27A}" destId="{FA17CFC4-621E-4096-8709-4ADD4F413A87}" srcOrd="1" destOrd="0" parTransId="{EF1976BC-B55C-47A4-AE03-246FE7A60D80}" sibTransId="{2B3B8400-18F3-47B0-B749-89C2E02952D8}"/>
    <dgm:cxn modelId="{B1A47398-58E0-413E-84AC-660FB9494C3D}" type="presOf" srcId="{2F933DCC-23B5-470A-AD5D-2401439EC892}" destId="{7BF39CC8-53F9-43F5-94CB-6E5AEED07039}" srcOrd="1" destOrd="0" presId="urn:microsoft.com/office/officeart/2005/8/layout/list1"/>
    <dgm:cxn modelId="{2903FBAD-4727-4A26-BFED-6E2F915C0F39}" srcId="{1FD47CC0-4215-443F-BDF5-9127F99E083C}" destId="{467367F5-6C4D-4A02-8935-58E20153D741}" srcOrd="0" destOrd="0" parTransId="{9B87C5B2-FAA7-4BE2-B9AB-55D011E87A6E}" sibTransId="{F246BA67-7EF9-4669-9BD8-798B0C7A2983}"/>
    <dgm:cxn modelId="{E8D756B5-D6EE-41AC-BF26-29C018A35935}" type="presOf" srcId="{F7347280-A956-488D-8E6C-F4C68E088BF6}" destId="{FDB5FB84-FF2E-4388-AC7B-71C465A6684A}" srcOrd="0" destOrd="0" presId="urn:microsoft.com/office/officeart/2005/8/layout/list1"/>
    <dgm:cxn modelId="{E65EE4B9-198C-4FCB-BDF2-08CED48B423D}" type="presOf" srcId="{1FD47CC0-4215-443F-BDF5-9127F99E083C}" destId="{95D0B4ED-D6CF-42D5-8C5B-FAE83F79FF48}" srcOrd="1" destOrd="0" presId="urn:microsoft.com/office/officeart/2005/8/layout/list1"/>
    <dgm:cxn modelId="{BB0B7EFC-A920-4B61-AEB9-64FF4F81FC01}" type="presOf" srcId="{FA17CFC4-621E-4096-8709-4ADD4F413A87}" destId="{30534601-1643-4322-A094-783E800F4EC4}" srcOrd="0" destOrd="0" presId="urn:microsoft.com/office/officeart/2005/8/layout/list1"/>
    <dgm:cxn modelId="{4D18A7FC-CA39-42B8-837A-90BDD1176BF4}" type="presOf" srcId="{D6A900A6-719E-41E2-B09D-10AED80D8D0F}" destId="{285B8A81-8004-4003-85AC-A937C40FE17A}" srcOrd="0" destOrd="0" presId="urn:microsoft.com/office/officeart/2005/8/layout/list1"/>
    <dgm:cxn modelId="{280A0609-D1FD-4EA4-8F68-77C0A27CB7CE}" type="presParOf" srcId="{5BDA5BE7-A529-49AC-8A1B-1CA38174D4D1}" destId="{5D38C750-BAA3-4609-AA0D-D5D93685C845}" srcOrd="0" destOrd="0" presId="urn:microsoft.com/office/officeart/2005/8/layout/list1"/>
    <dgm:cxn modelId="{C6D5FBE0-47B1-493C-9520-F3DFA6BCC19E}" type="presParOf" srcId="{5D38C750-BAA3-4609-AA0D-D5D93685C845}" destId="{62D55D5C-AB4F-4FED-A2CC-707945354A25}" srcOrd="0" destOrd="0" presId="urn:microsoft.com/office/officeart/2005/8/layout/list1"/>
    <dgm:cxn modelId="{1851C9BF-F598-447E-8BDB-6C86CE1F2908}" type="presParOf" srcId="{5D38C750-BAA3-4609-AA0D-D5D93685C845}" destId="{7BF39CC8-53F9-43F5-94CB-6E5AEED07039}" srcOrd="1" destOrd="0" presId="urn:microsoft.com/office/officeart/2005/8/layout/list1"/>
    <dgm:cxn modelId="{17EAA38D-AA28-4219-B963-4F9F8F579825}" type="presParOf" srcId="{5BDA5BE7-A529-49AC-8A1B-1CA38174D4D1}" destId="{382D90B3-D834-498C-85F6-72DB10266263}" srcOrd="1" destOrd="0" presId="urn:microsoft.com/office/officeart/2005/8/layout/list1"/>
    <dgm:cxn modelId="{8163376E-1474-465B-A315-AB8CA138F1E5}" type="presParOf" srcId="{5BDA5BE7-A529-49AC-8A1B-1CA38174D4D1}" destId="{FDB5FB84-FF2E-4388-AC7B-71C465A6684A}" srcOrd="2" destOrd="0" presId="urn:microsoft.com/office/officeart/2005/8/layout/list1"/>
    <dgm:cxn modelId="{85A13E31-0B9B-43D2-948C-0617B81D12D1}" type="presParOf" srcId="{5BDA5BE7-A529-49AC-8A1B-1CA38174D4D1}" destId="{3E3786D3-6A5F-4248-895A-3AA19F9EC000}" srcOrd="3" destOrd="0" presId="urn:microsoft.com/office/officeart/2005/8/layout/list1"/>
    <dgm:cxn modelId="{13527D53-FC0E-46D9-BEE7-BBAEBD94389A}" type="presParOf" srcId="{5BDA5BE7-A529-49AC-8A1B-1CA38174D4D1}" destId="{9E2DAA29-DF02-4970-94E1-20561958EF60}" srcOrd="4" destOrd="0" presId="urn:microsoft.com/office/officeart/2005/8/layout/list1"/>
    <dgm:cxn modelId="{CC1FFF55-0659-4C92-A349-44B1D340FE76}" type="presParOf" srcId="{9E2DAA29-DF02-4970-94E1-20561958EF60}" destId="{30534601-1643-4322-A094-783E800F4EC4}" srcOrd="0" destOrd="0" presId="urn:microsoft.com/office/officeart/2005/8/layout/list1"/>
    <dgm:cxn modelId="{A1105110-49C8-476B-905B-0EE129B354E2}" type="presParOf" srcId="{9E2DAA29-DF02-4970-94E1-20561958EF60}" destId="{1B8A68C9-5B5F-4AB3-AA7F-EA1F4D127F56}" srcOrd="1" destOrd="0" presId="urn:microsoft.com/office/officeart/2005/8/layout/list1"/>
    <dgm:cxn modelId="{9860DBF0-2F2F-46C0-8338-8C65B66F921D}" type="presParOf" srcId="{5BDA5BE7-A529-49AC-8A1B-1CA38174D4D1}" destId="{F9A4DD66-0E97-4C27-AFC0-24F52820AC03}" srcOrd="5" destOrd="0" presId="urn:microsoft.com/office/officeart/2005/8/layout/list1"/>
    <dgm:cxn modelId="{426F3275-7E92-4D97-8746-1C617DB91E3D}" type="presParOf" srcId="{5BDA5BE7-A529-49AC-8A1B-1CA38174D4D1}" destId="{285B8A81-8004-4003-85AC-A937C40FE17A}" srcOrd="6" destOrd="0" presId="urn:microsoft.com/office/officeart/2005/8/layout/list1"/>
    <dgm:cxn modelId="{200714BC-5E08-4D84-B391-01F634E98112}" type="presParOf" srcId="{5BDA5BE7-A529-49AC-8A1B-1CA38174D4D1}" destId="{48B573CF-BE05-4EA6-A6E7-85A1AA1B634D}" srcOrd="7" destOrd="0" presId="urn:microsoft.com/office/officeart/2005/8/layout/list1"/>
    <dgm:cxn modelId="{25A90835-31AE-49BB-803F-8335A39F8C5B}" type="presParOf" srcId="{5BDA5BE7-A529-49AC-8A1B-1CA38174D4D1}" destId="{7ED915FF-582A-4CB8-9C19-64ACC9ABA4E0}" srcOrd="8" destOrd="0" presId="urn:microsoft.com/office/officeart/2005/8/layout/list1"/>
    <dgm:cxn modelId="{AF122577-2A90-4D94-A90A-C8AA3179EDDA}" type="presParOf" srcId="{7ED915FF-582A-4CB8-9C19-64ACC9ABA4E0}" destId="{9F1F1379-150E-43E8-8DC2-DFD36F94A8A9}" srcOrd="0" destOrd="0" presId="urn:microsoft.com/office/officeart/2005/8/layout/list1"/>
    <dgm:cxn modelId="{96E31B60-AF82-424C-85ED-78AC959F4AF5}" type="presParOf" srcId="{7ED915FF-582A-4CB8-9C19-64ACC9ABA4E0}" destId="{95D0B4ED-D6CF-42D5-8C5B-FAE83F79FF48}" srcOrd="1" destOrd="0" presId="urn:microsoft.com/office/officeart/2005/8/layout/list1"/>
    <dgm:cxn modelId="{C05FDAC9-B90B-4F6D-9E8F-1F901AAFBF1B}" type="presParOf" srcId="{5BDA5BE7-A529-49AC-8A1B-1CA38174D4D1}" destId="{FF4313EC-7F07-4F41-9560-2B008389B359}" srcOrd="9" destOrd="0" presId="urn:microsoft.com/office/officeart/2005/8/layout/list1"/>
    <dgm:cxn modelId="{ADA8FEF3-C9BF-4BD2-92D7-20B6BAA730D5}" type="presParOf" srcId="{5BDA5BE7-A529-49AC-8A1B-1CA38174D4D1}" destId="{E0977EB4-2194-4B65-9B67-577D03477EB8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EA4EF1-F633-4A24-93B9-293F9DECD05F}">
      <dsp:nvSpPr>
        <dsp:cNvPr id="0" name=""/>
        <dsp:cNvSpPr/>
      </dsp:nvSpPr>
      <dsp:spPr>
        <a:xfrm>
          <a:off x="0" y="485224"/>
          <a:ext cx="2886075" cy="183265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573319-8AA5-45BA-B06B-6C26CCCF5202}">
      <dsp:nvSpPr>
        <dsp:cNvPr id="0" name=""/>
        <dsp:cNvSpPr/>
      </dsp:nvSpPr>
      <dsp:spPr>
        <a:xfrm>
          <a:off x="320675" y="789865"/>
          <a:ext cx="2886075" cy="183265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A realist tradition</a:t>
          </a:r>
        </a:p>
      </dsp:txBody>
      <dsp:txXfrm>
        <a:off x="374352" y="843542"/>
        <a:ext cx="2778721" cy="1725303"/>
      </dsp:txXfrm>
    </dsp:sp>
    <dsp:sp modelId="{FAF745B9-AC90-4214-93D7-45479C8DBC42}">
      <dsp:nvSpPr>
        <dsp:cNvPr id="0" name=""/>
        <dsp:cNvSpPr/>
      </dsp:nvSpPr>
      <dsp:spPr>
        <a:xfrm>
          <a:off x="3527425" y="485224"/>
          <a:ext cx="2886075" cy="183265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4D800D-966E-4EE8-A4ED-993030AC927C}">
      <dsp:nvSpPr>
        <dsp:cNvPr id="0" name=""/>
        <dsp:cNvSpPr/>
      </dsp:nvSpPr>
      <dsp:spPr>
        <a:xfrm>
          <a:off x="3848100" y="789865"/>
          <a:ext cx="2886075" cy="183265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i="0" kern="1200" dirty="0"/>
            <a:t>A nominalist tradition</a:t>
          </a:r>
        </a:p>
      </dsp:txBody>
      <dsp:txXfrm>
        <a:off x="3901777" y="843542"/>
        <a:ext cx="2778721" cy="1725303"/>
      </dsp:txXfrm>
    </dsp:sp>
    <dsp:sp modelId="{9AE55305-6AC5-481C-8199-A639175269C6}">
      <dsp:nvSpPr>
        <dsp:cNvPr id="0" name=""/>
        <dsp:cNvSpPr/>
      </dsp:nvSpPr>
      <dsp:spPr>
        <a:xfrm>
          <a:off x="7054850" y="485224"/>
          <a:ext cx="2886075" cy="183265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6D73DB-6EE7-4C2A-9DFC-7D97F756226D}">
      <dsp:nvSpPr>
        <dsp:cNvPr id="0" name=""/>
        <dsp:cNvSpPr/>
      </dsp:nvSpPr>
      <dsp:spPr>
        <a:xfrm>
          <a:off x="7375525" y="789865"/>
          <a:ext cx="2886075" cy="183265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A mixture of the realist and nominalist traditions</a:t>
          </a:r>
        </a:p>
      </dsp:txBody>
      <dsp:txXfrm>
        <a:off x="7429202" y="843542"/>
        <a:ext cx="2778721" cy="172530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B5FB84-FF2E-4388-AC7B-71C465A6684A}">
      <dsp:nvSpPr>
        <dsp:cNvPr id="0" name=""/>
        <dsp:cNvSpPr/>
      </dsp:nvSpPr>
      <dsp:spPr>
        <a:xfrm>
          <a:off x="0" y="465007"/>
          <a:ext cx="7452360" cy="1984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8386" tIns="437388" rIns="578386" bIns="149352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/>
            <a:t>Realist ontology is usually linked to positivist epistemology, which in turn tends to produce a quantitative study design (methodology) and some numerical data collection and analysis (methods and techniques)</a:t>
          </a:r>
          <a:endParaRPr lang="en-GB" sz="2100" kern="1200" dirty="0"/>
        </a:p>
      </dsp:txBody>
      <dsp:txXfrm>
        <a:off x="0" y="465007"/>
        <a:ext cx="7452360" cy="1984500"/>
      </dsp:txXfrm>
    </dsp:sp>
    <dsp:sp modelId="{7BF39CC8-53F9-43F5-94CB-6E5AEED07039}">
      <dsp:nvSpPr>
        <dsp:cNvPr id="0" name=""/>
        <dsp:cNvSpPr/>
      </dsp:nvSpPr>
      <dsp:spPr>
        <a:xfrm>
          <a:off x="372618" y="155047"/>
          <a:ext cx="5216652" cy="61992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7177" tIns="0" rIns="197177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Hard ‘acorn’</a:t>
          </a:r>
          <a:endParaRPr lang="en-US" sz="2400" kern="1200" dirty="0"/>
        </a:p>
      </dsp:txBody>
      <dsp:txXfrm>
        <a:off x="402880" y="185309"/>
        <a:ext cx="5156128" cy="559396"/>
      </dsp:txXfrm>
    </dsp:sp>
    <dsp:sp modelId="{285B8A81-8004-4003-85AC-A937C40FE17A}">
      <dsp:nvSpPr>
        <dsp:cNvPr id="0" name=""/>
        <dsp:cNvSpPr/>
      </dsp:nvSpPr>
      <dsp:spPr>
        <a:xfrm>
          <a:off x="0" y="2872867"/>
          <a:ext cx="7452360" cy="1984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8386" tIns="437388" rIns="578386" bIns="149352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/>
            <a:t>Nominalist ontology connects with constructionist epistemology, which in turn will suggest a qualitative approach to data collection and analysis being adopted and perhaps multiple perspectives being taken on a particular phenomenon</a:t>
          </a:r>
          <a:endParaRPr lang="en-GB" sz="2100" kern="1200" dirty="0"/>
        </a:p>
      </dsp:txBody>
      <dsp:txXfrm>
        <a:off x="0" y="2872867"/>
        <a:ext cx="7452360" cy="1984500"/>
      </dsp:txXfrm>
    </dsp:sp>
    <dsp:sp modelId="{1B8A68C9-5B5F-4AB3-AA7F-EA1F4D127F56}">
      <dsp:nvSpPr>
        <dsp:cNvPr id="0" name=""/>
        <dsp:cNvSpPr/>
      </dsp:nvSpPr>
      <dsp:spPr>
        <a:xfrm>
          <a:off x="372618" y="2562907"/>
          <a:ext cx="5216652" cy="61992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7177" tIns="0" rIns="197177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Soft ‘fig’</a:t>
          </a:r>
        </a:p>
      </dsp:txBody>
      <dsp:txXfrm>
        <a:off x="402880" y="2593169"/>
        <a:ext cx="5156128" cy="559396"/>
      </dsp:txXfrm>
    </dsp:sp>
    <dsp:sp modelId="{E0977EB4-2194-4B65-9B67-577D03477EB8}">
      <dsp:nvSpPr>
        <dsp:cNvPr id="0" name=""/>
        <dsp:cNvSpPr/>
      </dsp:nvSpPr>
      <dsp:spPr>
        <a:xfrm>
          <a:off x="0" y="5280727"/>
          <a:ext cx="7452360" cy="14222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8386" tIns="437388" rIns="578386" bIns="149352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/>
            <a:t>Critical realist perspective might result in a mixed methods design involving the use of both quantitative and qualitative data collection and analysis</a:t>
          </a:r>
          <a:endParaRPr lang="en-GB" sz="2100" kern="1200" dirty="0"/>
        </a:p>
      </dsp:txBody>
      <dsp:txXfrm>
        <a:off x="0" y="5280727"/>
        <a:ext cx="7452360" cy="1422225"/>
      </dsp:txXfrm>
    </dsp:sp>
    <dsp:sp modelId="{95D0B4ED-D6CF-42D5-8C5B-FAE83F79FF48}">
      <dsp:nvSpPr>
        <dsp:cNvPr id="0" name=""/>
        <dsp:cNvSpPr/>
      </dsp:nvSpPr>
      <dsp:spPr>
        <a:xfrm>
          <a:off x="372618" y="4970767"/>
          <a:ext cx="5216652" cy="61992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7177" tIns="0" rIns="197177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Hard and Soft ‘apricot’</a:t>
          </a:r>
        </a:p>
      </dsp:txBody>
      <dsp:txXfrm>
        <a:off x="402880" y="5001029"/>
        <a:ext cx="5156128" cy="5593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15B198-C15A-40EB-8E66-34B8AA599AE8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6642AA-6477-47D2-9BBC-0EC28AF59F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6016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7F91F25-2978-4466-A1E8-ABC3ACC15CE6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75472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A2FF7-1E64-4236-9C19-9DC911B90C04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B94AF-F3D6-4B37-80BA-8650947B8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00969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A2FF7-1E64-4236-9C19-9DC911B90C04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B94AF-F3D6-4B37-80BA-8650947B8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3104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A2FF7-1E64-4236-9C19-9DC911B90C04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B94AF-F3D6-4B37-80BA-8650947B8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40089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A2FF7-1E64-4236-9C19-9DC911B90C04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B94AF-F3D6-4B37-80BA-8650947B8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01854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A2FF7-1E64-4236-9C19-9DC911B90C04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B94AF-F3D6-4B37-80BA-8650947B8487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84053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A2FF7-1E64-4236-9C19-9DC911B90C04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B94AF-F3D6-4B37-80BA-8650947B8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846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A2FF7-1E64-4236-9C19-9DC911B90C04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B94AF-F3D6-4B37-80BA-8650947B8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11986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A2FF7-1E64-4236-9C19-9DC911B90C04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B94AF-F3D6-4B37-80BA-8650947B8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3923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1EAA2FF7-1E64-4236-9C19-9DC911B90C04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B94AF-F3D6-4B37-80BA-8650947B8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84596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A2FF7-1E64-4236-9C19-9DC911B90C04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B94AF-F3D6-4B37-80BA-8650947B8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3340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A2FF7-1E64-4236-9C19-9DC911B90C04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B94AF-F3D6-4B37-80BA-8650947B8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29572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EAA2FF7-1E64-4236-9C19-9DC911B90C04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133B94AF-F3D6-4B37-80BA-8650947B8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2831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A5EB0D-76CF-41E6-9A37-670808E24E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0" y="988741"/>
            <a:ext cx="6815344" cy="4880518"/>
          </a:xfrm>
          <a:noFill/>
          <a:ln>
            <a:noFill/>
          </a:ln>
        </p:spPr>
        <p:txBody>
          <a:bodyPr wrap="square">
            <a:normAutofit/>
          </a:bodyPr>
          <a:lstStyle/>
          <a:p>
            <a:pPr algn="l"/>
            <a:br>
              <a:rPr lang="en-GB" sz="4800" dirty="0">
                <a:solidFill>
                  <a:schemeClr val="tx1"/>
                </a:solidFill>
              </a:rPr>
            </a:br>
            <a:r>
              <a:rPr lang="en-GB" altLang="zh-CN" sz="3100" dirty="0">
                <a:solidFill>
                  <a:schemeClr val="tx1"/>
                </a:solidFill>
              </a:rPr>
              <a:t>The Philosophy of Management and Business Research: SEEING THE WOOD AND THE TREES</a:t>
            </a:r>
            <a:br>
              <a:rPr lang="zh-CN" altLang="zh-CN" sz="4800" dirty="0">
                <a:solidFill>
                  <a:schemeClr val="tx1"/>
                </a:solidFill>
              </a:rPr>
            </a:br>
            <a:endParaRPr lang="en-GB" sz="4800" dirty="0">
              <a:solidFill>
                <a:schemeClr val="tx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E5BD17F-C95C-40ED-8D04-03295D46F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438656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203DEB5-0B19-4F8E-84E2-00F5861C96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38656" y="0"/>
            <a:ext cx="3215640" cy="68580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6197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226"/>
    </mc:Choice>
    <mc:Fallback xmlns="">
      <p:transition spd="slow" advTm="38226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D9B8BCE-423B-4A58-A405-43CF145061B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778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273A9B5-8E13-43AD-A979-C9C086F41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noFill/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Why Philosophy is 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0C2D3-8DB9-49EE-AA2C-D2F9707A59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638044"/>
            <a:ext cx="7729728" cy="3101983"/>
          </a:xfrm>
        </p:spPr>
        <p:txBody>
          <a:bodyPr>
            <a:noAutofit/>
          </a:bodyPr>
          <a:lstStyle/>
          <a:p>
            <a:r>
              <a:rPr lang="en-GB" altLang="zh-CN" sz="2000" dirty="0"/>
              <a:t>Researchers</a:t>
            </a:r>
            <a:r>
              <a:rPr lang="en-US" altLang="zh-CN" sz="2000" dirty="0"/>
              <a:t> have an obligation to understand the philosophical underpinnings of their research in order to have a clear sense of their role in research methods</a:t>
            </a:r>
            <a:endParaRPr lang="en-GB" sz="2000" dirty="0"/>
          </a:p>
          <a:p>
            <a:r>
              <a:rPr lang="en-US" altLang="zh-CN" sz="2000" dirty="0"/>
              <a:t>Understanding the philosophical foundations of research is essential for clarifying research designs</a:t>
            </a:r>
            <a:endParaRPr lang="en-GB" sz="2000" dirty="0"/>
          </a:p>
          <a:p>
            <a:r>
              <a:rPr lang="en-US" altLang="zh-CN" sz="2000" dirty="0"/>
              <a:t>Knowledge of philosophy can help researchers to recognize which designs will work and which will not</a:t>
            </a:r>
          </a:p>
          <a:p>
            <a:r>
              <a:rPr lang="en-US" altLang="zh-CN" sz="2000" dirty="0"/>
              <a:t>It can help researchers to identify, and even create, designs that may be outside their past experience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8780240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3FEC78-AAB0-42B4-A6DC-83ECE9A059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978776"/>
            <a:ext cx="5925310" cy="1174991"/>
          </a:xfrm>
        </p:spPr>
        <p:txBody>
          <a:bodyPr>
            <a:normAutofit/>
          </a:bodyPr>
          <a:lstStyle/>
          <a:p>
            <a:r>
              <a:rPr lang="en-GB" sz="2400"/>
              <a:t>The tree metaphor</a:t>
            </a: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E575E3-4C58-42F3-9F1A-E5B19CBFCF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640691"/>
            <a:ext cx="6436786" cy="401083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 sz="2400"/>
              <a:t>The key elements of the tree:</a:t>
            </a:r>
          </a:p>
          <a:p>
            <a:r>
              <a:rPr lang="en-US" altLang="zh-CN" sz="2400" i="1">
                <a:solidFill>
                  <a:srgbClr val="DF2A84"/>
                </a:solidFill>
              </a:rPr>
              <a:t>Roots</a:t>
            </a:r>
            <a:r>
              <a:rPr lang="en-US" altLang="zh-CN" sz="2400">
                <a:solidFill>
                  <a:srgbClr val="DF2A84"/>
                </a:solidFill>
              </a:rPr>
              <a:t> </a:t>
            </a:r>
          </a:p>
          <a:p>
            <a:r>
              <a:rPr lang="en-US" altLang="zh-CN" sz="2400" i="1">
                <a:solidFill>
                  <a:srgbClr val="DF2A84"/>
                </a:solidFill>
              </a:rPr>
              <a:t>Trunk</a:t>
            </a:r>
            <a:r>
              <a:rPr lang="en-US" altLang="zh-CN" sz="2400">
                <a:solidFill>
                  <a:srgbClr val="DF2A84"/>
                </a:solidFill>
              </a:rPr>
              <a:t> and </a:t>
            </a:r>
            <a:r>
              <a:rPr lang="en-US" altLang="zh-CN" sz="2400" i="1">
                <a:solidFill>
                  <a:srgbClr val="DF2A84"/>
                </a:solidFill>
              </a:rPr>
              <a:t>branches</a:t>
            </a:r>
            <a:r>
              <a:rPr lang="en-US" altLang="zh-CN" sz="2400">
                <a:solidFill>
                  <a:srgbClr val="DF2A84"/>
                </a:solidFill>
              </a:rPr>
              <a:t> </a:t>
            </a:r>
          </a:p>
          <a:p>
            <a:r>
              <a:rPr lang="en-US" altLang="zh-CN" sz="2400" i="1">
                <a:solidFill>
                  <a:srgbClr val="DF2A84"/>
                </a:solidFill>
              </a:rPr>
              <a:t>Leaves</a:t>
            </a:r>
            <a:r>
              <a:rPr lang="en-US" altLang="zh-CN" sz="2400">
                <a:solidFill>
                  <a:srgbClr val="DF2A84"/>
                </a:solidFill>
              </a:rPr>
              <a:t> </a:t>
            </a:r>
          </a:p>
          <a:p>
            <a:r>
              <a:rPr lang="en-US" altLang="zh-CN" sz="2400">
                <a:solidFill>
                  <a:srgbClr val="DF2A84"/>
                </a:solidFill>
              </a:rPr>
              <a:t>The </a:t>
            </a:r>
            <a:r>
              <a:rPr lang="en-US" altLang="zh-CN" sz="2400" i="1">
                <a:solidFill>
                  <a:srgbClr val="DF2A84"/>
                </a:solidFill>
              </a:rPr>
              <a:t>fruit </a:t>
            </a:r>
            <a:endParaRPr lang="en-US" altLang="zh-CN" sz="2400">
              <a:solidFill>
                <a:srgbClr val="DF2A84"/>
              </a:solidFill>
            </a:endParaRPr>
          </a:p>
          <a:p>
            <a:pPr marL="0" indent="0">
              <a:buNone/>
            </a:pPr>
            <a:r>
              <a:rPr lang="en-US" altLang="zh-CN" sz="2400"/>
              <a:t>– and each of these parallels an aspect of conducting research</a:t>
            </a:r>
            <a:endParaRPr lang="en-GB" sz="2400" dirty="0"/>
          </a:p>
        </p:txBody>
      </p:sp>
      <p:pic>
        <p:nvPicPr>
          <p:cNvPr id="5" name="Picture 4" descr="Text&#10;&#10;Description automatically generated with medium confidence">
            <a:extLst>
              <a:ext uri="{FF2B5EF4-FFF2-40B4-BE49-F238E27FC236}">
                <a16:creationId xmlns:a16="http://schemas.microsoft.com/office/drawing/2014/main" id="{B3409FC6-3A04-4327-B0A3-73FAE9A292CA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9"/>
          <a:stretch/>
        </p:blipFill>
        <p:spPr bwMode="auto">
          <a:xfrm>
            <a:off x="7315202" y="454775"/>
            <a:ext cx="4342726" cy="5948450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9852999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标题 5">
            <a:extLst>
              <a:ext uri="{FF2B5EF4-FFF2-40B4-BE49-F238E27FC236}">
                <a16:creationId xmlns:a16="http://schemas.microsoft.com/office/drawing/2014/main" id="{BA8E0225-E5DF-F44C-A9EE-8493AAED88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</p:spPr>
        <p:txBody>
          <a:bodyPr>
            <a:normAutofit/>
          </a:bodyPr>
          <a:lstStyle/>
          <a:p>
            <a:r>
              <a:rPr lang="en-GB" dirty="0"/>
              <a:t>roots as research traditions</a:t>
            </a:r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BA6D28CC-16AD-46C9-A240-B2708A07E6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3672217"/>
              </p:ext>
            </p:extLst>
          </p:nvPr>
        </p:nvGraphicFramePr>
        <p:xfrm>
          <a:off x="965200" y="2638425"/>
          <a:ext cx="10261600" cy="31077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663270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F47E20B-1205-4238-A82B-90EF577F32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13567AC-EB9A-47A9-B6EC-B5BDB73B1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7C9323-48B0-4DA7-87C8-3AF3EEC2F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820010"/>
            <a:ext cx="3415288" cy="3212654"/>
          </a:xfrm>
          <a:noFill/>
          <a:ln>
            <a:solidFill>
              <a:schemeClr val="bg1"/>
            </a:solidFill>
          </a:ln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3800" dirty="0">
                <a:solidFill>
                  <a:schemeClr val="bg1"/>
                </a:solidFill>
              </a:rPr>
              <a:t>Tree Trunk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DBD5AD1E-979D-47FF-9700-EA7338E091E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75"/>
          <a:stretch/>
        </p:blipFill>
        <p:spPr>
          <a:xfrm>
            <a:off x="4654296" y="1327760"/>
            <a:ext cx="7242520" cy="5530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1269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3F47E20B-1205-4238-A82B-90EF577F32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D13567AC-EB9A-47A9-B6EC-B5BDB73B1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91B8F7-8E81-4C3D-B38F-08F5E27348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820010"/>
            <a:ext cx="3415288" cy="3212654"/>
          </a:xfrm>
          <a:noFill/>
          <a:ln>
            <a:solidFill>
              <a:schemeClr val="bg1"/>
            </a:solidFill>
          </a:ln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3800">
                <a:solidFill>
                  <a:schemeClr val="bg1"/>
                </a:solidFill>
              </a:rPr>
              <a:t>Roots</a:t>
            </a:r>
          </a:p>
        </p:txBody>
      </p:sp>
      <p:pic>
        <p:nvPicPr>
          <p:cNvPr id="8" name="Content Placeholder 7" descr="Map&#10;&#10;Description automatically generated with medium confidence">
            <a:extLst>
              <a:ext uri="{FF2B5EF4-FFF2-40B4-BE49-F238E27FC236}">
                <a16:creationId xmlns:a16="http://schemas.microsoft.com/office/drawing/2014/main" id="{1E27E1D0-1DC5-4C86-9ABA-90F173873D04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2"/>
          <a:srcRect t="8747" b="11905"/>
          <a:stretch/>
        </p:blipFill>
        <p:spPr bwMode="auto">
          <a:xfrm>
            <a:off x="4865783" y="1687043"/>
            <a:ext cx="7114730" cy="3483913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3231364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" name="Table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6657502"/>
              </p:ext>
            </p:extLst>
          </p:nvPr>
        </p:nvGraphicFramePr>
        <p:xfrm>
          <a:off x="731520" y="2255520"/>
          <a:ext cx="10942318" cy="3708400"/>
        </p:xfrm>
        <a:graphic>
          <a:graphicData uri="http://schemas.openxmlformats.org/drawingml/2006/table">
            <a:tbl>
              <a:tblPr firstRow="1">
                <a:tableStyleId>{21E4AEA4-8DFA-4A89-87EB-49C32662AFE0}</a:tableStyleId>
              </a:tblPr>
              <a:tblGrid>
                <a:gridCol w="213344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4857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3344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22471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80213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916212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Ontology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Realism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Internal realism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Relativism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err="1"/>
                        <a:t>Nominalism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16212">
                <a:tc>
                  <a:txBody>
                    <a:bodyPr/>
                    <a:lstStyle/>
                    <a:p>
                      <a:pPr algn="ctr"/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Single truth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Truth is obscure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Many truths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No truth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301985">
                <a:tc>
                  <a:txBody>
                    <a:bodyPr/>
                    <a:lstStyle/>
                    <a:p>
                      <a:pPr algn="ctr"/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Facts exist to be revealed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Facts exist but are hard to uncover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Facts depend on</a:t>
                      </a:r>
                      <a:r>
                        <a:rPr lang="en-GB" sz="2000" baseline="0" dirty="0"/>
                        <a:t> view of observer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Facts are all created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73991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Epistemology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Positivism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err="1"/>
                        <a:t>Constructionism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23" name="Left-Right Arrow 22"/>
          <p:cNvSpPr/>
          <p:nvPr/>
        </p:nvSpPr>
        <p:spPr>
          <a:xfrm>
            <a:off x="5137151" y="5602975"/>
            <a:ext cx="3063412" cy="202320"/>
          </a:xfrm>
          <a:prstGeom prst="leftRightArrow">
            <a:avLst/>
          </a:prstGeom>
          <a:solidFill>
            <a:schemeClr val="accent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8119" y="404665"/>
            <a:ext cx="7886700" cy="1325563"/>
          </a:xfrm>
        </p:spPr>
        <p:txBody>
          <a:bodyPr/>
          <a:lstStyle/>
          <a:p>
            <a:r>
              <a:rPr lang="en-GB" dirty="0"/>
              <a:t>Ontology and epistemology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2025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0">
            <a:extLst>
              <a:ext uri="{FF2B5EF4-FFF2-40B4-BE49-F238E27FC236}">
                <a16:creationId xmlns:a16="http://schemas.microsoft.com/office/drawing/2014/main" id="{3F47E20B-1205-4238-A82B-90EF577F32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2">
            <a:extLst>
              <a:ext uri="{FF2B5EF4-FFF2-40B4-BE49-F238E27FC236}">
                <a16:creationId xmlns:a16="http://schemas.microsoft.com/office/drawing/2014/main" id="{D13567AC-EB9A-47A9-B6EC-B5BDB73B1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标题 5">
            <a:extLst>
              <a:ext uri="{FF2B5EF4-FFF2-40B4-BE49-F238E27FC236}">
                <a16:creationId xmlns:a16="http://schemas.microsoft.com/office/drawing/2014/main" id="{BA8E0225-E5DF-F44C-A9EE-8493AAED88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820010"/>
            <a:ext cx="3415288" cy="3212654"/>
          </a:xfrm>
          <a:noFill/>
          <a:ln>
            <a:solidFill>
              <a:schemeClr val="bg1"/>
            </a:solidFill>
          </a:ln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3200">
                <a:solidFill>
                  <a:schemeClr val="bg1"/>
                </a:solidFill>
              </a:rPr>
              <a:t>the collection and analysis of data</a:t>
            </a:r>
            <a:br>
              <a:rPr lang="en-US" sz="3200">
                <a:solidFill>
                  <a:schemeClr val="bg1"/>
                </a:solidFill>
              </a:rPr>
            </a:br>
            <a:r>
              <a:rPr lang="en-US" sz="3200">
                <a:solidFill>
                  <a:schemeClr val="bg1"/>
                </a:solidFill>
              </a:rPr>
              <a:t>-- Leaves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4AA0075-47D4-4691-95C8-664AEFDE54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1358" y="2038330"/>
            <a:ext cx="6643580" cy="2781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55497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" name="Table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4961533"/>
              </p:ext>
            </p:extLst>
          </p:nvPr>
        </p:nvGraphicFramePr>
        <p:xfrm>
          <a:off x="1820891" y="2402167"/>
          <a:ext cx="8743087" cy="3729100"/>
        </p:xfrm>
        <a:graphic>
          <a:graphicData uri="http://schemas.openxmlformats.org/drawingml/2006/table">
            <a:tbl>
              <a:tblPr firstRow="1">
                <a:tableStyleId>{85BE263C-DBD7-4A20-BB59-AAB30ACAA65A}</a:tableStyleId>
              </a:tblPr>
              <a:tblGrid>
                <a:gridCol w="27272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1408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90175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85418">
                <a:tc>
                  <a:txBody>
                    <a:bodyPr/>
                    <a:lstStyle/>
                    <a:p>
                      <a:pPr marL="457200" lvl="1" algn="ctr" defTabSz="914400" rtl="0" eaLnBrk="1" latinLnBrk="0" hangingPunct="1">
                        <a:lnSpc>
                          <a:spcPct val="100000"/>
                        </a:lnSpc>
                      </a:pPr>
                      <a:r>
                        <a:rPr lang="en-GB" sz="18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Positivism (hard</a:t>
                      </a:r>
                      <a:r>
                        <a:rPr lang="en-GB" sz="1800" kern="1200" dirty="0"/>
                        <a:t>)</a:t>
                      </a:r>
                      <a:endParaRPr lang="en-GB" sz="1800" b="1" kern="120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T="45726" marB="45726" anchor="ctr"/>
                </a:tc>
                <a:tc>
                  <a:txBody>
                    <a:bodyPr/>
                    <a:lstStyle/>
                    <a:p>
                      <a:pPr marL="457200" marR="0" lvl="1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kern="1200" dirty="0"/>
                    </a:p>
                    <a:p>
                      <a:pPr marL="457200" marR="0" lvl="1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kern="1200" dirty="0"/>
                        <a:t>Constructionism (soft)</a:t>
                      </a:r>
                      <a:endParaRPr lang="en-GB" sz="1800" b="1" kern="120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T="45726" marB="45726"/>
                </a:tc>
                <a:tc>
                  <a:txBody>
                    <a:bodyPr/>
                    <a:lstStyle/>
                    <a:p>
                      <a:pPr marL="457200" lvl="1" algn="ctr" defTabSz="914400" rtl="0" eaLnBrk="1" latinLnBrk="0" hangingPunct="1">
                        <a:lnSpc>
                          <a:spcPct val="100000"/>
                        </a:lnSpc>
                      </a:pPr>
                      <a:r>
                        <a:rPr lang="en-GB" sz="1800" kern="1200" dirty="0"/>
                        <a:t>Positivism/</a:t>
                      </a:r>
                      <a:br>
                        <a:rPr lang="en-GB" sz="1800" kern="1200" dirty="0"/>
                      </a:br>
                      <a:r>
                        <a:rPr lang="en-GB" sz="1800" kern="1200" dirty="0"/>
                        <a:t>Constructionism (hard and soft)</a:t>
                      </a:r>
                      <a:endParaRPr lang="en-GB" sz="1800" b="1" kern="120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T="45726" marB="45726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814688">
                <a:tc>
                  <a:txBody>
                    <a:bodyPr/>
                    <a:lstStyle/>
                    <a:p>
                      <a:pPr algn="ctr"/>
                      <a:endParaRPr lang="en-GB" sz="1800" dirty="0"/>
                    </a:p>
                  </a:txBody>
                  <a:tcPr marT="45726" marB="45726"/>
                </a:tc>
                <a:tc>
                  <a:txBody>
                    <a:bodyPr/>
                    <a:lstStyle/>
                    <a:p>
                      <a:pPr algn="ctr"/>
                      <a:endParaRPr lang="en-GB" sz="1800" dirty="0"/>
                    </a:p>
                  </a:txBody>
                  <a:tcPr marT="45726" marB="45726"/>
                </a:tc>
                <a:tc>
                  <a:txBody>
                    <a:bodyPr/>
                    <a:lstStyle/>
                    <a:p>
                      <a:pPr algn="ctr"/>
                      <a:endParaRPr lang="en-GB" sz="1800" dirty="0"/>
                    </a:p>
                  </a:txBody>
                  <a:tcPr marT="45726" marB="45726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845" y="690878"/>
            <a:ext cx="7886700" cy="1325563"/>
          </a:xfrm>
        </p:spPr>
        <p:txBody>
          <a:bodyPr>
            <a:normAutofit/>
          </a:bodyPr>
          <a:lstStyle/>
          <a:p>
            <a:r>
              <a:rPr lang="en-GB" dirty="0"/>
              <a:t>The nature of research projects and research outputs</a:t>
            </a: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1142" y="3392889"/>
            <a:ext cx="7631258" cy="2449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9696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5" name="Content Placeholder 12">
            <a:extLst>
              <a:ext uri="{FF2B5EF4-FFF2-40B4-BE49-F238E27FC236}">
                <a16:creationId xmlns:a16="http://schemas.microsoft.com/office/drawing/2014/main" id="{CBCA8F5D-02A8-4BD7-8C0A-DF97C80227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1301280"/>
              </p:ext>
            </p:extLst>
          </p:nvPr>
        </p:nvGraphicFramePr>
        <p:xfrm>
          <a:off x="4457700" y="-45720"/>
          <a:ext cx="745236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标题 5">
            <a:extLst>
              <a:ext uri="{FF2B5EF4-FFF2-40B4-BE49-F238E27FC236}">
                <a16:creationId xmlns:a16="http://schemas.microsoft.com/office/drawing/2014/main" id="{5DF1BB3B-F281-964B-9618-4BE50F5726D0}"/>
              </a:ext>
            </a:extLst>
          </p:cNvPr>
          <p:cNvSpPr txBox="1">
            <a:spLocks/>
          </p:cNvSpPr>
          <p:nvPr/>
        </p:nvSpPr>
        <p:spPr bwMode="black">
          <a:xfrm>
            <a:off x="579247" y="2082546"/>
            <a:ext cx="3649853" cy="2601468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Research output </a:t>
            </a:r>
            <a:br>
              <a:rPr lang="en-GB" dirty="0"/>
            </a:br>
            <a:r>
              <a:rPr lang="en-GB" dirty="0"/>
              <a:t>-- Fruit</a:t>
            </a:r>
          </a:p>
        </p:txBody>
      </p:sp>
    </p:spTree>
    <p:extLst>
      <p:ext uri="{BB962C8B-B14F-4D97-AF65-F5344CB8AC3E}">
        <p14:creationId xmlns:p14="http://schemas.microsoft.com/office/powerpoint/2010/main" val="16354994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C7FF834-B204-4967-8D47-8BB36EAF0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780A22D-61EA-43E3-BD94-3E39CF9021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918509"/>
            <a:ext cx="12192000" cy="193949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E4A6B3-2859-40C6-A943-CA0964AFF9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4269282"/>
            <a:ext cx="8991600" cy="1264762"/>
          </a:xfrm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3200" dirty="0"/>
              <a:t>Questions? </a:t>
            </a:r>
          </a:p>
        </p:txBody>
      </p:sp>
      <p:pic>
        <p:nvPicPr>
          <p:cNvPr id="7" name="Graphic 6" descr="Help">
            <a:extLst>
              <a:ext uri="{FF2B5EF4-FFF2-40B4-BE49-F238E27FC236}">
                <a16:creationId xmlns:a16="http://schemas.microsoft.com/office/drawing/2014/main" id="{725EEED1-7BC7-44A6-95B1-F70BD5BD97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445346" y="640078"/>
            <a:ext cx="3301307" cy="3301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8117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0103"/>
    </mc:Choice>
    <mc:Fallback xmlns="">
      <p:transition spd="slow" advTm="90103"/>
    </mc:Fallback>
  </mc:AlternateContent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</TotalTime>
  <Words>329</Words>
  <Application>Microsoft Office PowerPoint</Application>
  <PresentationFormat>Widescreen</PresentationFormat>
  <Paragraphs>51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Gill Sans MT</vt:lpstr>
      <vt:lpstr>Parcel</vt:lpstr>
      <vt:lpstr> The Philosophy of Management and Business Research: SEEING THE WOOD AND THE TREES </vt:lpstr>
      <vt:lpstr>Why Philosophy is important?</vt:lpstr>
      <vt:lpstr>The tree metaphor</vt:lpstr>
      <vt:lpstr>roots as research traditions</vt:lpstr>
      <vt:lpstr>Tree Trunk</vt:lpstr>
      <vt:lpstr>Roots</vt:lpstr>
      <vt:lpstr>Ontology and epistemology</vt:lpstr>
      <vt:lpstr>the collection and analysis of data -- Leaves</vt:lpstr>
      <vt:lpstr>The nature of research projects and research outputs</vt:lpstr>
      <vt:lpstr>PowerPoint Presentation</vt:lpstr>
      <vt:lpstr>Questions?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The Philosophy of Management and Business Research </dc:title>
  <dc:creator>Lena Jaspersen</dc:creator>
  <cp:lastModifiedBy>John Harris</cp:lastModifiedBy>
  <cp:revision>8</cp:revision>
  <dcterms:created xsi:type="dcterms:W3CDTF">2020-07-13T17:20:21Z</dcterms:created>
  <dcterms:modified xsi:type="dcterms:W3CDTF">2025-08-27T12:32:23Z</dcterms:modified>
</cp:coreProperties>
</file>