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40"/>
    <p:sldId id="257" r:id="rId41"/>
    <p:sldId id="258" r:id="rId42"/>
    <p:sldId id="259" r:id="rId43"/>
    <p:sldId id="260" r:id="rId44"/>
    <p:sldId id="261" r:id="rId45"/>
    <p:sldId id="262" r:id="rId46"/>
    <p:sldId id="263" r:id="rId47"/>
    <p:sldId id="264" r:id="rId48"/>
  </p:sldIdLst>
  <p:sldSz cx="18288000" cy="10287000"/>
  <p:notesSz cx="6858000" cy="9144000"/>
  <p:embeddedFontLst>
    <p:embeddedFont>
      <p:font typeface="Arimo" charset="1" panose="020B0604020202020204"/>
      <p:regular r:id="rId6"/>
    </p:embeddedFont>
    <p:embeddedFont>
      <p:font typeface="Arimo Bold" charset="1" panose="020B0704020202020204"/>
      <p:regular r:id="rId7"/>
    </p:embeddedFont>
    <p:embeddedFont>
      <p:font typeface="Arimo Italics" charset="1" panose="020B0604020202090204"/>
      <p:regular r:id="rId8"/>
    </p:embeddedFont>
    <p:embeddedFont>
      <p:font typeface="Arimo Bold Italics" charset="1" panose="020B0704020202090204"/>
      <p:regular r:id="rId9"/>
    </p:embeddedFont>
    <p:embeddedFont>
      <p:font typeface="DM Sans" charset="1" panose="00000000000000000000"/>
      <p:regular r:id="rId10"/>
    </p:embeddedFont>
    <p:embeddedFont>
      <p:font typeface="DM Sans Bold" charset="1" panose="00000000000000000000"/>
      <p:regular r:id="rId11"/>
    </p:embeddedFont>
    <p:embeddedFont>
      <p:font typeface="DM Sans Italics" charset="1" panose="00000000000000000000"/>
      <p:regular r:id="rId12"/>
    </p:embeddedFont>
    <p:embeddedFont>
      <p:font typeface="DM Sans Bold Italics" charset="1" panose="00000000000000000000"/>
      <p:regular r:id="rId13"/>
    </p:embeddedFont>
    <p:embeddedFont>
      <p:font typeface="Now" charset="1" panose="00000500000000000000"/>
      <p:regular r:id="rId14"/>
    </p:embeddedFont>
    <p:embeddedFont>
      <p:font typeface="Now Bold" charset="1" panose="00000800000000000000"/>
      <p:regular r:id="rId15"/>
    </p:embeddedFont>
    <p:embeddedFont>
      <p:font typeface="Now Thin" charset="1" panose="00000300000000000000"/>
      <p:regular r:id="rId16"/>
    </p:embeddedFont>
    <p:embeddedFont>
      <p:font typeface="Now Light" charset="1" panose="00000400000000000000"/>
      <p:regular r:id="rId17"/>
    </p:embeddedFont>
    <p:embeddedFont>
      <p:font typeface="Now Medium" charset="1" panose="00000600000000000000"/>
      <p:regular r:id="rId18"/>
    </p:embeddedFont>
    <p:embeddedFont>
      <p:font typeface="Now Heavy" charset="1" panose="00000A00000000000000"/>
      <p:regular r:id="rId19"/>
    </p:embeddedFont>
    <p:embeddedFont>
      <p:font typeface="Open Sauce" charset="1" panose="00000500000000000000"/>
      <p:regular r:id="rId20"/>
    </p:embeddedFont>
    <p:embeddedFont>
      <p:font typeface="Open Sauce Bold" charset="1" panose="00000800000000000000"/>
      <p:regular r:id="rId21"/>
    </p:embeddedFont>
    <p:embeddedFont>
      <p:font typeface="Open Sauce Italics" charset="1" panose="00000500000000000000"/>
      <p:regular r:id="rId22"/>
    </p:embeddedFont>
    <p:embeddedFont>
      <p:font typeface="Open Sauce Bold Italics" charset="1" panose="00000800000000000000"/>
      <p:regular r:id="rId23"/>
    </p:embeddedFont>
    <p:embeddedFont>
      <p:font typeface="Open Sauce Light" charset="1" panose="00000400000000000000"/>
      <p:regular r:id="rId24"/>
    </p:embeddedFont>
    <p:embeddedFont>
      <p:font typeface="Open Sauce Light Italics" charset="1" panose="00000400000000000000"/>
      <p:regular r:id="rId25"/>
    </p:embeddedFont>
    <p:embeddedFont>
      <p:font typeface="Open Sauce Medium" charset="1" panose="00000600000000000000"/>
      <p:regular r:id="rId26"/>
    </p:embeddedFont>
    <p:embeddedFont>
      <p:font typeface="Open Sauce Medium Italics" charset="1" panose="00000600000000000000"/>
      <p:regular r:id="rId27"/>
    </p:embeddedFont>
    <p:embeddedFont>
      <p:font typeface="Open Sauce Semi-Bold" charset="1" panose="00000700000000000000"/>
      <p:regular r:id="rId28"/>
    </p:embeddedFont>
    <p:embeddedFont>
      <p:font typeface="Open Sauce Semi-Bold Italics" charset="1" panose="00000700000000000000"/>
      <p:regular r:id="rId29"/>
    </p:embeddedFont>
    <p:embeddedFont>
      <p:font typeface="Open Sauce Heavy" charset="1" panose="00000A00000000000000"/>
      <p:regular r:id="rId30"/>
    </p:embeddedFont>
    <p:embeddedFont>
      <p:font typeface="Open Sauce Heavy Italics" charset="1" panose="00000A00000000000000"/>
      <p:regular r:id="rId31"/>
    </p:embeddedFont>
    <p:embeddedFont>
      <p:font typeface="Open Sans" charset="1" panose="020B0606030504020204"/>
      <p:regular r:id="rId32"/>
    </p:embeddedFont>
    <p:embeddedFont>
      <p:font typeface="Open Sans Bold" charset="1" panose="020B0806030504020204"/>
      <p:regular r:id="rId33"/>
    </p:embeddedFont>
    <p:embeddedFont>
      <p:font typeface="Open Sans Italics" charset="1" panose="020B0606030504020204"/>
      <p:regular r:id="rId34"/>
    </p:embeddedFont>
    <p:embeddedFont>
      <p:font typeface="Open Sans Bold Italics" charset="1" panose="020B0806030504020204"/>
      <p:regular r:id="rId35"/>
    </p:embeddedFont>
    <p:embeddedFont>
      <p:font typeface="Open Sans Light" charset="1" panose="020B0306030504020204"/>
      <p:regular r:id="rId36"/>
    </p:embeddedFont>
    <p:embeddedFont>
      <p:font typeface="Open Sans Light Italics" charset="1" panose="020B0306030504020204"/>
      <p:regular r:id="rId37"/>
    </p:embeddedFont>
    <p:embeddedFont>
      <p:font typeface="Open Sans Ultra-Bold" charset="1" panose="00000000000000000000"/>
      <p:regular r:id="rId38"/>
    </p:embeddedFont>
    <p:embeddedFont>
      <p:font typeface="Open Sans Ultra-Bold Italics" charset="1" panose="0000000000000000000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slides/slide1.xml" Type="http://schemas.openxmlformats.org/officeDocument/2006/relationships/slide"/><Relationship Id="rId41" Target="slides/slide2.xml" Type="http://schemas.openxmlformats.org/officeDocument/2006/relationships/slide"/><Relationship Id="rId42" Target="slides/slide3.xml" Type="http://schemas.openxmlformats.org/officeDocument/2006/relationships/slide"/><Relationship Id="rId43" Target="slides/slide4.xml" Type="http://schemas.openxmlformats.org/officeDocument/2006/relationships/slide"/><Relationship Id="rId44" Target="slides/slide5.xml" Type="http://schemas.openxmlformats.org/officeDocument/2006/relationships/slide"/><Relationship Id="rId45" Target="slides/slide6.xml" Type="http://schemas.openxmlformats.org/officeDocument/2006/relationships/slide"/><Relationship Id="rId46" Target="slides/slide7.xml" Type="http://schemas.openxmlformats.org/officeDocument/2006/relationships/slide"/><Relationship Id="rId47" Target="slides/slide8.xml" Type="http://schemas.openxmlformats.org/officeDocument/2006/relationships/slide"/><Relationship Id="rId48" Target="slides/slide9.xml" Type="http://schemas.openxmlformats.org/officeDocument/2006/relationships/slid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jpe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13.svg" Type="http://schemas.openxmlformats.org/officeDocument/2006/relationships/image"/><Relationship Id="rId4" Target="../media/image14.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 Id="rId5" Target="../media/image16.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grpSp>
        <p:nvGrpSpPr>
          <p:cNvPr name="Group 2" id="2"/>
          <p:cNvGrpSpPr/>
          <p:nvPr/>
        </p:nvGrpSpPr>
        <p:grpSpPr>
          <a:xfrm rot="-5400000">
            <a:off x="11392544" y="4154952"/>
            <a:ext cx="11958151" cy="1929323"/>
            <a:chOff x="0" y="0"/>
            <a:chExt cx="3149472" cy="508135"/>
          </a:xfrm>
        </p:grpSpPr>
        <p:sp>
          <p:nvSpPr>
            <p:cNvPr name="Freeform 3" id="3"/>
            <p:cNvSpPr/>
            <p:nvPr/>
          </p:nvSpPr>
          <p:spPr>
            <a:xfrm flipH="false" flipV="false" rot="0">
              <a:off x="0" y="0"/>
              <a:ext cx="3149472" cy="508135"/>
            </a:xfrm>
            <a:custGeom>
              <a:avLst/>
              <a:gdLst/>
              <a:ahLst/>
              <a:cxnLst/>
              <a:rect r="r" b="b" t="t" l="l"/>
              <a:pathLst>
                <a:path h="508135" w="3149472">
                  <a:moveTo>
                    <a:pt x="0" y="0"/>
                  </a:moveTo>
                  <a:lnTo>
                    <a:pt x="3149472" y="0"/>
                  </a:lnTo>
                  <a:lnTo>
                    <a:pt x="3149472" y="508135"/>
                  </a:lnTo>
                  <a:lnTo>
                    <a:pt x="0" y="508135"/>
                  </a:lnTo>
                  <a:close/>
                </a:path>
              </a:pathLst>
            </a:custGeom>
            <a:solidFill>
              <a:srgbClr val="145DA0"/>
            </a:solidFill>
          </p:spPr>
        </p:sp>
        <p:sp>
          <p:nvSpPr>
            <p:cNvPr name="TextBox 4" id="4"/>
            <p:cNvSpPr txBox="true"/>
            <p:nvPr/>
          </p:nvSpPr>
          <p:spPr>
            <a:xfrm>
              <a:off x="0" y="-28575"/>
              <a:ext cx="3149472" cy="536710"/>
            </a:xfrm>
            <a:prstGeom prst="rect">
              <a:avLst/>
            </a:prstGeom>
          </p:spPr>
          <p:txBody>
            <a:bodyPr anchor="ctr" rtlCol="false" tIns="50800" lIns="50800" bIns="50800" rIns="50800"/>
            <a:lstStyle/>
            <a:p>
              <a:pPr algn="ctr">
                <a:lnSpc>
                  <a:spcPts val="2590"/>
                </a:lnSpc>
              </a:pPr>
            </a:p>
          </p:txBody>
        </p:sp>
      </p:grpSp>
      <p:sp>
        <p:nvSpPr>
          <p:cNvPr name="Freeform 5" id="5"/>
          <p:cNvSpPr/>
          <p:nvPr/>
        </p:nvSpPr>
        <p:spPr>
          <a:xfrm flipH="false" flipV="false" rot="0">
            <a:off x="11208957" y="-1011147"/>
            <a:ext cx="2647750" cy="2647750"/>
          </a:xfrm>
          <a:custGeom>
            <a:avLst/>
            <a:gdLst/>
            <a:ahLst/>
            <a:cxnLst/>
            <a:rect r="r" b="b" t="t" l="l"/>
            <a:pathLst>
              <a:path h="2647750" w="2647750">
                <a:moveTo>
                  <a:pt x="0" y="0"/>
                </a:moveTo>
                <a:lnTo>
                  <a:pt x="2647750" y="0"/>
                </a:lnTo>
                <a:lnTo>
                  <a:pt x="2647750" y="2647750"/>
                </a:lnTo>
                <a:lnTo>
                  <a:pt x="0" y="264775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295175" y="8630507"/>
            <a:ext cx="2647750" cy="2647750"/>
          </a:xfrm>
          <a:custGeom>
            <a:avLst/>
            <a:gdLst/>
            <a:ahLst/>
            <a:cxnLst/>
            <a:rect r="r" b="b" t="t" l="l"/>
            <a:pathLst>
              <a:path h="2647750" w="2647750">
                <a:moveTo>
                  <a:pt x="0" y="0"/>
                </a:moveTo>
                <a:lnTo>
                  <a:pt x="2647750" y="0"/>
                </a:lnTo>
                <a:lnTo>
                  <a:pt x="2647750" y="2647751"/>
                </a:lnTo>
                <a:lnTo>
                  <a:pt x="0" y="264775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0">
            <a:off x="1021504" y="383192"/>
            <a:ext cx="2662142" cy="1253411"/>
          </a:xfrm>
          <a:custGeom>
            <a:avLst/>
            <a:gdLst/>
            <a:ahLst/>
            <a:cxnLst/>
            <a:rect r="r" b="b" t="t" l="l"/>
            <a:pathLst>
              <a:path h="1253411" w="2662142">
                <a:moveTo>
                  <a:pt x="0" y="0"/>
                </a:moveTo>
                <a:lnTo>
                  <a:pt x="2662142" y="0"/>
                </a:lnTo>
                <a:lnTo>
                  <a:pt x="2662142" y="1253411"/>
                </a:lnTo>
                <a:lnTo>
                  <a:pt x="0" y="1253411"/>
                </a:lnTo>
                <a:lnTo>
                  <a:pt x="0" y="0"/>
                </a:lnTo>
                <a:close/>
              </a:path>
            </a:pathLst>
          </a:custGeom>
          <a:blipFill>
            <a:blip r:embed="rId4"/>
            <a:stretch>
              <a:fillRect l="-3654" t="0" r="-3654" b="0"/>
            </a:stretch>
          </a:blipFill>
        </p:spPr>
      </p:sp>
      <p:sp>
        <p:nvSpPr>
          <p:cNvPr name="TextBox 8" id="8"/>
          <p:cNvSpPr txBox="true"/>
          <p:nvPr/>
        </p:nvSpPr>
        <p:spPr>
          <a:xfrm rot="0">
            <a:off x="9889123" y="7498020"/>
            <a:ext cx="6998675" cy="2456362"/>
          </a:xfrm>
          <a:prstGeom prst="rect">
            <a:avLst/>
          </a:prstGeom>
        </p:spPr>
        <p:txBody>
          <a:bodyPr anchor="t" rtlCol="false" tIns="0" lIns="0" bIns="0" rIns="0">
            <a:spAutoFit/>
          </a:bodyPr>
          <a:lstStyle/>
          <a:p>
            <a:pPr>
              <a:lnSpc>
                <a:spcPts val="3296"/>
              </a:lnSpc>
            </a:pPr>
            <a:r>
              <a:rPr lang="en-US" sz="2679">
                <a:solidFill>
                  <a:srgbClr val="56AEFF"/>
                </a:solidFill>
                <a:latin typeface="DM Sans Italics"/>
              </a:rPr>
              <a:t>Name: Monica Noncoro Nchama</a:t>
            </a:r>
          </a:p>
          <a:p>
            <a:pPr>
              <a:lnSpc>
                <a:spcPts val="3296"/>
              </a:lnSpc>
            </a:pPr>
            <a:r>
              <a:rPr lang="en-US" sz="2679">
                <a:solidFill>
                  <a:srgbClr val="56AEFF"/>
                </a:solidFill>
                <a:latin typeface="DM Sans Italics"/>
              </a:rPr>
              <a:t>Student ID: 2311679</a:t>
            </a:r>
          </a:p>
          <a:p>
            <a:pPr>
              <a:lnSpc>
                <a:spcPts val="3296"/>
              </a:lnSpc>
            </a:pPr>
            <a:r>
              <a:rPr lang="en-US" sz="2679">
                <a:solidFill>
                  <a:srgbClr val="56AEFF"/>
                </a:solidFill>
                <a:latin typeface="DM Sans Italics"/>
              </a:rPr>
              <a:t>Module Code and Name: LCHS4003 Introduction to Health and Social Care</a:t>
            </a:r>
          </a:p>
          <a:p>
            <a:pPr>
              <a:lnSpc>
                <a:spcPts val="3296"/>
              </a:lnSpc>
            </a:pPr>
          </a:p>
          <a:p>
            <a:pPr algn="l" marL="0" indent="0" lvl="0">
              <a:lnSpc>
                <a:spcPts val="3296"/>
              </a:lnSpc>
              <a:spcBef>
                <a:spcPct val="0"/>
              </a:spcBef>
            </a:pPr>
            <a:r>
              <a:rPr lang="en-US" sz="2679">
                <a:solidFill>
                  <a:srgbClr val="56AEFF"/>
                </a:solidFill>
                <a:latin typeface="DM Sans Italics"/>
              </a:rPr>
              <a:t>Lecturer: Dr. Diola Bijlhout</a:t>
            </a:r>
          </a:p>
        </p:txBody>
      </p:sp>
      <p:sp>
        <p:nvSpPr>
          <p:cNvPr name="TextBox 9" id="9"/>
          <p:cNvSpPr txBox="true"/>
          <p:nvPr/>
        </p:nvSpPr>
        <p:spPr>
          <a:xfrm rot="0">
            <a:off x="2709611" y="2531182"/>
            <a:ext cx="10959085" cy="2847975"/>
          </a:xfrm>
          <a:prstGeom prst="rect">
            <a:avLst/>
          </a:prstGeom>
        </p:spPr>
        <p:txBody>
          <a:bodyPr anchor="t" rtlCol="false" tIns="0" lIns="0" bIns="0" rIns="0">
            <a:spAutoFit/>
          </a:bodyPr>
          <a:lstStyle/>
          <a:p>
            <a:pPr>
              <a:lnSpc>
                <a:spcPts val="11168"/>
              </a:lnSpc>
            </a:pPr>
            <a:r>
              <a:rPr lang="en-US" sz="9307">
                <a:solidFill>
                  <a:srgbClr val="FFFBFB"/>
                </a:solidFill>
                <a:latin typeface="Now Bold"/>
              </a:rPr>
              <a:t>MENTAL HEALTH SERVICES </a:t>
            </a:r>
          </a:p>
        </p:txBody>
      </p:sp>
      <p:sp>
        <p:nvSpPr>
          <p:cNvPr name="TextBox 10" id="10"/>
          <p:cNvSpPr txBox="true"/>
          <p:nvPr/>
        </p:nvSpPr>
        <p:spPr>
          <a:xfrm rot="0">
            <a:off x="2841267" y="5379157"/>
            <a:ext cx="7782265" cy="1389249"/>
          </a:xfrm>
          <a:prstGeom prst="rect">
            <a:avLst/>
          </a:prstGeom>
        </p:spPr>
        <p:txBody>
          <a:bodyPr anchor="t" rtlCol="false" tIns="0" lIns="0" bIns="0" rIns="0">
            <a:spAutoFit/>
          </a:bodyPr>
          <a:lstStyle/>
          <a:p>
            <a:pPr>
              <a:lnSpc>
                <a:spcPts val="10930"/>
              </a:lnSpc>
            </a:pPr>
            <a:r>
              <a:rPr lang="en-US" sz="9108">
                <a:solidFill>
                  <a:srgbClr val="56AEFF"/>
                </a:solidFill>
                <a:latin typeface="Now Bold"/>
              </a:rPr>
              <a:t>IN NHS</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grpSp>
        <p:nvGrpSpPr>
          <p:cNvPr name="Group 2" id="2"/>
          <p:cNvGrpSpPr/>
          <p:nvPr/>
        </p:nvGrpSpPr>
        <p:grpSpPr>
          <a:xfrm rot="0">
            <a:off x="2986667" y="3084143"/>
            <a:ext cx="2613061" cy="2273181"/>
            <a:chOff x="0" y="0"/>
            <a:chExt cx="991873" cy="862860"/>
          </a:xfrm>
        </p:grpSpPr>
        <p:sp>
          <p:nvSpPr>
            <p:cNvPr name="Freeform 3" id="3"/>
            <p:cNvSpPr/>
            <p:nvPr/>
          </p:nvSpPr>
          <p:spPr>
            <a:xfrm flipH="false" flipV="false" rot="0">
              <a:off x="0" y="0"/>
              <a:ext cx="991873" cy="862860"/>
            </a:xfrm>
            <a:custGeom>
              <a:avLst/>
              <a:gdLst/>
              <a:ahLst/>
              <a:cxnLst/>
              <a:rect r="r" b="b" t="t" l="l"/>
              <a:pathLst>
                <a:path h="862860" w="991873">
                  <a:moveTo>
                    <a:pt x="0" y="0"/>
                  </a:moveTo>
                  <a:lnTo>
                    <a:pt x="991873" y="0"/>
                  </a:lnTo>
                  <a:lnTo>
                    <a:pt x="991873" y="862860"/>
                  </a:lnTo>
                  <a:lnTo>
                    <a:pt x="0" y="862860"/>
                  </a:lnTo>
                  <a:close/>
                </a:path>
              </a:pathLst>
            </a:custGeom>
            <a:solidFill>
              <a:srgbClr val="145DA0"/>
            </a:solidFill>
            <a:ln w="9525" cap="sq">
              <a:solidFill>
                <a:srgbClr val="FFFFFF"/>
              </a:solidFill>
              <a:prstDash val="solid"/>
              <a:miter/>
            </a:ln>
          </p:spPr>
        </p:sp>
        <p:sp>
          <p:nvSpPr>
            <p:cNvPr name="TextBox 4" id="4"/>
            <p:cNvSpPr txBox="true"/>
            <p:nvPr/>
          </p:nvSpPr>
          <p:spPr>
            <a:xfrm>
              <a:off x="0" y="-38100"/>
              <a:ext cx="991873" cy="900960"/>
            </a:xfrm>
            <a:prstGeom prst="rect">
              <a:avLst/>
            </a:prstGeom>
          </p:spPr>
          <p:txBody>
            <a:bodyPr anchor="ctr" rtlCol="false" tIns="50800" lIns="50800" bIns="50800" rIns="50800"/>
            <a:lstStyle/>
            <a:p>
              <a:pPr algn="ctr">
                <a:lnSpc>
                  <a:spcPts val="3483"/>
                </a:lnSpc>
              </a:pPr>
            </a:p>
          </p:txBody>
        </p:sp>
      </p:grpSp>
      <p:sp>
        <p:nvSpPr>
          <p:cNvPr name="AutoShape 5" id="5"/>
          <p:cNvSpPr/>
          <p:nvPr/>
        </p:nvSpPr>
        <p:spPr>
          <a:xfrm flipV="true">
            <a:off x="3133964" y="4640463"/>
            <a:ext cx="2203125" cy="0"/>
          </a:xfrm>
          <a:prstGeom prst="line">
            <a:avLst/>
          </a:prstGeom>
          <a:ln cap="flat" w="38100">
            <a:solidFill>
              <a:srgbClr val="FFFFFF"/>
            </a:solidFill>
            <a:prstDash val="solid"/>
            <a:headEnd type="none" len="sm" w="sm"/>
            <a:tailEnd type="none" len="sm" w="sm"/>
          </a:ln>
        </p:spPr>
      </p:sp>
      <p:grpSp>
        <p:nvGrpSpPr>
          <p:cNvPr name="Group 6" id="6"/>
          <p:cNvGrpSpPr/>
          <p:nvPr/>
        </p:nvGrpSpPr>
        <p:grpSpPr>
          <a:xfrm rot="0">
            <a:off x="5844564" y="3084143"/>
            <a:ext cx="2613061" cy="2273181"/>
            <a:chOff x="0" y="0"/>
            <a:chExt cx="991873" cy="862860"/>
          </a:xfrm>
        </p:grpSpPr>
        <p:sp>
          <p:nvSpPr>
            <p:cNvPr name="Freeform 7" id="7"/>
            <p:cNvSpPr/>
            <p:nvPr/>
          </p:nvSpPr>
          <p:spPr>
            <a:xfrm flipH="false" flipV="false" rot="0">
              <a:off x="0" y="0"/>
              <a:ext cx="991873" cy="862860"/>
            </a:xfrm>
            <a:custGeom>
              <a:avLst/>
              <a:gdLst/>
              <a:ahLst/>
              <a:cxnLst/>
              <a:rect r="r" b="b" t="t" l="l"/>
              <a:pathLst>
                <a:path h="862860" w="991873">
                  <a:moveTo>
                    <a:pt x="0" y="0"/>
                  </a:moveTo>
                  <a:lnTo>
                    <a:pt x="991873" y="0"/>
                  </a:lnTo>
                  <a:lnTo>
                    <a:pt x="991873" y="862860"/>
                  </a:lnTo>
                  <a:lnTo>
                    <a:pt x="0" y="862860"/>
                  </a:lnTo>
                  <a:close/>
                </a:path>
              </a:pathLst>
            </a:custGeom>
            <a:solidFill>
              <a:srgbClr val="145DA0"/>
            </a:solidFill>
            <a:ln w="9525" cap="sq">
              <a:solidFill>
                <a:srgbClr val="FFFFFF"/>
              </a:solidFill>
              <a:prstDash val="solid"/>
              <a:miter/>
            </a:ln>
          </p:spPr>
        </p:sp>
        <p:sp>
          <p:nvSpPr>
            <p:cNvPr name="TextBox 8" id="8"/>
            <p:cNvSpPr txBox="true"/>
            <p:nvPr/>
          </p:nvSpPr>
          <p:spPr>
            <a:xfrm>
              <a:off x="0" y="-38100"/>
              <a:ext cx="991873" cy="900960"/>
            </a:xfrm>
            <a:prstGeom prst="rect">
              <a:avLst/>
            </a:prstGeom>
          </p:spPr>
          <p:txBody>
            <a:bodyPr anchor="ctr" rtlCol="false" tIns="50800" lIns="50800" bIns="50800" rIns="50800"/>
            <a:lstStyle/>
            <a:p>
              <a:pPr algn="ctr">
                <a:lnSpc>
                  <a:spcPts val="3483"/>
                </a:lnSpc>
              </a:pPr>
            </a:p>
          </p:txBody>
        </p:sp>
      </p:grpSp>
      <p:sp>
        <p:nvSpPr>
          <p:cNvPr name="AutoShape 9" id="9"/>
          <p:cNvSpPr/>
          <p:nvPr/>
        </p:nvSpPr>
        <p:spPr>
          <a:xfrm flipV="true">
            <a:off x="5991861" y="4640463"/>
            <a:ext cx="2203125" cy="0"/>
          </a:xfrm>
          <a:prstGeom prst="line">
            <a:avLst/>
          </a:prstGeom>
          <a:ln cap="flat" w="38100">
            <a:solidFill>
              <a:srgbClr val="FFFFFF"/>
            </a:solidFill>
            <a:prstDash val="solid"/>
            <a:headEnd type="none" len="sm" w="sm"/>
            <a:tailEnd type="none" len="sm" w="sm"/>
          </a:ln>
        </p:spPr>
      </p:sp>
      <p:grpSp>
        <p:nvGrpSpPr>
          <p:cNvPr name="Group 10" id="10"/>
          <p:cNvGrpSpPr/>
          <p:nvPr/>
        </p:nvGrpSpPr>
        <p:grpSpPr>
          <a:xfrm rot="0">
            <a:off x="2986667" y="5870734"/>
            <a:ext cx="2613061" cy="2252658"/>
            <a:chOff x="0" y="0"/>
            <a:chExt cx="991873" cy="855070"/>
          </a:xfrm>
        </p:grpSpPr>
        <p:sp>
          <p:nvSpPr>
            <p:cNvPr name="Freeform 11" id="11"/>
            <p:cNvSpPr/>
            <p:nvPr/>
          </p:nvSpPr>
          <p:spPr>
            <a:xfrm flipH="false" flipV="false" rot="0">
              <a:off x="0" y="0"/>
              <a:ext cx="991873" cy="855070"/>
            </a:xfrm>
            <a:custGeom>
              <a:avLst/>
              <a:gdLst/>
              <a:ahLst/>
              <a:cxnLst/>
              <a:rect r="r" b="b" t="t" l="l"/>
              <a:pathLst>
                <a:path h="855070" w="991873">
                  <a:moveTo>
                    <a:pt x="0" y="0"/>
                  </a:moveTo>
                  <a:lnTo>
                    <a:pt x="991873" y="0"/>
                  </a:lnTo>
                  <a:lnTo>
                    <a:pt x="991873" y="855070"/>
                  </a:lnTo>
                  <a:lnTo>
                    <a:pt x="0" y="855070"/>
                  </a:lnTo>
                  <a:close/>
                </a:path>
              </a:pathLst>
            </a:custGeom>
            <a:solidFill>
              <a:srgbClr val="145DA0"/>
            </a:solidFill>
            <a:ln w="9525" cap="sq">
              <a:solidFill>
                <a:srgbClr val="FFFFFF"/>
              </a:solidFill>
              <a:prstDash val="solid"/>
              <a:miter/>
            </a:ln>
          </p:spPr>
        </p:sp>
        <p:sp>
          <p:nvSpPr>
            <p:cNvPr name="TextBox 12" id="12"/>
            <p:cNvSpPr txBox="true"/>
            <p:nvPr/>
          </p:nvSpPr>
          <p:spPr>
            <a:xfrm>
              <a:off x="0" y="-38100"/>
              <a:ext cx="991873" cy="893170"/>
            </a:xfrm>
            <a:prstGeom prst="rect">
              <a:avLst/>
            </a:prstGeom>
          </p:spPr>
          <p:txBody>
            <a:bodyPr anchor="ctr" rtlCol="false" tIns="50800" lIns="50800" bIns="50800" rIns="50800"/>
            <a:lstStyle/>
            <a:p>
              <a:pPr algn="ctr">
                <a:lnSpc>
                  <a:spcPts val="3483"/>
                </a:lnSpc>
              </a:pPr>
            </a:p>
          </p:txBody>
        </p:sp>
      </p:grpSp>
      <p:sp>
        <p:nvSpPr>
          <p:cNvPr name="AutoShape 13" id="13"/>
          <p:cNvSpPr/>
          <p:nvPr/>
        </p:nvSpPr>
        <p:spPr>
          <a:xfrm flipV="true">
            <a:off x="3133964" y="7427054"/>
            <a:ext cx="2203125" cy="0"/>
          </a:xfrm>
          <a:prstGeom prst="line">
            <a:avLst/>
          </a:prstGeom>
          <a:ln cap="flat" w="38100">
            <a:solidFill>
              <a:srgbClr val="FFFFFF"/>
            </a:solidFill>
            <a:prstDash val="solid"/>
            <a:headEnd type="none" len="sm" w="sm"/>
            <a:tailEnd type="none" len="sm" w="sm"/>
          </a:ln>
        </p:spPr>
      </p:sp>
      <p:grpSp>
        <p:nvGrpSpPr>
          <p:cNvPr name="Group 14" id="14"/>
          <p:cNvGrpSpPr/>
          <p:nvPr/>
        </p:nvGrpSpPr>
        <p:grpSpPr>
          <a:xfrm rot="0">
            <a:off x="5844564" y="5870734"/>
            <a:ext cx="2613061" cy="2252658"/>
            <a:chOff x="0" y="0"/>
            <a:chExt cx="991873" cy="855070"/>
          </a:xfrm>
        </p:grpSpPr>
        <p:sp>
          <p:nvSpPr>
            <p:cNvPr name="Freeform 15" id="15"/>
            <p:cNvSpPr/>
            <p:nvPr/>
          </p:nvSpPr>
          <p:spPr>
            <a:xfrm flipH="false" flipV="false" rot="0">
              <a:off x="0" y="0"/>
              <a:ext cx="991873" cy="855070"/>
            </a:xfrm>
            <a:custGeom>
              <a:avLst/>
              <a:gdLst/>
              <a:ahLst/>
              <a:cxnLst/>
              <a:rect r="r" b="b" t="t" l="l"/>
              <a:pathLst>
                <a:path h="855070" w="991873">
                  <a:moveTo>
                    <a:pt x="0" y="0"/>
                  </a:moveTo>
                  <a:lnTo>
                    <a:pt x="991873" y="0"/>
                  </a:lnTo>
                  <a:lnTo>
                    <a:pt x="991873" y="855070"/>
                  </a:lnTo>
                  <a:lnTo>
                    <a:pt x="0" y="855070"/>
                  </a:lnTo>
                  <a:close/>
                </a:path>
              </a:pathLst>
            </a:custGeom>
            <a:solidFill>
              <a:srgbClr val="145DA0"/>
            </a:solidFill>
            <a:ln w="9525" cap="sq">
              <a:solidFill>
                <a:srgbClr val="FFFFFF"/>
              </a:solidFill>
              <a:prstDash val="solid"/>
              <a:miter/>
            </a:ln>
          </p:spPr>
        </p:sp>
        <p:sp>
          <p:nvSpPr>
            <p:cNvPr name="TextBox 16" id="16"/>
            <p:cNvSpPr txBox="true"/>
            <p:nvPr/>
          </p:nvSpPr>
          <p:spPr>
            <a:xfrm>
              <a:off x="0" y="-38100"/>
              <a:ext cx="991873" cy="893170"/>
            </a:xfrm>
            <a:prstGeom prst="rect">
              <a:avLst/>
            </a:prstGeom>
          </p:spPr>
          <p:txBody>
            <a:bodyPr anchor="ctr" rtlCol="false" tIns="50800" lIns="50800" bIns="50800" rIns="50800"/>
            <a:lstStyle/>
            <a:p>
              <a:pPr algn="ctr">
                <a:lnSpc>
                  <a:spcPts val="3483"/>
                </a:lnSpc>
              </a:pPr>
            </a:p>
          </p:txBody>
        </p:sp>
      </p:grpSp>
      <p:sp>
        <p:nvSpPr>
          <p:cNvPr name="AutoShape 17" id="17"/>
          <p:cNvSpPr/>
          <p:nvPr/>
        </p:nvSpPr>
        <p:spPr>
          <a:xfrm flipV="true">
            <a:off x="5991861" y="7427054"/>
            <a:ext cx="2203125" cy="0"/>
          </a:xfrm>
          <a:prstGeom prst="line">
            <a:avLst/>
          </a:prstGeom>
          <a:ln cap="flat" w="38100">
            <a:solidFill>
              <a:srgbClr val="FFFFFF"/>
            </a:solidFill>
            <a:prstDash val="solid"/>
            <a:headEnd type="none" len="sm" w="sm"/>
            <a:tailEnd type="none" len="sm" w="sm"/>
          </a:ln>
        </p:spPr>
      </p:sp>
      <p:grpSp>
        <p:nvGrpSpPr>
          <p:cNvPr name="Group 18" id="18"/>
          <p:cNvGrpSpPr/>
          <p:nvPr/>
        </p:nvGrpSpPr>
        <p:grpSpPr>
          <a:xfrm rot="0">
            <a:off x="10000675" y="1509629"/>
            <a:ext cx="6992751" cy="8074770"/>
            <a:chOff x="0" y="0"/>
            <a:chExt cx="5499100" cy="6350000"/>
          </a:xfrm>
        </p:grpSpPr>
        <p:sp>
          <p:nvSpPr>
            <p:cNvPr name="Freeform 19" id="19"/>
            <p:cNvSpPr/>
            <p:nvPr/>
          </p:nvSpPr>
          <p:spPr>
            <a:xfrm flipH="false" flipV="false" rot="0">
              <a:off x="0" y="0"/>
              <a:ext cx="5499100" cy="6350000"/>
            </a:xfrm>
            <a:custGeom>
              <a:avLst/>
              <a:gdLst/>
              <a:ahLst/>
              <a:cxnLst/>
              <a:rect r="r" b="b" t="t" l="l"/>
              <a:pathLst>
                <a:path h="6350000" w="5499100">
                  <a:moveTo>
                    <a:pt x="2749550" y="6350000"/>
                  </a:moveTo>
                  <a:lnTo>
                    <a:pt x="0" y="4762500"/>
                  </a:lnTo>
                  <a:lnTo>
                    <a:pt x="0" y="1587500"/>
                  </a:lnTo>
                  <a:lnTo>
                    <a:pt x="2749550" y="0"/>
                  </a:lnTo>
                  <a:lnTo>
                    <a:pt x="5499100" y="1587500"/>
                  </a:lnTo>
                  <a:lnTo>
                    <a:pt x="5499100" y="4762500"/>
                  </a:lnTo>
                  <a:lnTo>
                    <a:pt x="2749550" y="6350000"/>
                  </a:lnTo>
                  <a:close/>
                </a:path>
              </a:pathLst>
            </a:custGeom>
            <a:solidFill>
              <a:srgbClr val="56AEFF"/>
            </a:solidFill>
            <a:ln w="12700">
              <a:solidFill>
                <a:srgbClr val="000000"/>
              </a:solidFill>
            </a:ln>
          </p:spPr>
        </p:sp>
      </p:grpSp>
      <p:grpSp>
        <p:nvGrpSpPr>
          <p:cNvPr name="Group 20" id="20"/>
          <p:cNvGrpSpPr/>
          <p:nvPr/>
        </p:nvGrpSpPr>
        <p:grpSpPr>
          <a:xfrm rot="0">
            <a:off x="8705275" y="3084143"/>
            <a:ext cx="2613061" cy="2273181"/>
            <a:chOff x="0" y="0"/>
            <a:chExt cx="991873" cy="862860"/>
          </a:xfrm>
        </p:grpSpPr>
        <p:sp>
          <p:nvSpPr>
            <p:cNvPr name="Freeform 21" id="21"/>
            <p:cNvSpPr/>
            <p:nvPr/>
          </p:nvSpPr>
          <p:spPr>
            <a:xfrm flipH="false" flipV="false" rot="0">
              <a:off x="0" y="0"/>
              <a:ext cx="991873" cy="862860"/>
            </a:xfrm>
            <a:custGeom>
              <a:avLst/>
              <a:gdLst/>
              <a:ahLst/>
              <a:cxnLst/>
              <a:rect r="r" b="b" t="t" l="l"/>
              <a:pathLst>
                <a:path h="862860" w="991873">
                  <a:moveTo>
                    <a:pt x="0" y="0"/>
                  </a:moveTo>
                  <a:lnTo>
                    <a:pt x="991873" y="0"/>
                  </a:lnTo>
                  <a:lnTo>
                    <a:pt x="991873" y="862860"/>
                  </a:lnTo>
                  <a:lnTo>
                    <a:pt x="0" y="862860"/>
                  </a:lnTo>
                  <a:close/>
                </a:path>
              </a:pathLst>
            </a:custGeom>
            <a:solidFill>
              <a:srgbClr val="145DA0"/>
            </a:solidFill>
            <a:ln w="9525" cap="sq">
              <a:solidFill>
                <a:srgbClr val="FFFFFF"/>
              </a:solidFill>
              <a:prstDash val="solid"/>
              <a:miter/>
            </a:ln>
          </p:spPr>
        </p:sp>
        <p:sp>
          <p:nvSpPr>
            <p:cNvPr name="TextBox 22" id="22"/>
            <p:cNvSpPr txBox="true"/>
            <p:nvPr/>
          </p:nvSpPr>
          <p:spPr>
            <a:xfrm>
              <a:off x="0" y="-38100"/>
              <a:ext cx="991873" cy="900960"/>
            </a:xfrm>
            <a:prstGeom prst="rect">
              <a:avLst/>
            </a:prstGeom>
          </p:spPr>
          <p:txBody>
            <a:bodyPr anchor="ctr" rtlCol="false" tIns="50800" lIns="50800" bIns="50800" rIns="50800"/>
            <a:lstStyle/>
            <a:p>
              <a:pPr algn="ctr">
                <a:lnSpc>
                  <a:spcPts val="3483"/>
                </a:lnSpc>
              </a:pPr>
            </a:p>
          </p:txBody>
        </p:sp>
      </p:grpSp>
      <p:sp>
        <p:nvSpPr>
          <p:cNvPr name="AutoShape 23" id="23"/>
          <p:cNvSpPr/>
          <p:nvPr/>
        </p:nvSpPr>
        <p:spPr>
          <a:xfrm flipV="true">
            <a:off x="8852572" y="4640463"/>
            <a:ext cx="2203125" cy="0"/>
          </a:xfrm>
          <a:prstGeom prst="line">
            <a:avLst/>
          </a:prstGeom>
          <a:ln cap="flat" w="38100">
            <a:solidFill>
              <a:srgbClr val="FFFFFF"/>
            </a:solidFill>
            <a:prstDash val="solid"/>
            <a:headEnd type="none" len="sm" w="sm"/>
            <a:tailEnd type="none" len="sm" w="sm"/>
          </a:ln>
        </p:spPr>
      </p:sp>
      <p:grpSp>
        <p:nvGrpSpPr>
          <p:cNvPr name="Group 24" id="24"/>
          <p:cNvGrpSpPr/>
          <p:nvPr/>
        </p:nvGrpSpPr>
        <p:grpSpPr>
          <a:xfrm rot="0">
            <a:off x="8705275" y="5870734"/>
            <a:ext cx="2613061" cy="2252658"/>
            <a:chOff x="0" y="0"/>
            <a:chExt cx="991873" cy="855070"/>
          </a:xfrm>
        </p:grpSpPr>
        <p:sp>
          <p:nvSpPr>
            <p:cNvPr name="Freeform 25" id="25"/>
            <p:cNvSpPr/>
            <p:nvPr/>
          </p:nvSpPr>
          <p:spPr>
            <a:xfrm flipH="false" flipV="false" rot="0">
              <a:off x="0" y="0"/>
              <a:ext cx="991873" cy="855070"/>
            </a:xfrm>
            <a:custGeom>
              <a:avLst/>
              <a:gdLst/>
              <a:ahLst/>
              <a:cxnLst/>
              <a:rect r="r" b="b" t="t" l="l"/>
              <a:pathLst>
                <a:path h="855070" w="991873">
                  <a:moveTo>
                    <a:pt x="0" y="0"/>
                  </a:moveTo>
                  <a:lnTo>
                    <a:pt x="991873" y="0"/>
                  </a:lnTo>
                  <a:lnTo>
                    <a:pt x="991873" y="855070"/>
                  </a:lnTo>
                  <a:lnTo>
                    <a:pt x="0" y="855070"/>
                  </a:lnTo>
                  <a:close/>
                </a:path>
              </a:pathLst>
            </a:custGeom>
            <a:solidFill>
              <a:srgbClr val="145DA0"/>
            </a:solidFill>
            <a:ln w="9525" cap="sq">
              <a:solidFill>
                <a:srgbClr val="FFFFFF"/>
              </a:solidFill>
              <a:prstDash val="solid"/>
              <a:miter/>
            </a:ln>
          </p:spPr>
        </p:sp>
        <p:sp>
          <p:nvSpPr>
            <p:cNvPr name="TextBox 26" id="26"/>
            <p:cNvSpPr txBox="true"/>
            <p:nvPr/>
          </p:nvSpPr>
          <p:spPr>
            <a:xfrm>
              <a:off x="0" y="-38100"/>
              <a:ext cx="991873" cy="893170"/>
            </a:xfrm>
            <a:prstGeom prst="rect">
              <a:avLst/>
            </a:prstGeom>
          </p:spPr>
          <p:txBody>
            <a:bodyPr anchor="ctr" rtlCol="false" tIns="50800" lIns="50800" bIns="50800" rIns="50800"/>
            <a:lstStyle/>
            <a:p>
              <a:pPr algn="ctr">
                <a:lnSpc>
                  <a:spcPts val="3483"/>
                </a:lnSpc>
              </a:pPr>
            </a:p>
          </p:txBody>
        </p:sp>
      </p:grpSp>
      <p:sp>
        <p:nvSpPr>
          <p:cNvPr name="AutoShape 27" id="27"/>
          <p:cNvSpPr/>
          <p:nvPr/>
        </p:nvSpPr>
        <p:spPr>
          <a:xfrm flipV="true">
            <a:off x="8852572" y="7427054"/>
            <a:ext cx="2203125" cy="0"/>
          </a:xfrm>
          <a:prstGeom prst="line">
            <a:avLst/>
          </a:prstGeom>
          <a:ln cap="flat" w="38100">
            <a:solidFill>
              <a:srgbClr val="FFFFFF"/>
            </a:solidFill>
            <a:prstDash val="solid"/>
            <a:headEnd type="none" len="sm" w="sm"/>
            <a:tailEnd type="none" len="sm" w="sm"/>
          </a:ln>
        </p:spPr>
      </p:sp>
      <p:sp>
        <p:nvSpPr>
          <p:cNvPr name="Freeform 28" id="28"/>
          <p:cNvSpPr/>
          <p:nvPr/>
        </p:nvSpPr>
        <p:spPr>
          <a:xfrm flipH="false" flipV="false" rot="0">
            <a:off x="-7631327" y="597505"/>
            <a:ext cx="9077445" cy="9077445"/>
          </a:xfrm>
          <a:custGeom>
            <a:avLst/>
            <a:gdLst/>
            <a:ahLst/>
            <a:cxnLst/>
            <a:rect r="r" b="b" t="t" l="l"/>
            <a:pathLst>
              <a:path h="9077445" w="9077445">
                <a:moveTo>
                  <a:pt x="0" y="0"/>
                </a:moveTo>
                <a:lnTo>
                  <a:pt x="9077444" y="0"/>
                </a:lnTo>
                <a:lnTo>
                  <a:pt x="9077444" y="9077445"/>
                </a:lnTo>
                <a:lnTo>
                  <a:pt x="0" y="907744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29" id="29"/>
          <p:cNvSpPr txBox="true"/>
          <p:nvPr/>
        </p:nvSpPr>
        <p:spPr>
          <a:xfrm rot="0">
            <a:off x="2986667" y="1698193"/>
            <a:ext cx="8437330" cy="1214499"/>
          </a:xfrm>
          <a:prstGeom prst="rect">
            <a:avLst/>
          </a:prstGeom>
        </p:spPr>
        <p:txBody>
          <a:bodyPr anchor="t" rtlCol="false" tIns="0" lIns="0" bIns="0" rIns="0">
            <a:spAutoFit/>
          </a:bodyPr>
          <a:lstStyle/>
          <a:p>
            <a:pPr algn="ctr" marL="0" indent="0" lvl="0">
              <a:lnSpc>
                <a:spcPts val="9625"/>
              </a:lnSpc>
              <a:spcBef>
                <a:spcPct val="0"/>
              </a:spcBef>
            </a:pPr>
            <a:r>
              <a:rPr lang="en-US" sz="8020">
                <a:solidFill>
                  <a:srgbClr val="56AEFF"/>
                </a:solidFill>
                <a:latin typeface="Now Bold"/>
              </a:rPr>
              <a:t>OVERVIEW</a:t>
            </a:r>
          </a:p>
        </p:txBody>
      </p:sp>
      <p:sp>
        <p:nvSpPr>
          <p:cNvPr name="TextBox 30" id="30"/>
          <p:cNvSpPr txBox="true"/>
          <p:nvPr/>
        </p:nvSpPr>
        <p:spPr>
          <a:xfrm rot="0">
            <a:off x="3133964" y="4795854"/>
            <a:ext cx="2318467" cy="318796"/>
          </a:xfrm>
          <a:prstGeom prst="rect">
            <a:avLst/>
          </a:prstGeom>
        </p:spPr>
        <p:txBody>
          <a:bodyPr anchor="t" rtlCol="false" tIns="0" lIns="0" bIns="0" rIns="0">
            <a:spAutoFit/>
          </a:bodyPr>
          <a:lstStyle/>
          <a:p>
            <a:pPr algn="ctr">
              <a:lnSpc>
                <a:spcPts val="2605"/>
              </a:lnSpc>
            </a:pPr>
            <a:r>
              <a:rPr lang="en-US" sz="1887">
                <a:solidFill>
                  <a:srgbClr val="FFFFFF"/>
                </a:solidFill>
                <a:latin typeface="DM Sans"/>
              </a:rPr>
              <a:t>INTRODUCTION </a:t>
            </a:r>
          </a:p>
        </p:txBody>
      </p:sp>
      <p:sp>
        <p:nvSpPr>
          <p:cNvPr name="TextBox 31" id="31"/>
          <p:cNvSpPr txBox="true"/>
          <p:nvPr/>
        </p:nvSpPr>
        <p:spPr>
          <a:xfrm rot="0">
            <a:off x="3447970" y="3225902"/>
            <a:ext cx="1690455" cy="973796"/>
          </a:xfrm>
          <a:prstGeom prst="rect">
            <a:avLst/>
          </a:prstGeom>
        </p:spPr>
        <p:txBody>
          <a:bodyPr anchor="t" rtlCol="false" tIns="0" lIns="0" bIns="0" rIns="0">
            <a:spAutoFit/>
          </a:bodyPr>
          <a:lstStyle/>
          <a:p>
            <a:pPr algn="ctr">
              <a:lnSpc>
                <a:spcPts val="7914"/>
              </a:lnSpc>
            </a:pPr>
            <a:r>
              <a:rPr lang="en-US" sz="5735">
                <a:solidFill>
                  <a:srgbClr val="FFFFFF"/>
                </a:solidFill>
                <a:latin typeface="DM Sans Bold"/>
              </a:rPr>
              <a:t>01</a:t>
            </a:r>
          </a:p>
        </p:txBody>
      </p:sp>
      <p:sp>
        <p:nvSpPr>
          <p:cNvPr name="TextBox 32" id="32"/>
          <p:cNvSpPr txBox="true"/>
          <p:nvPr/>
        </p:nvSpPr>
        <p:spPr>
          <a:xfrm rot="0">
            <a:off x="5991861" y="4748564"/>
            <a:ext cx="2318467" cy="544729"/>
          </a:xfrm>
          <a:prstGeom prst="rect">
            <a:avLst/>
          </a:prstGeom>
        </p:spPr>
        <p:txBody>
          <a:bodyPr anchor="t" rtlCol="false" tIns="0" lIns="0" bIns="0" rIns="0">
            <a:spAutoFit/>
          </a:bodyPr>
          <a:lstStyle/>
          <a:p>
            <a:pPr algn="ctr">
              <a:lnSpc>
                <a:spcPts val="2191"/>
              </a:lnSpc>
            </a:pPr>
            <a:r>
              <a:rPr lang="en-US" sz="1587">
                <a:solidFill>
                  <a:srgbClr val="FFFFFF"/>
                </a:solidFill>
                <a:latin typeface="DM Sans"/>
              </a:rPr>
              <a:t>PRE  1948 MENTAL HEALTH CARE</a:t>
            </a:r>
          </a:p>
        </p:txBody>
      </p:sp>
      <p:sp>
        <p:nvSpPr>
          <p:cNvPr name="TextBox 33" id="33"/>
          <p:cNvSpPr txBox="true"/>
          <p:nvPr/>
        </p:nvSpPr>
        <p:spPr>
          <a:xfrm rot="0">
            <a:off x="6305867" y="3225902"/>
            <a:ext cx="1690455" cy="973796"/>
          </a:xfrm>
          <a:prstGeom prst="rect">
            <a:avLst/>
          </a:prstGeom>
        </p:spPr>
        <p:txBody>
          <a:bodyPr anchor="t" rtlCol="false" tIns="0" lIns="0" bIns="0" rIns="0">
            <a:spAutoFit/>
          </a:bodyPr>
          <a:lstStyle/>
          <a:p>
            <a:pPr algn="ctr">
              <a:lnSpc>
                <a:spcPts val="7914"/>
              </a:lnSpc>
            </a:pPr>
            <a:r>
              <a:rPr lang="en-US" sz="5735">
                <a:solidFill>
                  <a:srgbClr val="FFFFFF"/>
                </a:solidFill>
                <a:latin typeface="DM Sans Bold"/>
              </a:rPr>
              <a:t>02</a:t>
            </a:r>
          </a:p>
        </p:txBody>
      </p:sp>
      <p:sp>
        <p:nvSpPr>
          <p:cNvPr name="TextBox 34" id="34"/>
          <p:cNvSpPr txBox="true"/>
          <p:nvPr/>
        </p:nvSpPr>
        <p:spPr>
          <a:xfrm rot="0">
            <a:off x="3133964" y="7542849"/>
            <a:ext cx="2318467" cy="580543"/>
          </a:xfrm>
          <a:prstGeom prst="rect">
            <a:avLst/>
          </a:prstGeom>
        </p:spPr>
        <p:txBody>
          <a:bodyPr anchor="t" rtlCol="false" tIns="0" lIns="0" bIns="0" rIns="0">
            <a:spAutoFit/>
          </a:bodyPr>
          <a:lstStyle/>
          <a:p>
            <a:pPr algn="ctr">
              <a:lnSpc>
                <a:spcPts val="2329"/>
              </a:lnSpc>
            </a:pPr>
            <a:r>
              <a:rPr lang="en-US" sz="1687">
                <a:solidFill>
                  <a:srgbClr val="FFFFFF"/>
                </a:solidFill>
                <a:latin typeface="DM Sans"/>
              </a:rPr>
              <a:t>POST 1948 MENTAL HEALTH CARE</a:t>
            </a:r>
          </a:p>
        </p:txBody>
      </p:sp>
      <p:sp>
        <p:nvSpPr>
          <p:cNvPr name="TextBox 35" id="35"/>
          <p:cNvSpPr txBox="true"/>
          <p:nvPr/>
        </p:nvSpPr>
        <p:spPr>
          <a:xfrm rot="0">
            <a:off x="3447970" y="6012493"/>
            <a:ext cx="1690455" cy="973796"/>
          </a:xfrm>
          <a:prstGeom prst="rect">
            <a:avLst/>
          </a:prstGeom>
        </p:spPr>
        <p:txBody>
          <a:bodyPr anchor="t" rtlCol="false" tIns="0" lIns="0" bIns="0" rIns="0">
            <a:spAutoFit/>
          </a:bodyPr>
          <a:lstStyle/>
          <a:p>
            <a:pPr algn="ctr">
              <a:lnSpc>
                <a:spcPts val="7914"/>
              </a:lnSpc>
            </a:pPr>
            <a:r>
              <a:rPr lang="en-US" sz="5735">
                <a:solidFill>
                  <a:srgbClr val="FFFFFF"/>
                </a:solidFill>
                <a:latin typeface="DM Sans Bold"/>
              </a:rPr>
              <a:t>04</a:t>
            </a:r>
          </a:p>
        </p:txBody>
      </p:sp>
      <p:sp>
        <p:nvSpPr>
          <p:cNvPr name="TextBox 36" id="36"/>
          <p:cNvSpPr txBox="true"/>
          <p:nvPr/>
        </p:nvSpPr>
        <p:spPr>
          <a:xfrm rot="0">
            <a:off x="5991861" y="7531829"/>
            <a:ext cx="2318467" cy="544729"/>
          </a:xfrm>
          <a:prstGeom prst="rect">
            <a:avLst/>
          </a:prstGeom>
        </p:spPr>
        <p:txBody>
          <a:bodyPr anchor="t" rtlCol="false" tIns="0" lIns="0" bIns="0" rIns="0">
            <a:spAutoFit/>
          </a:bodyPr>
          <a:lstStyle/>
          <a:p>
            <a:pPr algn="ctr">
              <a:lnSpc>
                <a:spcPts val="2191"/>
              </a:lnSpc>
            </a:pPr>
            <a:r>
              <a:rPr lang="en-US" sz="1587">
                <a:solidFill>
                  <a:srgbClr val="FFFFFF"/>
                </a:solidFill>
                <a:latin typeface="DM Sans"/>
              </a:rPr>
              <a:t>CURRENT STATE OF MENTAL HEALTH IN NHS</a:t>
            </a:r>
          </a:p>
        </p:txBody>
      </p:sp>
      <p:sp>
        <p:nvSpPr>
          <p:cNvPr name="TextBox 37" id="37"/>
          <p:cNvSpPr txBox="true"/>
          <p:nvPr/>
        </p:nvSpPr>
        <p:spPr>
          <a:xfrm rot="0">
            <a:off x="6305867" y="6012493"/>
            <a:ext cx="1690455" cy="973796"/>
          </a:xfrm>
          <a:prstGeom prst="rect">
            <a:avLst/>
          </a:prstGeom>
        </p:spPr>
        <p:txBody>
          <a:bodyPr anchor="t" rtlCol="false" tIns="0" lIns="0" bIns="0" rIns="0">
            <a:spAutoFit/>
          </a:bodyPr>
          <a:lstStyle/>
          <a:p>
            <a:pPr algn="ctr">
              <a:lnSpc>
                <a:spcPts val="7914"/>
              </a:lnSpc>
            </a:pPr>
            <a:r>
              <a:rPr lang="en-US" sz="5735">
                <a:solidFill>
                  <a:srgbClr val="FFFFFF"/>
                </a:solidFill>
                <a:latin typeface="DM Sans Bold"/>
              </a:rPr>
              <a:t>05</a:t>
            </a:r>
          </a:p>
        </p:txBody>
      </p:sp>
      <p:sp>
        <p:nvSpPr>
          <p:cNvPr name="TextBox 38" id="38"/>
          <p:cNvSpPr txBox="true"/>
          <p:nvPr/>
        </p:nvSpPr>
        <p:spPr>
          <a:xfrm rot="0">
            <a:off x="8841442" y="4712750"/>
            <a:ext cx="2318467" cy="580543"/>
          </a:xfrm>
          <a:prstGeom prst="rect">
            <a:avLst/>
          </a:prstGeom>
        </p:spPr>
        <p:txBody>
          <a:bodyPr anchor="t" rtlCol="false" tIns="0" lIns="0" bIns="0" rIns="0">
            <a:spAutoFit/>
          </a:bodyPr>
          <a:lstStyle/>
          <a:p>
            <a:pPr algn="ctr">
              <a:lnSpc>
                <a:spcPts val="2329"/>
              </a:lnSpc>
            </a:pPr>
            <a:r>
              <a:rPr lang="en-US" sz="1687">
                <a:solidFill>
                  <a:srgbClr val="FFFFFF"/>
                </a:solidFill>
                <a:latin typeface="DM Sans"/>
              </a:rPr>
              <a:t>THE CREATION OF NHS 1948</a:t>
            </a:r>
          </a:p>
        </p:txBody>
      </p:sp>
      <p:sp>
        <p:nvSpPr>
          <p:cNvPr name="TextBox 39" id="39"/>
          <p:cNvSpPr txBox="true"/>
          <p:nvPr/>
        </p:nvSpPr>
        <p:spPr>
          <a:xfrm rot="0">
            <a:off x="9166578" y="3225902"/>
            <a:ext cx="1690455" cy="973796"/>
          </a:xfrm>
          <a:prstGeom prst="rect">
            <a:avLst/>
          </a:prstGeom>
        </p:spPr>
        <p:txBody>
          <a:bodyPr anchor="t" rtlCol="false" tIns="0" lIns="0" bIns="0" rIns="0">
            <a:spAutoFit/>
          </a:bodyPr>
          <a:lstStyle/>
          <a:p>
            <a:pPr algn="ctr">
              <a:lnSpc>
                <a:spcPts val="7914"/>
              </a:lnSpc>
            </a:pPr>
            <a:r>
              <a:rPr lang="en-US" sz="5735">
                <a:solidFill>
                  <a:srgbClr val="FFFFFF"/>
                </a:solidFill>
                <a:latin typeface="DM Sans Bold"/>
              </a:rPr>
              <a:t>03</a:t>
            </a:r>
          </a:p>
        </p:txBody>
      </p:sp>
      <p:sp>
        <p:nvSpPr>
          <p:cNvPr name="TextBox 40" id="40"/>
          <p:cNvSpPr txBox="true"/>
          <p:nvPr/>
        </p:nvSpPr>
        <p:spPr>
          <a:xfrm rot="0">
            <a:off x="8852572" y="7582446"/>
            <a:ext cx="2318467" cy="318796"/>
          </a:xfrm>
          <a:prstGeom prst="rect">
            <a:avLst/>
          </a:prstGeom>
        </p:spPr>
        <p:txBody>
          <a:bodyPr anchor="t" rtlCol="false" tIns="0" lIns="0" bIns="0" rIns="0">
            <a:spAutoFit/>
          </a:bodyPr>
          <a:lstStyle/>
          <a:p>
            <a:pPr algn="ctr">
              <a:lnSpc>
                <a:spcPts val="2605"/>
              </a:lnSpc>
            </a:pPr>
            <a:r>
              <a:rPr lang="en-US" sz="1887">
                <a:solidFill>
                  <a:srgbClr val="FFFFFF"/>
                </a:solidFill>
                <a:latin typeface="DM Sans"/>
              </a:rPr>
              <a:t>CONCLUSION</a:t>
            </a:r>
          </a:p>
        </p:txBody>
      </p:sp>
      <p:sp>
        <p:nvSpPr>
          <p:cNvPr name="TextBox 41" id="41"/>
          <p:cNvSpPr txBox="true"/>
          <p:nvPr/>
        </p:nvSpPr>
        <p:spPr>
          <a:xfrm rot="0">
            <a:off x="9166578" y="6012493"/>
            <a:ext cx="1690455" cy="973796"/>
          </a:xfrm>
          <a:prstGeom prst="rect">
            <a:avLst/>
          </a:prstGeom>
        </p:spPr>
        <p:txBody>
          <a:bodyPr anchor="t" rtlCol="false" tIns="0" lIns="0" bIns="0" rIns="0">
            <a:spAutoFit/>
          </a:bodyPr>
          <a:lstStyle/>
          <a:p>
            <a:pPr algn="ctr">
              <a:lnSpc>
                <a:spcPts val="7914"/>
              </a:lnSpc>
            </a:pPr>
            <a:r>
              <a:rPr lang="en-US" sz="5735">
                <a:solidFill>
                  <a:srgbClr val="FFFFFF"/>
                </a:solidFill>
                <a:latin typeface="DM Sans Bold"/>
              </a:rPr>
              <a:t>06</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grpSp>
        <p:nvGrpSpPr>
          <p:cNvPr name="Group 2" id="2"/>
          <p:cNvGrpSpPr/>
          <p:nvPr/>
        </p:nvGrpSpPr>
        <p:grpSpPr>
          <a:xfrm rot="0">
            <a:off x="10899382" y="-54747"/>
            <a:ext cx="8958965" cy="9313047"/>
            <a:chOff x="0" y="0"/>
            <a:chExt cx="6108573" cy="6350000"/>
          </a:xfrm>
        </p:grpSpPr>
        <p:sp>
          <p:nvSpPr>
            <p:cNvPr name="Freeform 3" id="3"/>
            <p:cNvSpPr/>
            <p:nvPr/>
          </p:nvSpPr>
          <p:spPr>
            <a:xfrm flipH="false" flipV="false" rot="0">
              <a:off x="0" y="0"/>
              <a:ext cx="6108573" cy="6350000"/>
            </a:xfrm>
            <a:custGeom>
              <a:avLst/>
              <a:gdLst/>
              <a:ahLst/>
              <a:cxnLst/>
              <a:rect r="r" b="b" t="t" l="l"/>
              <a:pathLst>
                <a:path h="6350000" w="6108573">
                  <a:moveTo>
                    <a:pt x="6108573" y="0"/>
                  </a:moveTo>
                  <a:lnTo>
                    <a:pt x="6108573" y="3295396"/>
                  </a:lnTo>
                  <a:cubicBezTo>
                    <a:pt x="6108573" y="4982464"/>
                    <a:pt x="4741164" y="6350000"/>
                    <a:pt x="3054350" y="6350000"/>
                  </a:cubicBezTo>
                  <a:cubicBezTo>
                    <a:pt x="1367536" y="6350000"/>
                    <a:pt x="0" y="4982464"/>
                    <a:pt x="0" y="3295523"/>
                  </a:cubicBezTo>
                  <a:lnTo>
                    <a:pt x="0" y="0"/>
                  </a:lnTo>
                  <a:lnTo>
                    <a:pt x="6108573" y="0"/>
                  </a:lnTo>
                  <a:close/>
                </a:path>
              </a:pathLst>
            </a:custGeom>
            <a:blipFill>
              <a:blip r:embed="rId2"/>
              <a:stretch>
                <a:fillRect l="-22811" t="0" r="-22811" b="0"/>
              </a:stretch>
            </a:blipFill>
          </p:spPr>
        </p:sp>
      </p:grpSp>
      <p:sp>
        <p:nvSpPr>
          <p:cNvPr name="Freeform 4" id="4"/>
          <p:cNvSpPr/>
          <p:nvPr/>
        </p:nvSpPr>
        <p:spPr>
          <a:xfrm flipH="false" flipV="false" rot="0">
            <a:off x="17259300" y="8127303"/>
            <a:ext cx="1802889" cy="1802889"/>
          </a:xfrm>
          <a:custGeom>
            <a:avLst/>
            <a:gdLst/>
            <a:ahLst/>
            <a:cxnLst/>
            <a:rect r="r" b="b" t="t" l="l"/>
            <a:pathLst>
              <a:path h="1802889" w="1802889">
                <a:moveTo>
                  <a:pt x="0" y="0"/>
                </a:moveTo>
                <a:lnTo>
                  <a:pt x="1802889" y="0"/>
                </a:lnTo>
                <a:lnTo>
                  <a:pt x="1802889" y="1802889"/>
                </a:lnTo>
                <a:lnTo>
                  <a:pt x="0" y="18028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9833387" y="-1033334"/>
            <a:ext cx="2293320" cy="2293320"/>
          </a:xfrm>
          <a:custGeom>
            <a:avLst/>
            <a:gdLst/>
            <a:ahLst/>
            <a:cxnLst/>
            <a:rect r="r" b="b" t="t" l="l"/>
            <a:pathLst>
              <a:path h="2293320" w="2293320">
                <a:moveTo>
                  <a:pt x="0" y="0"/>
                </a:moveTo>
                <a:lnTo>
                  <a:pt x="2293320" y="0"/>
                </a:lnTo>
                <a:lnTo>
                  <a:pt x="2293320" y="2293319"/>
                </a:lnTo>
                <a:lnTo>
                  <a:pt x="0" y="229331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6" id="6"/>
          <p:cNvGrpSpPr/>
          <p:nvPr/>
        </p:nvGrpSpPr>
        <p:grpSpPr>
          <a:xfrm rot="0">
            <a:off x="-1543050" y="-54747"/>
            <a:ext cx="2760734" cy="10341747"/>
            <a:chOff x="0" y="0"/>
            <a:chExt cx="727107" cy="2723752"/>
          </a:xfrm>
        </p:grpSpPr>
        <p:sp>
          <p:nvSpPr>
            <p:cNvPr name="Freeform 7" id="7"/>
            <p:cNvSpPr/>
            <p:nvPr/>
          </p:nvSpPr>
          <p:spPr>
            <a:xfrm flipH="false" flipV="false" rot="0">
              <a:off x="0" y="0"/>
              <a:ext cx="727107" cy="2723752"/>
            </a:xfrm>
            <a:custGeom>
              <a:avLst/>
              <a:gdLst/>
              <a:ahLst/>
              <a:cxnLst/>
              <a:rect r="r" b="b" t="t" l="l"/>
              <a:pathLst>
                <a:path h="2723752" w="727107">
                  <a:moveTo>
                    <a:pt x="0" y="0"/>
                  </a:moveTo>
                  <a:lnTo>
                    <a:pt x="727107" y="0"/>
                  </a:lnTo>
                  <a:lnTo>
                    <a:pt x="727107" y="2723752"/>
                  </a:lnTo>
                  <a:lnTo>
                    <a:pt x="0" y="2723752"/>
                  </a:lnTo>
                  <a:close/>
                </a:path>
              </a:pathLst>
            </a:custGeom>
            <a:solidFill>
              <a:srgbClr val="145DA0"/>
            </a:solidFill>
          </p:spPr>
        </p:sp>
        <p:sp>
          <p:nvSpPr>
            <p:cNvPr name="TextBox 8" id="8"/>
            <p:cNvSpPr txBox="true"/>
            <p:nvPr/>
          </p:nvSpPr>
          <p:spPr>
            <a:xfrm>
              <a:off x="0" y="-38100"/>
              <a:ext cx="727107" cy="2761852"/>
            </a:xfrm>
            <a:prstGeom prst="rect">
              <a:avLst/>
            </a:prstGeom>
          </p:spPr>
          <p:txBody>
            <a:bodyPr anchor="ctr" rtlCol="false" tIns="50800" lIns="50800" bIns="50800" rIns="50800"/>
            <a:lstStyle/>
            <a:p>
              <a:pPr algn="ctr">
                <a:lnSpc>
                  <a:spcPts val="2605"/>
                </a:lnSpc>
              </a:pPr>
            </a:p>
          </p:txBody>
        </p:sp>
      </p:grpSp>
      <p:sp>
        <p:nvSpPr>
          <p:cNvPr name="TextBox 9" id="9"/>
          <p:cNvSpPr txBox="true"/>
          <p:nvPr/>
        </p:nvSpPr>
        <p:spPr>
          <a:xfrm rot="0">
            <a:off x="2350263" y="1739004"/>
            <a:ext cx="7157497" cy="1009650"/>
          </a:xfrm>
          <a:prstGeom prst="rect">
            <a:avLst/>
          </a:prstGeom>
        </p:spPr>
        <p:txBody>
          <a:bodyPr anchor="t" rtlCol="false" tIns="0" lIns="0" bIns="0" rIns="0">
            <a:spAutoFit/>
          </a:bodyPr>
          <a:lstStyle/>
          <a:p>
            <a:pPr algn="ctr" marL="0" indent="0" lvl="0">
              <a:lnSpc>
                <a:spcPts val="7884"/>
              </a:lnSpc>
              <a:spcBef>
                <a:spcPct val="0"/>
              </a:spcBef>
            </a:pPr>
            <a:r>
              <a:rPr lang="en-US" sz="6570">
                <a:solidFill>
                  <a:srgbClr val="FFFFFF"/>
                </a:solidFill>
                <a:latin typeface="Now Bold"/>
              </a:rPr>
              <a:t>INTRODUCTION </a:t>
            </a:r>
          </a:p>
        </p:txBody>
      </p:sp>
      <p:sp>
        <p:nvSpPr>
          <p:cNvPr name="TextBox 10" id="10"/>
          <p:cNvSpPr txBox="true"/>
          <p:nvPr/>
        </p:nvSpPr>
        <p:spPr>
          <a:xfrm rot="0">
            <a:off x="1435855" y="3390890"/>
            <a:ext cx="9245356" cy="2721049"/>
          </a:xfrm>
          <a:prstGeom prst="rect">
            <a:avLst/>
          </a:prstGeom>
        </p:spPr>
        <p:txBody>
          <a:bodyPr anchor="t" rtlCol="false" tIns="0" lIns="0" bIns="0" rIns="0">
            <a:spAutoFit/>
          </a:bodyPr>
          <a:lstStyle/>
          <a:p>
            <a:pPr>
              <a:lnSpc>
                <a:spcPts val="3637"/>
              </a:lnSpc>
            </a:pPr>
            <a:r>
              <a:rPr lang="en-US" sz="2635">
                <a:solidFill>
                  <a:srgbClr val="FFFFFF"/>
                </a:solidFill>
                <a:latin typeface="DM Sans"/>
              </a:rPr>
              <a:t>The porpouse of the presentation is to ilustrate the development of the Mental Health Services in the Health and Social Care sector in the United Kingdom. </a:t>
            </a:r>
          </a:p>
          <a:p>
            <a:pPr>
              <a:lnSpc>
                <a:spcPts val="3637"/>
              </a:lnSpc>
            </a:pPr>
          </a:p>
          <a:p>
            <a:pPr marL="0" indent="0" lvl="0">
              <a:lnSpc>
                <a:spcPts val="3637"/>
              </a:lnSpc>
              <a:spcBef>
                <a:spcPct val="0"/>
              </a:spcBef>
            </a:pPr>
            <a:r>
              <a:rPr lang="en-US" sz="2635">
                <a:solidFill>
                  <a:srgbClr val="FFFFFF"/>
                </a:solidFill>
                <a:latin typeface="DM Sans"/>
              </a:rPr>
              <a:t>We’ll talk about how the service has improved troughout the years, starting in 1948.</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3819042" y="3441127"/>
            <a:ext cx="10930311" cy="7470426"/>
            <a:chOff x="0" y="0"/>
            <a:chExt cx="5508856" cy="3765081"/>
          </a:xfrm>
        </p:grpSpPr>
        <p:sp>
          <p:nvSpPr>
            <p:cNvPr name="Freeform 3" id="3"/>
            <p:cNvSpPr/>
            <p:nvPr/>
          </p:nvSpPr>
          <p:spPr>
            <a:xfrm flipH="false" flipV="false" rot="0">
              <a:off x="0" y="0"/>
              <a:ext cx="5508856" cy="3765081"/>
            </a:xfrm>
            <a:custGeom>
              <a:avLst/>
              <a:gdLst/>
              <a:ahLst/>
              <a:cxnLst/>
              <a:rect r="r" b="b" t="t" l="l"/>
              <a:pathLst>
                <a:path h="3765081" w="5508856">
                  <a:moveTo>
                    <a:pt x="0" y="0"/>
                  </a:moveTo>
                  <a:lnTo>
                    <a:pt x="3335085" y="0"/>
                  </a:lnTo>
                  <a:lnTo>
                    <a:pt x="5508856" y="3765081"/>
                  </a:lnTo>
                  <a:lnTo>
                    <a:pt x="2173770" y="3765081"/>
                  </a:lnTo>
                  <a:lnTo>
                    <a:pt x="0" y="0"/>
                  </a:lnTo>
                  <a:close/>
                </a:path>
              </a:pathLst>
            </a:custGeom>
            <a:solidFill>
              <a:srgbClr val="F1945B"/>
            </a:solidFill>
          </p:spPr>
        </p:sp>
        <p:sp>
          <p:nvSpPr>
            <p:cNvPr name="Freeform 4" id="4"/>
            <p:cNvSpPr/>
            <p:nvPr/>
          </p:nvSpPr>
          <p:spPr>
            <a:xfrm flipH="false" flipV="false" rot="0">
              <a:off x="0" y="0"/>
              <a:ext cx="5508856" cy="3765081"/>
            </a:xfrm>
            <a:custGeom>
              <a:avLst/>
              <a:gdLst/>
              <a:ahLst/>
              <a:cxnLst/>
              <a:rect r="r" b="b" t="t" l="l"/>
              <a:pathLst>
                <a:path h="3765081" w="5508856">
                  <a:moveTo>
                    <a:pt x="0" y="0"/>
                  </a:moveTo>
                  <a:lnTo>
                    <a:pt x="3335085" y="0"/>
                  </a:lnTo>
                  <a:lnTo>
                    <a:pt x="5508856" y="3765081"/>
                  </a:lnTo>
                  <a:lnTo>
                    <a:pt x="2173770" y="3765081"/>
                  </a:lnTo>
                  <a:lnTo>
                    <a:pt x="0" y="0"/>
                  </a:lnTo>
                  <a:close/>
                </a:path>
              </a:pathLst>
            </a:custGeom>
            <a:blipFill>
              <a:blip r:embed="rId2"/>
              <a:stretch>
                <a:fillRect l="-4147" t="0" r="-4147" b="0"/>
              </a:stretch>
            </a:blipFill>
          </p:spPr>
        </p:sp>
      </p:grpSp>
      <p:sp>
        <p:nvSpPr>
          <p:cNvPr name="Freeform 5" id="5"/>
          <p:cNvSpPr/>
          <p:nvPr/>
        </p:nvSpPr>
        <p:spPr>
          <a:xfrm flipH="false" flipV="false" rot="-10800000">
            <a:off x="13903185" y="-3294512"/>
            <a:ext cx="6452848" cy="5596379"/>
          </a:xfrm>
          <a:custGeom>
            <a:avLst/>
            <a:gdLst/>
            <a:ahLst/>
            <a:cxnLst/>
            <a:rect r="r" b="b" t="t" l="l"/>
            <a:pathLst>
              <a:path h="5596379" w="6452848">
                <a:moveTo>
                  <a:pt x="0" y="0"/>
                </a:moveTo>
                <a:lnTo>
                  <a:pt x="6452848" y="0"/>
                </a:lnTo>
                <a:lnTo>
                  <a:pt x="6452848" y="5596379"/>
                </a:lnTo>
                <a:lnTo>
                  <a:pt x="0" y="559637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0">
            <a:off x="11587180" y="1028700"/>
            <a:ext cx="879643" cy="1273167"/>
          </a:xfrm>
          <a:custGeom>
            <a:avLst/>
            <a:gdLst/>
            <a:ahLst/>
            <a:cxnLst/>
            <a:rect r="r" b="b" t="t" l="l"/>
            <a:pathLst>
              <a:path h="1273167" w="879643">
                <a:moveTo>
                  <a:pt x="0" y="0"/>
                </a:moveTo>
                <a:lnTo>
                  <a:pt x="879643" y="0"/>
                </a:lnTo>
                <a:lnTo>
                  <a:pt x="879643" y="1273167"/>
                </a:lnTo>
                <a:lnTo>
                  <a:pt x="0" y="127316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7" id="7"/>
          <p:cNvSpPr txBox="true"/>
          <p:nvPr/>
        </p:nvSpPr>
        <p:spPr>
          <a:xfrm rot="0">
            <a:off x="7111269" y="2798190"/>
            <a:ext cx="9402839" cy="642938"/>
          </a:xfrm>
          <a:prstGeom prst="rect">
            <a:avLst/>
          </a:prstGeom>
        </p:spPr>
        <p:txBody>
          <a:bodyPr anchor="t" rtlCol="false" tIns="0" lIns="0" bIns="0" rIns="0">
            <a:spAutoFit/>
          </a:bodyPr>
          <a:lstStyle/>
          <a:p>
            <a:pPr algn="ctr" marL="0" indent="0" lvl="0">
              <a:lnSpc>
                <a:spcPts val="5076"/>
              </a:lnSpc>
              <a:spcBef>
                <a:spcPct val="0"/>
              </a:spcBef>
            </a:pPr>
            <a:r>
              <a:rPr lang="en-US" sz="4230">
                <a:solidFill>
                  <a:srgbClr val="FFFFFF"/>
                </a:solidFill>
                <a:latin typeface="Now Bold"/>
              </a:rPr>
              <a:t>PRE 1948 MENTAL HEALTH CARE </a:t>
            </a:r>
          </a:p>
        </p:txBody>
      </p:sp>
      <p:sp>
        <p:nvSpPr>
          <p:cNvPr name="TextBox 8" id="8"/>
          <p:cNvSpPr txBox="true"/>
          <p:nvPr/>
        </p:nvSpPr>
        <p:spPr>
          <a:xfrm rot="0">
            <a:off x="5755486" y="3786410"/>
            <a:ext cx="12114404" cy="5006950"/>
          </a:xfrm>
          <a:prstGeom prst="rect">
            <a:avLst/>
          </a:prstGeom>
        </p:spPr>
        <p:txBody>
          <a:bodyPr anchor="t" rtlCol="false" tIns="0" lIns="0" bIns="0" rIns="0">
            <a:spAutoFit/>
          </a:bodyPr>
          <a:lstStyle/>
          <a:p>
            <a:pPr algn="ctr">
              <a:lnSpc>
                <a:spcPts val="3643"/>
              </a:lnSpc>
            </a:pPr>
            <a:r>
              <a:rPr lang="en-US" sz="2640" spc="258">
                <a:solidFill>
                  <a:srgbClr val="F5FFF5"/>
                </a:solidFill>
                <a:latin typeface="DM Sans"/>
              </a:rPr>
              <a:t>Patients were typically expected to pay for their medical care until the National Health Service was established in 1948. Hospitals run by philanthropic volunteers occasionally provided free care. For the sake of local ratepayers, certain local authorities ran hospitals (under a system beginning with the Poor Laws)</a:t>
            </a:r>
          </a:p>
          <a:p>
            <a:pPr algn="ctr">
              <a:lnSpc>
                <a:spcPts val="3643"/>
              </a:lnSpc>
            </a:pPr>
          </a:p>
          <a:p>
            <a:pPr algn="ctr">
              <a:lnSpc>
                <a:spcPts val="3643"/>
              </a:lnSpc>
            </a:pPr>
            <a:r>
              <a:rPr lang="en-US" sz="2640" spc="258">
                <a:solidFill>
                  <a:srgbClr val="F5FFF5"/>
                </a:solidFill>
                <a:latin typeface="DM Sans"/>
              </a:rPr>
              <a:t>Mental health was stigmatised in general, and methods and practices were antiquated. Individuals with mental health issues and mental impairments received treatment in stern Victorian asylums, hidden from the public eye and their communities.</a:t>
            </a:r>
          </a:p>
        </p:txBody>
      </p:sp>
      <p:sp>
        <p:nvSpPr>
          <p:cNvPr name="TextBox 9" id="9"/>
          <p:cNvSpPr txBox="true"/>
          <p:nvPr/>
        </p:nvSpPr>
        <p:spPr>
          <a:xfrm rot="0">
            <a:off x="11812688" y="9765681"/>
            <a:ext cx="6224736" cy="318796"/>
          </a:xfrm>
          <a:prstGeom prst="rect">
            <a:avLst/>
          </a:prstGeom>
        </p:spPr>
        <p:txBody>
          <a:bodyPr anchor="t" rtlCol="false" tIns="0" lIns="0" bIns="0" rIns="0">
            <a:spAutoFit/>
          </a:bodyPr>
          <a:lstStyle/>
          <a:p>
            <a:pPr algn="ctr">
              <a:lnSpc>
                <a:spcPts val="2605"/>
              </a:lnSpc>
              <a:spcBef>
                <a:spcPct val="0"/>
              </a:spcBef>
            </a:pPr>
            <a:r>
              <a:rPr lang="en-US" sz="1887">
                <a:solidFill>
                  <a:srgbClr val="FFFFFF"/>
                </a:solidFill>
                <a:latin typeface="DM Sans"/>
              </a:rPr>
              <a:t>(National Institute for Health and Care Excellence , 2018)</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sp>
        <p:nvSpPr>
          <p:cNvPr name="TextBox 2" id="2"/>
          <p:cNvSpPr txBox="true"/>
          <p:nvPr/>
        </p:nvSpPr>
        <p:spPr>
          <a:xfrm rot="0">
            <a:off x="1028700" y="790779"/>
            <a:ext cx="6704107" cy="1952325"/>
          </a:xfrm>
          <a:prstGeom prst="rect">
            <a:avLst/>
          </a:prstGeom>
        </p:spPr>
        <p:txBody>
          <a:bodyPr anchor="t" rtlCol="false" tIns="0" lIns="0" bIns="0" rIns="0">
            <a:spAutoFit/>
          </a:bodyPr>
          <a:lstStyle/>
          <a:p>
            <a:pPr marL="0" indent="0" lvl="0">
              <a:lnSpc>
                <a:spcPts val="7711"/>
              </a:lnSpc>
              <a:spcBef>
                <a:spcPct val="0"/>
              </a:spcBef>
            </a:pPr>
            <a:r>
              <a:rPr lang="en-US" sz="6426">
                <a:solidFill>
                  <a:srgbClr val="56AEFF"/>
                </a:solidFill>
                <a:latin typeface="Now Bold"/>
              </a:rPr>
              <a:t>THE CREATION OF NHS 1948</a:t>
            </a:r>
          </a:p>
        </p:txBody>
      </p:sp>
      <p:sp>
        <p:nvSpPr>
          <p:cNvPr name="Freeform 3" id="3"/>
          <p:cNvSpPr/>
          <p:nvPr/>
        </p:nvSpPr>
        <p:spPr>
          <a:xfrm flipH="false" flipV="false" rot="0">
            <a:off x="6975317" y="-2198044"/>
            <a:ext cx="4337366" cy="4337366"/>
          </a:xfrm>
          <a:custGeom>
            <a:avLst/>
            <a:gdLst/>
            <a:ahLst/>
            <a:cxnLst/>
            <a:rect r="r" b="b" t="t" l="l"/>
            <a:pathLst>
              <a:path h="4337366" w="4337366">
                <a:moveTo>
                  <a:pt x="0" y="0"/>
                </a:moveTo>
                <a:lnTo>
                  <a:pt x="4337366" y="0"/>
                </a:lnTo>
                <a:lnTo>
                  <a:pt x="4337366" y="4337366"/>
                </a:lnTo>
                <a:lnTo>
                  <a:pt x="0" y="4337366"/>
                </a:lnTo>
                <a:lnTo>
                  <a:pt x="0" y="0"/>
                </a:lnTo>
                <a:close/>
              </a:path>
            </a:pathLst>
          </a:custGeom>
          <a:blipFill>
            <a:blip r:embed="rId2">
              <a:alphaModFix amt="29000"/>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892467" y="8377832"/>
            <a:ext cx="4337366" cy="4337366"/>
          </a:xfrm>
          <a:custGeom>
            <a:avLst/>
            <a:gdLst/>
            <a:ahLst/>
            <a:cxnLst/>
            <a:rect r="r" b="b" t="t" l="l"/>
            <a:pathLst>
              <a:path h="4337366" w="4337366">
                <a:moveTo>
                  <a:pt x="0" y="0"/>
                </a:moveTo>
                <a:lnTo>
                  <a:pt x="4337366" y="0"/>
                </a:lnTo>
                <a:lnTo>
                  <a:pt x="4337366" y="4337366"/>
                </a:lnTo>
                <a:lnTo>
                  <a:pt x="0" y="4337366"/>
                </a:lnTo>
                <a:lnTo>
                  <a:pt x="0" y="0"/>
                </a:lnTo>
                <a:close/>
              </a:path>
            </a:pathLst>
          </a:custGeom>
          <a:blipFill>
            <a:blip r:embed="rId2">
              <a:alphaModFix amt="29000"/>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0">
            <a:off x="12098496" y="5389452"/>
            <a:ext cx="5817256" cy="4130228"/>
          </a:xfrm>
          <a:custGeom>
            <a:avLst/>
            <a:gdLst/>
            <a:ahLst/>
            <a:cxnLst/>
            <a:rect r="r" b="b" t="t" l="l"/>
            <a:pathLst>
              <a:path h="4130228" w="5817256">
                <a:moveTo>
                  <a:pt x="0" y="0"/>
                </a:moveTo>
                <a:lnTo>
                  <a:pt x="5817256" y="0"/>
                </a:lnTo>
                <a:lnTo>
                  <a:pt x="5817256" y="4130228"/>
                </a:lnTo>
                <a:lnTo>
                  <a:pt x="0" y="4130228"/>
                </a:lnTo>
                <a:lnTo>
                  <a:pt x="0" y="0"/>
                </a:lnTo>
                <a:close/>
              </a:path>
            </a:pathLst>
          </a:custGeom>
          <a:blipFill>
            <a:blip r:embed="rId4"/>
            <a:stretch>
              <a:fillRect l="0" t="0" r="0" b="-5634"/>
            </a:stretch>
          </a:blipFill>
        </p:spPr>
      </p:sp>
      <p:sp>
        <p:nvSpPr>
          <p:cNvPr name="TextBox 6" id="6"/>
          <p:cNvSpPr txBox="true"/>
          <p:nvPr/>
        </p:nvSpPr>
        <p:spPr>
          <a:xfrm rot="0">
            <a:off x="564891" y="2447617"/>
            <a:ext cx="10747792" cy="5006950"/>
          </a:xfrm>
          <a:prstGeom prst="rect">
            <a:avLst/>
          </a:prstGeom>
        </p:spPr>
        <p:txBody>
          <a:bodyPr anchor="t" rtlCol="false" tIns="0" lIns="0" bIns="0" rIns="0">
            <a:spAutoFit/>
          </a:bodyPr>
          <a:lstStyle/>
          <a:p>
            <a:pPr>
              <a:lnSpc>
                <a:spcPts val="3643"/>
              </a:lnSpc>
            </a:pPr>
          </a:p>
          <a:p>
            <a:pPr>
              <a:lnSpc>
                <a:spcPts val="3643"/>
              </a:lnSpc>
            </a:pPr>
          </a:p>
          <a:p>
            <a:pPr>
              <a:lnSpc>
                <a:spcPts val="3643"/>
              </a:lnSpc>
            </a:pPr>
            <a:r>
              <a:rPr lang="en-US" sz="2640">
                <a:solidFill>
                  <a:srgbClr val="FFFFFF"/>
                </a:solidFill>
                <a:latin typeface="DM Sans"/>
              </a:rPr>
              <a:t>A significant turning point in British history was the NHS's establishment, which ensured that all individuals, regardless of socioeconomic background, would have access to high-quality healthcare. The NHS offered a broad range of healthcare services, including primary, hospital, and emergency care, and was mostly funded by general taxes. (Rivett, 2019)</a:t>
            </a:r>
          </a:p>
          <a:p>
            <a:pPr>
              <a:lnSpc>
                <a:spcPts val="3643"/>
              </a:lnSpc>
            </a:pPr>
          </a:p>
          <a:p>
            <a:pPr>
              <a:lnSpc>
                <a:spcPts val="3643"/>
              </a:lnSpc>
            </a:pPr>
          </a:p>
          <a:p>
            <a:pPr>
              <a:lnSpc>
                <a:spcPts val="3643"/>
              </a:lnSpc>
            </a:pPr>
          </a:p>
        </p:txBody>
      </p:sp>
      <p:sp>
        <p:nvSpPr>
          <p:cNvPr name="TextBox 7" id="7"/>
          <p:cNvSpPr txBox="true"/>
          <p:nvPr/>
        </p:nvSpPr>
        <p:spPr>
          <a:xfrm rot="0">
            <a:off x="12729793" y="9637093"/>
            <a:ext cx="4554662" cy="318796"/>
          </a:xfrm>
          <a:prstGeom prst="rect">
            <a:avLst/>
          </a:prstGeom>
        </p:spPr>
        <p:txBody>
          <a:bodyPr anchor="t" rtlCol="false" tIns="0" lIns="0" bIns="0" rIns="0">
            <a:spAutoFit/>
          </a:bodyPr>
          <a:lstStyle/>
          <a:p>
            <a:pPr algn="ctr">
              <a:lnSpc>
                <a:spcPts val="2605"/>
              </a:lnSpc>
              <a:spcBef>
                <a:spcPct val="0"/>
              </a:spcBef>
            </a:pPr>
            <a:r>
              <a:rPr lang="en-US" sz="1887">
                <a:solidFill>
                  <a:srgbClr val="FFFFFF"/>
                </a:solidFill>
                <a:latin typeface="DM Sans"/>
              </a:rPr>
              <a:t>(www.foundryhealthcarelewes.co.uk, n.d.)</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sp>
        <p:nvSpPr>
          <p:cNvPr name="Freeform 2" id="2"/>
          <p:cNvSpPr/>
          <p:nvPr/>
        </p:nvSpPr>
        <p:spPr>
          <a:xfrm flipH="false" flipV="false" rot="0">
            <a:off x="-2622339" y="7919689"/>
            <a:ext cx="6452848" cy="5596379"/>
          </a:xfrm>
          <a:custGeom>
            <a:avLst/>
            <a:gdLst/>
            <a:ahLst/>
            <a:cxnLst/>
            <a:rect r="r" b="b" t="t" l="l"/>
            <a:pathLst>
              <a:path h="5596379" w="6452848">
                <a:moveTo>
                  <a:pt x="0" y="0"/>
                </a:moveTo>
                <a:lnTo>
                  <a:pt x="6452849" y="0"/>
                </a:lnTo>
                <a:lnTo>
                  <a:pt x="6452849" y="5596379"/>
                </a:lnTo>
                <a:lnTo>
                  <a:pt x="0" y="559637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0800000">
            <a:off x="13367400" y="-2798190"/>
            <a:ext cx="6452848" cy="5596379"/>
          </a:xfrm>
          <a:custGeom>
            <a:avLst/>
            <a:gdLst/>
            <a:ahLst/>
            <a:cxnLst/>
            <a:rect r="r" b="b" t="t" l="l"/>
            <a:pathLst>
              <a:path h="5596379" w="6452848">
                <a:moveTo>
                  <a:pt x="0" y="0"/>
                </a:moveTo>
                <a:lnTo>
                  <a:pt x="6452849" y="0"/>
                </a:lnTo>
                <a:lnTo>
                  <a:pt x="6452849" y="5596380"/>
                </a:lnTo>
                <a:lnTo>
                  <a:pt x="0" y="559638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4" id="4"/>
          <p:cNvSpPr txBox="true"/>
          <p:nvPr/>
        </p:nvSpPr>
        <p:spPr>
          <a:xfrm rot="0">
            <a:off x="2515089" y="1962368"/>
            <a:ext cx="13257822" cy="642938"/>
          </a:xfrm>
          <a:prstGeom prst="rect">
            <a:avLst/>
          </a:prstGeom>
        </p:spPr>
        <p:txBody>
          <a:bodyPr anchor="t" rtlCol="false" tIns="0" lIns="0" bIns="0" rIns="0">
            <a:spAutoFit/>
          </a:bodyPr>
          <a:lstStyle/>
          <a:p>
            <a:pPr algn="ctr" marL="0" indent="0" lvl="0">
              <a:lnSpc>
                <a:spcPts val="5076"/>
              </a:lnSpc>
              <a:spcBef>
                <a:spcPct val="0"/>
              </a:spcBef>
            </a:pPr>
            <a:r>
              <a:rPr lang="en-US" sz="4230">
                <a:solidFill>
                  <a:srgbClr val="FFFFFF"/>
                </a:solidFill>
                <a:latin typeface="Now Bold"/>
              </a:rPr>
              <a:t>POST 1948 MENTAL HEALTH CARE</a:t>
            </a:r>
          </a:p>
        </p:txBody>
      </p:sp>
      <p:sp>
        <p:nvSpPr>
          <p:cNvPr name="TextBox 5" id="5"/>
          <p:cNvSpPr txBox="true"/>
          <p:nvPr/>
        </p:nvSpPr>
        <p:spPr>
          <a:xfrm rot="0">
            <a:off x="2733180" y="3424463"/>
            <a:ext cx="12821640" cy="5006950"/>
          </a:xfrm>
          <a:prstGeom prst="rect">
            <a:avLst/>
          </a:prstGeom>
        </p:spPr>
        <p:txBody>
          <a:bodyPr anchor="t" rtlCol="false" tIns="0" lIns="0" bIns="0" rIns="0">
            <a:spAutoFit/>
          </a:bodyPr>
          <a:lstStyle/>
          <a:p>
            <a:pPr algn="ctr">
              <a:lnSpc>
                <a:spcPts val="3643"/>
              </a:lnSpc>
            </a:pPr>
            <a:r>
              <a:rPr lang="en-US" sz="2640" spc="258">
                <a:solidFill>
                  <a:srgbClr val="F5FFF5"/>
                </a:solidFill>
                <a:latin typeface="DM Sans"/>
              </a:rPr>
              <a:t>Since the NHS was founded in 1948, mental health services in the United Kingdom have evolved and improved. However, despite these advancements, the field of mental health in the medical system continued to be stigmatised and ignored for many years following.</a:t>
            </a:r>
          </a:p>
          <a:p>
            <a:pPr algn="ctr">
              <a:lnSpc>
                <a:spcPts val="3643"/>
              </a:lnSpc>
            </a:pPr>
          </a:p>
          <a:p>
            <a:pPr algn="ctr">
              <a:lnSpc>
                <a:spcPts val="3643"/>
              </a:lnSpc>
            </a:pPr>
            <a:r>
              <a:rPr lang="en-US" sz="2640" spc="258">
                <a:solidFill>
                  <a:srgbClr val="F5FFF5"/>
                </a:solidFill>
                <a:latin typeface="DM Sans"/>
              </a:rPr>
              <a:t>The NHS changed and reformed several aspects of its mental health treatment system after it was founded. But despite these efforts, the system continues to face many challenges, including a lack of financing, a staffing shortage, long waiting lists for treatments, and the persistent stigma and prejudice associated with mental health concerns.</a:t>
            </a:r>
          </a:p>
        </p:txBody>
      </p:sp>
      <p:sp>
        <p:nvSpPr>
          <p:cNvPr name="TextBox 6" id="6"/>
          <p:cNvSpPr txBox="true"/>
          <p:nvPr/>
        </p:nvSpPr>
        <p:spPr>
          <a:xfrm rot="0">
            <a:off x="10303273" y="8112616"/>
            <a:ext cx="1608237" cy="318796"/>
          </a:xfrm>
          <a:prstGeom prst="rect">
            <a:avLst/>
          </a:prstGeom>
        </p:spPr>
        <p:txBody>
          <a:bodyPr anchor="t" rtlCol="false" tIns="0" lIns="0" bIns="0" rIns="0">
            <a:spAutoFit/>
          </a:bodyPr>
          <a:lstStyle/>
          <a:p>
            <a:pPr algn="ctr">
              <a:lnSpc>
                <a:spcPts val="2605"/>
              </a:lnSpc>
              <a:spcBef>
                <a:spcPct val="0"/>
              </a:spcBef>
            </a:pPr>
            <a:r>
              <a:rPr lang="en-US" sz="1887">
                <a:solidFill>
                  <a:srgbClr val="FFFFFF"/>
                </a:solidFill>
                <a:latin typeface="DM Sans"/>
              </a:rPr>
              <a:t>(Rivett, 2019b)</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051D40"/>
        </a:solidFill>
      </p:bgPr>
    </p:bg>
    <p:spTree>
      <p:nvGrpSpPr>
        <p:cNvPr id="1" name=""/>
        <p:cNvGrpSpPr/>
        <p:nvPr/>
      </p:nvGrpSpPr>
      <p:grpSpPr>
        <a:xfrm>
          <a:off x="0" y="0"/>
          <a:ext cx="0" cy="0"/>
          <a:chOff x="0" y="0"/>
          <a:chExt cx="0" cy="0"/>
        </a:xfrm>
      </p:grpSpPr>
      <p:grpSp>
        <p:nvGrpSpPr>
          <p:cNvPr name="Group 2" id="2"/>
          <p:cNvGrpSpPr/>
          <p:nvPr/>
        </p:nvGrpSpPr>
        <p:grpSpPr>
          <a:xfrm rot="0">
            <a:off x="12779817" y="-1941593"/>
            <a:ext cx="8958965" cy="9313047"/>
            <a:chOff x="0" y="0"/>
            <a:chExt cx="6108573" cy="6350000"/>
          </a:xfrm>
        </p:grpSpPr>
        <p:sp>
          <p:nvSpPr>
            <p:cNvPr name="Freeform 3" id="3"/>
            <p:cNvSpPr/>
            <p:nvPr/>
          </p:nvSpPr>
          <p:spPr>
            <a:xfrm flipH="false" flipV="false" rot="0">
              <a:off x="0" y="0"/>
              <a:ext cx="6108573" cy="6350000"/>
            </a:xfrm>
            <a:custGeom>
              <a:avLst/>
              <a:gdLst/>
              <a:ahLst/>
              <a:cxnLst/>
              <a:rect r="r" b="b" t="t" l="l"/>
              <a:pathLst>
                <a:path h="6350000" w="6108573">
                  <a:moveTo>
                    <a:pt x="6108573" y="0"/>
                  </a:moveTo>
                  <a:lnTo>
                    <a:pt x="6108573" y="3295396"/>
                  </a:lnTo>
                  <a:cubicBezTo>
                    <a:pt x="6108573" y="4982464"/>
                    <a:pt x="4741164" y="6350000"/>
                    <a:pt x="3054350" y="6350000"/>
                  </a:cubicBezTo>
                  <a:cubicBezTo>
                    <a:pt x="1367536" y="6350000"/>
                    <a:pt x="0" y="4982464"/>
                    <a:pt x="0" y="3295523"/>
                  </a:cubicBezTo>
                  <a:lnTo>
                    <a:pt x="0" y="0"/>
                  </a:lnTo>
                  <a:lnTo>
                    <a:pt x="6108573" y="0"/>
                  </a:lnTo>
                  <a:close/>
                </a:path>
              </a:pathLst>
            </a:custGeom>
            <a:blipFill>
              <a:blip r:embed="rId2"/>
              <a:stretch>
                <a:fillRect l="-28012" t="0" r="-28012" b="0"/>
              </a:stretch>
            </a:blipFill>
          </p:spPr>
        </p:sp>
      </p:grpSp>
      <p:sp>
        <p:nvSpPr>
          <p:cNvPr name="Freeform 4" id="4"/>
          <p:cNvSpPr/>
          <p:nvPr/>
        </p:nvSpPr>
        <p:spPr>
          <a:xfrm flipH="false" flipV="false" rot="0">
            <a:off x="17259300" y="8127303"/>
            <a:ext cx="1802889" cy="1802889"/>
          </a:xfrm>
          <a:custGeom>
            <a:avLst/>
            <a:gdLst/>
            <a:ahLst/>
            <a:cxnLst/>
            <a:rect r="r" b="b" t="t" l="l"/>
            <a:pathLst>
              <a:path h="1802889" w="1802889">
                <a:moveTo>
                  <a:pt x="0" y="0"/>
                </a:moveTo>
                <a:lnTo>
                  <a:pt x="1802889" y="0"/>
                </a:lnTo>
                <a:lnTo>
                  <a:pt x="1802889" y="1802889"/>
                </a:lnTo>
                <a:lnTo>
                  <a:pt x="0" y="18028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9833387" y="-1033334"/>
            <a:ext cx="2293320" cy="2293320"/>
          </a:xfrm>
          <a:custGeom>
            <a:avLst/>
            <a:gdLst/>
            <a:ahLst/>
            <a:cxnLst/>
            <a:rect r="r" b="b" t="t" l="l"/>
            <a:pathLst>
              <a:path h="2293320" w="2293320">
                <a:moveTo>
                  <a:pt x="0" y="0"/>
                </a:moveTo>
                <a:lnTo>
                  <a:pt x="2293320" y="0"/>
                </a:lnTo>
                <a:lnTo>
                  <a:pt x="2293320" y="2293319"/>
                </a:lnTo>
                <a:lnTo>
                  <a:pt x="0" y="229331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5456118" y="6947941"/>
            <a:ext cx="3238670" cy="1593515"/>
          </a:xfrm>
          <a:prstGeom prst="rect">
            <a:avLst/>
          </a:prstGeom>
        </p:spPr>
        <p:txBody>
          <a:bodyPr anchor="t" rtlCol="false" tIns="0" lIns="0" bIns="0" rIns="0">
            <a:spAutoFit/>
          </a:bodyPr>
          <a:lstStyle/>
          <a:p>
            <a:pPr algn="ctr" marL="0" indent="0" lvl="0">
              <a:lnSpc>
                <a:spcPts val="12506"/>
              </a:lnSpc>
              <a:spcBef>
                <a:spcPct val="0"/>
              </a:spcBef>
            </a:pPr>
            <a:r>
              <a:rPr lang="en-US" sz="10421">
                <a:solidFill>
                  <a:srgbClr val="FFFFFF"/>
                </a:solidFill>
                <a:latin typeface="Now Bold"/>
              </a:rPr>
              <a:t>20</a:t>
            </a:r>
            <a:r>
              <a:rPr lang="en-US" sz="10421" strike="noStrike" u="none">
                <a:solidFill>
                  <a:srgbClr val="FFFFFF"/>
                </a:solidFill>
                <a:latin typeface="Now Bold"/>
              </a:rPr>
              <a:t>%</a:t>
            </a:r>
          </a:p>
        </p:txBody>
      </p:sp>
      <p:pic>
        <p:nvPicPr>
          <p:cNvPr name="Picture 7" id="7"/>
          <p:cNvPicPr>
            <a:picLocks noChangeAspect="true"/>
          </p:cNvPicPr>
          <p:nvPr/>
        </p:nvPicPr>
        <p:blipFill>
          <a:blip r:embed="rId5"/>
          <a:stretch>
            <a:fillRect/>
          </a:stretch>
        </p:blipFill>
        <p:spPr>
          <a:xfrm rot="0">
            <a:off x="5291629" y="8455216"/>
            <a:ext cx="3567648" cy="1100388"/>
          </a:xfrm>
          <a:prstGeom prst="rect">
            <a:avLst/>
          </a:prstGeom>
        </p:spPr>
      </p:pic>
      <p:grpSp>
        <p:nvGrpSpPr>
          <p:cNvPr name="Group 8" id="8"/>
          <p:cNvGrpSpPr/>
          <p:nvPr/>
        </p:nvGrpSpPr>
        <p:grpSpPr>
          <a:xfrm rot="0">
            <a:off x="-1543050" y="-54747"/>
            <a:ext cx="2760734" cy="10341747"/>
            <a:chOff x="0" y="0"/>
            <a:chExt cx="727107" cy="2723752"/>
          </a:xfrm>
        </p:grpSpPr>
        <p:sp>
          <p:nvSpPr>
            <p:cNvPr name="Freeform 9" id="9"/>
            <p:cNvSpPr/>
            <p:nvPr/>
          </p:nvSpPr>
          <p:spPr>
            <a:xfrm flipH="false" flipV="false" rot="0">
              <a:off x="0" y="0"/>
              <a:ext cx="727107" cy="2723752"/>
            </a:xfrm>
            <a:custGeom>
              <a:avLst/>
              <a:gdLst/>
              <a:ahLst/>
              <a:cxnLst/>
              <a:rect r="r" b="b" t="t" l="l"/>
              <a:pathLst>
                <a:path h="2723752" w="727107">
                  <a:moveTo>
                    <a:pt x="0" y="0"/>
                  </a:moveTo>
                  <a:lnTo>
                    <a:pt x="727107" y="0"/>
                  </a:lnTo>
                  <a:lnTo>
                    <a:pt x="727107" y="2723752"/>
                  </a:lnTo>
                  <a:lnTo>
                    <a:pt x="0" y="2723752"/>
                  </a:lnTo>
                  <a:close/>
                </a:path>
              </a:pathLst>
            </a:custGeom>
            <a:solidFill>
              <a:srgbClr val="145DA0"/>
            </a:solidFill>
          </p:spPr>
        </p:sp>
        <p:sp>
          <p:nvSpPr>
            <p:cNvPr name="TextBox 10" id="10"/>
            <p:cNvSpPr txBox="true"/>
            <p:nvPr/>
          </p:nvSpPr>
          <p:spPr>
            <a:xfrm>
              <a:off x="0" y="-38100"/>
              <a:ext cx="727107" cy="2761852"/>
            </a:xfrm>
            <a:prstGeom prst="rect">
              <a:avLst/>
            </a:prstGeom>
          </p:spPr>
          <p:txBody>
            <a:bodyPr anchor="ctr" rtlCol="false" tIns="50800" lIns="50800" bIns="50800" rIns="50800"/>
            <a:lstStyle/>
            <a:p>
              <a:pPr algn="ctr">
                <a:lnSpc>
                  <a:spcPts val="2605"/>
                </a:lnSpc>
              </a:pPr>
            </a:p>
          </p:txBody>
        </p:sp>
      </p:grpSp>
      <p:sp>
        <p:nvSpPr>
          <p:cNvPr name="TextBox 11" id="11"/>
          <p:cNvSpPr txBox="true"/>
          <p:nvPr/>
        </p:nvSpPr>
        <p:spPr>
          <a:xfrm rot="0">
            <a:off x="1671641" y="1791900"/>
            <a:ext cx="9771347" cy="1304925"/>
          </a:xfrm>
          <a:prstGeom prst="rect">
            <a:avLst/>
          </a:prstGeom>
        </p:spPr>
        <p:txBody>
          <a:bodyPr anchor="t" rtlCol="false" tIns="0" lIns="0" bIns="0" rIns="0">
            <a:spAutoFit/>
          </a:bodyPr>
          <a:lstStyle/>
          <a:p>
            <a:pPr algn="ctr" marL="0" indent="0" lvl="0">
              <a:lnSpc>
                <a:spcPts val="5124"/>
              </a:lnSpc>
              <a:spcBef>
                <a:spcPct val="0"/>
              </a:spcBef>
            </a:pPr>
            <a:r>
              <a:rPr lang="en-US" sz="4270">
                <a:solidFill>
                  <a:srgbClr val="FFFFFF"/>
                </a:solidFill>
                <a:latin typeface="Now Bold"/>
              </a:rPr>
              <a:t>CURRENT STATE OF MENTAL HEALTH IN NHS</a:t>
            </a:r>
          </a:p>
        </p:txBody>
      </p:sp>
      <p:sp>
        <p:nvSpPr>
          <p:cNvPr name="TextBox 12" id="12"/>
          <p:cNvSpPr txBox="true"/>
          <p:nvPr/>
        </p:nvSpPr>
        <p:spPr>
          <a:xfrm rot="0">
            <a:off x="1500190" y="3590640"/>
            <a:ext cx="10813662" cy="3157276"/>
          </a:xfrm>
          <a:prstGeom prst="rect">
            <a:avLst/>
          </a:prstGeom>
        </p:spPr>
        <p:txBody>
          <a:bodyPr anchor="t" rtlCol="false" tIns="0" lIns="0" bIns="0" rIns="0">
            <a:spAutoFit/>
          </a:bodyPr>
          <a:lstStyle/>
          <a:p>
            <a:pPr>
              <a:lnSpc>
                <a:spcPts val="3618"/>
              </a:lnSpc>
            </a:pPr>
            <a:r>
              <a:rPr lang="en-US" sz="2622">
                <a:solidFill>
                  <a:srgbClr val="FFFFFF"/>
                </a:solidFill>
                <a:latin typeface="DM Sans"/>
              </a:rPr>
              <a:t>Lack of resources, a lack of qualified staff, lengthy waiting lists, prejudice and stigma, and the COVID-19 pandemic's effects are some of the problems facing the NHS's mental health services.</a:t>
            </a:r>
          </a:p>
          <a:p>
            <a:pPr>
              <a:lnSpc>
                <a:spcPts val="3618"/>
              </a:lnSpc>
            </a:pPr>
            <a:r>
              <a:rPr lang="en-US" sz="2622">
                <a:solidFill>
                  <a:srgbClr val="FFFFFF"/>
                </a:solidFill>
                <a:latin typeface="DM Sans"/>
              </a:rPr>
              <a:t>The Long Term Mental Health Strategy and the NHS Mental Health Roadmap are two of the tools the NHS is using to try to enhance mental health in the United Kingdom.</a:t>
            </a:r>
          </a:p>
          <a:p>
            <a:pPr marL="0" indent="0" lvl="0">
              <a:lnSpc>
                <a:spcPts val="3618"/>
              </a:lnSpc>
              <a:spcBef>
                <a:spcPct val="0"/>
              </a:spcBef>
            </a:pPr>
          </a:p>
        </p:txBody>
      </p:sp>
      <p:sp>
        <p:nvSpPr>
          <p:cNvPr name="TextBox 13" id="13"/>
          <p:cNvSpPr txBox="true"/>
          <p:nvPr/>
        </p:nvSpPr>
        <p:spPr>
          <a:xfrm rot="0">
            <a:off x="2522694" y="8360799"/>
            <a:ext cx="8768655" cy="323214"/>
          </a:xfrm>
          <a:prstGeom prst="rect">
            <a:avLst/>
          </a:prstGeom>
        </p:spPr>
        <p:txBody>
          <a:bodyPr anchor="t" rtlCol="false" tIns="0" lIns="0" bIns="0" rIns="0">
            <a:spAutoFit/>
          </a:bodyPr>
          <a:lstStyle/>
          <a:p>
            <a:pPr algn="ctr">
              <a:lnSpc>
                <a:spcPts val="2660"/>
              </a:lnSpc>
            </a:pPr>
            <a:r>
              <a:rPr lang="en-US" sz="1900">
                <a:solidFill>
                  <a:srgbClr val="FFFFFF"/>
                </a:solidFill>
                <a:latin typeface="DM Sans"/>
              </a:rPr>
              <a:t>(Stadistics of the Childs population in the UK uses NHS mental health services)</a:t>
            </a:r>
          </a:p>
        </p:txBody>
      </p:sp>
      <p:sp>
        <p:nvSpPr>
          <p:cNvPr name="TextBox 14" id="14"/>
          <p:cNvSpPr txBox="true"/>
          <p:nvPr/>
        </p:nvSpPr>
        <p:spPr>
          <a:xfrm rot="0">
            <a:off x="7356056" y="5929464"/>
            <a:ext cx="2411834" cy="318796"/>
          </a:xfrm>
          <a:prstGeom prst="rect">
            <a:avLst/>
          </a:prstGeom>
        </p:spPr>
        <p:txBody>
          <a:bodyPr anchor="t" rtlCol="false" tIns="0" lIns="0" bIns="0" rIns="0">
            <a:spAutoFit/>
          </a:bodyPr>
          <a:lstStyle/>
          <a:p>
            <a:pPr algn="ctr">
              <a:lnSpc>
                <a:spcPts val="2605"/>
              </a:lnSpc>
              <a:spcBef>
                <a:spcPct val="0"/>
              </a:spcBef>
            </a:pPr>
            <a:r>
              <a:rPr lang="en-US" sz="1887">
                <a:solidFill>
                  <a:srgbClr val="FFFFFF"/>
                </a:solidFill>
                <a:latin typeface="DM Sans"/>
              </a:rPr>
              <a:t>(Johnson et al., 2020)</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051D40"/>
        </a:solidFill>
      </p:bgPr>
    </p:bg>
    <p:spTree>
      <p:nvGrpSpPr>
        <p:cNvPr id="1" name=""/>
        <p:cNvGrpSpPr/>
        <p:nvPr/>
      </p:nvGrpSpPr>
      <p:grpSpPr>
        <a:xfrm>
          <a:off x="0" y="0"/>
          <a:ext cx="0" cy="0"/>
          <a:chOff x="0" y="0"/>
          <a:chExt cx="0" cy="0"/>
        </a:xfrm>
      </p:grpSpPr>
      <p:sp>
        <p:nvSpPr>
          <p:cNvPr name="TextBox 2" id="2"/>
          <p:cNvSpPr txBox="true"/>
          <p:nvPr/>
        </p:nvSpPr>
        <p:spPr>
          <a:xfrm rot="0">
            <a:off x="5232908" y="857250"/>
            <a:ext cx="7822183" cy="1566544"/>
          </a:xfrm>
          <a:prstGeom prst="rect">
            <a:avLst/>
          </a:prstGeom>
        </p:spPr>
        <p:txBody>
          <a:bodyPr anchor="t" rtlCol="false" tIns="0" lIns="0" bIns="0" rIns="0">
            <a:spAutoFit/>
          </a:bodyPr>
          <a:lstStyle/>
          <a:p>
            <a:pPr algn="ctr">
              <a:lnSpc>
                <a:spcPts val="12880"/>
              </a:lnSpc>
            </a:pPr>
            <a:r>
              <a:rPr lang="en-US" sz="9200">
                <a:solidFill>
                  <a:srgbClr val="FFFFFF"/>
                </a:solidFill>
                <a:latin typeface="Open Sans Bold"/>
              </a:rPr>
              <a:t>CONCLUSION</a:t>
            </a:r>
          </a:p>
        </p:txBody>
      </p:sp>
      <p:sp>
        <p:nvSpPr>
          <p:cNvPr name="TextBox 3" id="3"/>
          <p:cNvSpPr txBox="true"/>
          <p:nvPr/>
        </p:nvSpPr>
        <p:spPr>
          <a:xfrm rot="0">
            <a:off x="3236139" y="3794150"/>
            <a:ext cx="11815723" cy="1349350"/>
          </a:xfrm>
          <a:prstGeom prst="rect">
            <a:avLst/>
          </a:prstGeom>
        </p:spPr>
        <p:txBody>
          <a:bodyPr anchor="t" rtlCol="false" tIns="0" lIns="0" bIns="0" rIns="0">
            <a:spAutoFit/>
          </a:bodyPr>
          <a:lstStyle/>
          <a:p>
            <a:pPr marL="569976" indent="-284988" lvl="1">
              <a:lnSpc>
                <a:spcPts val="3643"/>
              </a:lnSpc>
              <a:buFont typeface="Arial"/>
              <a:buChar char="•"/>
            </a:pPr>
            <a:r>
              <a:rPr lang="en-US" sz="2640">
                <a:solidFill>
                  <a:srgbClr val="FFFFFF"/>
                </a:solidFill>
                <a:latin typeface="DM Sans"/>
              </a:rPr>
              <a:t>The NHS has made progress in the provision of mental health services in recent years, there is still much work to do to ensure that all people with mental health problems can access the care and treatment they need.</a:t>
            </a: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051D40"/>
        </a:solidFill>
      </p:bgPr>
    </p:bg>
    <p:spTree>
      <p:nvGrpSpPr>
        <p:cNvPr id="1" name=""/>
        <p:cNvGrpSpPr/>
        <p:nvPr/>
      </p:nvGrpSpPr>
      <p:grpSpPr>
        <a:xfrm>
          <a:off x="0" y="0"/>
          <a:ext cx="0" cy="0"/>
          <a:chOff x="0" y="0"/>
          <a:chExt cx="0" cy="0"/>
        </a:xfrm>
      </p:grpSpPr>
      <p:sp>
        <p:nvSpPr>
          <p:cNvPr name="TextBox 2" id="2"/>
          <p:cNvSpPr txBox="true"/>
          <p:nvPr/>
        </p:nvSpPr>
        <p:spPr>
          <a:xfrm rot="0">
            <a:off x="5317181" y="481148"/>
            <a:ext cx="7139285" cy="1566544"/>
          </a:xfrm>
          <a:prstGeom prst="rect">
            <a:avLst/>
          </a:prstGeom>
        </p:spPr>
        <p:txBody>
          <a:bodyPr anchor="t" rtlCol="false" tIns="0" lIns="0" bIns="0" rIns="0">
            <a:spAutoFit/>
          </a:bodyPr>
          <a:lstStyle/>
          <a:p>
            <a:pPr algn="ctr">
              <a:lnSpc>
                <a:spcPts val="12880"/>
              </a:lnSpc>
            </a:pPr>
            <a:r>
              <a:rPr lang="en-US" sz="9200">
                <a:solidFill>
                  <a:srgbClr val="FFFFFF"/>
                </a:solidFill>
                <a:latin typeface="Open Sans Bold"/>
              </a:rPr>
              <a:t>REFERENCES</a:t>
            </a:r>
          </a:p>
        </p:txBody>
      </p:sp>
      <p:sp>
        <p:nvSpPr>
          <p:cNvPr name="TextBox 3" id="3"/>
          <p:cNvSpPr txBox="true"/>
          <p:nvPr/>
        </p:nvSpPr>
        <p:spPr>
          <a:xfrm rot="0">
            <a:off x="2078844" y="2659989"/>
            <a:ext cx="13337351" cy="642646"/>
          </a:xfrm>
          <a:prstGeom prst="rect">
            <a:avLst/>
          </a:prstGeom>
        </p:spPr>
        <p:txBody>
          <a:bodyPr anchor="t" rtlCol="false" tIns="0" lIns="0" bIns="0" rIns="0">
            <a:spAutoFit/>
          </a:bodyPr>
          <a:lstStyle/>
          <a:p>
            <a:pPr marL="407565" indent="-203783" lvl="1">
              <a:lnSpc>
                <a:spcPts val="2605"/>
              </a:lnSpc>
              <a:buFont typeface="Arial"/>
              <a:buChar char="•"/>
            </a:pPr>
            <a:r>
              <a:rPr lang="en-US" sz="1887">
                <a:solidFill>
                  <a:srgbClr val="FFFFFF"/>
                </a:solidFill>
                <a:latin typeface="DM Sans"/>
              </a:rPr>
              <a:t>www.foundryhealthcarelewes.co.uk. (n.d.). Mental Health Resources – Local Organisations. [online] Available at: https://www.foundryhealthcarelewes.co.uk/mental-health-resources-local-organisations/ [Accessed 12 Mar. 2024].</a:t>
            </a:r>
          </a:p>
        </p:txBody>
      </p:sp>
      <p:sp>
        <p:nvSpPr>
          <p:cNvPr name="TextBox 4" id="4"/>
          <p:cNvSpPr txBox="true"/>
          <p:nvPr/>
        </p:nvSpPr>
        <p:spPr>
          <a:xfrm rot="0">
            <a:off x="2078844" y="3882694"/>
            <a:ext cx="13765979" cy="642646"/>
          </a:xfrm>
          <a:prstGeom prst="rect">
            <a:avLst/>
          </a:prstGeom>
        </p:spPr>
        <p:txBody>
          <a:bodyPr anchor="t" rtlCol="false" tIns="0" lIns="0" bIns="0" rIns="0">
            <a:spAutoFit/>
          </a:bodyPr>
          <a:lstStyle/>
          <a:p>
            <a:pPr marL="407565" indent="-203783" lvl="1">
              <a:lnSpc>
                <a:spcPts val="2605"/>
              </a:lnSpc>
              <a:buFont typeface="Arial"/>
              <a:buChar char="•"/>
            </a:pPr>
            <a:r>
              <a:rPr lang="en-US" sz="1887">
                <a:solidFill>
                  <a:srgbClr val="FFFFFF"/>
                </a:solidFill>
                <a:latin typeface="DM Sans"/>
              </a:rPr>
              <a:t>National Institute for Health and Care Excellence (2018). Mental health and the NHS. [online] indepth.nice.org.uk. Available at: https://indepth.nice.org.uk/mental-health-and-the-nhs/index.html.</a:t>
            </a:r>
          </a:p>
        </p:txBody>
      </p:sp>
      <p:sp>
        <p:nvSpPr>
          <p:cNvPr name="TextBox 5" id="5"/>
          <p:cNvSpPr txBox="true"/>
          <p:nvPr/>
        </p:nvSpPr>
        <p:spPr>
          <a:xfrm rot="0">
            <a:off x="2078844" y="5091595"/>
            <a:ext cx="14730391" cy="642646"/>
          </a:xfrm>
          <a:prstGeom prst="rect">
            <a:avLst/>
          </a:prstGeom>
        </p:spPr>
        <p:txBody>
          <a:bodyPr anchor="t" rtlCol="false" tIns="0" lIns="0" bIns="0" rIns="0">
            <a:spAutoFit/>
          </a:bodyPr>
          <a:lstStyle/>
          <a:p>
            <a:pPr marL="407565" indent="-203783" lvl="1">
              <a:lnSpc>
                <a:spcPts val="2605"/>
              </a:lnSpc>
              <a:buFont typeface="Arial"/>
              <a:buChar char="•"/>
            </a:pPr>
            <a:r>
              <a:rPr lang="en-US" sz="1887">
                <a:solidFill>
                  <a:srgbClr val="FFFFFF"/>
                </a:solidFill>
                <a:latin typeface="DM Sans"/>
              </a:rPr>
              <a:t>Rivett, G. (2019). 1948–1957: Establishing the National Health Service. [online] The Nuffield Trust. Available at: https://www.nuffieldtrust.org.uk/chapter/1948-1957-establishing-the-national-health-service.</a:t>
            </a:r>
          </a:p>
        </p:txBody>
      </p:sp>
      <p:sp>
        <p:nvSpPr>
          <p:cNvPr name="TextBox 6" id="6"/>
          <p:cNvSpPr txBox="true"/>
          <p:nvPr/>
        </p:nvSpPr>
        <p:spPr>
          <a:xfrm rot="0">
            <a:off x="2078844" y="6296216"/>
            <a:ext cx="18288000" cy="642646"/>
          </a:xfrm>
          <a:prstGeom prst="rect">
            <a:avLst/>
          </a:prstGeom>
        </p:spPr>
        <p:txBody>
          <a:bodyPr anchor="t" rtlCol="false" tIns="0" lIns="0" bIns="0" rIns="0">
            <a:spAutoFit/>
          </a:bodyPr>
          <a:lstStyle/>
          <a:p>
            <a:pPr marL="407565" indent="-203783" lvl="1">
              <a:lnSpc>
                <a:spcPts val="2605"/>
              </a:lnSpc>
              <a:buFont typeface="Arial"/>
              <a:buChar char="•"/>
            </a:pPr>
            <a:r>
              <a:rPr lang="en-US" sz="1887">
                <a:solidFill>
                  <a:srgbClr val="FFFFFF"/>
                </a:solidFill>
                <a:latin typeface="DM Sans"/>
              </a:rPr>
              <a:t>Rivett, G. (2019b). 1958–1967: The renaissance of general practice and the hospitals. [online] The Nuffield Trust. Available at: https://www.nuffieldtrust.org.uk/chapter/1958-1967-the-renaissance-of-general-practice-and-the-hospitals.</a:t>
            </a:r>
          </a:p>
        </p:txBody>
      </p:sp>
      <p:sp>
        <p:nvSpPr>
          <p:cNvPr name="TextBox 7" id="7"/>
          <p:cNvSpPr txBox="true"/>
          <p:nvPr/>
        </p:nvSpPr>
        <p:spPr>
          <a:xfrm rot="0">
            <a:off x="2078844" y="7510362"/>
            <a:ext cx="15501920" cy="1281537"/>
          </a:xfrm>
          <a:prstGeom prst="rect">
            <a:avLst/>
          </a:prstGeom>
        </p:spPr>
        <p:txBody>
          <a:bodyPr anchor="t" rtlCol="false" tIns="0" lIns="0" bIns="0" rIns="0">
            <a:spAutoFit/>
          </a:bodyPr>
          <a:lstStyle/>
          <a:p>
            <a:pPr marL="400800" indent="-200400" lvl="1">
              <a:lnSpc>
                <a:spcPts val="2561"/>
              </a:lnSpc>
              <a:buFont typeface="Arial"/>
              <a:buChar char="•"/>
            </a:pPr>
            <a:r>
              <a:rPr lang="en-US" sz="1856">
                <a:solidFill>
                  <a:srgbClr val="FFFFFF"/>
                </a:solidFill>
                <a:latin typeface="DM Sans"/>
              </a:rPr>
              <a:t>Johnson, S., Dalton-Locke, C., Vera San Juan, N., Foye, U., Oram, S., Papamichail, A., Landau, S., Rowan Olive, R., Jeynes, T., Shah, P., Sheridan Rains, L., Lloyd-Evans, B., Carr, S., Killaspy, H., Gillard, S. and Simpson, A. (2020). Impact on mental health care and on mental health service users of the COVID-19 pandemic: a mixed methods survey of UK mental health care staff. Social Psychiatry and Psychiatric Epidemiology, 56(1), pp.1–13.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DAF_P--C0yY</dc:identifier>
  <dcterms:modified xsi:type="dcterms:W3CDTF">2011-08-01T06:04:30Z</dcterms:modified>
  <cp:revision>1</cp:revision>
  <dc:title>Blue Dark Professional Geometric Business Project Presentation </dc:title>
</cp:coreProperties>
</file>