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07" d="100"/>
          <a:sy n="107" d="100"/>
        </p:scale>
        <p:origin x="75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ADDF9-36CC-4DA6-9433-89FE9C66980D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79FAA-182F-4DD3-8A3D-BF89847F9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485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ADDF9-36CC-4DA6-9433-89FE9C66980D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79FAA-182F-4DD3-8A3D-BF89847F9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317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ADDF9-36CC-4DA6-9433-89FE9C66980D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79FAA-182F-4DD3-8A3D-BF89847F9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793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ADDF9-36CC-4DA6-9433-89FE9C66980D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79FAA-182F-4DD3-8A3D-BF89847F9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568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ADDF9-36CC-4DA6-9433-89FE9C66980D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79FAA-182F-4DD3-8A3D-BF89847F9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128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ADDF9-36CC-4DA6-9433-89FE9C66980D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79FAA-182F-4DD3-8A3D-BF89847F9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5058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ADDF9-36CC-4DA6-9433-89FE9C66980D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79FAA-182F-4DD3-8A3D-BF89847F9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592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ADDF9-36CC-4DA6-9433-89FE9C66980D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79FAA-182F-4DD3-8A3D-BF89847F9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438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ADDF9-36CC-4DA6-9433-89FE9C66980D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79FAA-182F-4DD3-8A3D-BF89847F9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109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ADDF9-36CC-4DA6-9433-89FE9C66980D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79FAA-182F-4DD3-8A3D-BF89847F9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969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ADDF9-36CC-4DA6-9433-89FE9C66980D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79FAA-182F-4DD3-8A3D-BF89847F9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73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AADDF9-36CC-4DA6-9433-89FE9C66980D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979FAA-182F-4DD3-8A3D-BF89847F9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1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74885" y="2980592"/>
            <a:ext cx="2066192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Start recruitment 2/11/20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0207870" y="2919046"/>
            <a:ext cx="1485900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End recruitment (18/12/20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552091" y="2057400"/>
            <a:ext cx="1732086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Arrange interview dates with agents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811714" y="2057400"/>
            <a:ext cx="1705709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Conduct weekly interviews (4 weeks) 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7886700" y="2057400"/>
            <a:ext cx="2074986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Communicate results with registry and students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2883876" y="4079631"/>
            <a:ext cx="2813539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Publicise recruitment with current students ( re introduce Amazon voucher scheme)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6289431" y="4063189"/>
            <a:ext cx="1597269" cy="14773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Arrange interviews for referred students (over 5 weeks) 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8361486" y="4159904"/>
            <a:ext cx="1600200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Inform registry and successful participants </a:t>
            </a:r>
            <a:endParaRPr lang="en-GB" dirty="0"/>
          </a:p>
        </p:txBody>
      </p:sp>
      <p:cxnSp>
        <p:nvCxnSpPr>
          <p:cNvPr id="13" name="Elbow Connector 12"/>
          <p:cNvCxnSpPr>
            <a:stCxn id="4" idx="0"/>
          </p:cNvCxnSpPr>
          <p:nvPr/>
        </p:nvCxnSpPr>
        <p:spPr>
          <a:xfrm rot="5400000" flipH="1" flipV="1">
            <a:off x="2617909" y="2046410"/>
            <a:ext cx="624254" cy="1244110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/>
          <p:cNvCxnSpPr>
            <a:endCxn id="9" idx="1"/>
          </p:cNvCxnSpPr>
          <p:nvPr/>
        </p:nvCxnSpPr>
        <p:spPr>
          <a:xfrm rot="16200000" flipH="1">
            <a:off x="2102415" y="3898334"/>
            <a:ext cx="987027" cy="575895"/>
          </a:xfrm>
          <a:prstGeom prst="bentConnector2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6" idx="3"/>
            <a:endCxn id="7" idx="1"/>
          </p:cNvCxnSpPr>
          <p:nvPr/>
        </p:nvCxnSpPr>
        <p:spPr>
          <a:xfrm>
            <a:off x="5284177" y="2519065"/>
            <a:ext cx="52753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7" idx="3"/>
          </p:cNvCxnSpPr>
          <p:nvPr/>
        </p:nvCxnSpPr>
        <p:spPr>
          <a:xfrm>
            <a:off x="7517423" y="2519065"/>
            <a:ext cx="30773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9" idx="3"/>
          </p:cNvCxnSpPr>
          <p:nvPr/>
        </p:nvCxnSpPr>
        <p:spPr>
          <a:xfrm flipV="1">
            <a:off x="5697415" y="4679795"/>
            <a:ext cx="592016" cy="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Elbow Connector 27"/>
          <p:cNvCxnSpPr>
            <a:stCxn id="11" idx="3"/>
          </p:cNvCxnSpPr>
          <p:nvPr/>
        </p:nvCxnSpPr>
        <p:spPr>
          <a:xfrm flipV="1">
            <a:off x="9961686" y="3947746"/>
            <a:ext cx="615460" cy="673823"/>
          </a:xfrm>
          <a:prstGeom prst="bentConnector2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Elbow Connector 29"/>
          <p:cNvCxnSpPr>
            <a:stCxn id="8" idx="3"/>
          </p:cNvCxnSpPr>
          <p:nvPr/>
        </p:nvCxnSpPr>
        <p:spPr>
          <a:xfrm>
            <a:off x="9961686" y="2519065"/>
            <a:ext cx="773721" cy="399981"/>
          </a:xfrm>
          <a:prstGeom prst="bentConnector3">
            <a:avLst>
              <a:gd name="adj1" fmla="val 10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V="1">
            <a:off x="7886700" y="4528038"/>
            <a:ext cx="395654" cy="879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3842238" y="1547446"/>
            <a:ext cx="1222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 week</a:t>
            </a:r>
            <a:endParaRPr lang="en-GB" dirty="0"/>
          </a:p>
        </p:txBody>
      </p:sp>
      <p:sp>
        <p:nvSpPr>
          <p:cNvPr id="40" name="TextBox 39"/>
          <p:cNvSpPr txBox="1"/>
          <p:nvPr/>
        </p:nvSpPr>
        <p:spPr>
          <a:xfrm>
            <a:off x="6096000" y="1477108"/>
            <a:ext cx="12719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4 weeks</a:t>
            </a:r>
            <a:endParaRPr lang="en-GB" dirty="0"/>
          </a:p>
        </p:txBody>
      </p:sp>
      <p:sp>
        <p:nvSpPr>
          <p:cNvPr id="41" name="TextBox 40"/>
          <p:cNvSpPr txBox="1"/>
          <p:nvPr/>
        </p:nvSpPr>
        <p:spPr>
          <a:xfrm>
            <a:off x="8084527" y="1547446"/>
            <a:ext cx="1507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 week</a:t>
            </a:r>
            <a:endParaRPr lang="en-GB" dirty="0"/>
          </a:p>
        </p:txBody>
      </p:sp>
      <p:sp>
        <p:nvSpPr>
          <p:cNvPr id="42" name="TextBox 41"/>
          <p:cNvSpPr txBox="1"/>
          <p:nvPr/>
        </p:nvSpPr>
        <p:spPr>
          <a:xfrm>
            <a:off x="3481754" y="5548083"/>
            <a:ext cx="1582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 week</a:t>
            </a:r>
            <a:endParaRPr lang="en-GB" dirty="0"/>
          </a:p>
        </p:txBody>
      </p:sp>
      <p:sp>
        <p:nvSpPr>
          <p:cNvPr id="43" name="TextBox 42"/>
          <p:cNvSpPr txBox="1"/>
          <p:nvPr/>
        </p:nvSpPr>
        <p:spPr>
          <a:xfrm>
            <a:off x="6409592" y="5952392"/>
            <a:ext cx="1872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 week</a:t>
            </a:r>
            <a:endParaRPr lang="en-GB" dirty="0"/>
          </a:p>
        </p:txBody>
      </p:sp>
      <p:sp>
        <p:nvSpPr>
          <p:cNvPr id="44" name="TextBox 43"/>
          <p:cNvSpPr txBox="1"/>
          <p:nvPr/>
        </p:nvSpPr>
        <p:spPr>
          <a:xfrm>
            <a:off x="9161586" y="5540517"/>
            <a:ext cx="1714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 week</a:t>
            </a:r>
            <a:endParaRPr lang="en-GB" dirty="0"/>
          </a:p>
        </p:txBody>
      </p:sp>
      <p:sp>
        <p:nvSpPr>
          <p:cNvPr id="46" name="TextBox 45"/>
          <p:cNvSpPr txBox="1"/>
          <p:nvPr/>
        </p:nvSpPr>
        <p:spPr>
          <a:xfrm>
            <a:off x="3701562" y="3303757"/>
            <a:ext cx="199585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Self referrals </a:t>
            </a:r>
            <a:endParaRPr lang="en-GB" dirty="0"/>
          </a:p>
        </p:txBody>
      </p:sp>
      <p:sp>
        <p:nvSpPr>
          <p:cNvPr id="47" name="TextBox 46"/>
          <p:cNvSpPr txBox="1"/>
          <p:nvPr/>
        </p:nvSpPr>
        <p:spPr>
          <a:xfrm>
            <a:off x="5811714" y="3303757"/>
            <a:ext cx="1705709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Hold interviews </a:t>
            </a:r>
            <a:endParaRPr lang="en-GB" dirty="0"/>
          </a:p>
        </p:txBody>
      </p:sp>
      <p:sp>
        <p:nvSpPr>
          <p:cNvPr id="48" name="TextBox 47"/>
          <p:cNvSpPr txBox="1"/>
          <p:nvPr/>
        </p:nvSpPr>
        <p:spPr>
          <a:xfrm>
            <a:off x="8009792" y="3262001"/>
            <a:ext cx="1863970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Communicate through registry </a:t>
            </a:r>
            <a:endParaRPr lang="en-GB" dirty="0"/>
          </a:p>
        </p:txBody>
      </p:sp>
      <p:cxnSp>
        <p:nvCxnSpPr>
          <p:cNvPr id="50" name="Straight Arrow Connector 49"/>
          <p:cNvCxnSpPr>
            <a:stCxn id="4" idx="3"/>
            <a:endCxn id="46" idx="1"/>
          </p:cNvCxnSpPr>
          <p:nvPr/>
        </p:nvCxnSpPr>
        <p:spPr>
          <a:xfrm>
            <a:off x="3341077" y="3303758"/>
            <a:ext cx="360485" cy="1846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stCxn id="46" idx="3"/>
            <a:endCxn id="47" idx="1"/>
          </p:cNvCxnSpPr>
          <p:nvPr/>
        </p:nvCxnSpPr>
        <p:spPr>
          <a:xfrm>
            <a:off x="5697415" y="3488423"/>
            <a:ext cx="11429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>
            <a:stCxn id="47" idx="3"/>
          </p:cNvCxnSpPr>
          <p:nvPr/>
        </p:nvCxnSpPr>
        <p:spPr>
          <a:xfrm>
            <a:off x="7517423" y="3488423"/>
            <a:ext cx="43082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>
            <a:stCxn id="48" idx="3"/>
          </p:cNvCxnSpPr>
          <p:nvPr/>
        </p:nvCxnSpPr>
        <p:spPr>
          <a:xfrm flipV="1">
            <a:off x="9873762" y="3585166"/>
            <a:ext cx="334108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7392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Risk Analysis</a:t>
            </a:r>
            <a:endParaRPr lang="en-GB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97977"/>
            <a:ext cx="7118838" cy="477898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1400" b="1" dirty="0" smtClean="0">
                <a:solidFill>
                  <a:schemeClr val="accent2">
                    <a:lumMod val="75000"/>
                  </a:schemeClr>
                </a:solidFill>
              </a:rPr>
              <a:t>Product</a:t>
            </a:r>
          </a:p>
          <a:p>
            <a:pPr marL="0" indent="0">
              <a:buNone/>
            </a:pPr>
            <a:r>
              <a:rPr lang="en-GB" sz="1400" dirty="0" smtClean="0"/>
              <a:t>- Participants not engaging </a:t>
            </a:r>
            <a:endParaRPr lang="en-GB" sz="1400" dirty="0"/>
          </a:p>
          <a:p>
            <a:pPr>
              <a:buFontTx/>
              <a:buChar char="-"/>
            </a:pPr>
            <a:r>
              <a:rPr lang="en-GB" sz="1400" dirty="0" smtClean="0"/>
              <a:t>Not getting enough responses back </a:t>
            </a:r>
          </a:p>
          <a:p>
            <a:pPr>
              <a:buFontTx/>
              <a:buChar char="-"/>
            </a:pPr>
            <a:r>
              <a:rPr lang="en-GB" sz="1400" dirty="0" err="1" smtClean="0"/>
              <a:t>Covid</a:t>
            </a:r>
            <a:r>
              <a:rPr lang="en-GB" sz="1400" dirty="0" smtClean="0"/>
              <a:t> : stops project activity physically (open days/ physical meetings)</a:t>
            </a:r>
          </a:p>
          <a:p>
            <a:pPr>
              <a:buFontTx/>
              <a:buChar char="-"/>
            </a:pPr>
            <a:r>
              <a:rPr lang="en-GB" sz="1400" dirty="0" smtClean="0"/>
              <a:t>Not getting true feelings and engagement from participants  due to physical constraint</a:t>
            </a:r>
          </a:p>
          <a:p>
            <a:pPr>
              <a:buFontTx/>
              <a:buChar char="-"/>
            </a:pPr>
            <a:r>
              <a:rPr lang="en-GB" sz="1400" dirty="0" smtClean="0"/>
              <a:t>People not wanting to join an organisation where they are put in the front line and at risk </a:t>
            </a:r>
          </a:p>
          <a:p>
            <a:pPr>
              <a:buFontTx/>
              <a:buChar char="-"/>
            </a:pPr>
            <a:r>
              <a:rPr lang="en-GB" sz="1400" dirty="0" smtClean="0"/>
              <a:t>Lack of engagement from the police with the community </a:t>
            </a:r>
          </a:p>
          <a:p>
            <a:pPr>
              <a:buFontTx/>
              <a:buChar char="-"/>
            </a:pPr>
            <a:r>
              <a:rPr lang="en-GB" sz="1400" dirty="0" smtClean="0"/>
              <a:t>Reputation of police through social media </a:t>
            </a:r>
          </a:p>
          <a:p>
            <a:r>
              <a:rPr lang="en-GB" sz="1400" b="1" dirty="0" smtClean="0">
                <a:solidFill>
                  <a:schemeClr val="accent2">
                    <a:lumMod val="75000"/>
                  </a:schemeClr>
                </a:solidFill>
              </a:rPr>
              <a:t>Resource</a:t>
            </a:r>
          </a:p>
          <a:p>
            <a:pPr>
              <a:buFontTx/>
              <a:buChar char="-"/>
            </a:pPr>
            <a:r>
              <a:rPr lang="en-GB" sz="1400" dirty="0" smtClean="0"/>
              <a:t>Technology (Internet)</a:t>
            </a:r>
          </a:p>
          <a:p>
            <a:pPr>
              <a:buFontTx/>
              <a:buChar char="-"/>
            </a:pPr>
            <a:r>
              <a:rPr lang="en-GB" sz="1400" dirty="0" smtClean="0"/>
              <a:t>Team members </a:t>
            </a:r>
            <a:endParaRPr lang="en-GB" sz="1400" dirty="0"/>
          </a:p>
          <a:p>
            <a:r>
              <a:rPr lang="en-GB" sz="1400" b="1" dirty="0" smtClean="0">
                <a:solidFill>
                  <a:schemeClr val="accent2">
                    <a:lumMod val="75000"/>
                  </a:schemeClr>
                </a:solidFill>
              </a:rPr>
              <a:t>Schedule </a:t>
            </a:r>
          </a:p>
          <a:p>
            <a:pPr>
              <a:buFontTx/>
              <a:buChar char="-"/>
            </a:pPr>
            <a:r>
              <a:rPr lang="en-GB" sz="1400" dirty="0" smtClean="0"/>
              <a:t>Responses not getting back in time </a:t>
            </a:r>
          </a:p>
          <a:p>
            <a:pPr>
              <a:buFontTx/>
              <a:buChar char="-"/>
            </a:pPr>
            <a:r>
              <a:rPr lang="en-GB" sz="1400" dirty="0" smtClean="0"/>
              <a:t>Availability of police to engage </a:t>
            </a:r>
          </a:p>
          <a:p>
            <a:pPr marL="0" indent="0">
              <a:buNone/>
            </a:pPr>
            <a:endParaRPr lang="en-GB" sz="1400" dirty="0"/>
          </a:p>
        </p:txBody>
      </p:sp>
      <p:sp>
        <p:nvSpPr>
          <p:cNvPr id="4" name="Rectangle 3"/>
          <p:cNvSpPr/>
          <p:nvPr/>
        </p:nvSpPr>
        <p:spPr>
          <a:xfrm>
            <a:off x="8472509" y="1368151"/>
            <a:ext cx="2881291" cy="17543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dirty="0"/>
              <a:t>Identify 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Priority  H M 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Likelihood H M 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Risk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Actions to mitigate </a:t>
            </a:r>
          </a:p>
          <a:p>
            <a:r>
              <a:rPr lang="en-GB" dirty="0"/>
              <a:t>PESTLE / SWOT </a:t>
            </a:r>
          </a:p>
        </p:txBody>
      </p:sp>
    </p:spTree>
    <p:extLst>
      <p:ext uri="{BB962C8B-B14F-4D97-AF65-F5344CB8AC3E}">
        <p14:creationId xmlns:p14="http://schemas.microsoft.com/office/powerpoint/2010/main" val="35531975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177</Words>
  <Application>Microsoft Office PowerPoint</Application>
  <PresentationFormat>Widescreen</PresentationFormat>
  <Paragraphs>38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Risk Analysis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Shehla Khan</dc:creator>
  <cp:lastModifiedBy>Shehla Khan</cp:lastModifiedBy>
  <cp:revision>7</cp:revision>
  <dcterms:created xsi:type="dcterms:W3CDTF">2020-11-04T09:38:43Z</dcterms:created>
  <dcterms:modified xsi:type="dcterms:W3CDTF">2020-11-11T09:33:51Z</dcterms:modified>
</cp:coreProperties>
</file>