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72" r:id="rId7"/>
    <p:sldId id="262" r:id="rId8"/>
    <p:sldId id="263" r:id="rId9"/>
    <p:sldId id="264" r:id="rId10"/>
    <p:sldId id="273" r:id="rId11"/>
    <p:sldId id="265" r:id="rId12"/>
    <p:sldId id="266" r:id="rId13"/>
    <p:sldId id="271" r:id="rId14"/>
    <p:sldId id="268" r:id="rId15"/>
  </p:sldIdLst>
  <p:sldSz cx="18288000" cy="10287000"/>
  <p:notesSz cx="6858000" cy="9144000"/>
  <p:embeddedFontLst>
    <p:embeddedFont>
      <p:font typeface="Agrandir" panose="020B0604020202020204" charset="0"/>
      <p:regular r:id="rId17"/>
    </p:embeddedFon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Gagalin" panose="020B0604020202020204" charset="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D398B3-DC8C-4302-9AED-D92D74F7CCB3}" v="1" dt="2024-02-08T10:23:25.4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598" autoAdjust="0"/>
  </p:normalViewPr>
  <p:slideViewPr>
    <p:cSldViewPr>
      <p:cViewPr>
        <p:scale>
          <a:sx n="63" d="100"/>
          <a:sy n="63" d="100"/>
        </p:scale>
        <p:origin x="150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y Metcalfe (IMH)" userId="7e356c24-f8ea-4bc0-9390-f9f190be2cd2" providerId="ADAL" clId="{DAD398B3-DC8C-4302-9AED-D92D74F7CCB3}"/>
    <pc:docChg chg="delSld modSld">
      <pc:chgData name="Gary Metcalfe (IMH)" userId="7e356c24-f8ea-4bc0-9390-f9f190be2cd2" providerId="ADAL" clId="{DAD398B3-DC8C-4302-9AED-D92D74F7CCB3}" dt="2024-02-08T10:25:47.158" v="36" actId="47"/>
      <pc:docMkLst>
        <pc:docMk/>
      </pc:docMkLst>
      <pc:sldChg chg="del">
        <pc:chgData name="Gary Metcalfe (IMH)" userId="7e356c24-f8ea-4bc0-9390-f9f190be2cd2" providerId="ADAL" clId="{DAD398B3-DC8C-4302-9AED-D92D74F7CCB3}" dt="2024-02-08T10:25:47.158" v="36" actId="47"/>
        <pc:sldMkLst>
          <pc:docMk/>
          <pc:sldMk cId="0" sldId="261"/>
        </pc:sldMkLst>
      </pc:sldChg>
      <pc:sldChg chg="modSp mod setBg">
        <pc:chgData name="Gary Metcalfe (IMH)" userId="7e356c24-f8ea-4bc0-9390-f9f190be2cd2" providerId="ADAL" clId="{DAD398B3-DC8C-4302-9AED-D92D74F7CCB3}" dt="2024-02-08T10:25:08.245" v="33" actId="1076"/>
        <pc:sldMkLst>
          <pc:docMk/>
          <pc:sldMk cId="0" sldId="262"/>
        </pc:sldMkLst>
        <pc:spChg chg="mod">
          <ac:chgData name="Gary Metcalfe (IMH)" userId="7e356c24-f8ea-4bc0-9390-f9f190be2cd2" providerId="ADAL" clId="{DAD398B3-DC8C-4302-9AED-D92D74F7CCB3}" dt="2024-02-08T10:25:08.245" v="33" actId="1076"/>
          <ac:spMkLst>
            <pc:docMk/>
            <pc:sldMk cId="0" sldId="262"/>
            <ac:spMk id="20" creationId="{00000000-0000-0000-0000-000000000000}"/>
          </ac:spMkLst>
        </pc:spChg>
      </pc:sldChg>
      <pc:sldChg chg="del">
        <pc:chgData name="Gary Metcalfe (IMH)" userId="7e356c24-f8ea-4bc0-9390-f9f190be2cd2" providerId="ADAL" clId="{DAD398B3-DC8C-4302-9AED-D92D74F7CCB3}" dt="2024-02-08T10:25:44.459" v="35" actId="47"/>
        <pc:sldMkLst>
          <pc:docMk/>
          <pc:sldMk cId="0" sldId="267"/>
        </pc:sldMkLst>
      </pc:sldChg>
      <pc:sldChg chg="modSp mod">
        <pc:chgData name="Gary Metcalfe (IMH)" userId="7e356c24-f8ea-4bc0-9390-f9f190be2cd2" providerId="ADAL" clId="{DAD398B3-DC8C-4302-9AED-D92D74F7CCB3}" dt="2024-02-08T10:25:29.792" v="34" actId="1076"/>
        <pc:sldMkLst>
          <pc:docMk/>
          <pc:sldMk cId="2209810174" sldId="273"/>
        </pc:sldMkLst>
        <pc:spChg chg="mod">
          <ac:chgData name="Gary Metcalfe (IMH)" userId="7e356c24-f8ea-4bc0-9390-f9f190be2cd2" providerId="ADAL" clId="{DAD398B3-DC8C-4302-9AED-D92D74F7CCB3}" dt="2024-02-08T10:25:29.792" v="34" actId="1076"/>
          <ac:spMkLst>
            <pc:docMk/>
            <pc:sldMk cId="2209810174" sldId="273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007317-88E4-4BC5-BC28-32C8E3BF84A8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CACBAC-0411-4507-8C74-B62C922A5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547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CACBAC-0411-4507-8C74-B62C922A5DE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82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18" Type="http://schemas.openxmlformats.org/officeDocument/2006/relationships/image" Target="../media/image17.svg"/><Relationship Id="rId26" Type="http://schemas.openxmlformats.org/officeDocument/2006/relationships/image" Target="../media/image25.sv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svg"/><Relationship Id="rId20" Type="http://schemas.openxmlformats.org/officeDocument/2006/relationships/image" Target="../media/image1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24" Type="http://schemas.openxmlformats.org/officeDocument/2006/relationships/image" Target="../media/image23.sv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10" Type="http://schemas.openxmlformats.org/officeDocument/2006/relationships/image" Target="../media/image9.sv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Relationship Id="rId22" Type="http://schemas.openxmlformats.org/officeDocument/2006/relationships/image" Target="../media/image21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19.svg"/><Relationship Id="rId4" Type="http://schemas.openxmlformats.org/officeDocument/2006/relationships/image" Target="../media/image27.svg"/><Relationship Id="rId9" Type="http://schemas.openxmlformats.org/officeDocument/2006/relationships/image" Target="../media/image1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13" Type="http://schemas.openxmlformats.org/officeDocument/2006/relationships/image" Target="../media/image36.png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12" Type="http://schemas.openxmlformats.org/officeDocument/2006/relationships/image" Target="../media/image2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svg"/><Relationship Id="rId11" Type="http://schemas.openxmlformats.org/officeDocument/2006/relationships/image" Target="../media/image24.png"/><Relationship Id="rId5" Type="http://schemas.openxmlformats.org/officeDocument/2006/relationships/image" Target="../media/image26.png"/><Relationship Id="rId10" Type="http://schemas.openxmlformats.org/officeDocument/2006/relationships/image" Target="../media/image15.svg"/><Relationship Id="rId4" Type="http://schemas.openxmlformats.org/officeDocument/2006/relationships/image" Target="../media/image33.svg"/><Relationship Id="rId9" Type="http://schemas.openxmlformats.org/officeDocument/2006/relationships/image" Target="../media/image14.png"/><Relationship Id="rId14" Type="http://schemas.openxmlformats.org/officeDocument/2006/relationships/image" Target="../media/image3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38.png"/><Relationship Id="rId7" Type="http://schemas.openxmlformats.org/officeDocument/2006/relationships/image" Target="../media/image2.png"/><Relationship Id="rId12" Type="http://schemas.openxmlformats.org/officeDocument/2006/relationships/image" Target="../media/image4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40.png"/><Relationship Id="rId5" Type="http://schemas.openxmlformats.org/officeDocument/2006/relationships/image" Target="../media/image8.png"/><Relationship Id="rId10" Type="http://schemas.openxmlformats.org/officeDocument/2006/relationships/image" Target="../media/image23.svg"/><Relationship Id="rId4" Type="http://schemas.openxmlformats.org/officeDocument/2006/relationships/image" Target="../media/image39.svg"/><Relationship Id="rId9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3.svg"/><Relationship Id="rId9" Type="http://schemas.openxmlformats.org/officeDocument/2006/relationships/image" Target="../media/image4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38.png"/><Relationship Id="rId7" Type="http://schemas.openxmlformats.org/officeDocument/2006/relationships/image" Target="../media/image2.png"/><Relationship Id="rId12" Type="http://schemas.openxmlformats.org/officeDocument/2006/relationships/image" Target="../media/image4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40.png"/><Relationship Id="rId5" Type="http://schemas.openxmlformats.org/officeDocument/2006/relationships/image" Target="../media/image8.png"/><Relationship Id="rId10" Type="http://schemas.openxmlformats.org/officeDocument/2006/relationships/image" Target="../media/image23.svg"/><Relationship Id="rId4" Type="http://schemas.openxmlformats.org/officeDocument/2006/relationships/image" Target="../media/image39.svg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1.png"/><Relationship Id="rId7" Type="http://schemas.openxmlformats.org/officeDocument/2006/relationships/image" Target="../media/image51.sv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50.png"/><Relationship Id="rId5" Type="http://schemas.openxmlformats.org/officeDocument/2006/relationships/image" Target="../media/image49.svg"/><Relationship Id="rId4" Type="http://schemas.openxmlformats.org/officeDocument/2006/relationships/image" Target="../media/image48.png"/><Relationship Id="rId9" Type="http://schemas.openxmlformats.org/officeDocument/2006/relationships/image" Target="../media/image53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8.png"/><Relationship Id="rId7" Type="http://schemas.openxmlformats.org/officeDocument/2006/relationships/image" Target="../media/image38.png"/><Relationship Id="rId12" Type="http://schemas.openxmlformats.org/officeDocument/2006/relationships/image" Target="../media/image3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svg"/><Relationship Id="rId11" Type="http://schemas.openxmlformats.org/officeDocument/2006/relationships/image" Target="../media/image34.png"/><Relationship Id="rId5" Type="http://schemas.openxmlformats.org/officeDocument/2006/relationships/image" Target="../media/image48.png"/><Relationship Id="rId10" Type="http://schemas.openxmlformats.org/officeDocument/2006/relationships/image" Target="../media/image55.svg"/><Relationship Id="rId4" Type="http://schemas.openxmlformats.org/officeDocument/2006/relationships/image" Target="../media/image9.svg"/><Relationship Id="rId9" Type="http://schemas.openxmlformats.org/officeDocument/2006/relationships/image" Target="../media/image5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3" Type="http://schemas.openxmlformats.org/officeDocument/2006/relationships/image" Target="../media/image2.png"/><Relationship Id="rId7" Type="http://schemas.openxmlformats.org/officeDocument/2006/relationships/image" Target="../media/image5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3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3" Type="http://schemas.openxmlformats.org/officeDocument/2006/relationships/image" Target="../media/image2.png"/><Relationship Id="rId7" Type="http://schemas.openxmlformats.org/officeDocument/2006/relationships/image" Target="../media/image5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3.svg"/><Relationship Id="rId9" Type="http://schemas.openxmlformats.org/officeDocument/2006/relationships/image" Target="../media/image5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44.png"/><Relationship Id="rId7" Type="http://schemas.openxmlformats.org/officeDocument/2006/relationships/image" Target="../media/image5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svg"/><Relationship Id="rId11" Type="http://schemas.openxmlformats.org/officeDocument/2006/relationships/image" Target="../media/image61.png"/><Relationship Id="rId5" Type="http://schemas.openxmlformats.org/officeDocument/2006/relationships/image" Target="../media/image48.png"/><Relationship Id="rId10" Type="http://schemas.openxmlformats.org/officeDocument/2006/relationships/hyperlink" Target="https://web.mit.edu/curhan/www/docs/Articles/15341_Readings/Organizational_Learning_and_Change/Edmondson_1999_Psychological_safety.pdf" TargetMode="External"/><Relationship Id="rId4" Type="http://schemas.openxmlformats.org/officeDocument/2006/relationships/image" Target="../media/image45.svg"/><Relationship Id="rId9" Type="http://schemas.openxmlformats.org/officeDocument/2006/relationships/hyperlink" Target="https://clutterbuck-cmi.com/briefings/psychological-safety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10.pn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63.svg"/><Relationship Id="rId4" Type="http://schemas.openxmlformats.org/officeDocument/2006/relationships/image" Target="../media/image11.svg"/><Relationship Id="rId9" Type="http://schemas.openxmlformats.org/officeDocument/2006/relationships/image" Target="../media/image6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10.pn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63.svg"/><Relationship Id="rId4" Type="http://schemas.openxmlformats.org/officeDocument/2006/relationships/image" Target="../media/image11.svg"/><Relationship Id="rId9" Type="http://schemas.openxmlformats.org/officeDocument/2006/relationships/image" Target="../media/image6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iley.com/en-us/The+Fearless+Organization%3A+Creating+Psychological+Safety+in+the+Workplace+for+Learning%2C+Innovation%2C+and+Growth-p-9781119477266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doi.org/10.2307/2666999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10" Type="http://schemas.openxmlformats.org/officeDocument/2006/relationships/image" Target="../media/image68.png"/><Relationship Id="rId4" Type="http://schemas.openxmlformats.org/officeDocument/2006/relationships/image" Target="../media/image64.png"/><Relationship Id="rId9" Type="http://schemas.openxmlformats.org/officeDocument/2006/relationships/image" Target="../media/image6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97265" y="-17285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3649572">
            <a:off x="13499535" y="3992641"/>
            <a:ext cx="7530117" cy="6918465"/>
          </a:xfrm>
          <a:custGeom>
            <a:avLst/>
            <a:gdLst/>
            <a:ahLst/>
            <a:cxnLst/>
            <a:rect l="l" t="t" r="r" b="b"/>
            <a:pathLst>
              <a:path w="7530117" h="6918465">
                <a:moveTo>
                  <a:pt x="0" y="0"/>
                </a:moveTo>
                <a:lnTo>
                  <a:pt x="7530117" y="0"/>
                </a:lnTo>
                <a:lnTo>
                  <a:pt x="7530117" y="6918466"/>
                </a:lnTo>
                <a:lnTo>
                  <a:pt x="0" y="691846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4073351" y="8027762"/>
            <a:ext cx="9887812" cy="1113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99"/>
              </a:lnSpc>
            </a:pPr>
            <a:r>
              <a:rPr lang="en-US" sz="2999" spc="59" dirty="0">
                <a:solidFill>
                  <a:srgbClr val="000000"/>
                </a:solidFill>
                <a:latin typeface="Agrandir"/>
              </a:rPr>
              <a:t>Gary Metcalfe</a:t>
            </a:r>
          </a:p>
          <a:p>
            <a:pPr marL="0" lvl="0" indent="0" algn="r">
              <a:lnSpc>
                <a:spcPts val="4499"/>
              </a:lnSpc>
              <a:spcBef>
                <a:spcPct val="0"/>
              </a:spcBef>
            </a:pPr>
            <a:r>
              <a:rPr lang="en-US" sz="2999" spc="59" dirty="0">
                <a:solidFill>
                  <a:srgbClr val="000000"/>
                </a:solidFill>
                <a:latin typeface="Agrandir"/>
              </a:rPr>
              <a:t>2023/24</a:t>
            </a:r>
          </a:p>
        </p:txBody>
      </p:sp>
      <p:sp>
        <p:nvSpPr>
          <p:cNvPr id="5" name="Freeform 5"/>
          <p:cNvSpPr/>
          <p:nvPr/>
        </p:nvSpPr>
        <p:spPr>
          <a:xfrm rot="-6802992">
            <a:off x="-997739" y="-2955632"/>
            <a:ext cx="6320685" cy="6724133"/>
          </a:xfrm>
          <a:custGeom>
            <a:avLst/>
            <a:gdLst/>
            <a:ahLst/>
            <a:cxnLst/>
            <a:rect l="l" t="t" r="r" b="b"/>
            <a:pathLst>
              <a:path w="6320685" h="6724133">
                <a:moveTo>
                  <a:pt x="0" y="0"/>
                </a:moveTo>
                <a:lnTo>
                  <a:pt x="6320685" y="0"/>
                </a:lnTo>
                <a:lnTo>
                  <a:pt x="6320685" y="6724134"/>
                </a:lnTo>
                <a:lnTo>
                  <a:pt x="0" y="672413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728116" y="6015904"/>
            <a:ext cx="3941664" cy="3662164"/>
          </a:xfrm>
          <a:custGeom>
            <a:avLst/>
            <a:gdLst/>
            <a:ahLst/>
            <a:cxnLst/>
            <a:rect l="l" t="t" r="r" b="b"/>
            <a:pathLst>
              <a:path w="3941664" h="3662164">
                <a:moveTo>
                  <a:pt x="0" y="0"/>
                </a:moveTo>
                <a:lnTo>
                  <a:pt x="3941663" y="0"/>
                </a:lnTo>
                <a:lnTo>
                  <a:pt x="3941663" y="3662164"/>
                </a:lnTo>
                <a:lnTo>
                  <a:pt x="0" y="366216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276125" y="8380978"/>
            <a:ext cx="2656101" cy="2574003"/>
          </a:xfrm>
          <a:custGeom>
            <a:avLst/>
            <a:gdLst/>
            <a:ahLst/>
            <a:cxnLst/>
            <a:rect l="l" t="t" r="r" b="b"/>
            <a:pathLst>
              <a:path w="2656101" h="2574003">
                <a:moveTo>
                  <a:pt x="0" y="0"/>
                </a:moveTo>
                <a:lnTo>
                  <a:pt x="2656101" y="0"/>
                </a:lnTo>
                <a:lnTo>
                  <a:pt x="2656101" y="2574003"/>
                </a:lnTo>
                <a:lnTo>
                  <a:pt x="0" y="25740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2501213" y="5039139"/>
            <a:ext cx="6249851" cy="5742191"/>
          </a:xfrm>
          <a:custGeom>
            <a:avLst/>
            <a:gdLst/>
            <a:ahLst/>
            <a:cxnLst/>
            <a:rect l="l" t="t" r="r" b="b"/>
            <a:pathLst>
              <a:path w="6249851" h="5742191">
                <a:moveTo>
                  <a:pt x="0" y="0"/>
                </a:moveTo>
                <a:lnTo>
                  <a:pt x="6249850" y="0"/>
                </a:lnTo>
                <a:lnTo>
                  <a:pt x="6249850" y="5742191"/>
                </a:lnTo>
                <a:lnTo>
                  <a:pt x="0" y="574219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2237146">
            <a:off x="-315172" y="6923252"/>
            <a:ext cx="4459052" cy="3210518"/>
          </a:xfrm>
          <a:custGeom>
            <a:avLst/>
            <a:gdLst/>
            <a:ahLst/>
            <a:cxnLst/>
            <a:rect l="l" t="t" r="r" b="b"/>
            <a:pathLst>
              <a:path w="4459052" h="3210518">
                <a:moveTo>
                  <a:pt x="0" y="0"/>
                </a:moveTo>
                <a:lnTo>
                  <a:pt x="4459052" y="0"/>
                </a:lnTo>
                <a:lnTo>
                  <a:pt x="4459052" y="3210518"/>
                </a:lnTo>
                <a:lnTo>
                  <a:pt x="0" y="321051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9022832" y="-1060011"/>
            <a:ext cx="2656101" cy="2574003"/>
          </a:xfrm>
          <a:custGeom>
            <a:avLst/>
            <a:gdLst/>
            <a:ahLst/>
            <a:cxnLst/>
            <a:rect l="l" t="t" r="r" b="b"/>
            <a:pathLst>
              <a:path w="2656101" h="2574003">
                <a:moveTo>
                  <a:pt x="0" y="0"/>
                </a:moveTo>
                <a:lnTo>
                  <a:pt x="2656101" y="0"/>
                </a:lnTo>
                <a:lnTo>
                  <a:pt x="2656101" y="2574004"/>
                </a:lnTo>
                <a:lnTo>
                  <a:pt x="0" y="2574004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7670037">
            <a:off x="12497695" y="-2194409"/>
            <a:ext cx="5974748" cy="5489435"/>
          </a:xfrm>
          <a:custGeom>
            <a:avLst/>
            <a:gdLst/>
            <a:ahLst/>
            <a:cxnLst/>
            <a:rect l="l" t="t" r="r" b="b"/>
            <a:pathLst>
              <a:path w="5974748" h="5489435">
                <a:moveTo>
                  <a:pt x="0" y="0"/>
                </a:moveTo>
                <a:lnTo>
                  <a:pt x="5974748" y="0"/>
                </a:lnTo>
                <a:lnTo>
                  <a:pt x="5974748" y="5489435"/>
                </a:lnTo>
                <a:lnTo>
                  <a:pt x="0" y="548943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3767542" y="-372656"/>
            <a:ext cx="3902526" cy="3235549"/>
          </a:xfrm>
          <a:custGeom>
            <a:avLst/>
            <a:gdLst/>
            <a:ahLst/>
            <a:cxnLst/>
            <a:rect l="l" t="t" r="r" b="b"/>
            <a:pathLst>
              <a:path w="3902526" h="3235549">
                <a:moveTo>
                  <a:pt x="0" y="0"/>
                </a:moveTo>
                <a:lnTo>
                  <a:pt x="3902526" y="0"/>
                </a:lnTo>
                <a:lnTo>
                  <a:pt x="3902526" y="3235549"/>
                </a:lnTo>
                <a:lnTo>
                  <a:pt x="0" y="3235549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1789354">
            <a:off x="958350" y="142486"/>
            <a:ext cx="2725139" cy="3833315"/>
          </a:xfrm>
          <a:custGeom>
            <a:avLst/>
            <a:gdLst/>
            <a:ahLst/>
            <a:cxnLst/>
            <a:rect l="l" t="t" r="r" b="b"/>
            <a:pathLst>
              <a:path w="2725139" h="3833315">
                <a:moveTo>
                  <a:pt x="0" y="0"/>
                </a:moveTo>
                <a:lnTo>
                  <a:pt x="2725139" y="0"/>
                </a:lnTo>
                <a:lnTo>
                  <a:pt x="2725139" y="3833316"/>
                </a:lnTo>
                <a:lnTo>
                  <a:pt x="0" y="3833316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74880" y="-1672815"/>
            <a:ext cx="4515556" cy="4114800"/>
          </a:xfrm>
          <a:custGeom>
            <a:avLst/>
            <a:gdLst/>
            <a:ahLst/>
            <a:cxnLst/>
            <a:rect l="l" t="t" r="r" b="b"/>
            <a:pathLst>
              <a:path w="4515556" h="4114800">
                <a:moveTo>
                  <a:pt x="0" y="0"/>
                </a:moveTo>
                <a:lnTo>
                  <a:pt x="4515555" y="0"/>
                </a:lnTo>
                <a:lnTo>
                  <a:pt x="451555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173663" y="2558093"/>
            <a:ext cx="5144759" cy="94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7928"/>
              </a:lnSpc>
              <a:spcBef>
                <a:spcPct val="0"/>
              </a:spcBef>
            </a:pPr>
            <a:r>
              <a:rPr lang="en-US" sz="5285" spc="105" dirty="0">
                <a:solidFill>
                  <a:srgbClr val="000000"/>
                </a:solidFill>
                <a:latin typeface="Agrandir"/>
              </a:rPr>
              <a:t>BMPF7062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73663" y="3610742"/>
            <a:ext cx="10574882" cy="13138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12108"/>
              </a:lnSpc>
            </a:pPr>
            <a:r>
              <a:rPr lang="en-US" sz="6000" spc="247" dirty="0" err="1">
                <a:solidFill>
                  <a:srgbClr val="000000"/>
                </a:solidFill>
                <a:latin typeface="Gagalin"/>
              </a:rPr>
              <a:t>Organisational</a:t>
            </a:r>
            <a:r>
              <a:rPr lang="en-US" sz="6000" spc="247" dirty="0">
                <a:solidFill>
                  <a:srgbClr val="000000"/>
                </a:solidFill>
                <a:latin typeface="Gagalin"/>
              </a:rPr>
              <a:t> Context of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36452" y="5029330"/>
            <a:ext cx="9807930" cy="1313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12108"/>
              </a:lnSpc>
            </a:pPr>
            <a:r>
              <a:rPr lang="en-US" sz="6000" spc="247" dirty="0">
                <a:solidFill>
                  <a:srgbClr val="000000"/>
                </a:solidFill>
                <a:latin typeface="Gagalin"/>
              </a:rPr>
              <a:t>Coaching &amp; Mentoring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153521" y="6424774"/>
            <a:ext cx="11619879" cy="1402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ct val="150000"/>
              </a:lnSpc>
              <a:spcBef>
                <a:spcPct val="0"/>
              </a:spcBef>
            </a:pPr>
            <a:r>
              <a:rPr lang="en-US" sz="3200" spc="105" dirty="0">
                <a:solidFill>
                  <a:srgbClr val="000000"/>
                </a:solidFill>
                <a:latin typeface="Agrandir"/>
              </a:rPr>
              <a:t>Part 4 – Ethical considerations and links to </a:t>
            </a:r>
            <a:r>
              <a:rPr lang="en-US" sz="3200" spc="105" dirty="0" err="1">
                <a:solidFill>
                  <a:srgbClr val="000000"/>
                </a:solidFill>
                <a:latin typeface="Agrandir"/>
              </a:rPr>
              <a:t>Organisational</a:t>
            </a:r>
            <a:r>
              <a:rPr lang="en-US" sz="3200" spc="105" dirty="0">
                <a:solidFill>
                  <a:srgbClr val="000000"/>
                </a:solidFill>
                <a:latin typeface="Agrandir"/>
              </a:rPr>
              <a:t> Development</a:t>
            </a:r>
          </a:p>
        </p:txBody>
      </p:sp>
      <p:sp>
        <p:nvSpPr>
          <p:cNvPr id="20" name="Freeform 20"/>
          <p:cNvSpPr/>
          <p:nvPr/>
        </p:nvSpPr>
        <p:spPr>
          <a:xfrm rot="2206160">
            <a:off x="6207677" y="8155039"/>
            <a:ext cx="3028331" cy="3997797"/>
          </a:xfrm>
          <a:custGeom>
            <a:avLst/>
            <a:gdLst/>
            <a:ahLst/>
            <a:cxnLst/>
            <a:rect l="l" t="t" r="r" b="b"/>
            <a:pathLst>
              <a:path w="3028331" h="3997797">
                <a:moveTo>
                  <a:pt x="0" y="0"/>
                </a:moveTo>
                <a:lnTo>
                  <a:pt x="3028331" y="0"/>
                </a:lnTo>
                <a:lnTo>
                  <a:pt x="3028331" y="3997797"/>
                </a:lnTo>
                <a:lnTo>
                  <a:pt x="0" y="3997797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11481259" y="1801936"/>
            <a:ext cx="1577381" cy="1528625"/>
          </a:xfrm>
          <a:custGeom>
            <a:avLst/>
            <a:gdLst/>
            <a:ahLst/>
            <a:cxnLst/>
            <a:rect l="l" t="t" r="r" b="b"/>
            <a:pathLst>
              <a:path w="1577381" h="1528625">
                <a:moveTo>
                  <a:pt x="0" y="0"/>
                </a:moveTo>
                <a:lnTo>
                  <a:pt x="1577381" y="0"/>
                </a:lnTo>
                <a:lnTo>
                  <a:pt x="1577381" y="1528625"/>
                </a:lnTo>
                <a:lnTo>
                  <a:pt x="0" y="152862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 rot="4065037">
            <a:off x="10755693" y="9072364"/>
            <a:ext cx="2417198" cy="2342484"/>
          </a:xfrm>
          <a:custGeom>
            <a:avLst/>
            <a:gdLst/>
            <a:ahLst/>
            <a:cxnLst/>
            <a:rect l="l" t="t" r="r" b="b"/>
            <a:pathLst>
              <a:path w="2417198" h="2342484">
                <a:moveTo>
                  <a:pt x="0" y="0"/>
                </a:moveTo>
                <a:lnTo>
                  <a:pt x="2417198" y="0"/>
                </a:lnTo>
                <a:lnTo>
                  <a:pt x="2417198" y="2342484"/>
                </a:lnTo>
                <a:lnTo>
                  <a:pt x="0" y="2342484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4029577">
            <a:off x="-6924757" y="-2168809"/>
            <a:ext cx="11022365" cy="10127047"/>
          </a:xfrm>
          <a:custGeom>
            <a:avLst/>
            <a:gdLst/>
            <a:ahLst/>
            <a:cxnLst/>
            <a:rect l="l" t="t" r="r" b="b"/>
            <a:pathLst>
              <a:path w="11022365" h="10127047">
                <a:moveTo>
                  <a:pt x="0" y="0"/>
                </a:moveTo>
                <a:lnTo>
                  <a:pt x="11022365" y="0"/>
                </a:lnTo>
                <a:lnTo>
                  <a:pt x="11022365" y="10127047"/>
                </a:lnTo>
                <a:lnTo>
                  <a:pt x="0" y="1012704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433855" y="3808594"/>
            <a:ext cx="3545358" cy="5449706"/>
            <a:chOff x="0" y="0"/>
            <a:chExt cx="4727143" cy="7266274"/>
          </a:xfrm>
        </p:grpSpPr>
        <p:grpSp>
          <p:nvGrpSpPr>
            <p:cNvPr id="5" name="Group 5"/>
            <p:cNvGrpSpPr/>
            <p:nvPr/>
          </p:nvGrpSpPr>
          <p:grpSpPr>
            <a:xfrm>
              <a:off x="2737" y="0"/>
              <a:ext cx="4724406" cy="7266274"/>
              <a:chOff x="0" y="0"/>
              <a:chExt cx="1261742" cy="194059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1261742" cy="1940596"/>
              </a:xfrm>
              <a:custGeom>
                <a:avLst/>
                <a:gdLst/>
                <a:ahLst/>
                <a:cxnLst/>
                <a:rect l="l" t="t" r="r" b="b"/>
                <a:pathLst>
                  <a:path w="1261742" h="1940596">
                    <a:moveTo>
                      <a:pt x="0" y="0"/>
                    </a:moveTo>
                    <a:lnTo>
                      <a:pt x="1261742" y="0"/>
                    </a:lnTo>
                    <a:lnTo>
                      <a:pt x="1261742" y="1940596"/>
                    </a:lnTo>
                    <a:lnTo>
                      <a:pt x="0" y="1940596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28575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38100"/>
                <a:ext cx="1261742" cy="1978696"/>
              </a:xfrm>
              <a:prstGeom prst="rect">
                <a:avLst/>
              </a:prstGeom>
            </p:spPr>
            <p:txBody>
              <a:bodyPr lIns="37573" tIns="37573" rIns="37573" bIns="37573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0" y="0"/>
              <a:ext cx="4724406" cy="7266274"/>
              <a:chOff x="0" y="0"/>
              <a:chExt cx="1261742" cy="1940596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1261742" cy="1940596"/>
              </a:xfrm>
              <a:custGeom>
                <a:avLst/>
                <a:gdLst/>
                <a:ahLst/>
                <a:cxnLst/>
                <a:rect l="l" t="t" r="r" b="b"/>
                <a:pathLst>
                  <a:path w="1261742" h="1940596">
                    <a:moveTo>
                      <a:pt x="0" y="0"/>
                    </a:moveTo>
                    <a:lnTo>
                      <a:pt x="1261742" y="0"/>
                    </a:lnTo>
                    <a:lnTo>
                      <a:pt x="1261742" y="1940596"/>
                    </a:lnTo>
                    <a:lnTo>
                      <a:pt x="0" y="1940596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38100"/>
                <a:ext cx="1261742" cy="1978696"/>
              </a:xfrm>
              <a:prstGeom prst="rect">
                <a:avLst/>
              </a:prstGeom>
            </p:spPr>
            <p:txBody>
              <a:bodyPr lIns="37573" tIns="37573" rIns="37573" bIns="37573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5392166" y="3808594"/>
            <a:ext cx="3545358" cy="5449706"/>
            <a:chOff x="0" y="0"/>
            <a:chExt cx="4727143" cy="7266274"/>
          </a:xfrm>
        </p:grpSpPr>
        <p:grpSp>
          <p:nvGrpSpPr>
            <p:cNvPr id="12" name="Group 12"/>
            <p:cNvGrpSpPr/>
            <p:nvPr/>
          </p:nvGrpSpPr>
          <p:grpSpPr>
            <a:xfrm>
              <a:off x="2737" y="0"/>
              <a:ext cx="4724406" cy="7266274"/>
              <a:chOff x="0" y="0"/>
              <a:chExt cx="1261742" cy="194059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1261742" cy="1940596"/>
              </a:xfrm>
              <a:custGeom>
                <a:avLst/>
                <a:gdLst/>
                <a:ahLst/>
                <a:cxnLst/>
                <a:rect l="l" t="t" r="r" b="b"/>
                <a:pathLst>
                  <a:path w="1261742" h="1940596">
                    <a:moveTo>
                      <a:pt x="0" y="0"/>
                    </a:moveTo>
                    <a:lnTo>
                      <a:pt x="1261742" y="0"/>
                    </a:lnTo>
                    <a:lnTo>
                      <a:pt x="1261742" y="1940596"/>
                    </a:lnTo>
                    <a:lnTo>
                      <a:pt x="0" y="1940596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28575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38100"/>
                <a:ext cx="1261742" cy="1978696"/>
              </a:xfrm>
              <a:prstGeom prst="rect">
                <a:avLst/>
              </a:prstGeom>
            </p:spPr>
            <p:txBody>
              <a:bodyPr lIns="37573" tIns="37573" rIns="37573" bIns="37573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0" y="0"/>
              <a:ext cx="4724406" cy="7266274"/>
              <a:chOff x="0" y="0"/>
              <a:chExt cx="1261742" cy="1940596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1261742" cy="1940596"/>
              </a:xfrm>
              <a:custGeom>
                <a:avLst/>
                <a:gdLst/>
                <a:ahLst/>
                <a:cxnLst/>
                <a:rect l="l" t="t" r="r" b="b"/>
                <a:pathLst>
                  <a:path w="1261742" h="1940596">
                    <a:moveTo>
                      <a:pt x="0" y="0"/>
                    </a:moveTo>
                    <a:lnTo>
                      <a:pt x="1261742" y="0"/>
                    </a:lnTo>
                    <a:lnTo>
                      <a:pt x="1261742" y="1940596"/>
                    </a:lnTo>
                    <a:lnTo>
                      <a:pt x="0" y="1940596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38100"/>
                <a:ext cx="1261742" cy="1978696"/>
              </a:xfrm>
              <a:prstGeom prst="rect">
                <a:avLst/>
              </a:prstGeom>
            </p:spPr>
            <p:txBody>
              <a:bodyPr lIns="37573" tIns="37573" rIns="37573" bIns="37573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9350477" y="3808594"/>
            <a:ext cx="3545358" cy="5449706"/>
            <a:chOff x="0" y="0"/>
            <a:chExt cx="4727143" cy="7266274"/>
          </a:xfrm>
        </p:grpSpPr>
        <p:grpSp>
          <p:nvGrpSpPr>
            <p:cNvPr id="19" name="Group 19"/>
            <p:cNvGrpSpPr/>
            <p:nvPr/>
          </p:nvGrpSpPr>
          <p:grpSpPr>
            <a:xfrm>
              <a:off x="2737" y="0"/>
              <a:ext cx="4724406" cy="7266274"/>
              <a:chOff x="0" y="0"/>
              <a:chExt cx="1261742" cy="194059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261742" cy="1940596"/>
              </a:xfrm>
              <a:custGeom>
                <a:avLst/>
                <a:gdLst/>
                <a:ahLst/>
                <a:cxnLst/>
                <a:rect l="l" t="t" r="r" b="b"/>
                <a:pathLst>
                  <a:path w="1261742" h="1940596">
                    <a:moveTo>
                      <a:pt x="0" y="0"/>
                    </a:moveTo>
                    <a:lnTo>
                      <a:pt x="1261742" y="0"/>
                    </a:lnTo>
                    <a:lnTo>
                      <a:pt x="1261742" y="1940596"/>
                    </a:lnTo>
                    <a:lnTo>
                      <a:pt x="0" y="1940596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28575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38100"/>
                <a:ext cx="1261742" cy="1978696"/>
              </a:xfrm>
              <a:prstGeom prst="rect">
                <a:avLst/>
              </a:prstGeom>
            </p:spPr>
            <p:txBody>
              <a:bodyPr lIns="37573" tIns="37573" rIns="37573" bIns="37573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0" y="0"/>
              <a:ext cx="4724406" cy="7266274"/>
              <a:chOff x="0" y="0"/>
              <a:chExt cx="1261742" cy="1940596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1261742" cy="1940596"/>
              </a:xfrm>
              <a:custGeom>
                <a:avLst/>
                <a:gdLst/>
                <a:ahLst/>
                <a:cxnLst/>
                <a:rect l="l" t="t" r="r" b="b"/>
                <a:pathLst>
                  <a:path w="1261742" h="1940596">
                    <a:moveTo>
                      <a:pt x="0" y="0"/>
                    </a:moveTo>
                    <a:lnTo>
                      <a:pt x="1261742" y="0"/>
                    </a:lnTo>
                    <a:lnTo>
                      <a:pt x="1261742" y="1940596"/>
                    </a:lnTo>
                    <a:lnTo>
                      <a:pt x="0" y="1940596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38100"/>
                <a:ext cx="1261742" cy="1978696"/>
              </a:xfrm>
              <a:prstGeom prst="rect">
                <a:avLst/>
              </a:prstGeom>
            </p:spPr>
            <p:txBody>
              <a:bodyPr lIns="37573" tIns="37573" rIns="37573" bIns="37573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</p:grpSp>
      <p:sp>
        <p:nvSpPr>
          <p:cNvPr id="25" name="Freeform 25"/>
          <p:cNvSpPr/>
          <p:nvPr/>
        </p:nvSpPr>
        <p:spPr>
          <a:xfrm rot="-5875420">
            <a:off x="13950375" y="6338143"/>
            <a:ext cx="8151990" cy="7410900"/>
          </a:xfrm>
          <a:custGeom>
            <a:avLst/>
            <a:gdLst/>
            <a:ahLst/>
            <a:cxnLst/>
            <a:rect l="l" t="t" r="r" b="b"/>
            <a:pathLst>
              <a:path w="8151990" h="7410900">
                <a:moveTo>
                  <a:pt x="0" y="0"/>
                </a:moveTo>
                <a:lnTo>
                  <a:pt x="8151991" y="0"/>
                </a:lnTo>
                <a:lnTo>
                  <a:pt x="8151991" y="7410900"/>
                </a:lnTo>
                <a:lnTo>
                  <a:pt x="0" y="74109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 rot="2403298">
            <a:off x="15657171" y="7844421"/>
            <a:ext cx="3204258" cy="2827758"/>
          </a:xfrm>
          <a:custGeom>
            <a:avLst/>
            <a:gdLst/>
            <a:ahLst/>
            <a:cxnLst/>
            <a:rect l="l" t="t" r="r" b="b"/>
            <a:pathLst>
              <a:path w="3204258" h="2827758">
                <a:moveTo>
                  <a:pt x="0" y="0"/>
                </a:moveTo>
                <a:lnTo>
                  <a:pt x="3204258" y="0"/>
                </a:lnTo>
                <a:lnTo>
                  <a:pt x="3204258" y="2827758"/>
                </a:lnTo>
                <a:lnTo>
                  <a:pt x="0" y="282775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7" name="Group 27"/>
          <p:cNvGrpSpPr/>
          <p:nvPr/>
        </p:nvGrpSpPr>
        <p:grpSpPr>
          <a:xfrm>
            <a:off x="13308788" y="3808594"/>
            <a:ext cx="3545358" cy="5449706"/>
            <a:chOff x="0" y="0"/>
            <a:chExt cx="4727143" cy="7266274"/>
          </a:xfrm>
        </p:grpSpPr>
        <p:grpSp>
          <p:nvGrpSpPr>
            <p:cNvPr id="28" name="Group 28"/>
            <p:cNvGrpSpPr/>
            <p:nvPr/>
          </p:nvGrpSpPr>
          <p:grpSpPr>
            <a:xfrm>
              <a:off x="2737" y="0"/>
              <a:ext cx="4724406" cy="7266274"/>
              <a:chOff x="0" y="0"/>
              <a:chExt cx="1261742" cy="1940596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1261742" cy="1940596"/>
              </a:xfrm>
              <a:custGeom>
                <a:avLst/>
                <a:gdLst/>
                <a:ahLst/>
                <a:cxnLst/>
                <a:rect l="l" t="t" r="r" b="b"/>
                <a:pathLst>
                  <a:path w="1261742" h="1940596">
                    <a:moveTo>
                      <a:pt x="0" y="0"/>
                    </a:moveTo>
                    <a:lnTo>
                      <a:pt x="1261742" y="0"/>
                    </a:lnTo>
                    <a:lnTo>
                      <a:pt x="1261742" y="1940596"/>
                    </a:lnTo>
                    <a:lnTo>
                      <a:pt x="0" y="1940596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28575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38100"/>
                <a:ext cx="1261742" cy="1978696"/>
              </a:xfrm>
              <a:prstGeom prst="rect">
                <a:avLst/>
              </a:prstGeom>
            </p:spPr>
            <p:txBody>
              <a:bodyPr lIns="37573" tIns="37573" rIns="37573" bIns="37573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grpSp>
          <p:nvGrpSpPr>
            <p:cNvPr id="31" name="Group 31"/>
            <p:cNvGrpSpPr/>
            <p:nvPr/>
          </p:nvGrpSpPr>
          <p:grpSpPr>
            <a:xfrm>
              <a:off x="0" y="0"/>
              <a:ext cx="4724406" cy="7266274"/>
              <a:chOff x="0" y="0"/>
              <a:chExt cx="1261742" cy="1940596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261742" cy="1940596"/>
              </a:xfrm>
              <a:custGeom>
                <a:avLst/>
                <a:gdLst/>
                <a:ahLst/>
                <a:cxnLst/>
                <a:rect l="l" t="t" r="r" b="b"/>
                <a:pathLst>
                  <a:path w="1261742" h="1940596">
                    <a:moveTo>
                      <a:pt x="0" y="0"/>
                    </a:moveTo>
                    <a:lnTo>
                      <a:pt x="1261742" y="0"/>
                    </a:lnTo>
                    <a:lnTo>
                      <a:pt x="1261742" y="1940596"/>
                    </a:lnTo>
                    <a:lnTo>
                      <a:pt x="0" y="1940596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38100"/>
                <a:ext cx="1261742" cy="1978696"/>
              </a:xfrm>
              <a:prstGeom prst="rect">
                <a:avLst/>
              </a:prstGeom>
            </p:spPr>
            <p:txBody>
              <a:bodyPr lIns="37573" tIns="37573" rIns="37573" bIns="37573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</p:grpSp>
      <p:sp>
        <p:nvSpPr>
          <p:cNvPr id="34" name="Freeform 34"/>
          <p:cNvSpPr/>
          <p:nvPr/>
        </p:nvSpPr>
        <p:spPr>
          <a:xfrm rot="1086393">
            <a:off x="-873500" y="52865"/>
            <a:ext cx="3220996" cy="4528641"/>
          </a:xfrm>
          <a:custGeom>
            <a:avLst/>
            <a:gdLst/>
            <a:ahLst/>
            <a:cxnLst/>
            <a:rect l="l" t="t" r="r" b="b"/>
            <a:pathLst>
              <a:path w="3220996" h="4528641">
                <a:moveTo>
                  <a:pt x="0" y="0"/>
                </a:moveTo>
                <a:lnTo>
                  <a:pt x="3220996" y="0"/>
                </a:lnTo>
                <a:lnTo>
                  <a:pt x="3220996" y="4528642"/>
                </a:lnTo>
                <a:lnTo>
                  <a:pt x="0" y="452864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TextBox 35"/>
          <p:cNvSpPr txBox="1"/>
          <p:nvPr/>
        </p:nvSpPr>
        <p:spPr>
          <a:xfrm>
            <a:off x="1697320" y="1401831"/>
            <a:ext cx="14893360" cy="1404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  <a:spcBef>
                <a:spcPct val="0"/>
              </a:spcBef>
            </a:pPr>
            <a:r>
              <a:rPr lang="en-US" sz="9999" spc="199" dirty="0">
                <a:solidFill>
                  <a:srgbClr val="000000"/>
                </a:solidFill>
                <a:latin typeface="Gagalin"/>
              </a:rPr>
              <a:t>Learning Outcomes 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800786" y="5003441"/>
            <a:ext cx="2899041" cy="33855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rtl="0" fontAlgn="base" hangingPunct="0">
              <a:spcBef>
                <a:spcPts val="12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a systematic, extensive and comparative knowledge and understanding of a number of advanced and emerging issues in coaching and mentoring as a whole and its links to context and potential impact.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1710291" y="3842137"/>
            <a:ext cx="731749" cy="1127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>
              <a:lnSpc>
                <a:spcPts val="9420"/>
              </a:lnSpc>
              <a:spcBef>
                <a:spcPct val="0"/>
              </a:spcBef>
            </a:pPr>
            <a:r>
              <a:rPr lang="en-US" sz="6000" u="none">
                <a:solidFill>
                  <a:srgbClr val="000000"/>
                </a:solidFill>
                <a:latin typeface="Gagalin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80410" y="5003440"/>
            <a:ext cx="2841974" cy="33855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rtl="0" fontAlgn="base" hangingPunct="0">
              <a:spcBef>
                <a:spcPts val="12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and synthesise the assumptions, theories, and concepts applicable within the organisational context into designing a coaching and/or mentoring programme suitable for the purpose, culture and resources of the client.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673572" y="3842137"/>
            <a:ext cx="731749" cy="1127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>
              <a:lnSpc>
                <a:spcPts val="9420"/>
              </a:lnSpc>
              <a:spcBef>
                <a:spcPct val="0"/>
              </a:spcBef>
            </a:pPr>
            <a:r>
              <a:rPr lang="en-US" sz="6000" u="none">
                <a:solidFill>
                  <a:srgbClr val="000000"/>
                </a:solidFill>
                <a:latin typeface="Gagalin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690968" y="5003440"/>
            <a:ext cx="2715079" cy="2769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rtl="0" fontAlgn="base" hangingPunct="0">
              <a:spcBef>
                <a:spcPts val="12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Evidence a suitable professional ethical stance including self-awareness and diversity management within their conduct as a coach to facilitate development of their clients.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13662760" y="3842137"/>
            <a:ext cx="972795" cy="1127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>
              <a:lnSpc>
                <a:spcPts val="9420"/>
              </a:lnSpc>
              <a:spcBef>
                <a:spcPct val="0"/>
              </a:spcBef>
            </a:pPr>
            <a:r>
              <a:rPr lang="en-US" sz="6000" u="none">
                <a:solidFill>
                  <a:srgbClr val="000000"/>
                </a:solidFill>
                <a:latin typeface="Gagalin"/>
              </a:rPr>
              <a:t>04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688380" y="5005343"/>
            <a:ext cx="2715079" cy="215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rtl="0" fontAlgn="base" hangingPunct="0">
              <a:spcBef>
                <a:spcPts val="12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steps required within such programmes and evidence the action planning required to bring the Programme to completion.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5680410" y="3842137"/>
            <a:ext cx="1153580" cy="1127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>
              <a:lnSpc>
                <a:spcPts val="9420"/>
              </a:lnSpc>
              <a:spcBef>
                <a:spcPct val="0"/>
              </a:spcBef>
            </a:pPr>
            <a:r>
              <a:rPr lang="en-US" sz="6000" u="none">
                <a:solidFill>
                  <a:srgbClr val="000000"/>
                </a:solidFill>
                <a:latin typeface="Gagalin"/>
              </a:rPr>
              <a:t>02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15170" y="38606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6802992">
            <a:off x="-1092430" y="-2256521"/>
            <a:ext cx="4242260" cy="4513043"/>
          </a:xfrm>
          <a:custGeom>
            <a:avLst/>
            <a:gdLst/>
            <a:ahLst/>
            <a:cxnLst/>
            <a:rect l="l" t="t" r="r" b="b"/>
            <a:pathLst>
              <a:path w="4242260" h="4513043">
                <a:moveTo>
                  <a:pt x="0" y="0"/>
                </a:moveTo>
                <a:lnTo>
                  <a:pt x="4242260" y="0"/>
                </a:lnTo>
                <a:lnTo>
                  <a:pt x="4242260" y="4513042"/>
                </a:lnTo>
                <a:lnTo>
                  <a:pt x="0" y="451304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989142">
            <a:off x="-3994456" y="4198274"/>
            <a:ext cx="11022365" cy="10127047"/>
          </a:xfrm>
          <a:custGeom>
            <a:avLst/>
            <a:gdLst/>
            <a:ahLst/>
            <a:cxnLst/>
            <a:rect l="l" t="t" r="r" b="b"/>
            <a:pathLst>
              <a:path w="11022365" h="10127047">
                <a:moveTo>
                  <a:pt x="0" y="0"/>
                </a:moveTo>
                <a:lnTo>
                  <a:pt x="11022365" y="0"/>
                </a:lnTo>
                <a:lnTo>
                  <a:pt x="11022365" y="10127046"/>
                </a:lnTo>
                <a:lnTo>
                  <a:pt x="0" y="1012704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197150">
            <a:off x="425819" y="4818414"/>
            <a:ext cx="5381103" cy="4990973"/>
          </a:xfrm>
          <a:custGeom>
            <a:avLst/>
            <a:gdLst/>
            <a:ahLst/>
            <a:cxnLst/>
            <a:rect l="l" t="t" r="r" b="b"/>
            <a:pathLst>
              <a:path w="5381103" h="4990973">
                <a:moveTo>
                  <a:pt x="0" y="0"/>
                </a:moveTo>
                <a:lnTo>
                  <a:pt x="5381103" y="0"/>
                </a:lnTo>
                <a:lnTo>
                  <a:pt x="5381103" y="4990973"/>
                </a:lnTo>
                <a:lnTo>
                  <a:pt x="0" y="499097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5461674" y="-1231629"/>
            <a:ext cx="4204062" cy="4074119"/>
          </a:xfrm>
          <a:custGeom>
            <a:avLst/>
            <a:gdLst/>
            <a:ahLst/>
            <a:cxnLst/>
            <a:rect l="l" t="t" r="r" b="b"/>
            <a:pathLst>
              <a:path w="4204062" h="4074119">
                <a:moveTo>
                  <a:pt x="0" y="0"/>
                </a:moveTo>
                <a:lnTo>
                  <a:pt x="4204063" y="0"/>
                </a:lnTo>
                <a:lnTo>
                  <a:pt x="4204063" y="4074119"/>
                </a:lnTo>
                <a:lnTo>
                  <a:pt x="0" y="407411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153213" y="1954667"/>
            <a:ext cx="5749360" cy="1514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11999"/>
              </a:lnSpc>
              <a:spcBef>
                <a:spcPct val="0"/>
              </a:spcBef>
            </a:pPr>
            <a:r>
              <a:rPr lang="en-US" sz="9999" spc="199">
                <a:solidFill>
                  <a:srgbClr val="000000"/>
                </a:solidFill>
                <a:latin typeface="Gagalin"/>
              </a:rPr>
              <a:t>contents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9028830" y="2341013"/>
            <a:ext cx="765441" cy="741782"/>
            <a:chOff x="0" y="0"/>
            <a:chExt cx="1020588" cy="98904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20588" cy="989043"/>
            </a:xfrm>
            <a:custGeom>
              <a:avLst/>
              <a:gdLst/>
              <a:ahLst/>
              <a:cxnLst/>
              <a:rect l="l" t="t" r="r" b="b"/>
              <a:pathLst>
                <a:path w="1020588" h="989043">
                  <a:moveTo>
                    <a:pt x="0" y="0"/>
                  </a:moveTo>
                  <a:lnTo>
                    <a:pt x="1020588" y="0"/>
                  </a:lnTo>
                  <a:lnTo>
                    <a:pt x="1020588" y="989043"/>
                  </a:lnTo>
                  <a:lnTo>
                    <a:pt x="0" y="9890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54216" y="-2505"/>
              <a:ext cx="712157" cy="9464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777"/>
                </a:lnSpc>
              </a:pPr>
              <a:r>
                <a:rPr lang="en-US" sz="4443" spc="88" dirty="0">
                  <a:solidFill>
                    <a:srgbClr val="000000"/>
                  </a:solidFill>
                  <a:latin typeface="Gagalin"/>
                </a:rPr>
                <a:t>1.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028830" y="3576114"/>
            <a:ext cx="765441" cy="741782"/>
            <a:chOff x="0" y="0"/>
            <a:chExt cx="1020588" cy="98904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20588" cy="989043"/>
            </a:xfrm>
            <a:custGeom>
              <a:avLst/>
              <a:gdLst/>
              <a:ahLst/>
              <a:cxnLst/>
              <a:rect l="l" t="t" r="r" b="b"/>
              <a:pathLst>
                <a:path w="1020588" h="989043">
                  <a:moveTo>
                    <a:pt x="0" y="0"/>
                  </a:moveTo>
                  <a:lnTo>
                    <a:pt x="1020588" y="0"/>
                  </a:lnTo>
                  <a:lnTo>
                    <a:pt x="1020588" y="989043"/>
                  </a:lnTo>
                  <a:lnTo>
                    <a:pt x="0" y="9890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54216" y="-2505"/>
              <a:ext cx="712157" cy="9464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777"/>
                </a:lnSpc>
              </a:pPr>
              <a:r>
                <a:rPr lang="en-US" sz="4443" spc="88">
                  <a:solidFill>
                    <a:srgbClr val="000000"/>
                  </a:solidFill>
                  <a:latin typeface="Gagalin"/>
                </a:rPr>
                <a:t>2.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028830" y="4811215"/>
            <a:ext cx="765441" cy="741782"/>
            <a:chOff x="0" y="0"/>
            <a:chExt cx="1020588" cy="98904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20588" cy="989043"/>
            </a:xfrm>
            <a:custGeom>
              <a:avLst/>
              <a:gdLst/>
              <a:ahLst/>
              <a:cxnLst/>
              <a:rect l="l" t="t" r="r" b="b"/>
              <a:pathLst>
                <a:path w="1020588" h="989043">
                  <a:moveTo>
                    <a:pt x="0" y="0"/>
                  </a:moveTo>
                  <a:lnTo>
                    <a:pt x="1020588" y="0"/>
                  </a:lnTo>
                  <a:lnTo>
                    <a:pt x="1020588" y="989043"/>
                  </a:lnTo>
                  <a:lnTo>
                    <a:pt x="0" y="9890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54216" y="-2505"/>
              <a:ext cx="712157" cy="9464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777"/>
                </a:lnSpc>
              </a:pPr>
              <a:r>
                <a:rPr lang="en-US" sz="4443" spc="88">
                  <a:solidFill>
                    <a:srgbClr val="000000"/>
                  </a:solidFill>
                  <a:latin typeface="Gagalin"/>
                </a:rPr>
                <a:t>3.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28830" y="6046316"/>
            <a:ext cx="765441" cy="741782"/>
            <a:chOff x="0" y="0"/>
            <a:chExt cx="1020588" cy="989043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020588" cy="989043"/>
            </a:xfrm>
            <a:custGeom>
              <a:avLst/>
              <a:gdLst/>
              <a:ahLst/>
              <a:cxnLst/>
              <a:rect l="l" t="t" r="r" b="b"/>
              <a:pathLst>
                <a:path w="1020588" h="989043">
                  <a:moveTo>
                    <a:pt x="0" y="0"/>
                  </a:moveTo>
                  <a:lnTo>
                    <a:pt x="1020588" y="0"/>
                  </a:lnTo>
                  <a:lnTo>
                    <a:pt x="1020588" y="989043"/>
                  </a:lnTo>
                  <a:lnTo>
                    <a:pt x="0" y="9890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54216" y="-2505"/>
              <a:ext cx="712157" cy="9464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777"/>
                </a:lnSpc>
              </a:pPr>
              <a:r>
                <a:rPr lang="en-US" sz="4443" spc="88">
                  <a:solidFill>
                    <a:srgbClr val="000000"/>
                  </a:solidFill>
                  <a:latin typeface="Gagalin"/>
                </a:rPr>
                <a:t>4.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028830" y="7281417"/>
            <a:ext cx="765441" cy="741782"/>
            <a:chOff x="0" y="0"/>
            <a:chExt cx="1020588" cy="989043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20588" cy="989043"/>
            </a:xfrm>
            <a:custGeom>
              <a:avLst/>
              <a:gdLst/>
              <a:ahLst/>
              <a:cxnLst/>
              <a:rect l="l" t="t" r="r" b="b"/>
              <a:pathLst>
                <a:path w="1020588" h="989043">
                  <a:moveTo>
                    <a:pt x="0" y="0"/>
                  </a:moveTo>
                  <a:lnTo>
                    <a:pt x="1020588" y="0"/>
                  </a:lnTo>
                  <a:lnTo>
                    <a:pt x="1020588" y="989043"/>
                  </a:lnTo>
                  <a:lnTo>
                    <a:pt x="0" y="9890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54216" y="-2505"/>
              <a:ext cx="712157" cy="9464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777"/>
                </a:lnSpc>
              </a:pPr>
              <a:r>
                <a:rPr lang="en-US" sz="4443" spc="88">
                  <a:solidFill>
                    <a:srgbClr val="000000"/>
                  </a:solidFill>
                  <a:latin typeface="Gagalin"/>
                </a:rPr>
                <a:t>5.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9028830" y="8516518"/>
            <a:ext cx="765441" cy="741782"/>
            <a:chOff x="0" y="0"/>
            <a:chExt cx="1020588" cy="989043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20588" cy="989043"/>
            </a:xfrm>
            <a:custGeom>
              <a:avLst/>
              <a:gdLst/>
              <a:ahLst/>
              <a:cxnLst/>
              <a:rect l="l" t="t" r="r" b="b"/>
              <a:pathLst>
                <a:path w="1020588" h="989043">
                  <a:moveTo>
                    <a:pt x="0" y="0"/>
                  </a:moveTo>
                  <a:lnTo>
                    <a:pt x="1020588" y="0"/>
                  </a:lnTo>
                  <a:lnTo>
                    <a:pt x="1020588" y="989043"/>
                  </a:lnTo>
                  <a:lnTo>
                    <a:pt x="0" y="9890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54216" y="-2505"/>
              <a:ext cx="712157" cy="9464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777"/>
                </a:lnSpc>
              </a:pPr>
              <a:r>
                <a:rPr lang="en-US" sz="4443" spc="88" dirty="0">
                  <a:solidFill>
                    <a:srgbClr val="000000"/>
                  </a:solidFill>
                  <a:latin typeface="Gagalin"/>
                </a:rPr>
                <a:t>6.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15098631" y="-416990"/>
            <a:ext cx="4321338" cy="3424660"/>
          </a:xfrm>
          <a:custGeom>
            <a:avLst/>
            <a:gdLst/>
            <a:ahLst/>
            <a:cxnLst/>
            <a:rect l="l" t="t" r="r" b="b"/>
            <a:pathLst>
              <a:path w="4321338" h="3424660">
                <a:moveTo>
                  <a:pt x="0" y="0"/>
                </a:moveTo>
                <a:lnTo>
                  <a:pt x="4321338" y="0"/>
                </a:lnTo>
                <a:lnTo>
                  <a:pt x="4321338" y="3424660"/>
                </a:lnTo>
                <a:lnTo>
                  <a:pt x="0" y="342466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10584846" y="2433953"/>
            <a:ext cx="6101196" cy="1052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59"/>
              </a:lnSpc>
            </a:pPr>
            <a:r>
              <a:rPr lang="en-US" sz="3199" spc="63" dirty="0">
                <a:solidFill>
                  <a:srgbClr val="000000"/>
                </a:solidFill>
                <a:latin typeface="Agrandir"/>
              </a:rPr>
              <a:t>Recap of day 3</a:t>
            </a:r>
          </a:p>
          <a:p>
            <a:pPr algn="l">
              <a:lnSpc>
                <a:spcPts val="4159"/>
              </a:lnSpc>
            </a:pPr>
            <a:endParaRPr lang="en-US" sz="3199" spc="63" dirty="0">
              <a:solidFill>
                <a:srgbClr val="000000"/>
              </a:solidFill>
              <a:latin typeface="Agrandir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584847" y="3587316"/>
            <a:ext cx="6101196" cy="514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59"/>
              </a:lnSpc>
            </a:pPr>
            <a:r>
              <a:rPr lang="en-US" sz="3199" spc="63" dirty="0">
                <a:solidFill>
                  <a:srgbClr val="000000"/>
                </a:solidFill>
                <a:latin typeface="Agrandir"/>
              </a:rPr>
              <a:t>Your Presentations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84846" y="4822417"/>
            <a:ext cx="7169753" cy="10527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159"/>
              </a:lnSpc>
            </a:pPr>
            <a:r>
              <a:rPr lang="en-US" sz="3199" spc="63" dirty="0">
                <a:solidFill>
                  <a:srgbClr val="000000"/>
                </a:solidFill>
                <a:latin typeface="Agrandir"/>
              </a:rPr>
              <a:t>Ethical Practice: organization and coaches/mentors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584847" y="6057518"/>
            <a:ext cx="6101196" cy="514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59"/>
              </a:lnSpc>
            </a:pPr>
            <a:r>
              <a:rPr lang="en-US" sz="3199" spc="63" dirty="0">
                <a:solidFill>
                  <a:srgbClr val="000000"/>
                </a:solidFill>
                <a:latin typeface="Agrandir"/>
              </a:rPr>
              <a:t>EMCC Global Code of Ethics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584847" y="7293228"/>
            <a:ext cx="6101196" cy="1052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59"/>
              </a:lnSpc>
            </a:pPr>
            <a:r>
              <a:rPr lang="en-US" sz="3199" spc="63" dirty="0">
                <a:solidFill>
                  <a:srgbClr val="000000"/>
                </a:solidFill>
                <a:latin typeface="Agrandir"/>
              </a:rPr>
              <a:t>Cultural Considerations and solving an ethical dilemma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584847" y="8528938"/>
            <a:ext cx="6101196" cy="1052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59"/>
              </a:lnSpc>
            </a:pPr>
            <a:r>
              <a:rPr lang="en-US" sz="3199" spc="63" dirty="0">
                <a:solidFill>
                  <a:srgbClr val="000000"/>
                </a:solidFill>
                <a:latin typeface="Agrandir"/>
              </a:rPr>
              <a:t>Maintaining psychological safety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2272947">
            <a:off x="13553100" y="-2371378"/>
            <a:ext cx="8106813" cy="8725533"/>
          </a:xfrm>
          <a:custGeom>
            <a:avLst/>
            <a:gdLst/>
            <a:ahLst/>
            <a:cxnLst/>
            <a:rect l="l" t="t" r="r" b="b"/>
            <a:pathLst>
              <a:path w="8106813" h="8725533">
                <a:moveTo>
                  <a:pt x="0" y="0"/>
                </a:moveTo>
                <a:lnTo>
                  <a:pt x="8106813" y="0"/>
                </a:lnTo>
                <a:lnTo>
                  <a:pt x="8106813" y="8725533"/>
                </a:lnTo>
                <a:lnTo>
                  <a:pt x="0" y="8725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5374744" y="7682326"/>
            <a:ext cx="3252480" cy="3151948"/>
          </a:xfrm>
          <a:custGeom>
            <a:avLst/>
            <a:gdLst/>
            <a:ahLst/>
            <a:cxnLst/>
            <a:rect l="l" t="t" r="r" b="b"/>
            <a:pathLst>
              <a:path w="3252480" h="3151948">
                <a:moveTo>
                  <a:pt x="0" y="0"/>
                </a:moveTo>
                <a:lnTo>
                  <a:pt x="3252479" y="0"/>
                </a:lnTo>
                <a:lnTo>
                  <a:pt x="3252479" y="3151948"/>
                </a:lnTo>
                <a:lnTo>
                  <a:pt x="0" y="315194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3649572">
            <a:off x="-3765059" y="5277923"/>
            <a:ext cx="7530117" cy="6918465"/>
          </a:xfrm>
          <a:custGeom>
            <a:avLst/>
            <a:gdLst/>
            <a:ahLst/>
            <a:cxnLst/>
            <a:rect l="l" t="t" r="r" b="b"/>
            <a:pathLst>
              <a:path w="7530117" h="6918465">
                <a:moveTo>
                  <a:pt x="0" y="0"/>
                </a:moveTo>
                <a:lnTo>
                  <a:pt x="7530118" y="0"/>
                </a:lnTo>
                <a:lnTo>
                  <a:pt x="7530118" y="6918466"/>
                </a:lnTo>
                <a:lnTo>
                  <a:pt x="0" y="69184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882822">
            <a:off x="15329165" y="-215633"/>
            <a:ext cx="3343637" cy="4414042"/>
          </a:xfrm>
          <a:custGeom>
            <a:avLst/>
            <a:gdLst/>
            <a:ahLst/>
            <a:cxnLst/>
            <a:rect l="l" t="t" r="r" b="b"/>
            <a:pathLst>
              <a:path w="3343637" h="4414042">
                <a:moveTo>
                  <a:pt x="0" y="0"/>
                </a:moveTo>
                <a:lnTo>
                  <a:pt x="3343637" y="0"/>
                </a:lnTo>
                <a:lnTo>
                  <a:pt x="3343637" y="4414042"/>
                </a:lnTo>
                <a:lnTo>
                  <a:pt x="0" y="441404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1772112">
            <a:off x="-1176621" y="6761333"/>
            <a:ext cx="3375450" cy="4072941"/>
          </a:xfrm>
          <a:custGeom>
            <a:avLst/>
            <a:gdLst/>
            <a:ahLst/>
            <a:cxnLst/>
            <a:rect l="l" t="t" r="r" b="b"/>
            <a:pathLst>
              <a:path w="3375450" h="4072941">
                <a:moveTo>
                  <a:pt x="0" y="0"/>
                </a:moveTo>
                <a:lnTo>
                  <a:pt x="3375451" y="0"/>
                </a:lnTo>
                <a:lnTo>
                  <a:pt x="3375451" y="4072941"/>
                </a:lnTo>
                <a:lnTo>
                  <a:pt x="0" y="407294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373818" y="3763475"/>
            <a:ext cx="15627165" cy="5494825"/>
            <a:chOff x="0" y="0"/>
            <a:chExt cx="20836220" cy="7326434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20836220" cy="7326434"/>
              <a:chOff x="0" y="0"/>
              <a:chExt cx="4115797" cy="1447197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115797" cy="1447197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447197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447197"/>
                    </a:lnTo>
                    <a:lnTo>
                      <a:pt x="0" y="1447197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4115797" cy="148529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0" y="0"/>
              <a:ext cx="20836220" cy="7326434"/>
              <a:chOff x="0" y="0"/>
              <a:chExt cx="4115797" cy="1447197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115797" cy="1447197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447197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447197"/>
                    </a:lnTo>
                    <a:lnTo>
                      <a:pt x="0" y="1447197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pPr lvl="1"/>
                <a:endParaRPr lang="en-GB" sz="2400" dirty="0">
                  <a:solidFill>
                    <a:srgbClr val="242424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</a:endParaRPr>
              </a:p>
              <a:p>
                <a:pPr lvl="1"/>
                <a:r>
                  <a:rPr lang="en-GB" sz="2400" dirty="0">
                    <a:solidFill>
                      <a:srgbClr val="242424"/>
                    </a:solidFill>
                    <a:effectLst/>
                    <a:latin typeface="Calibri" panose="020F0502020204030204" pitchFamily="34" charset="0"/>
                    <a:ea typeface="Times New Roman" panose="02020603050405020304" pitchFamily="18" charset="0"/>
                  </a:rPr>
                  <a:t>Implementation, monitoring and evaluating your (client) organisation’s Coaching and Mentoring programme:</a:t>
                </a:r>
              </a:p>
              <a:p>
                <a:pPr lvl="1"/>
                <a:endParaRPr lang="en-GB" sz="2400" dirty="0">
                  <a:solidFill>
                    <a:srgbClr val="242424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</a:endParaRPr>
              </a:p>
              <a:p>
                <a:pPr marL="800100" lvl="1" indent="-342900">
                  <a:lnSpc>
                    <a:spcPct val="115000"/>
                  </a:lnSpc>
                  <a:spcAft>
                    <a:spcPts val="1000"/>
                  </a:spcAft>
                  <a:buFont typeface="Wingdings" panose="05000000000000000000" pitchFamily="2" charset="2"/>
                  <a:buChar char="q"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</a:rPr>
                  <a:t>Creating a coaching culture</a:t>
                </a:r>
                <a:endParaRPr lang="en-GB" sz="24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800100" lvl="1" indent="-342900">
                  <a:lnSpc>
                    <a:spcPct val="115000"/>
                  </a:lnSpc>
                  <a:spcAft>
                    <a:spcPts val="1000"/>
                  </a:spcAft>
                  <a:buFont typeface="Wingdings" panose="05000000000000000000" pitchFamily="2" charset="2"/>
                  <a:buChar char="q"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</a:rPr>
                  <a:t>Action plan – Implementation and Monitoring</a:t>
                </a:r>
                <a:endParaRPr lang="en-GB" sz="24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800100" lvl="1" indent="-342900">
                  <a:lnSpc>
                    <a:spcPct val="115000"/>
                  </a:lnSpc>
                  <a:spcAft>
                    <a:spcPts val="1000"/>
                  </a:spcAft>
                  <a:buFont typeface="Wingdings" panose="05000000000000000000" pitchFamily="2" charset="2"/>
                  <a:buChar char="q"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</a:rPr>
                  <a:t>How do we evaluate the success of the programme?</a:t>
                </a:r>
                <a:endParaRPr lang="en-GB" sz="24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800100" lvl="1" indent="-342900">
                  <a:buFont typeface="Wingdings" panose="05000000000000000000" pitchFamily="2" charset="2"/>
                  <a:buChar char="q"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</a:rPr>
                  <a:t>Developing Coaches and Mentors and supervision</a:t>
                </a:r>
                <a:endParaRPr lang="en-GB" sz="2400" dirty="0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38100"/>
                <a:ext cx="4115797" cy="148529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5" name="TextBox 15"/>
          <p:cNvSpPr txBox="1"/>
          <p:nvPr/>
        </p:nvSpPr>
        <p:spPr>
          <a:xfrm>
            <a:off x="1373818" y="1095375"/>
            <a:ext cx="11381592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800"/>
              </a:lnSpc>
            </a:pPr>
            <a:r>
              <a:rPr lang="en-US" sz="8000" spc="160" dirty="0">
                <a:solidFill>
                  <a:srgbClr val="000000"/>
                </a:solidFill>
                <a:latin typeface="Gagalin"/>
              </a:rPr>
              <a:t>Recap of Day 3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2885" y="-21606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8846365" y="1028700"/>
            <a:ext cx="7886600" cy="832080"/>
            <a:chOff x="0" y="0"/>
            <a:chExt cx="2077129" cy="21914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77129" cy="219149"/>
            </a:xfrm>
            <a:custGeom>
              <a:avLst/>
              <a:gdLst/>
              <a:ahLst/>
              <a:cxnLst/>
              <a:rect l="l" t="t" r="r" b="b"/>
              <a:pathLst>
                <a:path w="2077129" h="219149">
                  <a:moveTo>
                    <a:pt x="0" y="0"/>
                  </a:moveTo>
                  <a:lnTo>
                    <a:pt x="2077129" y="0"/>
                  </a:lnTo>
                  <a:lnTo>
                    <a:pt x="2077129" y="219149"/>
                  </a:lnTo>
                  <a:lnTo>
                    <a:pt x="0" y="21914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077129" cy="2572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846365" y="1028700"/>
            <a:ext cx="7886600" cy="832080"/>
            <a:chOff x="0" y="0"/>
            <a:chExt cx="2077129" cy="21914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077129" cy="219149"/>
            </a:xfrm>
            <a:custGeom>
              <a:avLst/>
              <a:gdLst/>
              <a:ahLst/>
              <a:cxnLst/>
              <a:rect l="l" t="t" r="r" b="b"/>
              <a:pathLst>
                <a:path w="2077129" h="219149">
                  <a:moveTo>
                    <a:pt x="0" y="0"/>
                  </a:moveTo>
                  <a:lnTo>
                    <a:pt x="2077129" y="0"/>
                  </a:lnTo>
                  <a:lnTo>
                    <a:pt x="2077129" y="219149"/>
                  </a:lnTo>
                  <a:lnTo>
                    <a:pt x="0" y="219149"/>
                  </a:lnTo>
                  <a:close/>
                </a:path>
              </a:pathLst>
            </a:custGeom>
            <a:solidFill>
              <a:srgbClr val="FFFFFF">
                <a:alpha val="40000"/>
              </a:srgbClr>
            </a:solidFill>
            <a:ln w="38100" cap="sq">
              <a:solidFill>
                <a:srgbClr val="000000">
                  <a:alpha val="40000"/>
                </a:srgbClr>
              </a:solidFill>
              <a:prstDash val="solid"/>
              <a:miter/>
            </a:ln>
          </p:spPr>
          <p:txBody>
            <a:bodyPr/>
            <a:lstStyle/>
            <a:p>
              <a:r>
                <a:rPr lang="en-GB" sz="2400" b="1" dirty="0"/>
                <a:t>Develop the Coaching and Mentoring Strategy, policy and programme documents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077129" cy="2572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rot="4029577">
            <a:off x="11748117" y="3238424"/>
            <a:ext cx="11022365" cy="10127047"/>
          </a:xfrm>
          <a:custGeom>
            <a:avLst/>
            <a:gdLst/>
            <a:ahLst/>
            <a:cxnLst/>
            <a:rect l="l" t="t" r="r" b="b"/>
            <a:pathLst>
              <a:path w="11022365" h="10127047">
                <a:moveTo>
                  <a:pt x="0" y="0"/>
                </a:moveTo>
                <a:lnTo>
                  <a:pt x="11022366" y="0"/>
                </a:lnTo>
                <a:lnTo>
                  <a:pt x="11022366" y="10127047"/>
                </a:lnTo>
                <a:lnTo>
                  <a:pt x="0" y="1012704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852564">
            <a:off x="15257373" y="6303056"/>
            <a:ext cx="3492494" cy="4456133"/>
          </a:xfrm>
          <a:custGeom>
            <a:avLst/>
            <a:gdLst/>
            <a:ahLst/>
            <a:cxnLst/>
            <a:rect l="l" t="t" r="r" b="b"/>
            <a:pathLst>
              <a:path w="3492494" h="4456133">
                <a:moveTo>
                  <a:pt x="0" y="0"/>
                </a:moveTo>
                <a:lnTo>
                  <a:pt x="3492494" y="0"/>
                </a:lnTo>
                <a:lnTo>
                  <a:pt x="3492494" y="4456132"/>
                </a:lnTo>
                <a:lnTo>
                  <a:pt x="0" y="445613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8846365" y="2265315"/>
            <a:ext cx="7886600" cy="832080"/>
            <a:chOff x="0" y="0"/>
            <a:chExt cx="10515466" cy="1109439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10515466" cy="1109439"/>
              <a:chOff x="0" y="0"/>
              <a:chExt cx="2077129" cy="21914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0" y="0"/>
              <a:ext cx="10515466" cy="1109439"/>
              <a:chOff x="0" y="0"/>
              <a:chExt cx="2077129" cy="21914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r>
                  <a:rPr lang="en-GB" sz="2400" b="1" dirty="0"/>
                  <a:t>Review the EMCC Global Code of Ethics and consider its relevance to your role as a coach and mentor. </a:t>
                </a: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8846365" y="3501929"/>
            <a:ext cx="7886600" cy="832080"/>
            <a:chOff x="0" y="0"/>
            <a:chExt cx="10515466" cy="1109439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10515466" cy="1109439"/>
              <a:chOff x="0" y="0"/>
              <a:chExt cx="2077129" cy="21914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0" y="0"/>
              <a:ext cx="10515466" cy="1109439"/>
              <a:chOff x="0" y="0"/>
              <a:chExt cx="2077129" cy="21914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r>
                  <a:rPr lang="en-GB" sz="2400" b="1" dirty="0"/>
                  <a:t>Consider how you would integrate the code of ethics into your organisation coaching and mentoring programme.</a:t>
                </a: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8846365" y="4734059"/>
            <a:ext cx="7886600" cy="832080"/>
            <a:chOff x="0" y="0"/>
            <a:chExt cx="10515466" cy="1109439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10515466" cy="1109439"/>
              <a:chOff x="0" y="0"/>
              <a:chExt cx="2077129" cy="21914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0" y="0"/>
              <a:ext cx="10515466" cy="1109439"/>
              <a:chOff x="0" y="0"/>
              <a:chExt cx="2077129" cy="21914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r>
                  <a:rPr lang="en-GB" sz="2400" b="1" dirty="0"/>
                  <a:t>Key Points from Chapter 14: Ethical Capacity – Hawkins, P., and Smith, N., (2013)</a:t>
                </a:r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8846365" y="5942578"/>
            <a:ext cx="7886600" cy="832080"/>
            <a:chOff x="0" y="0"/>
            <a:chExt cx="10515466" cy="1109439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10515466" cy="1109439"/>
              <a:chOff x="0" y="0"/>
              <a:chExt cx="2077129" cy="219149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0" y="0"/>
              <a:ext cx="10515466" cy="1109439"/>
              <a:chOff x="0" y="0"/>
              <a:chExt cx="2077129" cy="219149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r>
                  <a:rPr lang="en-GB" sz="2400" b="1" dirty="0"/>
                  <a:t>Key Points from Chapter 15: Working with difference: transcultural capacity – Hawkins, P., and Smith, N., (2013)</a:t>
                </a:r>
              </a:p>
              <a:p>
                <a:endParaRPr lang="en-GB" dirty="0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8846365" y="7179193"/>
            <a:ext cx="7886600" cy="832080"/>
            <a:chOff x="0" y="0"/>
            <a:chExt cx="10515466" cy="1109439"/>
          </a:xfrm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10515466" cy="1109439"/>
              <a:chOff x="0" y="0"/>
              <a:chExt cx="2077129" cy="219149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0" y="0"/>
              <a:ext cx="10515466" cy="1109439"/>
              <a:chOff x="0" y="0"/>
              <a:chExt cx="2077129" cy="219149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r>
                  <a:rPr lang="en-GB" sz="2400" b="1" dirty="0"/>
                  <a:t>Key Points from Chapter 30 Ethics in Coaching  - </a:t>
                </a:r>
                <a:r>
                  <a:rPr lang="en-GB" sz="2400" b="1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</a:rPr>
                  <a:t>Cox, E., </a:t>
                </a:r>
                <a:r>
                  <a:rPr lang="en-GB" sz="2400" b="1" dirty="0" err="1">
                    <a:effectLst/>
                    <a:latin typeface="Calibri" panose="020F0502020204030204" pitchFamily="34" charset="0"/>
                    <a:ea typeface="Times New Roman" panose="02020603050405020304" pitchFamily="18" charset="0"/>
                  </a:rPr>
                  <a:t>Bachkirova</a:t>
                </a:r>
                <a:r>
                  <a:rPr lang="en-GB" sz="2400" b="1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</a:rPr>
                  <a:t>, T and Clutterbuck D., eds. (2018) </a:t>
                </a:r>
                <a:endParaRPr lang="en-GB" b="1" dirty="0"/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46" name="Group 46"/>
          <p:cNvGrpSpPr/>
          <p:nvPr/>
        </p:nvGrpSpPr>
        <p:grpSpPr>
          <a:xfrm>
            <a:off x="8846365" y="8266661"/>
            <a:ext cx="7886600" cy="1353180"/>
            <a:chOff x="0" y="-192881"/>
            <a:chExt cx="10515466" cy="1302320"/>
          </a:xfrm>
        </p:grpSpPr>
        <p:grpSp>
          <p:nvGrpSpPr>
            <p:cNvPr id="47" name="Group 47"/>
            <p:cNvGrpSpPr/>
            <p:nvPr/>
          </p:nvGrpSpPr>
          <p:grpSpPr>
            <a:xfrm>
              <a:off x="0" y="0"/>
              <a:ext cx="10515466" cy="1109439"/>
              <a:chOff x="0" y="0"/>
              <a:chExt cx="2077129" cy="219149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50" name="Group 50"/>
            <p:cNvGrpSpPr/>
            <p:nvPr/>
          </p:nvGrpSpPr>
          <p:grpSpPr>
            <a:xfrm>
              <a:off x="0" y="-192881"/>
              <a:ext cx="10515466" cy="1302319"/>
              <a:chOff x="0" y="-38100"/>
              <a:chExt cx="2077129" cy="257249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2077129" cy="219149"/>
              </a:xfrm>
              <a:custGeom>
                <a:avLst/>
                <a:gdLst/>
                <a:ahLst/>
                <a:cxnLst/>
                <a:rect l="l" t="t" r="r" b="b"/>
                <a:pathLst>
                  <a:path w="2077129" h="219149">
                    <a:moveTo>
                      <a:pt x="0" y="0"/>
                    </a:moveTo>
                    <a:lnTo>
                      <a:pt x="2077129" y="0"/>
                    </a:lnTo>
                    <a:lnTo>
                      <a:pt x="2077129" y="219149"/>
                    </a:lnTo>
                    <a:lnTo>
                      <a:pt x="0" y="21914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r>
                  <a:rPr lang="en-GB" sz="2400" b="1" dirty="0"/>
                  <a:t>Key Points from recent and relevant literature on Ethics in Coaching and Mentoring with links to Organisational Development</a:t>
                </a:r>
              </a:p>
              <a:p>
                <a:endParaRPr lang="en-GB" dirty="0"/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0" y="-38100"/>
                <a:ext cx="2077129" cy="2572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53" name="Freeform 53"/>
          <p:cNvSpPr/>
          <p:nvPr/>
        </p:nvSpPr>
        <p:spPr>
          <a:xfrm rot="-3853104">
            <a:off x="-963412" y="-4129713"/>
            <a:ext cx="8022190" cy="9004499"/>
          </a:xfrm>
          <a:custGeom>
            <a:avLst/>
            <a:gdLst/>
            <a:ahLst/>
            <a:cxnLst/>
            <a:rect l="l" t="t" r="r" b="b"/>
            <a:pathLst>
              <a:path w="8022190" h="9004499">
                <a:moveTo>
                  <a:pt x="0" y="0"/>
                </a:moveTo>
                <a:lnTo>
                  <a:pt x="8022190" y="0"/>
                </a:lnTo>
                <a:lnTo>
                  <a:pt x="8022190" y="9004499"/>
                </a:lnTo>
                <a:lnTo>
                  <a:pt x="0" y="900449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4" name="Freeform 54"/>
          <p:cNvSpPr/>
          <p:nvPr/>
        </p:nvSpPr>
        <p:spPr>
          <a:xfrm>
            <a:off x="-270655" y="-1786376"/>
            <a:ext cx="4621267" cy="4883770"/>
          </a:xfrm>
          <a:custGeom>
            <a:avLst/>
            <a:gdLst/>
            <a:ahLst/>
            <a:cxnLst/>
            <a:rect l="l" t="t" r="r" b="b"/>
            <a:pathLst>
              <a:path w="4621267" h="4883770">
                <a:moveTo>
                  <a:pt x="0" y="0"/>
                </a:moveTo>
                <a:lnTo>
                  <a:pt x="4621267" y="0"/>
                </a:lnTo>
                <a:lnTo>
                  <a:pt x="4621267" y="4883770"/>
                </a:lnTo>
                <a:lnTo>
                  <a:pt x="0" y="488377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5" name="TextBox 55"/>
          <p:cNvSpPr txBox="1"/>
          <p:nvPr/>
        </p:nvSpPr>
        <p:spPr>
          <a:xfrm>
            <a:off x="762001" y="3928107"/>
            <a:ext cx="6939334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9600"/>
              </a:lnSpc>
              <a:spcBef>
                <a:spcPct val="0"/>
              </a:spcBef>
            </a:pPr>
            <a:r>
              <a:rPr lang="en-US" sz="8000" spc="160" dirty="0">
                <a:solidFill>
                  <a:srgbClr val="000000"/>
                </a:solidFill>
                <a:latin typeface="Gagalin"/>
              </a:rPr>
              <a:t>Your Presentations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33401" y="7429500"/>
            <a:ext cx="7410492" cy="9094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500"/>
              </a:lnSpc>
            </a:pPr>
            <a:r>
              <a:rPr lang="en-US" sz="3600" dirty="0">
                <a:solidFill>
                  <a:srgbClr val="000000"/>
                </a:solidFill>
                <a:latin typeface="Agrandir"/>
              </a:rPr>
              <a:t>Based of post workshop 3 activity and pre workshop 4 activity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2272947">
            <a:off x="13553100" y="-2371378"/>
            <a:ext cx="8106813" cy="8725533"/>
          </a:xfrm>
          <a:custGeom>
            <a:avLst/>
            <a:gdLst/>
            <a:ahLst/>
            <a:cxnLst/>
            <a:rect l="l" t="t" r="r" b="b"/>
            <a:pathLst>
              <a:path w="8106813" h="8725533">
                <a:moveTo>
                  <a:pt x="0" y="0"/>
                </a:moveTo>
                <a:lnTo>
                  <a:pt x="8106813" y="0"/>
                </a:lnTo>
                <a:lnTo>
                  <a:pt x="8106813" y="8725533"/>
                </a:lnTo>
                <a:lnTo>
                  <a:pt x="0" y="8725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5374744" y="7682326"/>
            <a:ext cx="3252480" cy="3151948"/>
          </a:xfrm>
          <a:custGeom>
            <a:avLst/>
            <a:gdLst/>
            <a:ahLst/>
            <a:cxnLst/>
            <a:rect l="l" t="t" r="r" b="b"/>
            <a:pathLst>
              <a:path w="3252480" h="3151948">
                <a:moveTo>
                  <a:pt x="0" y="0"/>
                </a:moveTo>
                <a:lnTo>
                  <a:pt x="3252479" y="0"/>
                </a:lnTo>
                <a:lnTo>
                  <a:pt x="3252479" y="3151948"/>
                </a:lnTo>
                <a:lnTo>
                  <a:pt x="0" y="315194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3649572">
            <a:off x="-3088118" y="5318453"/>
            <a:ext cx="7530117" cy="6918465"/>
          </a:xfrm>
          <a:custGeom>
            <a:avLst/>
            <a:gdLst/>
            <a:ahLst/>
            <a:cxnLst/>
            <a:rect l="l" t="t" r="r" b="b"/>
            <a:pathLst>
              <a:path w="7530117" h="6918465">
                <a:moveTo>
                  <a:pt x="0" y="0"/>
                </a:moveTo>
                <a:lnTo>
                  <a:pt x="7530118" y="0"/>
                </a:lnTo>
                <a:lnTo>
                  <a:pt x="7530118" y="6918466"/>
                </a:lnTo>
                <a:lnTo>
                  <a:pt x="0" y="69184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882822">
            <a:off x="15329165" y="-215633"/>
            <a:ext cx="3343637" cy="4414042"/>
          </a:xfrm>
          <a:custGeom>
            <a:avLst/>
            <a:gdLst/>
            <a:ahLst/>
            <a:cxnLst/>
            <a:rect l="l" t="t" r="r" b="b"/>
            <a:pathLst>
              <a:path w="3343637" h="4414042">
                <a:moveTo>
                  <a:pt x="0" y="0"/>
                </a:moveTo>
                <a:lnTo>
                  <a:pt x="3343637" y="0"/>
                </a:lnTo>
                <a:lnTo>
                  <a:pt x="3343637" y="4414042"/>
                </a:lnTo>
                <a:lnTo>
                  <a:pt x="0" y="441404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1772112">
            <a:off x="-81256" y="6312518"/>
            <a:ext cx="3375450" cy="4072941"/>
          </a:xfrm>
          <a:custGeom>
            <a:avLst/>
            <a:gdLst/>
            <a:ahLst/>
            <a:cxnLst/>
            <a:rect l="l" t="t" r="r" b="b"/>
            <a:pathLst>
              <a:path w="3375450" h="4072941">
                <a:moveTo>
                  <a:pt x="0" y="0"/>
                </a:moveTo>
                <a:lnTo>
                  <a:pt x="3375451" y="0"/>
                </a:lnTo>
                <a:lnTo>
                  <a:pt x="3375451" y="4072941"/>
                </a:lnTo>
                <a:lnTo>
                  <a:pt x="0" y="407294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330417" y="3282861"/>
            <a:ext cx="15627165" cy="5494825"/>
            <a:chOff x="0" y="0"/>
            <a:chExt cx="20836220" cy="7326434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20836220" cy="7326434"/>
              <a:chOff x="0" y="0"/>
              <a:chExt cx="4115797" cy="1447197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115797" cy="1447197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447197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447197"/>
                    </a:lnTo>
                    <a:lnTo>
                      <a:pt x="0" y="1447197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4115797" cy="148529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0" y="0"/>
              <a:ext cx="20836220" cy="7326434"/>
              <a:chOff x="0" y="0"/>
              <a:chExt cx="4115797" cy="1447197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115797" cy="1447197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447197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447197"/>
                    </a:lnTo>
                    <a:lnTo>
                      <a:pt x="0" y="1447197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pPr lvl="1"/>
                <a:endParaRPr lang="en-GB" sz="2400" dirty="0">
                  <a:solidFill>
                    <a:srgbClr val="242424"/>
                  </a:solidFill>
                  <a:effectLst/>
                  <a:latin typeface="Calibri" panose="020F0502020204030204" pitchFamily="34" charset="0"/>
                  <a:ea typeface="Times New Roman" panose="02020603050405020304" pitchFamily="18" charset="0"/>
                </a:endParaRPr>
              </a:p>
              <a:p>
                <a:pPr lvl="1"/>
                <a:r>
                  <a:rPr lang="en-GB" sz="4400" dirty="0">
                    <a:solidFill>
                      <a:srgbClr val="242424"/>
                    </a:solidFill>
                    <a:effectLst/>
                    <a:latin typeface="Calibri" panose="020F0502020204030204" pitchFamily="34" charset="0"/>
                    <a:ea typeface="Times New Roman" panose="02020603050405020304" pitchFamily="18" charset="0"/>
                  </a:rPr>
                  <a:t>How do we ensure and maintain an ethical practice for the organisation, the coaches and mentors and ourselves?</a:t>
                </a:r>
                <a:endParaRPr lang="en-GB" sz="4400" dirty="0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38100"/>
                <a:ext cx="4115797" cy="148529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5" name="TextBox 15"/>
          <p:cNvSpPr txBox="1"/>
          <p:nvPr/>
        </p:nvSpPr>
        <p:spPr>
          <a:xfrm>
            <a:off x="1373818" y="1095375"/>
            <a:ext cx="11381592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800"/>
              </a:lnSpc>
            </a:pPr>
            <a:r>
              <a:rPr lang="en-US" sz="8000" spc="160" dirty="0">
                <a:solidFill>
                  <a:srgbClr val="000000"/>
                </a:solidFill>
                <a:latin typeface="Gagalin"/>
              </a:rPr>
              <a:t>Ethical Practice</a:t>
            </a:r>
          </a:p>
        </p:txBody>
      </p:sp>
    </p:spTree>
    <p:extLst>
      <p:ext uri="{BB962C8B-B14F-4D97-AF65-F5344CB8AC3E}">
        <p14:creationId xmlns:p14="http://schemas.microsoft.com/office/powerpoint/2010/main" val="4045766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9001677">
            <a:off x="-3456345" y="5990278"/>
            <a:ext cx="6912691" cy="7353926"/>
          </a:xfrm>
          <a:custGeom>
            <a:avLst/>
            <a:gdLst/>
            <a:ahLst/>
            <a:cxnLst/>
            <a:rect l="l" t="t" r="r" b="b"/>
            <a:pathLst>
              <a:path w="6912691" h="7353926">
                <a:moveTo>
                  <a:pt x="0" y="0"/>
                </a:moveTo>
                <a:lnTo>
                  <a:pt x="6912690" y="0"/>
                </a:lnTo>
                <a:lnTo>
                  <a:pt x="6912690" y="7353927"/>
                </a:lnTo>
                <a:lnTo>
                  <a:pt x="0" y="735392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658861" y="3195903"/>
            <a:ext cx="15748880" cy="6158488"/>
            <a:chOff x="0" y="-192881"/>
            <a:chExt cx="10438888" cy="8211317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10438888" cy="8018436"/>
              <a:chOff x="0" y="0"/>
              <a:chExt cx="2062002" cy="1583889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2062002" cy="1583889"/>
              </a:xfrm>
              <a:custGeom>
                <a:avLst/>
                <a:gdLst/>
                <a:ahLst/>
                <a:cxnLst/>
                <a:rect l="l" t="t" r="r" b="b"/>
                <a:pathLst>
                  <a:path w="2062002" h="1583889">
                    <a:moveTo>
                      <a:pt x="0" y="0"/>
                    </a:moveTo>
                    <a:lnTo>
                      <a:pt x="2062002" y="0"/>
                    </a:lnTo>
                    <a:lnTo>
                      <a:pt x="2062002" y="1583889"/>
                    </a:lnTo>
                    <a:lnTo>
                      <a:pt x="0" y="1583889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38100"/>
                <a:ext cx="2062002" cy="162198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0" y="-192881"/>
              <a:ext cx="10438888" cy="8211317"/>
              <a:chOff x="0" y="-38100"/>
              <a:chExt cx="2062002" cy="162198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2062002" cy="1583889"/>
              </a:xfrm>
              <a:custGeom>
                <a:avLst/>
                <a:gdLst/>
                <a:ahLst/>
                <a:cxnLst/>
                <a:rect l="l" t="t" r="r" b="b"/>
                <a:pathLst>
                  <a:path w="2062002" h="1583889">
                    <a:moveTo>
                      <a:pt x="0" y="0"/>
                    </a:moveTo>
                    <a:lnTo>
                      <a:pt x="2062002" y="0"/>
                    </a:lnTo>
                    <a:lnTo>
                      <a:pt x="2062002" y="1583889"/>
                    </a:lnTo>
                    <a:lnTo>
                      <a:pt x="0" y="158388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 dirty="0"/>
              </a:p>
              <a:p>
                <a:pPr marL="457200" indent="-457200">
                  <a:buFont typeface="Wingdings" panose="05000000000000000000" pitchFamily="2" charset="2"/>
                  <a:buChar char="q"/>
                </a:pPr>
                <a:r>
                  <a:rPr lang="en-GB" sz="2800" dirty="0"/>
                  <a:t>Why are ethics important in a coaching relationship?</a:t>
                </a:r>
              </a:p>
              <a:p>
                <a:pPr marL="457200" indent="-457200">
                  <a:buFont typeface="Wingdings" panose="05000000000000000000" pitchFamily="2" charset="2"/>
                  <a:buChar char="q"/>
                </a:pPr>
                <a:endParaRPr lang="en-GB" sz="2800" dirty="0"/>
              </a:p>
              <a:p>
                <a:pPr marL="457200" indent="-457200">
                  <a:buFont typeface="Wingdings" panose="05000000000000000000" pitchFamily="2" charset="2"/>
                  <a:buChar char="q"/>
                </a:pPr>
                <a:r>
                  <a:rPr lang="en-GB" sz="2800" dirty="0"/>
                  <a:t>How does the client know what your ‘code of ethics’ includes?</a:t>
                </a:r>
              </a:p>
              <a:p>
                <a:pPr marL="457200" indent="-457200">
                  <a:buFont typeface="Wingdings" panose="05000000000000000000" pitchFamily="2" charset="2"/>
                  <a:buChar char="q"/>
                </a:pPr>
                <a:endParaRPr lang="en-GB" sz="2800" dirty="0"/>
              </a:p>
              <a:p>
                <a:pPr marL="457200" indent="-457200">
                  <a:buFont typeface="Wingdings" panose="05000000000000000000" pitchFamily="2" charset="2"/>
                  <a:buChar char="q"/>
                </a:pPr>
                <a:r>
                  <a:rPr lang="en-GB" sz="2800" dirty="0"/>
                  <a:t>How would you introduce and embed a ‘code of ethics’ into a coaching programme or coaching culture?</a:t>
                </a:r>
              </a:p>
              <a:p>
                <a:endParaRPr lang="en-GB" sz="2800" dirty="0"/>
              </a:p>
              <a:p>
                <a:endParaRPr lang="en-GB" sz="2800" dirty="0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38100"/>
                <a:ext cx="2062002" cy="162198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1" name="Freeform 11"/>
          <p:cNvSpPr/>
          <p:nvPr/>
        </p:nvSpPr>
        <p:spPr>
          <a:xfrm>
            <a:off x="13639799" y="-2716135"/>
            <a:ext cx="9244811" cy="8316835"/>
          </a:xfrm>
          <a:custGeom>
            <a:avLst/>
            <a:gdLst/>
            <a:ahLst/>
            <a:cxnLst/>
            <a:rect l="l" t="t" r="r" b="b"/>
            <a:pathLst>
              <a:path w="9738642" h="9384510">
                <a:moveTo>
                  <a:pt x="0" y="0"/>
                </a:moveTo>
                <a:lnTo>
                  <a:pt x="9738642" y="0"/>
                </a:lnTo>
                <a:lnTo>
                  <a:pt x="9738642" y="9384510"/>
                </a:lnTo>
                <a:lnTo>
                  <a:pt x="0" y="938451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1093412">
            <a:off x="14315174" y="14176"/>
            <a:ext cx="4439711" cy="4017939"/>
          </a:xfrm>
          <a:custGeom>
            <a:avLst/>
            <a:gdLst/>
            <a:ahLst/>
            <a:cxnLst/>
            <a:rect l="l" t="t" r="r" b="b"/>
            <a:pathLst>
              <a:path w="4439711" h="4017939">
                <a:moveTo>
                  <a:pt x="0" y="0"/>
                </a:moveTo>
                <a:lnTo>
                  <a:pt x="4439711" y="0"/>
                </a:lnTo>
                <a:lnTo>
                  <a:pt x="4439711" y="4017939"/>
                </a:lnTo>
                <a:lnTo>
                  <a:pt x="0" y="401793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658861" y="1135376"/>
            <a:ext cx="16230600" cy="2257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800"/>
              </a:lnSpc>
            </a:pPr>
            <a:r>
              <a:rPr lang="en-US" sz="8000" spc="160" dirty="0">
                <a:solidFill>
                  <a:srgbClr val="000000"/>
                </a:solidFill>
                <a:latin typeface="Gagalin"/>
              </a:rPr>
              <a:t>Code of Ethics</a:t>
            </a:r>
          </a:p>
          <a:p>
            <a:pPr marL="0" lvl="0" indent="0">
              <a:lnSpc>
                <a:spcPts val="8800"/>
              </a:lnSpc>
            </a:pPr>
            <a:endParaRPr lang="en-US" sz="8000" spc="160" dirty="0">
              <a:solidFill>
                <a:srgbClr val="000000"/>
              </a:solidFill>
              <a:latin typeface="Gagalin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510420" y="4517132"/>
            <a:ext cx="6865725" cy="338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>
              <a:lnSpc>
                <a:spcPts val="2800"/>
              </a:lnSpc>
              <a:buFont typeface="Arial"/>
              <a:buChar char="•"/>
            </a:pPr>
            <a:endParaRPr lang="en-US" sz="2000" spc="100" dirty="0">
              <a:solidFill>
                <a:srgbClr val="000000"/>
              </a:solidFill>
              <a:latin typeface="Agrandir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028700" y="2291338"/>
            <a:ext cx="13250414" cy="435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40"/>
              </a:lnSpc>
            </a:pPr>
            <a:r>
              <a:rPr lang="en-US" sz="2600" dirty="0">
                <a:solidFill>
                  <a:srgbClr val="000000"/>
                </a:solidFill>
                <a:latin typeface="Agrandir"/>
              </a:rPr>
              <a:t>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911855" y="4517132"/>
            <a:ext cx="6865725" cy="338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>
              <a:lnSpc>
                <a:spcPts val="2800"/>
              </a:lnSpc>
              <a:buFont typeface="Arial"/>
              <a:buChar char="•"/>
            </a:pPr>
            <a:endParaRPr lang="en-US" sz="2000" spc="100" dirty="0">
              <a:solidFill>
                <a:srgbClr val="000000"/>
              </a:solidFill>
              <a:latin typeface="Agrandir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3191312">
            <a:off x="4617629" y="8252624"/>
            <a:ext cx="3662577" cy="3549370"/>
          </a:xfrm>
          <a:custGeom>
            <a:avLst/>
            <a:gdLst/>
            <a:ahLst/>
            <a:cxnLst/>
            <a:rect l="l" t="t" r="r" b="b"/>
            <a:pathLst>
              <a:path w="3662577" h="3549370">
                <a:moveTo>
                  <a:pt x="0" y="0"/>
                </a:moveTo>
                <a:lnTo>
                  <a:pt x="3662578" y="0"/>
                </a:lnTo>
                <a:lnTo>
                  <a:pt x="3662578" y="3549370"/>
                </a:lnTo>
                <a:lnTo>
                  <a:pt x="0" y="354937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8277685">
            <a:off x="12239230" y="-2270134"/>
            <a:ext cx="6912691" cy="7353926"/>
          </a:xfrm>
          <a:custGeom>
            <a:avLst/>
            <a:gdLst/>
            <a:ahLst/>
            <a:cxnLst/>
            <a:rect l="l" t="t" r="r" b="b"/>
            <a:pathLst>
              <a:path w="6912691" h="7353926">
                <a:moveTo>
                  <a:pt x="0" y="0"/>
                </a:moveTo>
                <a:lnTo>
                  <a:pt x="6912691" y="0"/>
                </a:lnTo>
                <a:lnTo>
                  <a:pt x="6912691" y="7353926"/>
                </a:lnTo>
                <a:lnTo>
                  <a:pt x="0" y="735392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272947">
            <a:off x="-2251249" y="4207028"/>
            <a:ext cx="6559898" cy="7060555"/>
          </a:xfrm>
          <a:custGeom>
            <a:avLst/>
            <a:gdLst/>
            <a:ahLst/>
            <a:cxnLst/>
            <a:rect l="l" t="t" r="r" b="b"/>
            <a:pathLst>
              <a:path w="6559898" h="7060555">
                <a:moveTo>
                  <a:pt x="0" y="0"/>
                </a:moveTo>
                <a:lnTo>
                  <a:pt x="6559898" y="0"/>
                </a:lnTo>
                <a:lnTo>
                  <a:pt x="6559898" y="7060556"/>
                </a:lnTo>
                <a:lnTo>
                  <a:pt x="0" y="70605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855401">
            <a:off x="15298344" y="-578565"/>
            <a:ext cx="2675318" cy="3970788"/>
          </a:xfrm>
          <a:custGeom>
            <a:avLst/>
            <a:gdLst/>
            <a:ahLst/>
            <a:cxnLst/>
            <a:rect l="l" t="t" r="r" b="b"/>
            <a:pathLst>
              <a:path w="2675318" h="3970788">
                <a:moveTo>
                  <a:pt x="0" y="0"/>
                </a:moveTo>
                <a:lnTo>
                  <a:pt x="2675318" y="0"/>
                </a:lnTo>
                <a:lnTo>
                  <a:pt x="2675318" y="3970788"/>
                </a:lnTo>
                <a:lnTo>
                  <a:pt x="0" y="397078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2444549" y="7282872"/>
            <a:ext cx="4259682" cy="3950855"/>
          </a:xfrm>
          <a:custGeom>
            <a:avLst/>
            <a:gdLst/>
            <a:ahLst/>
            <a:cxnLst/>
            <a:rect l="l" t="t" r="r" b="b"/>
            <a:pathLst>
              <a:path w="4259682" h="3950855">
                <a:moveTo>
                  <a:pt x="0" y="0"/>
                </a:moveTo>
                <a:lnTo>
                  <a:pt x="4259682" y="0"/>
                </a:lnTo>
                <a:lnTo>
                  <a:pt x="4259682" y="3950856"/>
                </a:lnTo>
                <a:lnTo>
                  <a:pt x="0" y="395085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373818" y="2635055"/>
            <a:ext cx="15627165" cy="6623245"/>
            <a:chOff x="0" y="0"/>
            <a:chExt cx="20836220" cy="8830994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20836220" cy="8830994"/>
              <a:chOff x="0" y="0"/>
              <a:chExt cx="4115797" cy="1744394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115797" cy="1744394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744394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744394"/>
                    </a:lnTo>
                    <a:lnTo>
                      <a:pt x="0" y="1744394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4115797" cy="178249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0" y="0"/>
              <a:ext cx="20836220" cy="8830994"/>
              <a:chOff x="0" y="0"/>
              <a:chExt cx="4115797" cy="17443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4115797" cy="1744394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744394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744394"/>
                    </a:lnTo>
                    <a:lnTo>
                      <a:pt x="0" y="174439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38100"/>
                <a:ext cx="4115797" cy="178249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5" name="TextBox 15"/>
          <p:cNvSpPr txBox="1"/>
          <p:nvPr/>
        </p:nvSpPr>
        <p:spPr>
          <a:xfrm>
            <a:off x="1815133" y="3006627"/>
            <a:ext cx="14628799" cy="3564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00"/>
              </a:lnSpc>
            </a:pPr>
            <a:endParaRPr lang="en-US" sz="2500" spc="125" dirty="0">
              <a:solidFill>
                <a:srgbClr val="000000"/>
              </a:solidFill>
              <a:latin typeface="Agrandir"/>
            </a:endParaRPr>
          </a:p>
          <a:p>
            <a:pPr marL="342900" indent="-342900">
              <a:lnSpc>
                <a:spcPts val="3500"/>
              </a:lnSpc>
              <a:buFont typeface="Wingdings" panose="05000000000000000000" pitchFamily="2" charset="2"/>
              <a:buChar char="q"/>
            </a:pPr>
            <a:r>
              <a:rPr lang="en-US" sz="2500" spc="125" dirty="0">
                <a:solidFill>
                  <a:srgbClr val="000000"/>
                </a:solidFill>
                <a:latin typeface="Agrandir"/>
              </a:rPr>
              <a:t>Why does the organization want to introduce a coaching culture?</a:t>
            </a:r>
          </a:p>
          <a:p>
            <a:pPr marL="342900" indent="-342900">
              <a:lnSpc>
                <a:spcPts val="3500"/>
              </a:lnSpc>
              <a:buFont typeface="Wingdings" panose="05000000000000000000" pitchFamily="2" charset="2"/>
              <a:buChar char="q"/>
            </a:pPr>
            <a:endParaRPr lang="en-US" sz="2500" spc="125" dirty="0">
              <a:solidFill>
                <a:srgbClr val="000000"/>
              </a:solidFill>
              <a:latin typeface="Agrandir"/>
            </a:endParaRPr>
          </a:p>
          <a:p>
            <a:pPr marL="342900" indent="-342900">
              <a:lnSpc>
                <a:spcPts val="3500"/>
              </a:lnSpc>
              <a:buFont typeface="Wingdings" panose="05000000000000000000" pitchFamily="2" charset="2"/>
              <a:buChar char="q"/>
            </a:pPr>
            <a:r>
              <a:rPr lang="en-US" sz="2500" spc="125" dirty="0">
                <a:solidFill>
                  <a:srgbClr val="000000"/>
                </a:solidFill>
                <a:latin typeface="Agrandir"/>
              </a:rPr>
              <a:t>How do we manage the </a:t>
            </a:r>
            <a:r>
              <a:rPr lang="en-US" sz="2500" spc="125" dirty="0" err="1">
                <a:solidFill>
                  <a:srgbClr val="000000"/>
                </a:solidFill>
                <a:latin typeface="Agrandir"/>
              </a:rPr>
              <a:t>programme</a:t>
            </a:r>
            <a:r>
              <a:rPr lang="en-US" sz="2500" spc="125" dirty="0">
                <a:solidFill>
                  <a:srgbClr val="000000"/>
                </a:solidFill>
                <a:latin typeface="Agrandir"/>
              </a:rPr>
              <a:t> so it is embedded into the organizational culture?</a:t>
            </a:r>
          </a:p>
          <a:p>
            <a:pPr marL="342900" indent="-342900">
              <a:lnSpc>
                <a:spcPts val="3500"/>
              </a:lnSpc>
              <a:buFont typeface="Wingdings" panose="05000000000000000000" pitchFamily="2" charset="2"/>
              <a:buChar char="q"/>
            </a:pPr>
            <a:endParaRPr lang="en-US" sz="2500" spc="125" dirty="0">
              <a:solidFill>
                <a:srgbClr val="000000"/>
              </a:solidFill>
              <a:latin typeface="Agrandir"/>
            </a:endParaRPr>
          </a:p>
          <a:p>
            <a:pPr marL="342900" indent="-342900">
              <a:lnSpc>
                <a:spcPts val="3500"/>
              </a:lnSpc>
              <a:buFont typeface="Wingdings" panose="05000000000000000000" pitchFamily="2" charset="2"/>
              <a:buChar char="q"/>
            </a:pPr>
            <a:r>
              <a:rPr lang="en-US" sz="2500" spc="125" dirty="0">
                <a:solidFill>
                  <a:srgbClr val="000000"/>
                </a:solidFill>
                <a:latin typeface="Agrandir"/>
              </a:rPr>
              <a:t>How does a coach manage the ethical practice if the ‘coaching culture’ does not match?</a:t>
            </a:r>
          </a:p>
          <a:p>
            <a:pPr>
              <a:lnSpc>
                <a:spcPts val="3500"/>
              </a:lnSpc>
            </a:pPr>
            <a:endParaRPr lang="en-GB" sz="2500" spc="125" dirty="0">
              <a:solidFill>
                <a:srgbClr val="000000"/>
              </a:solidFill>
              <a:latin typeface="Agrandir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373818" y="787704"/>
            <a:ext cx="15627165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9600"/>
              </a:lnSpc>
              <a:spcBef>
                <a:spcPct val="0"/>
              </a:spcBef>
            </a:pPr>
            <a:r>
              <a:rPr lang="en-US" sz="8000" spc="160" dirty="0">
                <a:solidFill>
                  <a:srgbClr val="000000"/>
                </a:solidFill>
                <a:latin typeface="Gagalin"/>
              </a:rPr>
              <a:t>Cultural considerations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180099">
            <a:off x="-2121109" y="-1728229"/>
            <a:ext cx="5404659" cy="4965653"/>
          </a:xfrm>
          <a:custGeom>
            <a:avLst/>
            <a:gdLst/>
            <a:ahLst/>
            <a:cxnLst/>
            <a:rect l="l" t="t" r="r" b="b"/>
            <a:pathLst>
              <a:path w="5404659" h="4965653">
                <a:moveTo>
                  <a:pt x="0" y="0"/>
                </a:moveTo>
                <a:lnTo>
                  <a:pt x="5404659" y="0"/>
                </a:lnTo>
                <a:lnTo>
                  <a:pt x="5404659" y="4965653"/>
                </a:lnTo>
                <a:lnTo>
                  <a:pt x="0" y="496565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8700" y="1019175"/>
            <a:ext cx="14889204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9600"/>
              </a:lnSpc>
              <a:spcBef>
                <a:spcPct val="0"/>
              </a:spcBef>
            </a:pPr>
            <a:r>
              <a:rPr lang="en-US" sz="8000" spc="160" dirty="0">
                <a:solidFill>
                  <a:srgbClr val="000000"/>
                </a:solidFill>
                <a:latin typeface="Gagalin"/>
              </a:rPr>
              <a:t>Solving an ethical dilemma</a:t>
            </a:r>
          </a:p>
        </p:txBody>
      </p:sp>
      <p:sp>
        <p:nvSpPr>
          <p:cNvPr id="5" name="Freeform 5"/>
          <p:cNvSpPr/>
          <p:nvPr/>
        </p:nvSpPr>
        <p:spPr>
          <a:xfrm>
            <a:off x="17259300" y="2421473"/>
            <a:ext cx="2677253" cy="2594501"/>
          </a:xfrm>
          <a:custGeom>
            <a:avLst/>
            <a:gdLst/>
            <a:ahLst/>
            <a:cxnLst/>
            <a:rect l="l" t="t" r="r" b="b"/>
            <a:pathLst>
              <a:path w="2677253" h="2594501">
                <a:moveTo>
                  <a:pt x="0" y="0"/>
                </a:moveTo>
                <a:lnTo>
                  <a:pt x="2677253" y="0"/>
                </a:lnTo>
                <a:lnTo>
                  <a:pt x="2677253" y="2594501"/>
                </a:lnTo>
                <a:lnTo>
                  <a:pt x="0" y="259450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028700" y="2673485"/>
            <a:ext cx="16230600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0"/>
              </a:lnSpc>
            </a:pPr>
            <a:r>
              <a:rPr lang="en-US" sz="3200" spc="125" dirty="0">
                <a:solidFill>
                  <a:srgbClr val="000000"/>
                </a:solidFill>
                <a:latin typeface="Agrandir"/>
              </a:rPr>
              <a:t>Who to involve, when and if to walk away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28700" y="3859340"/>
            <a:ext cx="14889204" cy="5398960"/>
            <a:chOff x="0" y="0"/>
            <a:chExt cx="10438888" cy="679432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0438888" cy="6794320"/>
              <a:chOff x="0" y="0"/>
              <a:chExt cx="2062002" cy="1342088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2062002" cy="1342088"/>
              </a:xfrm>
              <a:custGeom>
                <a:avLst/>
                <a:gdLst/>
                <a:ahLst/>
                <a:cxnLst/>
                <a:rect l="l" t="t" r="r" b="b"/>
                <a:pathLst>
                  <a:path w="2062002" h="1342088">
                    <a:moveTo>
                      <a:pt x="0" y="0"/>
                    </a:moveTo>
                    <a:lnTo>
                      <a:pt x="2062002" y="0"/>
                    </a:lnTo>
                    <a:lnTo>
                      <a:pt x="2062002" y="1342088"/>
                    </a:lnTo>
                    <a:lnTo>
                      <a:pt x="0" y="1342088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 sz="2400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38100"/>
                <a:ext cx="2062002" cy="138018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2400"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0" y="0"/>
              <a:ext cx="10438888" cy="6794320"/>
              <a:chOff x="0" y="0"/>
              <a:chExt cx="2062002" cy="13420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062002" cy="1342088"/>
              </a:xfrm>
              <a:custGeom>
                <a:avLst/>
                <a:gdLst/>
                <a:ahLst/>
                <a:cxnLst/>
                <a:rect l="l" t="t" r="r" b="b"/>
                <a:pathLst>
                  <a:path w="2062002" h="1342088">
                    <a:moveTo>
                      <a:pt x="0" y="0"/>
                    </a:moveTo>
                    <a:lnTo>
                      <a:pt x="2062002" y="0"/>
                    </a:lnTo>
                    <a:lnTo>
                      <a:pt x="2062002" y="1342088"/>
                    </a:lnTo>
                    <a:lnTo>
                      <a:pt x="0" y="1342088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pPr marL="914400" lvl="1" indent="-457200">
                  <a:buFont typeface="Wingdings" panose="05000000000000000000" pitchFamily="2" charset="2"/>
                  <a:buChar char="q"/>
                </a:pPr>
                <a:r>
                  <a:rPr lang="en-GB" sz="2800" dirty="0"/>
                  <a:t>How do we know we have an ethical dilemma?</a:t>
                </a:r>
              </a:p>
              <a:p>
                <a:pPr marL="914400" lvl="1" indent="-457200">
                  <a:buFont typeface="Wingdings" panose="05000000000000000000" pitchFamily="2" charset="2"/>
                  <a:buChar char="q"/>
                </a:pPr>
                <a:r>
                  <a:rPr lang="en-GB" sz="2800" dirty="0"/>
                  <a:t>What would you do?</a:t>
                </a:r>
              </a:p>
              <a:p>
                <a:pPr marL="914400" lvl="1" indent="-457200">
                  <a:buFont typeface="Wingdings" panose="05000000000000000000" pitchFamily="2" charset="2"/>
                  <a:buChar char="q"/>
                </a:pPr>
                <a:r>
                  <a:rPr lang="en-GB" sz="2800" dirty="0"/>
                  <a:t>Who would you involve?</a:t>
                </a:r>
              </a:p>
              <a:p>
                <a:pPr marL="914400" lvl="1" indent="-457200">
                  <a:buFont typeface="Wingdings" panose="05000000000000000000" pitchFamily="2" charset="2"/>
                  <a:buChar char="q"/>
                </a:pPr>
                <a:r>
                  <a:rPr lang="en-GB" sz="2800" dirty="0"/>
                  <a:t>What role does supervision have in this situation?</a:t>
                </a:r>
              </a:p>
              <a:p>
                <a:pPr marL="914400" lvl="1" indent="-457200">
                  <a:buFont typeface="Wingdings" panose="05000000000000000000" pitchFamily="2" charset="2"/>
                  <a:buChar char="q"/>
                </a:pPr>
                <a:r>
                  <a:rPr lang="en-GB" sz="2800" dirty="0"/>
                  <a:t>What is the desired outcome?</a:t>
                </a:r>
              </a:p>
              <a:p>
                <a:pPr marL="914400" lvl="1" indent="-457200">
                  <a:buFont typeface="Wingdings" panose="05000000000000000000" pitchFamily="2" charset="2"/>
                  <a:buChar char="q"/>
                </a:pPr>
                <a:r>
                  <a:rPr lang="en-GB" sz="2800" dirty="0"/>
                  <a:t>When do you walk away?</a:t>
                </a:r>
              </a:p>
              <a:p>
                <a:pPr marL="914400" lvl="1" indent="-457200">
                  <a:buFont typeface="Wingdings" panose="05000000000000000000" pitchFamily="2" charset="2"/>
                  <a:buChar char="q"/>
                </a:pPr>
                <a:endParaRPr lang="en-GB" sz="2800" dirty="0"/>
              </a:p>
              <a:p>
                <a:pPr marL="914400" lvl="1" indent="-457200">
                  <a:buFont typeface="Wingdings" panose="05000000000000000000" pitchFamily="2" charset="2"/>
                  <a:buChar char="q"/>
                </a:pPr>
                <a:r>
                  <a:rPr lang="en-GB" sz="2800" dirty="0"/>
                  <a:t>Passmore’s ACTION MODEL for ethical decision making in coaching (Passmore, 2009)</a:t>
                </a:r>
              </a:p>
              <a:p>
                <a:pPr marL="914400" lvl="1" indent="-457200">
                  <a:buFont typeface="Wingdings" panose="05000000000000000000" pitchFamily="2" charset="2"/>
                  <a:buChar char="q"/>
                </a:pPr>
                <a:endParaRPr lang="en-GB" sz="2800" dirty="0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38100"/>
                <a:ext cx="2062002" cy="138018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2400"/>
              </a:p>
            </p:txBody>
          </p:sp>
        </p:grpSp>
      </p:grpSp>
      <p:sp>
        <p:nvSpPr>
          <p:cNvPr id="14" name="Freeform 14"/>
          <p:cNvSpPr/>
          <p:nvPr/>
        </p:nvSpPr>
        <p:spPr>
          <a:xfrm rot="-10675024">
            <a:off x="12627981" y="5394758"/>
            <a:ext cx="7260384" cy="7233983"/>
          </a:xfrm>
          <a:custGeom>
            <a:avLst/>
            <a:gdLst/>
            <a:ahLst/>
            <a:cxnLst/>
            <a:rect l="l" t="t" r="r" b="b"/>
            <a:pathLst>
              <a:path w="7260384" h="7233983">
                <a:moveTo>
                  <a:pt x="0" y="0"/>
                </a:moveTo>
                <a:lnTo>
                  <a:pt x="7260385" y="0"/>
                </a:lnTo>
                <a:lnTo>
                  <a:pt x="7260385" y="7233982"/>
                </a:lnTo>
                <a:lnTo>
                  <a:pt x="0" y="72339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180099">
            <a:off x="-2121109" y="-1728229"/>
            <a:ext cx="5404659" cy="4965653"/>
          </a:xfrm>
          <a:custGeom>
            <a:avLst/>
            <a:gdLst/>
            <a:ahLst/>
            <a:cxnLst/>
            <a:rect l="l" t="t" r="r" b="b"/>
            <a:pathLst>
              <a:path w="5404659" h="4965653">
                <a:moveTo>
                  <a:pt x="0" y="0"/>
                </a:moveTo>
                <a:lnTo>
                  <a:pt x="5404659" y="0"/>
                </a:lnTo>
                <a:lnTo>
                  <a:pt x="5404659" y="4965653"/>
                </a:lnTo>
                <a:lnTo>
                  <a:pt x="0" y="496565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8700" y="1019175"/>
            <a:ext cx="14889204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9600"/>
              </a:lnSpc>
              <a:spcBef>
                <a:spcPct val="0"/>
              </a:spcBef>
            </a:pPr>
            <a:r>
              <a:rPr lang="en-US" sz="8000" spc="160" dirty="0">
                <a:solidFill>
                  <a:srgbClr val="000000"/>
                </a:solidFill>
                <a:latin typeface="Gagalin"/>
              </a:rPr>
              <a:t>Solving an ethical dilemma</a:t>
            </a:r>
          </a:p>
        </p:txBody>
      </p:sp>
      <p:sp>
        <p:nvSpPr>
          <p:cNvPr id="5" name="Freeform 5"/>
          <p:cNvSpPr/>
          <p:nvPr/>
        </p:nvSpPr>
        <p:spPr>
          <a:xfrm>
            <a:off x="17259300" y="2421473"/>
            <a:ext cx="2677253" cy="2594501"/>
          </a:xfrm>
          <a:custGeom>
            <a:avLst/>
            <a:gdLst/>
            <a:ahLst/>
            <a:cxnLst/>
            <a:rect l="l" t="t" r="r" b="b"/>
            <a:pathLst>
              <a:path w="2677253" h="2594501">
                <a:moveTo>
                  <a:pt x="0" y="0"/>
                </a:moveTo>
                <a:lnTo>
                  <a:pt x="2677253" y="0"/>
                </a:lnTo>
                <a:lnTo>
                  <a:pt x="2677253" y="2594501"/>
                </a:lnTo>
                <a:lnTo>
                  <a:pt x="0" y="259450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0675024">
            <a:off x="12627981" y="5394758"/>
            <a:ext cx="7260384" cy="7233983"/>
          </a:xfrm>
          <a:custGeom>
            <a:avLst/>
            <a:gdLst/>
            <a:ahLst/>
            <a:cxnLst/>
            <a:rect l="l" t="t" r="r" b="b"/>
            <a:pathLst>
              <a:path w="7260384" h="7233983">
                <a:moveTo>
                  <a:pt x="0" y="0"/>
                </a:moveTo>
                <a:lnTo>
                  <a:pt x="7260385" y="0"/>
                </a:lnTo>
                <a:lnTo>
                  <a:pt x="7260385" y="7233982"/>
                </a:lnTo>
                <a:lnTo>
                  <a:pt x="0" y="72339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1289107" y="2686050"/>
            <a:ext cx="11470216" cy="7658100"/>
            <a:chOff x="0" y="0"/>
            <a:chExt cx="10438888" cy="679432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10438888" cy="6794320"/>
              <a:chOff x="0" y="0"/>
              <a:chExt cx="2062002" cy="1342088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2062002" cy="1342088"/>
              </a:xfrm>
              <a:custGeom>
                <a:avLst/>
                <a:gdLst/>
                <a:ahLst/>
                <a:cxnLst/>
                <a:rect l="l" t="t" r="r" b="b"/>
                <a:pathLst>
                  <a:path w="2062002" h="1342088">
                    <a:moveTo>
                      <a:pt x="0" y="0"/>
                    </a:moveTo>
                    <a:lnTo>
                      <a:pt x="2062002" y="0"/>
                    </a:lnTo>
                    <a:lnTo>
                      <a:pt x="2062002" y="1342088"/>
                    </a:lnTo>
                    <a:lnTo>
                      <a:pt x="0" y="1342088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38100"/>
                <a:ext cx="2062002" cy="138018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0" y="0"/>
              <a:ext cx="10438888" cy="6794320"/>
              <a:chOff x="0" y="0"/>
              <a:chExt cx="2062002" cy="13420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2062002" cy="1342088"/>
              </a:xfrm>
              <a:custGeom>
                <a:avLst/>
                <a:gdLst/>
                <a:ahLst/>
                <a:cxnLst/>
                <a:rect l="l" t="t" r="r" b="b"/>
                <a:pathLst>
                  <a:path w="2062002" h="1342088">
                    <a:moveTo>
                      <a:pt x="0" y="0"/>
                    </a:moveTo>
                    <a:lnTo>
                      <a:pt x="2062002" y="0"/>
                    </a:lnTo>
                    <a:lnTo>
                      <a:pt x="2062002" y="1342088"/>
                    </a:lnTo>
                    <a:lnTo>
                      <a:pt x="0" y="1342088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38100"/>
                <a:ext cx="2062002" cy="138018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pic>
        <p:nvPicPr>
          <p:cNvPr id="26" name="Picture 25">
            <a:extLst>
              <a:ext uri="{FF2B5EF4-FFF2-40B4-BE49-F238E27FC236}">
                <a16:creationId xmlns:a16="http://schemas.microsoft.com/office/drawing/2014/main" id="{8DCF62C5-9BA4-437E-979D-C3F14C0CE1C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33600" y="2788920"/>
            <a:ext cx="978123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8101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3159373">
            <a:off x="-2170367" y="-955735"/>
            <a:ext cx="6398134" cy="7181579"/>
          </a:xfrm>
          <a:custGeom>
            <a:avLst/>
            <a:gdLst/>
            <a:ahLst/>
            <a:cxnLst/>
            <a:rect l="l" t="t" r="r" b="b"/>
            <a:pathLst>
              <a:path w="6398134" h="7181579">
                <a:moveTo>
                  <a:pt x="0" y="0"/>
                </a:moveTo>
                <a:lnTo>
                  <a:pt x="6398134" y="0"/>
                </a:lnTo>
                <a:lnTo>
                  <a:pt x="6398134" y="7181579"/>
                </a:lnTo>
                <a:lnTo>
                  <a:pt x="0" y="718157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3150108">
            <a:off x="13897761" y="4966955"/>
            <a:ext cx="6206444" cy="6602600"/>
          </a:xfrm>
          <a:custGeom>
            <a:avLst/>
            <a:gdLst/>
            <a:ahLst/>
            <a:cxnLst/>
            <a:rect l="l" t="t" r="r" b="b"/>
            <a:pathLst>
              <a:path w="6206444" h="6602600">
                <a:moveTo>
                  <a:pt x="0" y="0"/>
                </a:moveTo>
                <a:lnTo>
                  <a:pt x="6206445" y="0"/>
                </a:lnTo>
                <a:lnTo>
                  <a:pt x="6206445" y="6602600"/>
                </a:lnTo>
                <a:lnTo>
                  <a:pt x="0" y="6602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841571">
            <a:off x="14209892" y="6273861"/>
            <a:ext cx="4620123" cy="3505518"/>
          </a:xfrm>
          <a:custGeom>
            <a:avLst/>
            <a:gdLst/>
            <a:ahLst/>
            <a:cxnLst/>
            <a:rect l="l" t="t" r="r" b="b"/>
            <a:pathLst>
              <a:path w="4620123" h="3505518">
                <a:moveTo>
                  <a:pt x="0" y="0"/>
                </a:moveTo>
                <a:lnTo>
                  <a:pt x="4620123" y="0"/>
                </a:lnTo>
                <a:lnTo>
                  <a:pt x="4620123" y="3505519"/>
                </a:lnTo>
                <a:lnTo>
                  <a:pt x="0" y="350551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373818" y="2490394"/>
            <a:ext cx="15627165" cy="7377506"/>
            <a:chOff x="0" y="-192881"/>
            <a:chExt cx="20836220" cy="9023875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20836220" cy="8830994"/>
              <a:chOff x="0" y="0"/>
              <a:chExt cx="4115797" cy="1744394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4115797" cy="1744394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744394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744394"/>
                    </a:lnTo>
                    <a:lnTo>
                      <a:pt x="0" y="1744394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38100"/>
                <a:ext cx="4115797" cy="178249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0" y="-192881"/>
              <a:ext cx="20836220" cy="9023875"/>
              <a:chOff x="0" y="-38100"/>
              <a:chExt cx="4115797" cy="1782494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115797" cy="1744394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744394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744394"/>
                    </a:lnTo>
                    <a:lnTo>
                      <a:pt x="0" y="174439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 dirty="0">
                  <a:solidFill>
                    <a:schemeClr val="accent3">
                      <a:lumMod val="75000"/>
                    </a:schemeClr>
                  </a:solidFill>
                </a:endParaRPr>
              </a:p>
              <a:p>
                <a:r>
                  <a:rPr lang="en-GB" sz="2800" b="1" i="0" dirty="0">
                    <a:solidFill>
                      <a:schemeClr val="accent3">
                        <a:lumMod val="75000"/>
                      </a:schemeClr>
                    </a:solidFill>
                    <a:effectLst/>
                    <a:latin typeface="Jost"/>
                  </a:rPr>
                  <a:t>"The belief that one will not be punished or humiliated for speaking up with ideas, questions, concerns, or mistakes, and that the team is safe for interpersonal risk taking“ </a:t>
                </a:r>
                <a:r>
                  <a:rPr lang="en-GB" sz="2800" b="0" i="1" dirty="0">
                    <a:solidFill>
                      <a:srgbClr val="222222"/>
                    </a:solidFill>
                    <a:effectLst/>
                    <a:latin typeface="Jost"/>
                  </a:rPr>
                  <a:t>Edmondson, Amy. (1999)</a:t>
                </a:r>
              </a:p>
              <a:p>
                <a:endParaRPr lang="en-GB" sz="1600" b="0" i="0" dirty="0">
                  <a:solidFill>
                    <a:srgbClr val="222222"/>
                  </a:solidFill>
                  <a:effectLst/>
                </a:endParaRPr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b="0" i="0" dirty="0">
                    <a:solidFill>
                      <a:srgbClr val="222222"/>
                    </a:solidFill>
                    <a:effectLst/>
                  </a:rPr>
                  <a:t>What is Psychological Safety and why is it important in coaching?</a:t>
                </a:r>
              </a:p>
              <a:p>
                <a:endParaRPr lang="en-GB" sz="1400" b="0" i="0" dirty="0">
                  <a:solidFill>
                    <a:srgbClr val="222222"/>
                  </a:solidFill>
                  <a:effectLst/>
                </a:endParaRPr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dirty="0">
                    <a:solidFill>
                      <a:srgbClr val="222222"/>
                    </a:solidFill>
                  </a:rPr>
                  <a:t>How can the coach use the ‘Four Stages of Psychological Safety’ </a:t>
                </a:r>
              </a:p>
              <a:p>
                <a:pPr lvl="1"/>
                <a:r>
                  <a:rPr lang="en-GB" sz="2800" dirty="0">
                    <a:solidFill>
                      <a:srgbClr val="222222"/>
                    </a:solidFill>
                  </a:rPr>
                  <a:t>Clarke T. R. (2020) in b</a:t>
                </a:r>
                <a:r>
                  <a:rPr lang="en-GB" sz="2800" b="0" i="0" dirty="0">
                    <a:solidFill>
                      <a:srgbClr val="222222"/>
                    </a:solidFill>
                    <a:effectLst/>
                  </a:rPr>
                  <a:t>uil</a:t>
                </a:r>
                <a:r>
                  <a:rPr lang="en-GB" sz="2800" dirty="0">
                    <a:solidFill>
                      <a:srgbClr val="222222"/>
                    </a:solidFill>
                  </a:rPr>
                  <a:t>ding trust and maintain psychological </a:t>
                </a:r>
              </a:p>
              <a:p>
                <a:pPr lvl="1"/>
                <a:r>
                  <a:rPr lang="en-GB" sz="2800" dirty="0">
                    <a:solidFill>
                      <a:srgbClr val="222222"/>
                    </a:solidFill>
                  </a:rPr>
                  <a:t>safety for the </a:t>
                </a:r>
                <a:r>
                  <a:rPr lang="en-GB" sz="2800" dirty="0" err="1">
                    <a:solidFill>
                      <a:srgbClr val="222222"/>
                    </a:solidFill>
                  </a:rPr>
                  <a:t>coachee</a:t>
                </a:r>
                <a:r>
                  <a:rPr lang="en-GB" sz="2800" dirty="0">
                    <a:solidFill>
                      <a:srgbClr val="222222"/>
                    </a:solidFill>
                  </a:rPr>
                  <a:t>?</a:t>
                </a:r>
              </a:p>
              <a:p>
                <a:pPr lvl="1"/>
                <a:endParaRPr lang="en-GB" sz="1600" dirty="0">
                  <a:solidFill>
                    <a:srgbClr val="222222"/>
                  </a:solidFill>
                </a:endParaRPr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dirty="0">
                    <a:solidFill>
                      <a:srgbClr val="222222"/>
                    </a:solidFill>
                  </a:rPr>
                  <a:t>How does Psychological Safety link to your Code of Practice, </a:t>
                </a:r>
              </a:p>
              <a:p>
                <a:pPr lvl="1"/>
                <a:r>
                  <a:rPr lang="en-GB" sz="2800" dirty="0">
                    <a:solidFill>
                      <a:srgbClr val="222222"/>
                    </a:solidFill>
                  </a:rPr>
                  <a:t>Code of Ethics, Ethical Practice and help resolve ethical </a:t>
                </a:r>
              </a:p>
              <a:p>
                <a:pPr lvl="1"/>
                <a:r>
                  <a:rPr lang="en-GB" sz="2800" dirty="0">
                    <a:solidFill>
                      <a:srgbClr val="222222"/>
                    </a:solidFill>
                  </a:rPr>
                  <a:t>dilemmas?</a:t>
                </a:r>
              </a:p>
              <a:p>
                <a:pPr marL="457200"/>
                <a:endParaRPr lang="en-GB" sz="1600" dirty="0">
                  <a:solidFill>
                    <a:srgbClr val="222222"/>
                  </a:solidFill>
                </a:endParaRPr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dirty="0">
                    <a:solidFill>
                      <a:srgbClr val="222222"/>
                    </a:solidFill>
                    <a:cs typeface="Arial" panose="020B0604020202020204" pitchFamily="34" charset="0"/>
                  </a:rPr>
                  <a:t>Will a Coaching Culture work without Psychological Safety?</a:t>
                </a:r>
              </a:p>
              <a:p>
                <a:endParaRPr lang="en-GB" sz="1200" b="0" i="0" dirty="0">
                  <a:solidFill>
                    <a:srgbClr val="222222"/>
                  </a:solidFill>
                  <a:effectLst/>
                  <a:latin typeface="Jost"/>
                </a:endParaRPr>
              </a:p>
              <a:p>
                <a:r>
                  <a:rPr lang="en-GB" sz="2400" u="sng" dirty="0">
                    <a:solidFill>
                      <a:srgbClr val="222222"/>
                    </a:solidFill>
                  </a:rPr>
                  <a:t>Resources</a:t>
                </a:r>
                <a:r>
                  <a:rPr lang="en-GB" sz="2400" dirty="0">
                    <a:solidFill>
                      <a:srgbClr val="222222"/>
                    </a:solidFill>
                  </a:rPr>
                  <a:t>:</a:t>
                </a:r>
                <a:endParaRPr lang="en-GB" sz="2400" b="0" i="0" dirty="0">
                  <a:solidFill>
                    <a:srgbClr val="222222"/>
                  </a:solidFill>
                  <a:effectLst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2400" dirty="0">
                    <a:hlinkClick r:id="rId9"/>
                  </a:rPr>
                  <a:t>Psychological safety | Clutterbuck Coaching and Mentoring International (clutterbuck-cmi.com)</a:t>
                </a:r>
                <a:endParaRPr lang="en-GB" sz="2400" dirty="0"/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2400" dirty="0">
                    <a:hlinkClick r:id="rId10"/>
                  </a:rPr>
                  <a:t>Psychological Safety and Learning </a:t>
                </a:r>
                <a:r>
                  <a:rPr lang="en-GB" sz="2400" dirty="0" err="1">
                    <a:hlinkClick r:id="rId10"/>
                  </a:rPr>
                  <a:t>Behavior</a:t>
                </a:r>
                <a:r>
                  <a:rPr lang="en-GB" sz="2400" dirty="0">
                    <a:hlinkClick r:id="rId10"/>
                  </a:rPr>
                  <a:t> in Work Teams (mit.edu)</a:t>
                </a:r>
                <a:endParaRPr lang="en-GB" sz="2400" dirty="0"/>
              </a:p>
              <a:p>
                <a:endParaRPr lang="en-GB" dirty="0"/>
              </a:p>
              <a:p>
                <a:endParaRPr lang="en-GB" dirty="0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38100"/>
                <a:ext cx="4115797" cy="178249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4" name="TextBox 14"/>
          <p:cNvSpPr txBox="1"/>
          <p:nvPr/>
        </p:nvSpPr>
        <p:spPr>
          <a:xfrm>
            <a:off x="1373818" y="1019175"/>
            <a:ext cx="16456982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9600"/>
              </a:lnSpc>
              <a:spcBef>
                <a:spcPct val="0"/>
              </a:spcBef>
            </a:pPr>
            <a:r>
              <a:rPr lang="en-US" sz="8000" spc="160" dirty="0">
                <a:solidFill>
                  <a:srgbClr val="000000"/>
                </a:solidFill>
                <a:latin typeface="Gagalin"/>
              </a:rPr>
              <a:t>Maintaining psychological safety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195F81A-B012-068C-33F9-278104B8B5C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734800" y="3924300"/>
            <a:ext cx="4811875" cy="468593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863002">
            <a:off x="12332139" y="-2695826"/>
            <a:ext cx="8511101" cy="7819766"/>
          </a:xfrm>
          <a:custGeom>
            <a:avLst/>
            <a:gdLst/>
            <a:ahLst/>
            <a:cxnLst/>
            <a:rect l="l" t="t" r="r" b="b"/>
            <a:pathLst>
              <a:path w="8511101" h="7819766">
                <a:moveTo>
                  <a:pt x="0" y="0"/>
                </a:moveTo>
                <a:lnTo>
                  <a:pt x="8511101" y="0"/>
                </a:lnTo>
                <a:lnTo>
                  <a:pt x="8511101" y="7819766"/>
                </a:lnTo>
                <a:lnTo>
                  <a:pt x="0" y="781976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1945587" y="4802783"/>
            <a:ext cx="3891174" cy="3770901"/>
          </a:xfrm>
          <a:custGeom>
            <a:avLst/>
            <a:gdLst/>
            <a:ahLst/>
            <a:cxnLst/>
            <a:rect l="l" t="t" r="r" b="b"/>
            <a:pathLst>
              <a:path w="3891174" h="3770901">
                <a:moveTo>
                  <a:pt x="0" y="0"/>
                </a:moveTo>
                <a:lnTo>
                  <a:pt x="3891174" y="0"/>
                </a:lnTo>
                <a:lnTo>
                  <a:pt x="3891174" y="3770901"/>
                </a:lnTo>
                <a:lnTo>
                  <a:pt x="0" y="377090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112328" y="7946321"/>
            <a:ext cx="5052305" cy="5374792"/>
          </a:xfrm>
          <a:custGeom>
            <a:avLst/>
            <a:gdLst/>
            <a:ahLst/>
            <a:cxnLst/>
            <a:rect l="l" t="t" r="r" b="b"/>
            <a:pathLst>
              <a:path w="5052305" h="5374792">
                <a:moveTo>
                  <a:pt x="0" y="0"/>
                </a:moveTo>
                <a:lnTo>
                  <a:pt x="5052305" y="0"/>
                </a:lnTo>
                <a:lnTo>
                  <a:pt x="5052305" y="5374792"/>
                </a:lnTo>
                <a:lnTo>
                  <a:pt x="0" y="537479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330417" y="2991511"/>
            <a:ext cx="15627165" cy="6109948"/>
            <a:chOff x="0" y="0"/>
            <a:chExt cx="20836220" cy="8146597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20836220" cy="8146597"/>
              <a:chOff x="0" y="0"/>
              <a:chExt cx="4115797" cy="1609204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4115797" cy="1609204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609204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609204"/>
                    </a:lnTo>
                    <a:lnTo>
                      <a:pt x="0" y="1609204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38100"/>
                <a:ext cx="4115797" cy="16473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0" y="0"/>
              <a:ext cx="20836220" cy="8146597"/>
              <a:chOff x="0" y="0"/>
              <a:chExt cx="4115797" cy="1609204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115797" cy="1609204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609204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609204"/>
                    </a:lnTo>
                    <a:lnTo>
                      <a:pt x="0" y="160920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38100"/>
                <a:ext cx="4115797" cy="16473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3" name="TextBox 13"/>
          <p:cNvSpPr txBox="1"/>
          <p:nvPr/>
        </p:nvSpPr>
        <p:spPr>
          <a:xfrm>
            <a:off x="1972591" y="3337528"/>
            <a:ext cx="14342819" cy="2666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lnSpc>
                <a:spcPts val="3500"/>
              </a:lnSpc>
              <a:buFont typeface="Wingdings" panose="05000000000000000000" pitchFamily="2" charset="2"/>
              <a:buChar char="q"/>
            </a:pPr>
            <a:r>
              <a:rPr lang="en-US" sz="2800" spc="125" dirty="0">
                <a:solidFill>
                  <a:srgbClr val="000000"/>
                </a:solidFill>
                <a:latin typeface="Agrandir"/>
              </a:rPr>
              <a:t>What we covered today…</a:t>
            </a:r>
          </a:p>
          <a:p>
            <a:pPr marL="457200" indent="-457200">
              <a:lnSpc>
                <a:spcPts val="3500"/>
              </a:lnSpc>
              <a:buFont typeface="Wingdings" panose="05000000000000000000" pitchFamily="2" charset="2"/>
              <a:buChar char="q"/>
            </a:pPr>
            <a:endParaRPr lang="en-US" sz="2800" spc="125" dirty="0">
              <a:solidFill>
                <a:srgbClr val="000000"/>
              </a:solidFill>
              <a:latin typeface="Agrandir"/>
            </a:endParaRPr>
          </a:p>
          <a:p>
            <a:pPr marL="457200" indent="-457200">
              <a:lnSpc>
                <a:spcPts val="3500"/>
              </a:lnSpc>
              <a:buFont typeface="Wingdings" panose="05000000000000000000" pitchFamily="2" charset="2"/>
              <a:buChar char="q"/>
            </a:pPr>
            <a:r>
              <a:rPr lang="en-US" sz="2800" spc="125" dirty="0">
                <a:solidFill>
                  <a:srgbClr val="000000"/>
                </a:solidFill>
                <a:latin typeface="Agrandir"/>
              </a:rPr>
              <a:t>Self-assess against an ethical framework and produce a development plan</a:t>
            </a:r>
          </a:p>
          <a:p>
            <a:pPr marL="457200" indent="-457200">
              <a:lnSpc>
                <a:spcPts val="3500"/>
              </a:lnSpc>
              <a:buFont typeface="Wingdings" panose="05000000000000000000" pitchFamily="2" charset="2"/>
              <a:buChar char="q"/>
            </a:pPr>
            <a:endParaRPr lang="en-US" sz="2800" spc="125" dirty="0">
              <a:solidFill>
                <a:srgbClr val="000000"/>
              </a:solidFill>
              <a:latin typeface="Agrandir"/>
            </a:endParaRPr>
          </a:p>
          <a:p>
            <a:pPr marL="457200" indent="-457200">
              <a:lnSpc>
                <a:spcPts val="3500"/>
              </a:lnSpc>
              <a:buFont typeface="Wingdings" panose="05000000000000000000" pitchFamily="2" charset="2"/>
              <a:buChar char="q"/>
            </a:pPr>
            <a:r>
              <a:rPr lang="en-US" sz="2800" spc="125" dirty="0">
                <a:solidFill>
                  <a:srgbClr val="000000"/>
                </a:solidFill>
                <a:latin typeface="Agrandir"/>
              </a:rPr>
              <a:t>Complete the assignment.</a:t>
            </a:r>
          </a:p>
          <a:p>
            <a:pPr marL="342900" indent="-342900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500" spc="125" dirty="0">
              <a:solidFill>
                <a:srgbClr val="000000"/>
              </a:solidFill>
              <a:latin typeface="Agrandir"/>
            </a:endParaRPr>
          </a:p>
        </p:txBody>
      </p:sp>
      <p:sp>
        <p:nvSpPr>
          <p:cNvPr id="14" name="Freeform 14"/>
          <p:cNvSpPr/>
          <p:nvPr/>
        </p:nvSpPr>
        <p:spPr>
          <a:xfrm rot="1756330">
            <a:off x="14674440" y="-498333"/>
            <a:ext cx="3826499" cy="3884771"/>
          </a:xfrm>
          <a:custGeom>
            <a:avLst/>
            <a:gdLst/>
            <a:ahLst/>
            <a:cxnLst/>
            <a:rect l="l" t="t" r="r" b="b"/>
            <a:pathLst>
              <a:path w="3826499" h="3884771">
                <a:moveTo>
                  <a:pt x="0" y="0"/>
                </a:moveTo>
                <a:lnTo>
                  <a:pt x="3826499" y="0"/>
                </a:lnTo>
                <a:lnTo>
                  <a:pt x="3826499" y="3884770"/>
                </a:lnTo>
                <a:lnTo>
                  <a:pt x="0" y="388477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1330417" y="1204532"/>
            <a:ext cx="14889204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9600"/>
              </a:lnSpc>
              <a:spcBef>
                <a:spcPct val="0"/>
              </a:spcBef>
            </a:pPr>
            <a:r>
              <a:rPr lang="en-US" sz="8000" spc="160" dirty="0">
                <a:solidFill>
                  <a:srgbClr val="000000"/>
                </a:solidFill>
                <a:latin typeface="Gagalin"/>
              </a:rPr>
              <a:t>recap and Next Steps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863002">
            <a:off x="12332139" y="-2695826"/>
            <a:ext cx="8511101" cy="7819766"/>
          </a:xfrm>
          <a:custGeom>
            <a:avLst/>
            <a:gdLst/>
            <a:ahLst/>
            <a:cxnLst/>
            <a:rect l="l" t="t" r="r" b="b"/>
            <a:pathLst>
              <a:path w="8511101" h="7819766">
                <a:moveTo>
                  <a:pt x="0" y="0"/>
                </a:moveTo>
                <a:lnTo>
                  <a:pt x="8511101" y="0"/>
                </a:lnTo>
                <a:lnTo>
                  <a:pt x="8511101" y="7819766"/>
                </a:lnTo>
                <a:lnTo>
                  <a:pt x="0" y="781976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1945587" y="4802783"/>
            <a:ext cx="3891174" cy="3770901"/>
          </a:xfrm>
          <a:custGeom>
            <a:avLst/>
            <a:gdLst/>
            <a:ahLst/>
            <a:cxnLst/>
            <a:rect l="l" t="t" r="r" b="b"/>
            <a:pathLst>
              <a:path w="3891174" h="3770901">
                <a:moveTo>
                  <a:pt x="0" y="0"/>
                </a:moveTo>
                <a:lnTo>
                  <a:pt x="3891174" y="0"/>
                </a:lnTo>
                <a:lnTo>
                  <a:pt x="3891174" y="3770901"/>
                </a:lnTo>
                <a:lnTo>
                  <a:pt x="0" y="377090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112328" y="7946321"/>
            <a:ext cx="5052305" cy="5374792"/>
          </a:xfrm>
          <a:custGeom>
            <a:avLst/>
            <a:gdLst/>
            <a:ahLst/>
            <a:cxnLst/>
            <a:rect l="l" t="t" r="r" b="b"/>
            <a:pathLst>
              <a:path w="5052305" h="5374792">
                <a:moveTo>
                  <a:pt x="0" y="0"/>
                </a:moveTo>
                <a:lnTo>
                  <a:pt x="5052305" y="0"/>
                </a:lnTo>
                <a:lnTo>
                  <a:pt x="5052305" y="5374792"/>
                </a:lnTo>
                <a:lnTo>
                  <a:pt x="0" y="537479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330417" y="2991511"/>
            <a:ext cx="15627165" cy="6109948"/>
            <a:chOff x="0" y="0"/>
            <a:chExt cx="20836220" cy="8146597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20836220" cy="8146597"/>
              <a:chOff x="0" y="0"/>
              <a:chExt cx="4115797" cy="1609204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4115797" cy="1609204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609204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609204"/>
                    </a:lnTo>
                    <a:lnTo>
                      <a:pt x="0" y="1609204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38100"/>
                <a:ext cx="4115797" cy="16473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0" y="0"/>
              <a:ext cx="20836220" cy="8146597"/>
              <a:chOff x="0" y="0"/>
              <a:chExt cx="4115797" cy="1609204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115797" cy="1609204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609204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609204"/>
                    </a:lnTo>
                    <a:lnTo>
                      <a:pt x="0" y="160920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38100"/>
                <a:ext cx="4115797" cy="16473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3" name="TextBox 13"/>
          <p:cNvSpPr txBox="1"/>
          <p:nvPr/>
        </p:nvSpPr>
        <p:spPr>
          <a:xfrm>
            <a:off x="1524000" y="3337528"/>
            <a:ext cx="15239999" cy="53471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fontAlgn="base"/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Produce a comprehensive report (7,500 words) for your client/organisation for the review/implementation for their Coaching and Mentoring culture:</a:t>
            </a:r>
          </a:p>
          <a:p>
            <a:pPr fontAlgn="base"/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2000" b="1" dirty="0"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(A) The report must consider a critical analysis of at least 3 coaching models/framework which may be suitable for the organisational development through a coaching culture.  You must consider recent and relevant supporting literature in your arguments. (Suggested 2000 words.)</a:t>
            </a:r>
            <a:endParaRPr lang="en-GB" sz="2000" b="1" dirty="0">
              <a:solidFill>
                <a:schemeClr val="accent3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(B) Critically analyse your assumptions, theories and concepts above and propose the design of a coaching and/or mentoring programme suitable for the purpose, culture and resources of the (client) organisation. (Suggested 2000 words.)</a:t>
            </a:r>
            <a:endParaRPr lang="en-GB" sz="2000" b="1" dirty="0">
              <a:solidFill>
                <a:schemeClr val="accent6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fontAlgn="base"/>
            <a:r>
              <a:rPr lang="en-GB" sz="2000" b="1" dirty="0"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(C) Develop an implementation plan for the programme above and evidence each step to completion of the programme.  (Suggested 2000 words.)</a:t>
            </a:r>
            <a:endParaRPr lang="en-GB" sz="2000" b="1" dirty="0">
              <a:solidFill>
                <a:schemeClr val="accent3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2000" b="1" dirty="0">
              <a:solidFill>
                <a:schemeClr val="accent6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(D) Critically review a number of ethical considerations that can arise during your client/organisation coaching and mentoring engagements and develop an ethical framework for the client/organisation and self-assess yourself against the framework and produce a development plan for yourself.  (Suggested 1500 words.)</a:t>
            </a:r>
            <a:endParaRPr lang="en-GB" sz="2000" b="1" dirty="0">
              <a:solidFill>
                <a:schemeClr val="accent6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500" spc="125" dirty="0">
              <a:solidFill>
                <a:srgbClr val="000000"/>
              </a:solidFill>
              <a:latin typeface="Agrandir"/>
            </a:endParaRPr>
          </a:p>
        </p:txBody>
      </p:sp>
      <p:sp>
        <p:nvSpPr>
          <p:cNvPr id="14" name="Freeform 14"/>
          <p:cNvSpPr/>
          <p:nvPr/>
        </p:nvSpPr>
        <p:spPr>
          <a:xfrm rot="1756330">
            <a:off x="14674440" y="-498333"/>
            <a:ext cx="3826499" cy="3884771"/>
          </a:xfrm>
          <a:custGeom>
            <a:avLst/>
            <a:gdLst/>
            <a:ahLst/>
            <a:cxnLst/>
            <a:rect l="l" t="t" r="r" b="b"/>
            <a:pathLst>
              <a:path w="3826499" h="3884771">
                <a:moveTo>
                  <a:pt x="0" y="0"/>
                </a:moveTo>
                <a:lnTo>
                  <a:pt x="3826499" y="0"/>
                </a:lnTo>
                <a:lnTo>
                  <a:pt x="3826499" y="3884770"/>
                </a:lnTo>
                <a:lnTo>
                  <a:pt x="0" y="388477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1330417" y="1204532"/>
            <a:ext cx="14889204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9600"/>
              </a:lnSpc>
              <a:spcBef>
                <a:spcPct val="0"/>
              </a:spcBef>
            </a:pPr>
            <a:r>
              <a:rPr lang="en-US" sz="8000" spc="160" dirty="0">
                <a:solidFill>
                  <a:srgbClr val="000000"/>
                </a:solidFill>
                <a:latin typeface="Gagalin"/>
              </a:rPr>
              <a:t>Assignment</a:t>
            </a:r>
          </a:p>
        </p:txBody>
      </p:sp>
    </p:spTree>
    <p:extLst>
      <p:ext uri="{BB962C8B-B14F-4D97-AF65-F5344CB8AC3E}">
        <p14:creationId xmlns:p14="http://schemas.microsoft.com/office/powerpoint/2010/main" val="1244713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D2EFBF0-E45B-3D99-6CAE-7DD981452C4F}"/>
              </a:ext>
            </a:extLst>
          </p:cNvPr>
          <p:cNvSpPr/>
          <p:nvPr/>
        </p:nvSpPr>
        <p:spPr>
          <a:xfrm>
            <a:off x="66667" y="46129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99000"/>
            </a:blip>
            <a:stretch>
              <a:fillRect t="-38888" r="-48" b="-38974"/>
            </a:stretch>
          </a:blipFill>
        </p:spPr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BCC143-DF8C-DA62-2F8F-6E7024AD6E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388" y="-595806"/>
            <a:ext cx="2862646" cy="276461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54BB086-35D6-595E-E59A-D460191302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5083" y="396241"/>
            <a:ext cx="2377646" cy="1713124"/>
          </a:xfrm>
          <a:prstGeom prst="rect">
            <a:avLst/>
          </a:prstGeom>
        </p:spPr>
      </p:pic>
      <p:sp>
        <p:nvSpPr>
          <p:cNvPr id="6" name="TextBox 15">
            <a:extLst>
              <a:ext uri="{FF2B5EF4-FFF2-40B4-BE49-F238E27FC236}">
                <a16:creationId xmlns:a16="http://schemas.microsoft.com/office/drawing/2014/main" id="{626F5B9D-09CA-B8C5-E2C0-1193D02CDE21}"/>
              </a:ext>
            </a:extLst>
          </p:cNvPr>
          <p:cNvSpPr txBox="1"/>
          <p:nvPr/>
        </p:nvSpPr>
        <p:spPr>
          <a:xfrm>
            <a:off x="5029200" y="606114"/>
            <a:ext cx="11734800" cy="12287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9600"/>
              </a:lnSpc>
              <a:spcBef>
                <a:spcPct val="0"/>
              </a:spcBef>
            </a:pPr>
            <a:r>
              <a:rPr lang="en-US" sz="8000" spc="160" dirty="0">
                <a:solidFill>
                  <a:srgbClr val="000000"/>
                </a:solidFill>
                <a:latin typeface="Gagalin"/>
              </a:rPr>
              <a:t>REFERENCES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741565D-2A11-DA0F-C229-0F89DA4160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316200" y="6865603"/>
            <a:ext cx="3105815" cy="3700421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6049E4BB-9F79-E9EA-FC87-9159A0944FBF}"/>
              </a:ext>
            </a:extLst>
          </p:cNvPr>
          <p:cNvGrpSpPr/>
          <p:nvPr/>
        </p:nvGrpSpPr>
        <p:grpSpPr>
          <a:xfrm>
            <a:off x="1214957" y="2162392"/>
            <a:ext cx="15657647" cy="7728367"/>
            <a:chOff x="-40642" y="-192881"/>
            <a:chExt cx="20876862" cy="9023875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E2FCCEEC-4D23-1F08-9664-69A2A6ED802C}"/>
                </a:ext>
              </a:extLst>
            </p:cNvPr>
            <p:cNvGrpSpPr/>
            <p:nvPr/>
          </p:nvGrpSpPr>
          <p:grpSpPr>
            <a:xfrm>
              <a:off x="0" y="0"/>
              <a:ext cx="20836220" cy="8830994"/>
              <a:chOff x="0" y="0"/>
              <a:chExt cx="4115797" cy="1744394"/>
            </a:xfrm>
          </p:grpSpPr>
          <p:sp>
            <p:nvSpPr>
              <p:cNvPr id="12" name="Freeform 8">
                <a:extLst>
                  <a:ext uri="{FF2B5EF4-FFF2-40B4-BE49-F238E27FC236}">
                    <a16:creationId xmlns:a16="http://schemas.microsoft.com/office/drawing/2014/main" id="{9B631346-28FE-26E0-1BA7-DAD9DC83E53F}"/>
                  </a:ext>
                </a:extLst>
              </p:cNvPr>
              <p:cNvSpPr/>
              <p:nvPr/>
            </p:nvSpPr>
            <p:spPr>
              <a:xfrm>
                <a:off x="0" y="0"/>
                <a:ext cx="4115797" cy="1744394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744394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744394"/>
                    </a:lnTo>
                    <a:lnTo>
                      <a:pt x="0" y="1744394"/>
                    </a:lnTo>
                    <a:close/>
                  </a:path>
                </a:pathLst>
              </a:custGeom>
              <a:solidFill>
                <a:srgbClr val="FFFFFF">
                  <a:alpha val="40000"/>
                </a:srgbClr>
              </a:solidFill>
              <a:ln w="38100" cap="sq">
                <a:solidFill>
                  <a:srgbClr val="000000">
                    <a:alpha val="40000"/>
                  </a:srgbClr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9">
                <a:extLst>
                  <a:ext uri="{FF2B5EF4-FFF2-40B4-BE49-F238E27FC236}">
                    <a16:creationId xmlns:a16="http://schemas.microsoft.com/office/drawing/2014/main" id="{6399B92C-3AE6-0AC9-2F68-CCFF4B205455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4115797" cy="178249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10">
              <a:extLst>
                <a:ext uri="{FF2B5EF4-FFF2-40B4-BE49-F238E27FC236}">
                  <a16:creationId xmlns:a16="http://schemas.microsoft.com/office/drawing/2014/main" id="{14417D01-16A4-0ADE-1C86-2A032318BACA}"/>
                </a:ext>
              </a:extLst>
            </p:cNvPr>
            <p:cNvGrpSpPr/>
            <p:nvPr/>
          </p:nvGrpSpPr>
          <p:grpSpPr>
            <a:xfrm>
              <a:off x="-40642" y="-192881"/>
              <a:ext cx="20876862" cy="9023875"/>
              <a:chOff x="-8028" y="-38100"/>
              <a:chExt cx="4123825" cy="1782494"/>
            </a:xfrm>
          </p:grpSpPr>
          <p:sp>
            <p:nvSpPr>
              <p:cNvPr id="10" name="Freeform 11">
                <a:extLst>
                  <a:ext uri="{FF2B5EF4-FFF2-40B4-BE49-F238E27FC236}">
                    <a16:creationId xmlns:a16="http://schemas.microsoft.com/office/drawing/2014/main" id="{9D509A1F-0052-B0EA-C4E3-704AEAC28688}"/>
                  </a:ext>
                </a:extLst>
              </p:cNvPr>
              <p:cNvSpPr/>
              <p:nvPr/>
            </p:nvSpPr>
            <p:spPr>
              <a:xfrm>
                <a:off x="-8028" y="-3489"/>
                <a:ext cx="4115797" cy="1747883"/>
              </a:xfrm>
              <a:custGeom>
                <a:avLst/>
                <a:gdLst/>
                <a:ahLst/>
                <a:cxnLst/>
                <a:rect l="l" t="t" r="r" b="b"/>
                <a:pathLst>
                  <a:path w="4115797" h="1744394">
                    <a:moveTo>
                      <a:pt x="0" y="0"/>
                    </a:moveTo>
                    <a:lnTo>
                      <a:pt x="4115797" y="0"/>
                    </a:lnTo>
                    <a:lnTo>
                      <a:pt x="4115797" y="1744394"/>
                    </a:lnTo>
                    <a:lnTo>
                      <a:pt x="0" y="174439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r>
                  <a:rPr lang="en-US" dirty="0">
                    <a:latin typeface="Arial" panose="020B0604020202020204" pitchFamily="34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C</a:t>
                </a:r>
                <a:r>
                  <a:rPr lang="en-US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larke, T. R. (2020). </a:t>
                </a:r>
                <a:r>
                  <a:rPr lang="en-GB" i="1" dirty="0">
                    <a:solidFill>
                      <a:srgbClr val="0F1111"/>
                    </a:solidFill>
                    <a:effectLst/>
                    <a:latin typeface="Arial" panose="020B0604020202020204" pitchFamily="34" charset="0"/>
                    <a:cs typeface="Arial" panose="020B0604020202020204" pitchFamily="34" charset="0"/>
                  </a:rPr>
                  <a:t>The 4 Stages of Psychological Safety: Defining the Path to Inclusion and Innovation</a:t>
                </a:r>
                <a:r>
                  <a:rPr lang="en-GB" dirty="0">
                    <a:solidFill>
                      <a:srgbClr val="0F1111"/>
                    </a:solidFill>
                    <a:effectLst/>
                    <a:latin typeface="Arial" panose="020B0604020202020204" pitchFamily="34" charset="0"/>
                    <a:cs typeface="Arial" panose="020B0604020202020204" pitchFamily="34" charset="0"/>
                  </a:rPr>
                  <a:t>. </a:t>
                </a:r>
                <a:r>
                  <a:rPr lang="en-GB" b="0" i="0" dirty="0">
                    <a:solidFill>
                      <a:srgbClr val="0F1111"/>
                    </a:solidFill>
                    <a:effectLst/>
                    <a:latin typeface="Arial" panose="020B0604020202020204" pitchFamily="34" charset="0"/>
                    <a:cs typeface="Arial" panose="020B0604020202020204" pitchFamily="34" charset="0"/>
                  </a:rPr>
                  <a:t>Berrett-Koehler Publishers</a:t>
                </a:r>
                <a:endParaRPr lang="en-GB" i="1" dirty="0">
                  <a:solidFill>
                    <a:srgbClr val="0F111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b="1" dirty="0">
                  <a:latin typeface="Arial" panose="020B0604020202020204" pitchFamily="34" charset="0"/>
                </a:endParaRPr>
              </a:p>
              <a:p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Cox,E.,</a:t>
                </a:r>
                <a:r>
                  <a:rPr lang="en-GB" dirty="0" err="1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Bachkirova,T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and Clutterbuck D., eds. (2018) </a:t>
                </a:r>
                <a:r>
                  <a:rPr lang="en-GB" i="1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The Complete Handbook of Coaching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. Sage</a:t>
                </a:r>
              </a:p>
              <a:p>
                <a:endParaRPr lang="en-GB" dirty="0">
                  <a:latin typeface="Arial" panose="020B0604020202020204" pitchFamily="34" charset="0"/>
                  <a:ea typeface="Times New Roman" panose="02020603050405020304" pitchFamily="18" charset="0"/>
                </a:endParaRPr>
              </a:p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Edmondson, A. (1999) </a:t>
                </a:r>
                <a:r>
                  <a:rPr lang="en-GB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“Psychological Safety and Learning </a:t>
                </a:r>
                <a:r>
                  <a:rPr lang="en-GB" i="1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Behavior</a:t>
                </a:r>
                <a:r>
                  <a:rPr lang="en-GB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 in Work Teams</a:t>
                </a: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,” </a:t>
                </a:r>
                <a:r>
                  <a:rPr lang="en-GB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Administrative science quarterly.</a:t>
                </a: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, 44(2), pp. 350–383. Available at: </a:t>
                </a: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  <a:hlinkClick r:id="rId7"/>
                  </a:rPr>
                  <a:t>https://doi.org/10.2307/2666999</a:t>
                </a: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.</a:t>
                </a:r>
              </a:p>
              <a:p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 b="0" i="0" dirty="0">
                    <a:solidFill>
                      <a:srgbClr val="181818"/>
                    </a:solidFill>
                    <a:effectLst/>
                    <a:latin typeface="Arial" panose="020B0604020202020204" pitchFamily="34" charset="0"/>
                    <a:cs typeface="Arial" panose="020B0604020202020204" pitchFamily="34" charset="0"/>
                  </a:rPr>
                  <a:t>Edmondson, Amy C. </a:t>
                </a:r>
                <a:r>
                  <a:rPr lang="en-GB" b="0" i="0" u="none" strike="noStrike" dirty="0">
                    <a:solidFill>
                      <a:srgbClr val="A41034"/>
                    </a:solidFill>
                    <a:effectLst/>
                    <a:latin typeface="Arial" panose="020B0604020202020204" pitchFamily="34" charset="0"/>
                    <a:cs typeface="Arial" panose="020B0604020202020204" pitchFamily="34" charset="0"/>
                    <a:hlinkClick r:id="rId8"/>
                  </a:rPr>
                  <a:t>The Fearless Organization: Creating Psychological Safety in the Workplace for Learning, Innovation, and Growth</a:t>
                </a:r>
                <a:r>
                  <a:rPr lang="en-GB" b="0" i="0" dirty="0">
                    <a:solidFill>
                      <a:srgbClr val="181818"/>
                    </a:solidFill>
                    <a:effectLst/>
                    <a:latin typeface="Arial" panose="020B0604020202020204" pitchFamily="34" charset="0"/>
                    <a:cs typeface="Arial" panose="020B0604020202020204" pitchFamily="34" charset="0"/>
                  </a:rPr>
                  <a:t>. Hoboken, NJ: John Wiley &amp; Sons, 2018.</a:t>
                </a:r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dirty="0">
                  <a:latin typeface="Arial" panose="020B0604020202020204" pitchFamily="34" charset="0"/>
                  <a:ea typeface="Times New Roman" panose="02020603050405020304" pitchFamily="18" charset="0"/>
                </a:endParaRPr>
              </a:p>
              <a:p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Goldsmith, M. and Lyons, L. (2006) </a:t>
                </a:r>
                <a:r>
                  <a:rPr lang="en-GB" i="1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Coaching for Leadership 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2nd ed. San Francisco: Pfeiffer.</a:t>
                </a:r>
              </a:p>
              <a:p>
                <a:endParaRPr lang="en-GB" dirty="0">
                  <a:latin typeface="Arial" panose="020B0604020202020204" pitchFamily="34" charset="0"/>
                  <a:ea typeface="Times New Roman" panose="02020603050405020304" pitchFamily="18" charset="0"/>
                </a:endParaRPr>
              </a:p>
              <a:p>
                <a:r>
                  <a:rPr lang="en-GB" dirty="0" err="1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Gromley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H and van </a:t>
                </a:r>
                <a:r>
                  <a:rPr lang="en-GB" dirty="0" err="1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Nieuwerburgh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C. (2014) </a:t>
                </a:r>
                <a:r>
                  <a:rPr lang="en-GB" i="1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Developing coaching cultures: a review of the literature.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</a:t>
                </a:r>
                <a:r>
                  <a:rPr lang="en-GB" i="1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Coaching: an International Journal of Theory, Research and Practice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7:90-101</a:t>
                </a:r>
              </a:p>
              <a:p>
                <a:endParaRPr lang="en-GB" dirty="0">
                  <a:effectLst/>
                  <a:latin typeface="Arial" panose="020B0604020202020204" pitchFamily="34" charset="0"/>
                  <a:ea typeface="Times New Roman" panose="02020603050405020304" pitchFamily="18" charset="0"/>
                </a:endParaRPr>
              </a:p>
              <a:p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Hawkins, P. and Smith, N. (2013)</a:t>
                </a:r>
                <a:r>
                  <a:rPr lang="en-GB" i="1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Coaching, mentoring and organizational consultancy supervision, skills and development. 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Second edition. Maidenhead, Berkshire, England: McGraw-Hill Education, Open University Press</a:t>
                </a:r>
              </a:p>
              <a:p>
                <a:endParaRPr lang="en-GB" dirty="0">
                  <a:latin typeface="Arial" panose="020B0604020202020204" pitchFamily="34" charset="0"/>
                  <a:ea typeface="Times New Roman" panose="02020603050405020304" pitchFamily="18" charset="0"/>
                </a:endParaRPr>
              </a:p>
              <a:p>
                <a:r>
                  <a:rPr lang="en-US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Passmore, J. (2009). Looking after yourself as a coach. Coventry: West Midlands Local Government Annual Conference (15 October 2009).</a:t>
                </a:r>
              </a:p>
              <a:p>
                <a:endParaRPr lang="en-GB" dirty="0">
                  <a:latin typeface="Arial" panose="020B0604020202020204" pitchFamily="34" charset="0"/>
                  <a:ea typeface="Times New Roman" panose="02020603050405020304" pitchFamily="18" charset="0"/>
                </a:endParaRPr>
              </a:p>
              <a:p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Passmore J. and </a:t>
                </a:r>
                <a:r>
                  <a:rPr lang="en-GB" dirty="0" err="1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Fillery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-Travis A. (2011) </a:t>
                </a:r>
                <a:r>
                  <a:rPr lang="en-GB" i="1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A critical review of executive coaching research: a decade of progress and what’s to come. Coaching: An International Journal of Theory, Research and Practice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4: pp.70-88</a:t>
                </a:r>
              </a:p>
              <a:p>
                <a:endParaRPr lang="en-GB" dirty="0">
                  <a:latin typeface="Arial" panose="020B0604020202020204" pitchFamily="34" charset="0"/>
                  <a:ea typeface="Times New Roman" panose="02020603050405020304" pitchFamily="18" charset="0"/>
                </a:endParaRPr>
              </a:p>
              <a:p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Van </a:t>
                </a:r>
                <a:r>
                  <a:rPr lang="en-GB" dirty="0" err="1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Nieuwerburgh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, C. eds. (2013) </a:t>
                </a:r>
                <a:r>
                  <a:rPr lang="en-GB" i="1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Coaching in professional contexts.</a:t>
                </a:r>
                <a:r>
                  <a:rPr lang="en-GB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</a:t>
                </a:r>
                <a:r>
                  <a:rPr lang="en-GB" dirty="0" err="1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London:Sage</a:t>
                </a:r>
                <a:endParaRPr lang="en-GB" dirty="0">
                  <a:effectLst/>
                  <a:latin typeface="Arial" panose="020B0604020202020204" pitchFamily="34" charset="0"/>
                  <a:ea typeface="Times New Roman" panose="02020603050405020304" pitchFamily="18" charset="0"/>
                </a:endParaRPr>
              </a:p>
              <a:p>
                <a:endParaRPr lang="en-US" sz="2000" dirty="0"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endParaRPr lang="en-GB" sz="20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endParaRPr lang="en-GB" sz="20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</a:endParaRPr>
              </a:p>
              <a:p>
                <a:endParaRPr lang="en-GB" sz="18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</a:endParaRPr>
              </a:p>
              <a:p>
                <a:endParaRPr lang="en-GB" b="1" dirty="0">
                  <a:latin typeface="Arial" panose="020B0604020202020204" pitchFamily="34" charset="0"/>
                </a:endParaRPr>
              </a:p>
              <a:p>
                <a:endParaRPr lang="en-GB" sz="2400" b="1" dirty="0"/>
              </a:p>
            </p:txBody>
          </p:sp>
          <p:sp>
            <p:nvSpPr>
              <p:cNvPr id="11" name="TextBox 12">
                <a:extLst>
                  <a:ext uri="{FF2B5EF4-FFF2-40B4-BE49-F238E27FC236}">
                    <a16:creationId xmlns:a16="http://schemas.microsoft.com/office/drawing/2014/main" id="{0FA765EA-4453-45FD-D919-E6A195DEEE45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4115797" cy="178249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CF97F171-90B4-3477-179E-C9511278AD8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930550" y="-730517"/>
            <a:ext cx="2974977" cy="289290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F30BBA0-0326-D5FD-425E-8B7C32718EA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173486" y="-26070"/>
            <a:ext cx="1847248" cy="171312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1242</Words>
  <Application>Microsoft Office PowerPoint</Application>
  <PresentationFormat>Custom</PresentationFormat>
  <Paragraphs>134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Calibri</vt:lpstr>
      <vt:lpstr>Wingdings</vt:lpstr>
      <vt:lpstr>Agrandir</vt:lpstr>
      <vt:lpstr>Times New Roman</vt:lpstr>
      <vt:lpstr>Gagalin</vt:lpstr>
      <vt:lpstr>Jost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Informative or Explanatory Texts English Presentation in Colorful Pastel Doodle Style</dc:title>
  <cp:lastModifiedBy>Gary Metcalfe (IMH)</cp:lastModifiedBy>
  <cp:revision>5</cp:revision>
  <dcterms:created xsi:type="dcterms:W3CDTF">2006-08-16T00:00:00Z</dcterms:created>
  <dcterms:modified xsi:type="dcterms:W3CDTF">2024-02-08T10:25:53Z</dcterms:modified>
  <dc:identifier>DAF7KtMRpeA</dc:identifier>
</cp:coreProperties>
</file>