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9" r:id="rId4"/>
    <p:sldId id="260" r:id="rId5"/>
    <p:sldId id="261" r:id="rId6"/>
    <p:sldId id="263" r:id="rId7"/>
    <p:sldId id="264" r:id="rId8"/>
    <p:sldId id="265" r:id="rId9"/>
    <p:sldId id="262" r:id="rId10"/>
    <p:sldId id="267" r:id="rId11"/>
    <p:sldId id="268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86" d="100"/>
          <a:sy n="86" d="100"/>
        </p:scale>
        <p:origin x="42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2CD357-4CE7-4D5E-BC2E-B4CFA3158485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AF33DA-C1A7-4AD4-8EF3-B444CBEBD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7577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F33DA-C1A7-4AD4-8EF3-B444CBEBDD8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144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2CE26-1210-4829-9295-FEBECC8BFC4A}" type="datetime1">
              <a:rPr lang="en-US" smtClean="0"/>
              <a:t>9/3/2021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3E66A-B193-4188-9470-780EA96A7630}" type="datetime1">
              <a:rPr lang="en-US" smtClean="0"/>
              <a:t>9/3/2021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62714-72C3-49BB-BFB8-FBDA47D0E49D}" type="datetime1">
              <a:rPr lang="en-US" smtClean="0"/>
              <a:t>9/3/2021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3CD59-8CD9-41E0-97AD-B7A3A822B40B}" type="datetime1">
              <a:rPr lang="en-US" smtClean="0"/>
              <a:t>9/3/2021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92AB2-22D0-40BA-B008-2AEE581220E0}" type="datetime1">
              <a:rPr lang="en-US" smtClean="0"/>
              <a:t>9/3/2021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0C255-D635-410A-A635-C421F4BB4C0E}" type="datetime1">
              <a:rPr lang="en-US" smtClean="0"/>
              <a:t>9/3/2021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E8705-0DFD-47EC-A835-259B4CDD96C7}" type="datetime1">
              <a:rPr lang="en-US" smtClean="0"/>
              <a:t>9/3/2021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EFE18-EE65-4A29-A908-FE6F8506656A}" type="datetime1">
              <a:rPr lang="en-US" smtClean="0"/>
              <a:t>9/3/2021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2D183-0FF5-4BDD-9DB6-C7BC942F51E3}" type="datetime1">
              <a:rPr lang="en-US" smtClean="0"/>
              <a:t>9/3/2021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9893E-346B-4BE1-8C00-0AAA29C51993}" type="datetime1">
              <a:rPr lang="en-US" smtClean="0"/>
              <a:t>9/3/2021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B76F7-BF00-4B6F-A3D0-6CC2088A4FF0}" type="datetime1">
              <a:rPr lang="en-US" smtClean="0"/>
              <a:t>9/3/2021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2787-CDB6-4A67-96E6-21D4FA0BF9D4}" type="datetime1">
              <a:rPr lang="en-US" smtClean="0"/>
              <a:t>9/3/2021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E1439-0C99-4AEC-B9C9-1120C408BC1A}" type="datetime1">
              <a:rPr lang="en-US" smtClean="0"/>
              <a:t>9/3/2021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F0953-0331-4324-9D78-367705B7FC47}" type="datetime1">
              <a:rPr lang="en-US" smtClean="0"/>
              <a:t>9/3/2021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63681-68EF-41BA-B9E2-47C0D0D8FA23}" type="datetime1">
              <a:rPr lang="en-US" smtClean="0"/>
              <a:t>9/3/2021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48178-8D3A-4FB3-AA58-DEAF6830E80D}" type="datetime1">
              <a:rPr lang="en-US" smtClean="0"/>
              <a:t>9/3/2021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0643B4FF-65C2-4223-A34A-95D017EE4CB7}" type="datetime1">
              <a:rPr lang="en-US" smtClean="0"/>
              <a:t>9/3/2021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78FC1E-A968-4E1C-8C59-2FFB4C592544}" type="datetime1">
              <a:rPr lang="en-US" smtClean="0"/>
              <a:t>9/3/2021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ltresearchbites.com/201706-affordances-and-learning-opportunities-in-lesson-plan-template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Lesson planning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Factors &amp; Considerations</a:t>
            </a:r>
          </a:p>
          <a:p>
            <a:r>
              <a:rPr lang="en-GB" dirty="0"/>
              <a:t>Lecture 7 – HPEN7024</a:t>
            </a:r>
          </a:p>
          <a:p>
            <a:r>
              <a:rPr lang="en-GB" sz="1600" dirty="0"/>
              <a:t>JJC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47664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Agency in Lesson Planning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What does ‘</a:t>
            </a:r>
            <a:r>
              <a:rPr lang="en-GB" sz="2800" i="1" dirty="0"/>
              <a:t>planning to teach</a:t>
            </a:r>
            <a:r>
              <a:rPr lang="en-GB" sz="2800" dirty="0"/>
              <a:t>’ include?</a:t>
            </a:r>
          </a:p>
          <a:p>
            <a:pPr marL="0" indent="0">
              <a:buNone/>
            </a:pPr>
            <a:r>
              <a:rPr lang="en-GB" sz="2800" dirty="0"/>
              <a:t>READ: Liyanage &amp; Bartlett, </a:t>
            </a:r>
            <a:r>
              <a:rPr lang="en-GB" sz="2800" i="1" dirty="0"/>
              <a:t>From autopsy to biopsy</a:t>
            </a:r>
            <a:r>
              <a:rPr lang="en-GB" sz="2800" dirty="0"/>
              <a:t>…2010 / p.1363, paragraph 2.</a:t>
            </a:r>
          </a:p>
          <a:p>
            <a:pPr marL="0" indent="0">
              <a:buNone/>
            </a:pPr>
            <a:r>
              <a:rPr lang="en-GB" sz="2800" dirty="0"/>
              <a:t>Consider this quote:</a:t>
            </a:r>
          </a:p>
          <a:p>
            <a:pPr marL="0" indent="0">
              <a:buNone/>
            </a:pPr>
            <a:r>
              <a:rPr lang="en-GB" sz="2800" dirty="0"/>
              <a:t>‘It depends also on the practitioner’s </a:t>
            </a:r>
            <a:r>
              <a:rPr lang="en-GB" sz="2800" i="1" dirty="0"/>
              <a:t>locus of agency</a:t>
            </a:r>
            <a:r>
              <a:rPr lang="en-GB" sz="2800" dirty="0"/>
              <a:t>…’</a:t>
            </a:r>
          </a:p>
          <a:p>
            <a:pPr marL="0" indent="0">
              <a:buNone/>
            </a:pPr>
            <a:r>
              <a:rPr lang="en-GB" sz="2800" dirty="0"/>
              <a:t>What does this mean to you?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60718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According to Liyanage and Bartlett (2010, p.1363) planning includes: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sz="2800" dirty="0"/>
              <a:t>Knowledge of the students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800" dirty="0"/>
              <a:t>Knowledge of students’ needs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800" dirty="0"/>
              <a:t>An overall aim for learning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800" dirty="0"/>
              <a:t>A set of instructional objectives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800" dirty="0"/>
              <a:t>Understanding and perception of the nature of language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800" dirty="0"/>
              <a:t>Understanding and perception of the nature of learning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8573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Agency in teaching and learning – what &amp; who?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336873"/>
            <a:ext cx="9613861" cy="4228684"/>
          </a:xfrm>
        </p:spPr>
        <p:txBody>
          <a:bodyPr>
            <a:normAutofit/>
          </a:bodyPr>
          <a:lstStyle/>
          <a:p>
            <a:r>
              <a:rPr lang="en-GB" i="1" dirty="0"/>
              <a:t>‘Agency’</a:t>
            </a:r>
            <a:r>
              <a:rPr lang="en-GB" dirty="0"/>
              <a:t> – responsibility for the ‘doing’ in the teaching and the learning environment.</a:t>
            </a:r>
          </a:p>
          <a:p>
            <a:pPr marL="0" indent="0">
              <a:buNone/>
            </a:pPr>
            <a:r>
              <a:rPr lang="en-GB" dirty="0"/>
              <a:t>   KEY WORDS - decision making, autonomy, empowerment, voice</a:t>
            </a:r>
          </a:p>
          <a:p>
            <a:endParaRPr lang="en-GB" dirty="0"/>
          </a:p>
          <a:p>
            <a:r>
              <a:rPr lang="en-GB" b="1" u="sng" dirty="0"/>
              <a:t>Teacher agency </a:t>
            </a:r>
            <a:r>
              <a:rPr lang="en-GB" dirty="0"/>
              <a:t>– allowing teachers to control their professional development; empowering teachers for decision making</a:t>
            </a:r>
          </a:p>
          <a:p>
            <a:r>
              <a:rPr lang="en-GB" b="1" u="sng" dirty="0"/>
              <a:t>Learner agency </a:t>
            </a:r>
            <a:r>
              <a:rPr lang="en-GB" dirty="0"/>
              <a:t>– empowering students, developing ownership for learning, creating opportunity for autonomy and control of learning, allowing choice and decision making in the learning environment – topic, materials, approach, speed </a:t>
            </a:r>
            <a:r>
              <a:rPr lang="en-GB" dirty="0" err="1"/>
              <a:t>etc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74554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Lesson Planning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1911178"/>
            <a:ext cx="11203285" cy="4852087"/>
          </a:xfrm>
        </p:spPr>
        <p:txBody>
          <a:bodyPr>
            <a:normAutofit/>
          </a:bodyPr>
          <a:lstStyle/>
          <a:p>
            <a:r>
              <a:rPr lang="en-GB" dirty="0"/>
              <a:t>According to the Liyanage and Bartlett (2010) paper, styles include:</a:t>
            </a:r>
          </a:p>
          <a:p>
            <a:endParaRPr lang="en-GB" dirty="0"/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Tyler’s (1949) linear model: </a:t>
            </a:r>
          </a:p>
          <a:p>
            <a:pPr marL="457200" lvl="1" indent="0">
              <a:buNone/>
            </a:pPr>
            <a:r>
              <a:rPr lang="en-GB" dirty="0"/>
              <a:t>Statement of aims written, followed by choice of strategies &amp; resources, organisation of delivery, &amp; evaluation of outcomes.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Egan’s (1997) ‘</a:t>
            </a:r>
            <a:r>
              <a:rPr lang="en-GB" b="1" i="1" dirty="0">
                <a:solidFill>
                  <a:schemeClr val="accent3">
                    <a:lumMod val="50000"/>
                  </a:schemeClr>
                </a:solidFill>
              </a:rPr>
              <a:t>Ready, Fire, Aim</a:t>
            </a:r>
            <a:r>
              <a:rPr lang="en-GB" dirty="0"/>
              <a:t>’ approach: </a:t>
            </a:r>
          </a:p>
          <a:p>
            <a:pPr marL="457200" lvl="1" indent="0">
              <a:buNone/>
            </a:pPr>
            <a:r>
              <a:rPr lang="en-GB" dirty="0"/>
              <a:t>Activities come first to allow emergence of authentic and realistic learning aims, leading to linear model - materials &amp; resources, organisation of delivery, &amp; evaluation.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John’s (2006) dialogical model: </a:t>
            </a:r>
          </a:p>
          <a:p>
            <a:pPr marL="457200" lvl="1" indent="0">
              <a:buNone/>
            </a:pPr>
            <a:r>
              <a:rPr lang="en-GB" dirty="0"/>
              <a:t>Student ‘voice’ is encouraged at all stages; student participation in</a:t>
            </a:r>
            <a:r>
              <a:rPr lang="en-GB" sz="1600" dirty="0"/>
              <a:t> </a:t>
            </a:r>
            <a:r>
              <a:rPr lang="en-GB" dirty="0"/>
              <a:t>decision making is emphasised. Theory: greater agency of learner leads to greater learning.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7733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Metacognitive Strategies Framework (Liyanage &amp; Bartlett 2010)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9514" y="2059460"/>
            <a:ext cx="11327027" cy="4646140"/>
          </a:xfrm>
        </p:spPr>
        <p:txBody>
          <a:bodyPr>
            <a:normAutofit/>
          </a:bodyPr>
          <a:lstStyle/>
          <a:p>
            <a:r>
              <a:rPr lang="en-GB" dirty="0"/>
              <a:t>This refers to ‘…</a:t>
            </a:r>
            <a:r>
              <a:rPr lang="en-GB" sz="2800" dirty="0"/>
              <a:t>the executive processes used in planning for learning, monitoring own/students’ comprehension and production, evaluating how well learning objectives are achieved (</a:t>
            </a:r>
            <a:r>
              <a:rPr lang="en-GB" sz="2800" dirty="0" err="1"/>
              <a:t>Chamot</a:t>
            </a:r>
            <a:r>
              <a:rPr lang="en-GB" sz="2800" dirty="0"/>
              <a:t> et al 1987 in Liyanage &amp; Bartlett 2010)</a:t>
            </a:r>
          </a:p>
          <a:p>
            <a:r>
              <a:rPr lang="en-GB" sz="2800" dirty="0"/>
              <a:t>See Liyanage and Bartlett (2010) pp.1365-1366 for strategies used in 3 stages of lesson planning:</a:t>
            </a:r>
          </a:p>
          <a:p>
            <a:pPr lvl="1"/>
            <a:r>
              <a:rPr lang="en-GB" sz="2800" b="1" dirty="0"/>
              <a:t>planning lesson content </a:t>
            </a:r>
            <a:endParaRPr lang="en-GB" sz="2800" dirty="0"/>
          </a:p>
          <a:p>
            <a:pPr lvl="1"/>
            <a:r>
              <a:rPr lang="en-GB" sz="2800" b="1" dirty="0"/>
              <a:t>planning implementation </a:t>
            </a:r>
          </a:p>
          <a:p>
            <a:pPr lvl="1"/>
            <a:r>
              <a:rPr lang="en-GB" sz="2800" b="1" dirty="0"/>
              <a:t>planning evaluation</a:t>
            </a:r>
            <a:endParaRPr lang="en-GB" sz="280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97576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Stages in Lesson Planning – ‘a kind of circle’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1713470"/>
            <a:ext cx="11124501" cy="514452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1. Planning content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i="1" u="sng" dirty="0"/>
              <a:t>self-manage:</a:t>
            </a:r>
            <a:r>
              <a:rPr lang="en-GB" dirty="0"/>
              <a:t> identify the necessary teacher knowledge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i="1" u="sng" dirty="0"/>
              <a:t>advance organisation: </a:t>
            </a:r>
            <a:r>
              <a:rPr lang="en-GB" dirty="0"/>
              <a:t>identify the pedagogic aims &amp; consider factors </a:t>
            </a:r>
          </a:p>
          <a:p>
            <a:pPr marL="0" indent="0">
              <a:buNone/>
            </a:pPr>
            <a:r>
              <a:rPr lang="en-GB" dirty="0"/>
              <a:t>	(e.g. learner needs, levels, backgrounds) affecting content choices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i="1" u="sng" dirty="0"/>
              <a:t>organisational planning: </a:t>
            </a:r>
            <a:r>
              <a:rPr lang="en-GB" dirty="0"/>
              <a:t>scaffold lesson into manageable steps</a:t>
            </a:r>
          </a:p>
          <a:p>
            <a:pPr marL="0" indent="0">
              <a:buNone/>
            </a:pPr>
            <a:r>
              <a:rPr lang="en-GB" dirty="0"/>
              <a:t>	</a:t>
            </a:r>
          </a:p>
          <a:p>
            <a:pPr marL="0" indent="0">
              <a:buNone/>
            </a:pPr>
            <a:r>
              <a:rPr lang="en-GB" dirty="0"/>
              <a:t>2. Planning implementation (the teaching)</a:t>
            </a:r>
          </a:p>
          <a:p>
            <a:pPr marL="0" indent="0">
              <a:buNone/>
            </a:pPr>
            <a:r>
              <a:rPr lang="en-GB" dirty="0"/>
              <a:t>	design the activities – organise their use, the focus, the time</a:t>
            </a:r>
          </a:p>
          <a:p>
            <a:pPr marL="0" indent="0">
              <a:buNone/>
            </a:pPr>
            <a:r>
              <a:rPr lang="en-GB" dirty="0"/>
              <a:t>	make decisions about relevant language – what is required</a:t>
            </a:r>
          </a:p>
          <a:p>
            <a:pPr marL="0" indent="0">
              <a:buNone/>
            </a:pPr>
            <a:r>
              <a:rPr lang="en-GB" dirty="0"/>
              <a:t>	identify potential difficulties for learners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3. Planning evaluation – informing professional practice</a:t>
            </a:r>
          </a:p>
          <a:p>
            <a:pPr marL="0" indent="0">
              <a:buNone/>
            </a:pPr>
            <a:r>
              <a:rPr lang="en-GB" dirty="0"/>
              <a:t>	critical reflection of teacher &amp; student work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2927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successful lesson plan…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751" y="2336873"/>
            <a:ext cx="10939849" cy="431106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From Liyanage &amp; Bartlett (2010; interviews, p.1368)</a:t>
            </a:r>
          </a:p>
          <a:p>
            <a:pPr lvl="1"/>
            <a:r>
              <a:rPr lang="en-GB" sz="2400" dirty="0"/>
              <a:t>Has ‘a healthy and careful integration of stages from first ideas to evaluation’</a:t>
            </a:r>
          </a:p>
          <a:p>
            <a:pPr lvl="1"/>
            <a:endParaRPr lang="en-GB" sz="2400" dirty="0"/>
          </a:p>
          <a:p>
            <a:pPr lvl="1"/>
            <a:r>
              <a:rPr lang="en-GB" sz="2400" dirty="0"/>
              <a:t>Has ‘…logical and flexible sequences…’</a:t>
            </a:r>
          </a:p>
          <a:p>
            <a:pPr lvl="1"/>
            <a:endParaRPr lang="en-GB" sz="2400" dirty="0"/>
          </a:p>
          <a:p>
            <a:pPr lvl="1"/>
            <a:r>
              <a:rPr lang="en-GB" sz="2400" dirty="0"/>
              <a:t>Is ‘…planning what to teach and how to teach, but, …a cycle of those three things as a whole picture of a lesson…’ (planning, implementation, evaluation)</a:t>
            </a:r>
          </a:p>
          <a:p>
            <a:pPr lvl="1"/>
            <a:endParaRPr lang="en-GB" sz="2400" dirty="0"/>
          </a:p>
          <a:p>
            <a:pPr lvl="1"/>
            <a:r>
              <a:rPr lang="en-GB" sz="2400" dirty="0"/>
              <a:t>Is ‘…where we have achieved the purpose of the lesson, …instead of just implementing some interesting activities or materials’.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7095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Planning includes ‘Who’ you will teach.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369" y="2336872"/>
            <a:ext cx="9865814" cy="41627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In your teaching group, write a description of your learners:</a:t>
            </a:r>
          </a:p>
          <a:p>
            <a:r>
              <a:rPr lang="en-GB" sz="2800" dirty="0"/>
              <a:t>Who are they?</a:t>
            </a:r>
          </a:p>
          <a:p>
            <a:r>
              <a:rPr lang="en-GB" sz="2800" dirty="0"/>
              <a:t>What is their level?</a:t>
            </a:r>
          </a:p>
          <a:p>
            <a:r>
              <a:rPr lang="en-GB" sz="2800" dirty="0"/>
              <a:t>What do they need English for?</a:t>
            </a:r>
          </a:p>
          <a:p>
            <a:r>
              <a:rPr lang="en-GB" sz="2800" dirty="0"/>
              <a:t>What are their gaps in knowledge?</a:t>
            </a:r>
          </a:p>
          <a:p>
            <a:r>
              <a:rPr lang="en-GB" sz="2800" dirty="0"/>
              <a:t>What do they enjoy in learning?</a:t>
            </a:r>
          </a:p>
          <a:p>
            <a:r>
              <a:rPr lang="en-GB" sz="2800" dirty="0"/>
              <a:t>Have you noticed in observations &amp; TP any language issues the students have?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1342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Plan a lesson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336872"/>
            <a:ext cx="10473711" cy="426163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Review who your students are and what their needs are</a:t>
            </a:r>
          </a:p>
          <a:p>
            <a:r>
              <a:rPr lang="en-GB" dirty="0"/>
              <a:t>Decide on lesson focus  - the broad language focus will be stated in the textbook unit supplied.</a:t>
            </a:r>
          </a:p>
          <a:p>
            <a:r>
              <a:rPr lang="en-GB" dirty="0"/>
              <a:t>Select Materials from the unit.</a:t>
            </a:r>
          </a:p>
          <a:p>
            <a:r>
              <a:rPr lang="en-GB" dirty="0"/>
              <a:t>Decide on activities &amp; consider timing.</a:t>
            </a:r>
          </a:p>
          <a:p>
            <a:r>
              <a:rPr lang="en-GB" dirty="0"/>
              <a:t>Decide your learning objectives – what will the students gain from doing these activities?</a:t>
            </a:r>
          </a:p>
          <a:p>
            <a:r>
              <a:rPr lang="en-GB" dirty="0"/>
              <a:t>Consider logical steps and progression of activities.</a:t>
            </a:r>
          </a:p>
          <a:p>
            <a:r>
              <a:rPr lang="en-GB" dirty="0"/>
              <a:t>Plan how to evaluate your lesson objectives – with the learners perhaps.</a:t>
            </a:r>
          </a:p>
          <a:p>
            <a:r>
              <a:rPr lang="en-GB" dirty="0"/>
              <a:t>Write up the plan and then try it out!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3228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Liyanage, I. &amp; </a:t>
            </a:r>
            <a:r>
              <a:rPr lang="en-GB" dirty="0" err="1"/>
              <a:t>B.J.Bartlett</a:t>
            </a:r>
            <a:r>
              <a:rPr lang="en-GB" dirty="0"/>
              <a:t> (2010), From autopsy to biopsy: A metacognitive view of lesson planning and teacher trainees in ELT, Teaching &amp; Teacher Education, Vol 26 (7), pp.1362-1371.</a:t>
            </a:r>
          </a:p>
          <a:p>
            <a:r>
              <a:rPr lang="en-GB" dirty="0"/>
              <a:t>Maas, C. (2017) Affordances and learning opportunities in lesson plan templates’, available at: </a:t>
            </a:r>
            <a:r>
              <a:rPr lang="en-GB" dirty="0">
                <a:hlinkClick r:id="rId2"/>
              </a:rPr>
              <a:t>https://www.eltresearchbites.com/201706-affordances-and-learning-opportunities-in-lesson-plan-templates</a:t>
            </a:r>
            <a:r>
              <a:rPr lang="en-GB" dirty="0"/>
              <a:t>. Accessed Nov 9</a:t>
            </a:r>
            <a:r>
              <a:rPr lang="en-GB" baseline="30000" dirty="0"/>
              <a:t>th</a:t>
            </a:r>
            <a:r>
              <a:rPr lang="en-GB" dirty="0"/>
              <a:t> 2018.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br>
              <a:rPr lang="en-GB" dirty="0"/>
            </a:b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638231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Berlin</Template>
  <TotalTime>126</TotalTime>
  <Words>868</Words>
  <Application>Microsoft Office PowerPoint</Application>
  <PresentationFormat>Widescreen</PresentationFormat>
  <Paragraphs>95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Trebuchet MS</vt:lpstr>
      <vt:lpstr>Wingdings</vt:lpstr>
      <vt:lpstr>Berlin</vt:lpstr>
      <vt:lpstr>Lesson planning </vt:lpstr>
      <vt:lpstr>Agency in Lesson Planning</vt:lpstr>
      <vt:lpstr>According to Liyanage and Bartlett (2010, p.1363) planning includes:</vt:lpstr>
      <vt:lpstr>Agency in teaching and learning – what &amp; who?</vt:lpstr>
      <vt:lpstr>Lesson Planning Styles</vt:lpstr>
      <vt:lpstr>Metacognitive Strategies Framework (Liyanage &amp; Bartlett 2010)</vt:lpstr>
      <vt:lpstr>Stages in Lesson Planning – ‘a kind of circle’</vt:lpstr>
      <vt:lpstr>A successful lesson plan…</vt:lpstr>
      <vt:lpstr>Planning includes ‘Who’ you will teach.</vt:lpstr>
      <vt:lpstr>Plan a lesson</vt:lpstr>
      <vt:lpstr>References</vt:lpstr>
    </vt:vector>
  </TitlesOfParts>
  <Company>Pryfysgol Bangor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planning</dc:title>
  <dc:creator>Claire Anne Quinn</dc:creator>
  <cp:lastModifiedBy>Jessica Clapham</cp:lastModifiedBy>
  <cp:revision>16</cp:revision>
  <dcterms:created xsi:type="dcterms:W3CDTF">2018-01-22T11:04:41Z</dcterms:created>
  <dcterms:modified xsi:type="dcterms:W3CDTF">2021-09-03T16:59:40Z</dcterms:modified>
</cp:coreProperties>
</file>