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4"/>
  </p:notesMasterIdLst>
  <p:sldIdLst>
    <p:sldId id="256" r:id="rId2"/>
    <p:sldId id="259" r:id="rId3"/>
    <p:sldId id="260" r:id="rId4"/>
    <p:sldId id="261" r:id="rId5"/>
    <p:sldId id="262" r:id="rId6"/>
    <p:sldId id="263" r:id="rId7"/>
    <p:sldId id="264" r:id="rId8"/>
    <p:sldId id="265" r:id="rId9"/>
    <p:sldId id="266" r:id="rId10"/>
    <p:sldId id="267" r:id="rId11"/>
    <p:sldId id="268" r:id="rId12"/>
    <p:sldId id="269"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0"/>
    <p:restoredTop sz="95033" autoAdjust="0"/>
  </p:normalViewPr>
  <p:slideViewPr>
    <p:cSldViewPr>
      <p:cViewPr varScale="1">
        <p:scale>
          <a:sx n="124" d="100"/>
          <a:sy n="124" d="100"/>
        </p:scale>
        <p:origin x="1280" y="16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721D18D-6B52-4A56-9CB1-B0AA4C8DE700}" type="datetimeFigureOut">
              <a:rPr lang="en-US" smtClean="0"/>
              <a:pPr/>
              <a:t>12/7/23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7C85FD7-1DF5-4EE3-92AC-2EF70400F9E4}"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The severe mental health condition known as anorexia is marked by restrictive eating and a crippling fear of gaining weight. The leading group affected by it is adolescents, who are particularly vulnerable because of physiologic changes and social pressures. The conversation acknowledges that anorexia affects families and communities in addition to causing suffering for individual sufferers. This knowledge paves the way for all-encompassing treatments that tackle anorexia as a significant public health issue, aiming to improve the well-being wellbeing of the adolescent demographic.</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77C85FD7-1DF5-4EE3-92AC-2EF70400F9E4}" type="slidenum">
              <a:rPr lang="en-US" smtClean="0"/>
              <a:pPr/>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Based on the ideas of health promotion, the </a:t>
            </a:r>
            <a:r>
              <a:rPr lang="en-US" sz="1200" b="0" i="0" u="none" strike="noStrike" kern="1200" dirty="0" err="1">
                <a:solidFill>
                  <a:schemeClr val="tx1"/>
                </a:solidFill>
                <a:latin typeface="+mn-lt"/>
                <a:ea typeface="+mn-ea"/>
                <a:cs typeface="+mn-cs"/>
              </a:rPr>
              <a:t>Ewles</a:t>
            </a:r>
            <a:r>
              <a:rPr lang="en-US" sz="1200" b="0" i="0" u="none" strike="noStrike" kern="1200" dirty="0">
                <a:solidFill>
                  <a:schemeClr val="tx1"/>
                </a:solidFill>
                <a:latin typeface="+mn-lt"/>
                <a:ea typeface="+mn-ea"/>
                <a:cs typeface="+mn-cs"/>
              </a:rPr>
              <a:t> and </a:t>
            </a:r>
            <a:r>
              <a:rPr lang="en-US" sz="1200" b="0" i="0" u="none" strike="noStrike" kern="1200" dirty="0" err="1">
                <a:solidFill>
                  <a:schemeClr val="tx1"/>
                </a:solidFill>
                <a:latin typeface="+mn-lt"/>
                <a:ea typeface="+mn-ea"/>
                <a:cs typeface="+mn-cs"/>
              </a:rPr>
              <a:t>Simnett</a:t>
            </a:r>
            <a:r>
              <a:rPr lang="en-US" sz="1200" b="0" i="0" u="none" strike="noStrike" kern="1200" dirty="0">
                <a:solidFill>
                  <a:schemeClr val="tx1"/>
                </a:solidFill>
                <a:latin typeface="+mn-lt"/>
                <a:ea typeface="+mn-ea"/>
                <a:cs typeface="+mn-cs"/>
              </a:rPr>
              <a:t> model provides a strong foundation for managing the intricacies of anorexia nervosa. This paradigm, well known for its holistic method, emphasizes the treatment of the illness as well as the larger picture of health, which includes environmental, social, and psychological aspects. Selecting this model provides a methodical and comprehensive approach to address the various elements that the disorder presents.</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77C85FD7-1DF5-4EE3-92AC-2EF70400F9E4}" type="slidenum">
              <a:rPr lang="en-US" smtClean="0"/>
              <a:p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An epidemiological analysis offers a quantitative basis for comprehending the prevalence and difficulties associated with anorexia in teenagers in the United Kingdom. Focus groups and surveys with teenagers provide qualitative insights into their particular needs and experiences. The literature review guarantees evidence-based interventions by taking into account anorexia prevalence, risk factors, and successful strategies.</a:t>
            </a:r>
            <a:endParaRPr lang="en-US" dirty="0"/>
          </a:p>
        </p:txBody>
      </p:sp>
      <p:sp>
        <p:nvSpPr>
          <p:cNvPr id="4" name="Slide Number Placeholder 3"/>
          <p:cNvSpPr>
            <a:spLocks noGrp="1"/>
          </p:cNvSpPr>
          <p:nvPr>
            <p:ph type="sldNum" sz="quarter" idx="10"/>
          </p:nvPr>
        </p:nvSpPr>
        <p:spPr/>
        <p:txBody>
          <a:bodyPr/>
          <a:lstStyle/>
          <a:p>
            <a:fld id="{77C85FD7-1DF5-4EE3-92AC-2EF70400F9E4}" type="slidenum">
              <a:rPr lang="en-US" smtClean="0"/>
              <a:pPr/>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Developing SMART objectives guarantees a focused and efficient strategy, tackling the unique obstacles that young people in the UK encounter due to anorexia. Setting collaborative goals involves important stakeholders and promotes a comprehensive approach involving parents, educators, and healthcare providers. Setting prevention and support goals first highlights a comprehensive approach that aims to prevent adolescent anorexia while also offering strong support networks in line with the goals of holistic well-being.</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77C85FD7-1DF5-4EE3-92AC-2EF70400F9E4}" type="slidenum">
              <a:rPr lang="en-US" smtClean="0"/>
              <a:pPr/>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Developing strategies with a youth focus takes into account the digital preferences of teenagers in the UK and makes good use of online resources. Cultural sensitivity guarantees that interventions are in line with the varied cultural backdrop of adolescence in the United Kingdom. In order to create customized educational programs that reach and support teenagers in comfortable and powerful settings, schools play a crucial role in collaboration.</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77C85FD7-1DF5-4EE3-92AC-2EF70400F9E4}" type="slidenum">
              <a:rPr lang="en-US" smtClean="0"/>
              <a:pPr/>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Undertaking an evaluation of healthcare resources guarantees access to treatment facilities and specialists, which is essential for the provision of adolescent anorexia care in the UK. Financial planning is vital to creating a budget for extensive interventions, such as support and awareness campaigns. A collaborative approach is fostered by strategic alliances with youth organizations as well as mental health charities, which improve resource availability and community support.</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77C85FD7-1DF5-4EE3-92AC-2EF70400F9E4}" type="slidenum">
              <a:rPr lang="en-US" smtClean="0"/>
              <a:pPr/>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Metrics with an emphasis on adolescents offer focused insights into modifications in awareness and </a:t>
            </a:r>
            <a:r>
              <a:rPr lang="en-US" sz="1200" b="0" i="0" u="none" strike="noStrike" kern="1200" dirty="0" err="1">
                <a:solidFill>
                  <a:schemeClr val="tx1"/>
                </a:solidFill>
                <a:latin typeface="+mn-lt"/>
                <a:ea typeface="+mn-ea"/>
                <a:cs typeface="+mn-cs"/>
              </a:rPr>
              <a:t>behaviour</a:t>
            </a:r>
            <a:r>
              <a:rPr lang="en-US" sz="1200" b="0" i="0" u="none" strike="noStrike" kern="1200" dirty="0">
                <a:solidFill>
                  <a:schemeClr val="tx1"/>
                </a:solidFill>
                <a:latin typeface="+mn-lt"/>
                <a:ea typeface="+mn-ea"/>
                <a:cs typeface="+mn-cs"/>
              </a:rPr>
              <a:t>. Real-time evaluation of digital campaign efficacy is ensured by the use of social media analytics. With a variety of detailed metrics, longitudinal studies provide a thorough understanding of long-term effects on adolescent wellbeing, bolstering the assessment approach.</a:t>
            </a:r>
            <a:endParaRPr lang="en-US" dirty="0"/>
          </a:p>
        </p:txBody>
      </p:sp>
      <p:sp>
        <p:nvSpPr>
          <p:cNvPr id="4" name="Slide Number Placeholder 3"/>
          <p:cNvSpPr>
            <a:spLocks noGrp="1"/>
          </p:cNvSpPr>
          <p:nvPr>
            <p:ph type="sldNum" sz="quarter" idx="10"/>
          </p:nvPr>
        </p:nvSpPr>
        <p:spPr/>
        <p:txBody>
          <a:bodyPr/>
          <a:lstStyle/>
          <a:p>
            <a:fld id="{77C85FD7-1DF5-4EE3-92AC-2EF70400F9E4}" type="slidenum">
              <a:rPr lang="en-US" smtClean="0"/>
              <a:pPr/>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Effective anorexia intervention is highlighted in the action plan through role definition, program alignment with academic calendars, and the use of dynamic digital strategies. Ensuring an extensive and responsive method for UK adolescents, initiatives include impactful school seminars, real-time social networking monitoring, as well as adaptability based on evolving needs.</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77C85FD7-1DF5-4EE3-92AC-2EF70400F9E4}" type="slidenum">
              <a:rPr lang="en-US" smtClean="0"/>
              <a:pPr/>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The intervention empowers communities for long-lasting impact through strategic partnerships, cultural sensitivity, and continuous assessment. A collaborative effort is called for to put these strategies into practice and promote positive change in the mental health of adolescents.</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77C85FD7-1DF5-4EE3-92AC-2EF70400F9E4}" type="slidenum">
              <a:rPr lang="en-US" smtClean="0"/>
              <a:pPr/>
              <a:t>10</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1"/>
      </p:bgRef>
    </p:bg>
    <p:spTree>
      <p:nvGrpSpPr>
        <p:cNvPr id="1" name=""/>
        <p:cNvGrpSpPr/>
        <p:nvPr/>
      </p:nvGrpSpPr>
      <p:grpSpPr>
        <a:xfrm>
          <a:off x="0" y="0"/>
          <a:ext cx="0" cy="0"/>
          <a:chOff x="0" y="0"/>
          <a:chExt cx="0" cy="0"/>
        </a:xfrm>
      </p:grpSpPr>
      <p:sp>
        <p:nvSpPr>
          <p:cNvPr id="8" name="Rectangle 7"/>
          <p:cNvSpPr/>
          <p:nvPr/>
        </p:nvSpPr>
        <p:spPr>
          <a:xfrm flipH="1">
            <a:off x="2667000" y="0"/>
            <a:ext cx="6477000" cy="6858000"/>
          </a:xfrm>
          <a:prstGeom prst="rect">
            <a:avLst/>
          </a:prstGeom>
          <a:blipFill>
            <a:blip r:embed="rId2">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00000" r="50000"/>
                </a:path>
                <a:tileRect/>
              </a:gradFill>
            </a:fillOverlay>
            <a:innerShdw blurRad="63500" dist="44450" dir="10800000">
              <a:srgbClr val="000000">
                <a:alpha val="50000"/>
              </a:srgbClr>
            </a:inn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16200000">
            <a:off x="-762000" y="3429000"/>
            <a:ext cx="6858000" cy="0"/>
          </a:xfrm>
          <a:prstGeom prst="line">
            <a:avLst/>
          </a:prstGeom>
          <a:noFill/>
          <a:ln w="11430" cap="flat" cmpd="sng" algn="ctr">
            <a:solidFill>
              <a:schemeClr val="bg1">
                <a:shade val="95000"/>
              </a:schemeClr>
            </a:solidFill>
            <a:prstDash val="solid"/>
            <a:miter lim="800000"/>
            <a:headEnd type="none" w="med" len="med"/>
            <a:tailEnd type="none" w="med" len="med"/>
          </a:ln>
          <a:effectLst/>
        </p:spPr>
        <p:txBody>
          <a:bodyPr vert="horz" wrap="square" lIns="91440" tIns="45720" rIns="91440" bIns="45720" anchor="t" compatLnSpc="1"/>
          <a:lstStyle/>
          <a:p>
            <a:endParaRPr kumimoji="0" lang="en-US"/>
          </a:p>
        </p:txBody>
      </p:sp>
      <p:sp>
        <p:nvSpPr>
          <p:cNvPr id="12" name="Title 11"/>
          <p:cNvSpPr>
            <a:spLocks noGrp="1"/>
          </p:cNvSpPr>
          <p:nvPr>
            <p:ph type="ctrTitle"/>
          </p:nvPr>
        </p:nvSpPr>
        <p:spPr>
          <a:xfrm>
            <a:off x="3366868" y="533400"/>
            <a:ext cx="5105400" cy="2868168"/>
          </a:xfrm>
        </p:spPr>
        <p:txBody>
          <a:bodyPr lIns="45720" tIns="0" rIns="45720">
            <a:noAutofit/>
          </a:bodyPr>
          <a:lstStyle>
            <a:lvl1pPr algn="r">
              <a:defRPr sz="4200" b="1"/>
            </a:lvl1pPr>
            <a:extLst/>
          </a:lstStyle>
          <a:p>
            <a:r>
              <a:rPr kumimoji="0" lang="en-US"/>
              <a:t>Click to edit Master title style</a:t>
            </a:r>
          </a:p>
        </p:txBody>
      </p:sp>
      <p:sp>
        <p:nvSpPr>
          <p:cNvPr id="25" name="Subtitle 24"/>
          <p:cNvSpPr>
            <a:spLocks noGrp="1"/>
          </p:cNvSpPr>
          <p:nvPr>
            <p:ph type="subTitle" idx="1"/>
          </p:nvPr>
        </p:nvSpPr>
        <p:spPr>
          <a:xfrm>
            <a:off x="3354442" y="3539864"/>
            <a:ext cx="5114778" cy="1101248"/>
          </a:xfrm>
        </p:spPr>
        <p:txBody>
          <a:bodyPr lIns="45720" tIns="0" rIns="45720" bIns="0"/>
          <a:lstStyle>
            <a:lvl1pPr marL="0" indent="0" algn="r">
              <a:buNone/>
              <a:defRPr sz="2200">
                <a:solidFill>
                  <a:srgbClr val="FFFFFF"/>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
        <p:nvSpPr>
          <p:cNvPr id="31" name="Date Placeholder 30"/>
          <p:cNvSpPr>
            <a:spLocks noGrp="1"/>
          </p:cNvSpPr>
          <p:nvPr>
            <p:ph type="dt" sz="half" idx="10"/>
          </p:nvPr>
        </p:nvSpPr>
        <p:spPr>
          <a:xfrm>
            <a:off x="5871224" y="6557946"/>
            <a:ext cx="2002464" cy="226902"/>
          </a:xfrm>
        </p:spPr>
        <p:txBody>
          <a:bodyPr/>
          <a:lstStyle>
            <a:lvl1pPr>
              <a:defRPr lang="en-US" smtClean="0">
                <a:solidFill>
                  <a:srgbClr val="FFFFFF"/>
                </a:solidFill>
              </a:defRPr>
            </a:lvl1pPr>
            <a:extLst/>
          </a:lstStyle>
          <a:p>
            <a:fld id="{B6F79EC1-3624-42F0-A822-D0879410093C}" type="datetimeFigureOut">
              <a:rPr lang="en-US" smtClean="0"/>
              <a:pPr/>
              <a:t>12/7/23</a:t>
            </a:fld>
            <a:endParaRPr lang="en-US"/>
          </a:p>
        </p:txBody>
      </p:sp>
      <p:sp>
        <p:nvSpPr>
          <p:cNvPr id="18" name="Footer Placeholder 17"/>
          <p:cNvSpPr>
            <a:spLocks noGrp="1"/>
          </p:cNvSpPr>
          <p:nvPr>
            <p:ph type="ftr" sz="quarter" idx="11"/>
          </p:nvPr>
        </p:nvSpPr>
        <p:spPr>
          <a:xfrm>
            <a:off x="2819400" y="6557946"/>
            <a:ext cx="2927722" cy="228600"/>
          </a:xfrm>
        </p:spPr>
        <p:txBody>
          <a:bodyPr/>
          <a:lstStyle>
            <a:lvl1pPr>
              <a:defRPr lang="en-US" dirty="0">
                <a:solidFill>
                  <a:srgbClr val="FFFFFF"/>
                </a:solidFill>
              </a:defRPr>
            </a:lvl1pPr>
            <a:extLst/>
          </a:lstStyle>
          <a:p>
            <a:endParaRPr lang="en-US"/>
          </a:p>
        </p:txBody>
      </p:sp>
      <p:sp>
        <p:nvSpPr>
          <p:cNvPr id="29" name="Slide Number Placeholder 28"/>
          <p:cNvSpPr>
            <a:spLocks noGrp="1"/>
          </p:cNvSpPr>
          <p:nvPr>
            <p:ph type="sldNum" sz="quarter" idx="12"/>
          </p:nvPr>
        </p:nvSpPr>
        <p:spPr>
          <a:xfrm>
            <a:off x="7880884" y="6556248"/>
            <a:ext cx="588336" cy="228600"/>
          </a:xfrm>
        </p:spPr>
        <p:txBody>
          <a:bodyPr/>
          <a:lstStyle>
            <a:lvl1pPr>
              <a:defRPr lang="en-US" smtClean="0">
                <a:solidFill>
                  <a:srgbClr val="FFFFFF"/>
                </a:solidFill>
              </a:defRPr>
            </a:lvl1pPr>
            <a:extLst/>
          </a:lstStyle>
          <a:p>
            <a:fld id="{13C58AE0-6DF6-4A9F-A44D-E0BBA9D94714}"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6F79EC1-3624-42F0-A822-D0879410093C}" type="datetimeFigureOut">
              <a:rPr lang="en-US" smtClean="0"/>
              <a:pPr/>
              <a:t>12/7/23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3C58AE0-6DF6-4A9F-A44D-E0BBA9D94714}"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066800" y="2821837"/>
            <a:ext cx="6255488" cy="1362075"/>
          </a:xfrm>
        </p:spPr>
        <p:txBody>
          <a:bodyPr tIns="0" anchor="t"/>
          <a:lstStyle>
            <a:lvl1pPr algn="r">
              <a:buNone/>
              <a:defRPr sz="4200" b="1" cap="all"/>
            </a:lvl1pPr>
            <a:extLst/>
          </a:lstStyle>
          <a:p>
            <a:r>
              <a:rPr kumimoji="0" lang="en-US"/>
              <a:t>Click to edit Master title style</a:t>
            </a:r>
          </a:p>
        </p:txBody>
      </p:sp>
      <p:sp>
        <p:nvSpPr>
          <p:cNvPr id="3" name="Text Placeholder 2"/>
          <p:cNvSpPr>
            <a:spLocks noGrp="1"/>
          </p:cNvSpPr>
          <p:nvPr>
            <p:ph type="body" idx="1"/>
          </p:nvPr>
        </p:nvSpPr>
        <p:spPr>
          <a:xfrm>
            <a:off x="1066800" y="1905000"/>
            <a:ext cx="6255488" cy="743507"/>
          </a:xfrm>
        </p:spPr>
        <p:txBody>
          <a:bodyPr anchor="b"/>
          <a:lstStyle>
            <a:lvl1pPr marL="0" indent="0" algn="r">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a:xfrm>
            <a:off x="4724238" y="6556810"/>
            <a:ext cx="2002464" cy="226902"/>
          </a:xfrm>
        </p:spPr>
        <p:txBody>
          <a:bodyPr bIns="0" anchor="b"/>
          <a:lstStyle>
            <a:lvl1pPr>
              <a:defRPr>
                <a:solidFill>
                  <a:schemeClr val="tx2"/>
                </a:solidFill>
              </a:defRPr>
            </a:lvl1pPr>
            <a:extLst/>
          </a:lstStyle>
          <a:p>
            <a:fld id="{B6F79EC1-3624-42F0-A822-D0879410093C}" type="datetimeFigureOut">
              <a:rPr lang="en-US" smtClean="0"/>
              <a:pPr/>
              <a:t>12/7/23</a:t>
            </a:fld>
            <a:endParaRPr lang="en-US"/>
          </a:p>
        </p:txBody>
      </p:sp>
      <p:sp>
        <p:nvSpPr>
          <p:cNvPr id="5" name="Footer Placeholder 4"/>
          <p:cNvSpPr>
            <a:spLocks noGrp="1"/>
          </p:cNvSpPr>
          <p:nvPr>
            <p:ph type="ftr" sz="quarter" idx="11"/>
          </p:nvPr>
        </p:nvSpPr>
        <p:spPr>
          <a:xfrm>
            <a:off x="1735358" y="6556810"/>
            <a:ext cx="2895600" cy="228600"/>
          </a:xfrm>
        </p:spPr>
        <p:txBody>
          <a:bodyPr bIns="0" anchor="b"/>
          <a:lstStyle>
            <a:lvl1pPr>
              <a:defRPr>
                <a:solidFill>
                  <a:schemeClr val="tx2"/>
                </a:solidFill>
              </a:defRPr>
            </a:lvl1pPr>
            <a:extLst/>
          </a:lstStyle>
          <a:p>
            <a:endParaRPr lang="en-US"/>
          </a:p>
        </p:txBody>
      </p:sp>
      <p:sp>
        <p:nvSpPr>
          <p:cNvPr id="6" name="Slide Number Placeholder 5"/>
          <p:cNvSpPr>
            <a:spLocks noGrp="1"/>
          </p:cNvSpPr>
          <p:nvPr>
            <p:ph type="sldNum" sz="quarter" idx="12"/>
          </p:nvPr>
        </p:nvSpPr>
        <p:spPr>
          <a:xfrm>
            <a:off x="6733952" y="6555112"/>
            <a:ext cx="588336" cy="228600"/>
          </a:xfrm>
        </p:spPr>
        <p:txBody>
          <a:bodyPr/>
          <a:lstStyle/>
          <a:p>
            <a:fld id="{13C58AE0-6DF6-4A9F-A44D-E0BBA9D94714}"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178808"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B6F79EC1-3624-42F0-A822-D0879410093C}" type="datetimeFigureOut">
              <a:rPr lang="en-US" smtClean="0"/>
              <a:pPr/>
              <a:t>12/7/23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3C58AE0-6DF6-4A9F-A44D-E0BBA9D94714}"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nchor="b"/>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867400"/>
            <a:ext cx="3520440" cy="457200"/>
          </a:xfrm>
          <a:noFill/>
          <a:ln w="12700" cap="flat" cmpd="sng" algn="ctr">
            <a:solidFill>
              <a:schemeClr val="tx2"/>
            </a:solidFill>
            <a:prstDash val="solid"/>
          </a:ln>
          <a:effectLst/>
        </p:spPr>
        <p:style>
          <a:lnRef idx="1">
            <a:schemeClr val="accent1"/>
          </a:lnRef>
          <a:fillRef idx="3">
            <a:schemeClr val="accent1"/>
          </a:fillRef>
          <a:effectRef idx="2">
            <a:schemeClr val="accent1"/>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178808" y="5867400"/>
            <a:ext cx="3520440" cy="457200"/>
          </a:xfrm>
          <a:noFill/>
          <a:ln w="12700" cap="flat" cmpd="sng" algn="ctr">
            <a:solidFill>
              <a:schemeClr val="tx2"/>
            </a:solidFill>
            <a:prstDash val="solid"/>
          </a:ln>
          <a:effectLst/>
        </p:spPr>
        <p:style>
          <a:lnRef idx="1">
            <a:schemeClr val="accent2"/>
          </a:lnRef>
          <a:fillRef idx="3">
            <a:schemeClr val="accent2"/>
          </a:fillRef>
          <a:effectRef idx="2">
            <a:schemeClr val="accent2"/>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178808"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B6F79EC1-3624-42F0-A822-D0879410093C}" type="datetimeFigureOut">
              <a:rPr lang="en-US" smtClean="0"/>
              <a:pPr/>
              <a:t>12/7/23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3C58AE0-6DF6-4A9F-A44D-E0BBA9D94714}"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B6F79EC1-3624-42F0-A822-D0879410093C}" type="datetimeFigureOut">
              <a:rPr lang="en-US" smtClean="0"/>
              <a:pPr/>
              <a:t>12/7/23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3C58AE0-6DF6-4A9F-A44D-E0BBA9D94714}"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solidFill>
                  <a:schemeClr val="tx2"/>
                </a:solidFill>
              </a:defRPr>
            </a:lvl1pPr>
            <a:extLst/>
          </a:lstStyle>
          <a:p>
            <a:fld id="{B6F79EC1-3624-42F0-A822-D0879410093C}" type="datetimeFigureOut">
              <a:rPr lang="en-US" smtClean="0"/>
              <a:pPr/>
              <a:t>12/7/23</a:t>
            </a:fld>
            <a:endParaRPr lang="en-US"/>
          </a:p>
        </p:txBody>
      </p:sp>
      <p:sp>
        <p:nvSpPr>
          <p:cNvPr id="3" name="Footer Placeholder 2"/>
          <p:cNvSpPr>
            <a:spLocks noGrp="1"/>
          </p:cNvSpPr>
          <p:nvPr>
            <p:ph type="ftr" sz="quarter" idx="11"/>
          </p:nvPr>
        </p:nvSpPr>
        <p:spPr/>
        <p:txBody>
          <a:bodyPr/>
          <a:lstStyle>
            <a:lvl1pPr>
              <a:defRPr>
                <a:solidFill>
                  <a:schemeClr val="tx2"/>
                </a:solidFill>
              </a:defRPr>
            </a:lvl1pPr>
            <a:extLst/>
          </a:lstStyle>
          <a:p>
            <a:endParaRPr lang="en-US"/>
          </a:p>
        </p:txBody>
      </p:sp>
      <p:sp>
        <p:nvSpPr>
          <p:cNvPr id="4" name="Slide Number Placeholder 3"/>
          <p:cNvSpPr>
            <a:spLocks noGrp="1"/>
          </p:cNvSpPr>
          <p:nvPr>
            <p:ph type="sldNum" sz="quarter" idx="12"/>
          </p:nvPr>
        </p:nvSpPr>
        <p:spPr/>
        <p:txBody>
          <a:bodyPr/>
          <a:lstStyle/>
          <a:p>
            <a:fld id="{13C58AE0-6DF6-4A9F-A44D-E0BBA9D94714}"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5897880" cy="1173480"/>
          </a:xfrm>
        </p:spPr>
        <p:txBody>
          <a:bodyPr wrap="square" anchor="b"/>
          <a:lstStyle>
            <a:lvl1pPr algn="l">
              <a:buNone/>
              <a:defRPr lang="en-US" sz="2400" baseline="0" smtClean="0"/>
            </a:lvl1pPr>
            <a:extLst/>
          </a:lstStyle>
          <a:p>
            <a:r>
              <a:rPr kumimoji="0" lang="en-US"/>
              <a:t>Click to edit Master title style</a:t>
            </a:r>
          </a:p>
        </p:txBody>
      </p:sp>
      <p:sp>
        <p:nvSpPr>
          <p:cNvPr id="3" name="Text Placeholder 2"/>
          <p:cNvSpPr>
            <a:spLocks noGrp="1"/>
          </p:cNvSpPr>
          <p:nvPr>
            <p:ph type="body" idx="2"/>
          </p:nvPr>
        </p:nvSpPr>
        <p:spPr>
          <a:xfrm>
            <a:off x="457200" y="1497416"/>
            <a:ext cx="5897880" cy="602512"/>
          </a:xfrm>
        </p:spPr>
        <p:txBody>
          <a:bodyPr rot="0" spcFirstLastPara="0" vertOverflow="overflow" horzOverflow="overflow" vert="horz" wrap="square" lIns="45720" tIns="0" rIns="0" bIns="0" numCol="1" spcCol="0" rtlCol="0" fromWordArt="0" anchor="t" anchorCtr="0" forceAA="0" compatLnSpc="1">
            <a:normAutofit/>
          </a:bodyPr>
          <a:lstStyle>
            <a:lvl1pPr marL="0" indent="0">
              <a:spcBef>
                <a:spcPts val="0"/>
              </a:spcBef>
              <a:spcAft>
                <a:spcPts val="0"/>
              </a:spcAft>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457200" y="2133600"/>
            <a:ext cx="7239000" cy="4371752"/>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B6F79EC1-3624-42F0-A822-D0879410093C}" type="datetimeFigureOut">
              <a:rPr lang="en-US" smtClean="0"/>
              <a:pPr/>
              <a:t>12/7/23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3C58AE0-6DF6-4A9F-A44D-E0BBA9D94714}"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2"/>
      </p:bgRef>
    </p:bg>
    <p:spTree>
      <p:nvGrpSpPr>
        <p:cNvPr id="1" name=""/>
        <p:cNvGrpSpPr/>
        <p:nvPr/>
      </p:nvGrpSpPr>
      <p:grpSpPr>
        <a:xfrm>
          <a:off x="0" y="0"/>
          <a:ext cx="0" cy="0"/>
          <a:chOff x="0" y="0"/>
          <a:chExt cx="0" cy="0"/>
        </a:xfrm>
      </p:grpSpPr>
      <p:sp>
        <p:nvSpPr>
          <p:cNvPr id="8" name="Rectangle 7"/>
          <p:cNvSpPr/>
          <p:nvPr/>
        </p:nvSpPr>
        <p:spPr>
          <a:xfrm rot="21240000">
            <a:off x="597968" y="1004668"/>
            <a:ext cx="4319527" cy="4312573"/>
          </a:xfrm>
          <a:prstGeom prst="rect">
            <a:avLst/>
          </a:prstGeom>
          <a:solidFill>
            <a:srgbClr val="FAFAFA"/>
          </a:solidFill>
          <a:ln w="1270" cap="rnd" cmpd="sng" algn="ctr">
            <a:solidFill>
              <a:srgbClr val="EAEAEA"/>
            </a:solidFill>
            <a:prstDash val="solid"/>
          </a:ln>
          <a:effectLst>
            <a:outerShdw blurRad="25000" dist="12700" dir="5400000" algn="t"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rot="21420000">
            <a:off x="596706" y="998816"/>
            <a:ext cx="4319527" cy="4312573"/>
          </a:xfrm>
          <a:prstGeom prst="rect">
            <a:avLst/>
          </a:prstGeom>
          <a:solidFill>
            <a:srgbClr val="FAFAFA"/>
          </a:solidFill>
          <a:ln w="1270" cap="rnd" cmpd="sng" algn="ctr">
            <a:solidFill>
              <a:srgbClr val="EAEAEA"/>
            </a:solidFill>
            <a:prstDash val="solid"/>
          </a:ln>
          <a:effectLst>
            <a:outerShdw blurRad="28000" dist="12700" dir="5400000" algn="tl"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5389098" y="1143000"/>
            <a:ext cx="3429000" cy="2057400"/>
          </a:xfrm>
        </p:spPr>
        <p:txBody>
          <a:bodyPr vert="horz" anchor="b"/>
          <a:lstStyle>
            <a:lvl1pPr algn="l">
              <a:buNone/>
              <a:defRPr sz="3000" b="1" baseline="0">
                <a:ln w="500">
                  <a:solidFill>
                    <a:schemeClr val="tx2">
                      <a:shade val="10000"/>
                      <a:satMod val="135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defRPr>
            </a:lvl1pPr>
            <a:extLst/>
          </a:lstStyle>
          <a:p>
            <a:r>
              <a:rPr kumimoji="0" lang="en-US"/>
              <a:t>Click to edit Master title style</a:t>
            </a:r>
            <a:endParaRPr kumimoji="0" lang="en-US" dirty="0"/>
          </a:p>
        </p:txBody>
      </p:sp>
      <p:sp>
        <p:nvSpPr>
          <p:cNvPr id="4" name="Text Placeholder 3"/>
          <p:cNvSpPr>
            <a:spLocks noGrp="1"/>
          </p:cNvSpPr>
          <p:nvPr>
            <p:ph type="body" sz="half" idx="2"/>
          </p:nvPr>
        </p:nvSpPr>
        <p:spPr>
          <a:xfrm>
            <a:off x="5389098" y="3283634"/>
            <a:ext cx="3429000" cy="1920240"/>
          </a:xfrm>
        </p:spPr>
        <p:txBody>
          <a:bodyPr rot="0" spcFirstLastPara="0" vertOverflow="overflow" horzOverflow="overflow" vert="horz" wrap="square" lIns="82296" tIns="0" rIns="0" bIns="0" numCol="1" spcCol="0" rtlCol="0" fromWordArt="0" anchor="t" anchorCtr="0" forceAA="0" compatLnSpc="1">
            <a:normAutofit/>
          </a:bodyPr>
          <a:lstStyle>
            <a:lvl1pPr marL="0" indent="0">
              <a:lnSpc>
                <a:spcPct val="100000"/>
              </a:lnSpc>
              <a:spcBef>
                <a:spcPts val="0"/>
              </a:spcBef>
              <a:buFontTx/>
              <a:buNone/>
              <a:defRPr sz="1400" baseline="0">
                <a:solidFill>
                  <a:schemeClr val="tx1"/>
                </a:solidFill>
              </a:defRPr>
            </a:lvl1pPr>
            <a:lvl2pPr>
              <a:defRPr sz="1200"/>
            </a:lvl2pPr>
            <a:lvl3pPr>
              <a:defRPr sz="1000"/>
            </a:lvl3pPr>
            <a:lvl4pPr>
              <a:defRPr sz="900"/>
            </a:lvl4pPr>
            <a:lvl5pPr>
              <a:defRPr sz="900"/>
            </a:lvl5pPr>
            <a:extLst/>
          </a:lstStyle>
          <a:p>
            <a:pPr marL="0" marR="0" lvl="0" indent="0" algn="l" defTabSz="0" rtl="0" eaLnBrk="1" fontAlgn="auto" latinLnBrk="0" hangingPunct="1">
              <a:lnSpc>
                <a:spcPct val="100000"/>
              </a:lnSpc>
              <a:spcBef>
                <a:spcPts val="0"/>
              </a:spcBef>
              <a:spcAft>
                <a:spcPts val="0"/>
              </a:spcAft>
              <a:buClr>
                <a:schemeClr val="tx2"/>
              </a:buClr>
              <a:buSzPct val="73000"/>
              <a:buFontTx/>
              <a:buNone/>
              <a:tabLst/>
              <a:defRPr/>
            </a:pPr>
            <a:r>
              <a:rPr kumimoji="0" lang="en-US"/>
              <a:t>Click to edit Master text styles</a:t>
            </a:r>
          </a:p>
        </p:txBody>
      </p:sp>
      <p:sp>
        <p:nvSpPr>
          <p:cNvPr id="5" name="Date Placeholder 4"/>
          <p:cNvSpPr>
            <a:spLocks noGrp="1"/>
          </p:cNvSpPr>
          <p:nvPr>
            <p:ph type="dt" sz="half" idx="10"/>
          </p:nvPr>
        </p:nvSpPr>
        <p:spPr/>
        <p:txBody>
          <a:bodyPr/>
          <a:lstStyle/>
          <a:p>
            <a:fld id="{B6F79EC1-3624-42F0-A822-D0879410093C}" type="datetimeFigureOut">
              <a:rPr lang="en-US" smtClean="0"/>
              <a:pPr/>
              <a:t>12/7/23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3C58AE0-6DF6-4A9F-A44D-E0BBA9D94714}" type="slidenum">
              <a:rPr lang="en-US" smtClean="0"/>
              <a:pPr/>
              <a:t>‹#›</a:t>
            </a:fld>
            <a:endParaRPr lang="en-US"/>
          </a:p>
        </p:txBody>
      </p:sp>
      <p:sp>
        <p:nvSpPr>
          <p:cNvPr id="10" name="Picture Placeholder 9"/>
          <p:cNvSpPr>
            <a:spLocks noGrp="1"/>
          </p:cNvSpPr>
          <p:nvPr>
            <p:ph type="pic" idx="1"/>
          </p:nvPr>
        </p:nvSpPr>
        <p:spPr>
          <a:xfrm>
            <a:off x="663682" y="1041002"/>
            <a:ext cx="4206240" cy="4206240"/>
          </a:xfrm>
          <a:solidFill>
            <a:schemeClr val="bg2">
              <a:shade val="50000"/>
            </a:schemeClr>
          </a:solidFill>
          <a:ln w="107950">
            <a:solidFill>
              <a:srgbClr val="FFFFFF"/>
            </a:solidFill>
            <a:miter lim="800000"/>
          </a:ln>
          <a:effectLst>
            <a:outerShdw blurRad="44450" dist="3810" dir="5400000" algn="tl" rotWithShape="0">
              <a:srgbClr val="000000">
                <a:alpha val="60000"/>
              </a:srgbClr>
            </a:outerShdw>
          </a:effectLst>
          <a:scene3d>
            <a:camera prst="orthographicFront"/>
            <a:lightRig rig="threePt" dir="t"/>
          </a:scene3d>
          <a:sp3d contourW="3810">
            <a:contourClr>
              <a:srgbClr val="969696"/>
            </a:contourClr>
          </a:sp3d>
        </p:spPr>
        <p:txBody>
          <a:bodyPr/>
          <a:lstStyle>
            <a:lvl1pPr marL="0" indent="0">
              <a:buNone/>
              <a:defRPr sz="3200"/>
            </a:lvl1pPr>
            <a:extLst/>
          </a:lstStyle>
          <a:p>
            <a:r>
              <a:rPr kumimoji="0" lang="en-US"/>
              <a:t>Click icon to add picture</a:t>
            </a:r>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6F79EC1-3624-42F0-A822-D0879410093C}" type="datetimeFigureOut">
              <a:rPr lang="en-US" smtClean="0"/>
              <a:pPr/>
              <a:t>12/7/23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3C58AE0-6DF6-4A9F-A44D-E0BBA9D94714}"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274955"/>
            <a:ext cx="1524000" cy="5851525"/>
          </a:xfrm>
        </p:spPr>
        <p:txBody>
          <a:bodyPr vert="eaVert" anchor="t"/>
          <a:lstStyle/>
          <a:p>
            <a:r>
              <a:rPr kumimoji="0" lang="en-US"/>
              <a:t>Click to edit Master title style</a:t>
            </a:r>
          </a:p>
        </p:txBody>
      </p:sp>
      <p:sp>
        <p:nvSpPr>
          <p:cNvPr id="3" name="Vertical Text Placeholder 2"/>
          <p:cNvSpPr>
            <a:spLocks noGrp="1"/>
          </p:cNvSpPr>
          <p:nvPr>
            <p:ph type="body" orient="vert" idx="1"/>
          </p:nvPr>
        </p:nvSpPr>
        <p:spPr>
          <a:xfrm>
            <a:off x="457200" y="274642"/>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4242816" y="6557946"/>
            <a:ext cx="2002464" cy="226902"/>
          </a:xfrm>
        </p:spPr>
        <p:txBody>
          <a:bodyPr/>
          <a:lstStyle/>
          <a:p>
            <a:fld id="{B6F79EC1-3624-42F0-A822-D0879410093C}" type="datetimeFigureOut">
              <a:rPr lang="en-US" smtClean="0"/>
              <a:pPr/>
              <a:t>12/7/23</a:t>
            </a:fld>
            <a:endParaRPr lang="en-US"/>
          </a:p>
        </p:txBody>
      </p:sp>
      <p:sp>
        <p:nvSpPr>
          <p:cNvPr id="5" name="Footer Placeholder 4"/>
          <p:cNvSpPr>
            <a:spLocks noGrp="1"/>
          </p:cNvSpPr>
          <p:nvPr>
            <p:ph type="ftr" sz="quarter" idx="11"/>
          </p:nvPr>
        </p:nvSpPr>
        <p:spPr>
          <a:xfrm>
            <a:off x="457200" y="6556248"/>
            <a:ext cx="3657600" cy="228600"/>
          </a:xfrm>
        </p:spPr>
        <p:txBody>
          <a:bodyPr/>
          <a:lstStyle/>
          <a:p>
            <a:endParaRPr lang="en-US"/>
          </a:p>
        </p:txBody>
      </p:sp>
      <p:sp>
        <p:nvSpPr>
          <p:cNvPr id="6" name="Slide Number Placeholder 5"/>
          <p:cNvSpPr>
            <a:spLocks noGrp="1"/>
          </p:cNvSpPr>
          <p:nvPr>
            <p:ph type="sldNum" sz="quarter" idx="12"/>
          </p:nvPr>
        </p:nvSpPr>
        <p:spPr>
          <a:xfrm>
            <a:off x="6254496" y="6553200"/>
            <a:ext cx="588336" cy="228600"/>
          </a:xfrm>
        </p:spPr>
        <p:txBody>
          <a:bodyPr/>
          <a:lstStyle>
            <a:lvl1pPr>
              <a:defRPr>
                <a:solidFill>
                  <a:schemeClr val="tx2"/>
                </a:solidFill>
              </a:defRPr>
            </a:lvl1pPr>
            <a:extLst/>
          </a:lstStyle>
          <a:p>
            <a:fld id="{13C58AE0-6DF6-4A9F-A44D-E0BBA9D94714}"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flipH="1">
            <a:off x="8153400" y="0"/>
            <a:ext cx="990600" cy="6858000"/>
          </a:xfrm>
          <a:prstGeom prst="rect">
            <a:avLst/>
          </a:prstGeom>
          <a:blipFill>
            <a:blip r:embed="rId13">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10000" r="50000" b="-10000"/>
                </a:path>
                <a:tileRect/>
              </a:gradFill>
            </a:fillOverlay>
            <a:innerShdw blurRad="63500" dist="44450" dir="10800000">
              <a:srgbClr val="000000">
                <a:alpha val="45000"/>
              </a:srgbClr>
            </a:inn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Title Placeholder 2"/>
          <p:cNvSpPr>
            <a:spLocks noGrp="1"/>
          </p:cNvSpPr>
          <p:nvPr>
            <p:ph type="title"/>
          </p:nvPr>
        </p:nvSpPr>
        <p:spPr>
          <a:xfrm>
            <a:off x="457200" y="320040"/>
            <a:ext cx="7239000" cy="1143000"/>
          </a:xfrm>
          <a:prstGeom prst="rect">
            <a:avLst/>
          </a:prstGeom>
        </p:spPr>
        <p:txBody>
          <a:bodyPr vert="horz" lIns="45720" tIns="0" rIns="45720" bIns="0" anchor="b" anchorCtr="0">
            <a:normAutofit/>
          </a:bodyPr>
          <a:lstStyle/>
          <a:p>
            <a:r>
              <a:rPr kumimoji="0" lang="en-US"/>
              <a:t>Click to edit Master title style</a:t>
            </a:r>
          </a:p>
        </p:txBody>
      </p:sp>
      <p:sp>
        <p:nvSpPr>
          <p:cNvPr id="31" name="Text Placeholder 30"/>
          <p:cNvSpPr>
            <a:spLocks noGrp="1"/>
          </p:cNvSpPr>
          <p:nvPr>
            <p:ph type="body" idx="1"/>
          </p:nvPr>
        </p:nvSpPr>
        <p:spPr>
          <a:xfrm>
            <a:off x="457200" y="1609416"/>
            <a:ext cx="7239000" cy="48463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27" name="Date Placeholder 26"/>
          <p:cNvSpPr>
            <a:spLocks noGrp="1"/>
          </p:cNvSpPr>
          <p:nvPr>
            <p:ph type="dt" sz="half" idx="2"/>
          </p:nvPr>
        </p:nvSpPr>
        <p:spPr>
          <a:xfrm>
            <a:off x="4245936" y="6557946"/>
            <a:ext cx="2002464" cy="226902"/>
          </a:xfrm>
          <a:prstGeom prst="rect">
            <a:avLst/>
          </a:prstGeom>
        </p:spPr>
        <p:txBody>
          <a:bodyPr vert="horz" tIns="0" bIns="0" anchor="b"/>
          <a:lstStyle>
            <a:lvl1pPr algn="l" eaLnBrk="1" latinLnBrk="0" hangingPunct="1">
              <a:defRPr kumimoji="0" sz="1000">
                <a:solidFill>
                  <a:schemeClr val="tx2"/>
                </a:solidFill>
              </a:defRPr>
            </a:lvl1pPr>
            <a:extLst/>
          </a:lstStyle>
          <a:p>
            <a:fld id="{B6F79EC1-3624-42F0-A822-D0879410093C}" type="datetimeFigureOut">
              <a:rPr lang="en-US" smtClean="0"/>
              <a:pPr/>
              <a:t>12/7/23</a:t>
            </a:fld>
            <a:endParaRPr lang="en-US"/>
          </a:p>
        </p:txBody>
      </p:sp>
      <p:sp>
        <p:nvSpPr>
          <p:cNvPr id="4" name="Footer Placeholder 3"/>
          <p:cNvSpPr>
            <a:spLocks noGrp="1"/>
          </p:cNvSpPr>
          <p:nvPr>
            <p:ph type="ftr" sz="quarter" idx="3"/>
          </p:nvPr>
        </p:nvSpPr>
        <p:spPr>
          <a:xfrm>
            <a:off x="457200" y="6557946"/>
            <a:ext cx="3657600" cy="228600"/>
          </a:xfrm>
          <a:prstGeom prst="rect">
            <a:avLst/>
          </a:prstGeom>
        </p:spPr>
        <p:txBody>
          <a:bodyPr vert="horz" tIns="0" bIns="0" anchor="b"/>
          <a:lstStyle>
            <a:lvl1pPr algn="r" eaLnBrk="1" latinLnBrk="0" hangingPunct="1">
              <a:defRPr kumimoji="0" sz="1000">
                <a:solidFill>
                  <a:schemeClr val="tx2"/>
                </a:solidFill>
              </a:defRPr>
            </a:lvl1pPr>
            <a:extLst/>
          </a:lstStyle>
          <a:p>
            <a:endParaRPr lang="en-US"/>
          </a:p>
        </p:txBody>
      </p:sp>
      <p:sp>
        <p:nvSpPr>
          <p:cNvPr id="16" name="Slide Number Placeholder 15"/>
          <p:cNvSpPr>
            <a:spLocks noGrp="1"/>
          </p:cNvSpPr>
          <p:nvPr>
            <p:ph type="sldNum" sz="quarter" idx="4"/>
          </p:nvPr>
        </p:nvSpPr>
        <p:spPr>
          <a:xfrm>
            <a:off x="6251448" y="6556248"/>
            <a:ext cx="588336" cy="228600"/>
          </a:xfrm>
          <a:prstGeom prst="rect">
            <a:avLst/>
          </a:prstGeom>
        </p:spPr>
        <p:txBody>
          <a:bodyPr vert="horz" lIns="0" tIns="0" rIns="0" bIns="0" anchor="b"/>
          <a:lstStyle>
            <a:lvl1pPr algn="r" eaLnBrk="1" latinLnBrk="0" hangingPunct="1">
              <a:defRPr kumimoji="0" sz="1100">
                <a:solidFill>
                  <a:schemeClr val="tx2"/>
                </a:solidFill>
              </a:defRPr>
            </a:lvl1pPr>
            <a:extLst/>
          </a:lstStyle>
          <a:p>
            <a:fld id="{13C58AE0-6DF6-4A9F-A44D-E0BBA9D94714}"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3800" b="1" kern="1200" cap="all" baseline="0">
          <a:ln w="500">
            <a:solidFill>
              <a:schemeClr val="tx2">
                <a:shade val="20000"/>
                <a:satMod val="120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latin typeface="+mj-lt"/>
          <a:ea typeface="+mj-ea"/>
          <a:cs typeface="+mj-cs"/>
        </a:defRPr>
      </a:lvl1pPr>
      <a:extLst/>
    </p:titleStyle>
    <p:bodyStyle>
      <a:lvl1pPr marL="274320" indent="-274320" algn="l" rtl="0" eaLnBrk="1" latinLnBrk="0" hangingPunct="1">
        <a:spcBef>
          <a:spcPts val="600"/>
        </a:spcBef>
        <a:buClr>
          <a:schemeClr val="tx2"/>
        </a:buClr>
        <a:buSzPct val="73000"/>
        <a:buFont typeface="Wingdings 2"/>
        <a:buChar char=""/>
        <a:defRPr kumimoji="0" sz="2600" kern="1200" baseline="0">
          <a:solidFill>
            <a:schemeClr val="tx1"/>
          </a:solidFill>
          <a:latin typeface="+mn-lt"/>
          <a:ea typeface="+mn-ea"/>
          <a:cs typeface="+mn-cs"/>
        </a:defRPr>
      </a:lvl1pPr>
      <a:lvl2pPr marL="521208" indent="-228600" algn="l" rtl="0" eaLnBrk="1" latinLnBrk="0" hangingPunct="1">
        <a:spcBef>
          <a:spcPts val="500"/>
        </a:spcBef>
        <a:buClr>
          <a:schemeClr val="accent4"/>
        </a:buClr>
        <a:buSzPct val="80000"/>
        <a:buFont typeface="Wingdings 2"/>
        <a:buChar char=""/>
        <a:defRPr kumimoji="0" sz="2300" kern="1200">
          <a:solidFill>
            <a:schemeClr val="tx1">
              <a:tint val="85000"/>
            </a:schemeClr>
          </a:solidFill>
          <a:latin typeface="+mn-lt"/>
          <a:ea typeface="+mn-ea"/>
          <a:cs typeface="+mn-cs"/>
        </a:defRPr>
      </a:lvl2pPr>
      <a:lvl3pPr marL="758952" indent="-228600" algn="l" rtl="0" eaLnBrk="1" latinLnBrk="0" hangingPunct="1">
        <a:spcBef>
          <a:spcPts val="400"/>
        </a:spcBef>
        <a:buClr>
          <a:schemeClr val="accent4"/>
        </a:buClr>
        <a:buSzPct val="60000"/>
        <a:buFont typeface="Wingdings"/>
        <a:buChar char=""/>
        <a:defRPr kumimoji="0" sz="2000" kern="1200">
          <a:solidFill>
            <a:schemeClr val="tx1"/>
          </a:solidFill>
          <a:latin typeface="+mn-lt"/>
          <a:ea typeface="+mn-ea"/>
          <a:cs typeface="+mn-cs"/>
        </a:defRPr>
      </a:lvl3pPr>
      <a:lvl4pPr marL="1005840" indent="-228600" algn="l" rtl="0" eaLnBrk="1" latinLnBrk="0" hangingPunct="1">
        <a:spcBef>
          <a:spcPct val="20000"/>
        </a:spcBef>
        <a:buClr>
          <a:schemeClr val="accent4"/>
        </a:buClr>
        <a:buSzPct val="80000"/>
        <a:buFont typeface="Wingdings 2"/>
        <a:buChar char=""/>
        <a:defRPr kumimoji="0" sz="2000" kern="1200">
          <a:solidFill>
            <a:schemeClr val="tx1">
              <a:tint val="85000"/>
            </a:schemeClr>
          </a:solidFill>
          <a:latin typeface="+mn-lt"/>
          <a:ea typeface="+mn-ea"/>
          <a:cs typeface="+mn-cs"/>
        </a:defRPr>
      </a:lvl4pPr>
      <a:lvl5pPr marL="1280160" indent="-228600" algn="l" rtl="0" eaLnBrk="1" latinLnBrk="0" hangingPunct="1">
        <a:spcBef>
          <a:spcPts val="400"/>
        </a:spcBef>
        <a:buClr>
          <a:schemeClr val="accent4"/>
        </a:buClr>
        <a:buSzPct val="70000"/>
        <a:buFont typeface="Wingdings"/>
        <a:buChar char=""/>
        <a:defRPr kumimoji="0" sz="1800" kern="1200">
          <a:solidFill>
            <a:schemeClr val="tx1"/>
          </a:solidFill>
          <a:latin typeface="+mn-lt"/>
          <a:ea typeface="+mn-ea"/>
          <a:cs typeface="+mn-cs"/>
        </a:defRPr>
      </a:lvl5pPr>
      <a:lvl6pPr marL="1472184" indent="-182880" algn="l" rtl="0" eaLnBrk="1" latinLnBrk="0" hangingPunct="1">
        <a:spcBef>
          <a:spcPts val="400"/>
        </a:spcBef>
        <a:buClr>
          <a:schemeClr val="accent4"/>
        </a:buClr>
        <a:buSzPct val="80000"/>
        <a:buFont typeface="Wingdings 2"/>
        <a:buChar char=""/>
        <a:defRPr kumimoji="0" sz="1800" kern="1200">
          <a:solidFill>
            <a:schemeClr val="tx1">
              <a:tint val="85000"/>
            </a:schemeClr>
          </a:solidFill>
          <a:latin typeface="+mn-lt"/>
          <a:ea typeface="+mn-ea"/>
          <a:cs typeface="+mn-cs"/>
        </a:defRPr>
      </a:lvl6pPr>
      <a:lvl7pPr marL="1673352" indent="-182880" algn="l" rtl="0" eaLnBrk="1" latinLnBrk="0" hangingPunct="1">
        <a:spcBef>
          <a:spcPct val="20000"/>
        </a:spcBef>
        <a:buClr>
          <a:schemeClr val="accent4"/>
        </a:buClr>
        <a:buSzPct val="80000"/>
        <a:buFont typeface="Wingdings 2"/>
        <a:buChar char=""/>
        <a:defRPr kumimoji="0" sz="1600" kern="1200" baseline="0">
          <a:solidFill>
            <a:schemeClr val="tx1"/>
          </a:solidFill>
          <a:latin typeface="+mn-lt"/>
          <a:ea typeface="+mn-ea"/>
          <a:cs typeface="+mn-cs"/>
        </a:defRPr>
      </a:lvl7pPr>
      <a:lvl8pPr marL="1847088" indent="-182880" algn="l" rtl="0" eaLnBrk="1" latinLnBrk="0" hangingPunct="1">
        <a:spcBef>
          <a:spcPts val="300"/>
        </a:spcBef>
        <a:buClr>
          <a:schemeClr val="accent4"/>
        </a:buClr>
        <a:buSzPct val="100000"/>
        <a:buChar char="•"/>
        <a:defRPr kumimoji="0" sz="1600" kern="1200" baseline="0">
          <a:solidFill>
            <a:schemeClr val="tx1">
              <a:tint val="85000"/>
            </a:schemeClr>
          </a:solidFill>
          <a:latin typeface="+mn-lt"/>
          <a:ea typeface="+mn-ea"/>
          <a:cs typeface="+mn-cs"/>
        </a:defRPr>
      </a:lvl8pPr>
      <a:lvl9pPr marL="2057400" indent="-182880" algn="l" rtl="0" eaLnBrk="1" latinLnBrk="0" hangingPunct="1">
        <a:spcBef>
          <a:spcPct val="20000"/>
        </a:spcBef>
        <a:buClr>
          <a:schemeClr val="accent4"/>
        </a:buClr>
        <a:buSzPct val="100000"/>
        <a:buFont typeface="Wingdings"/>
        <a:buChar char="§"/>
        <a:defRPr kumimoji="0" sz="14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link.springer.com/article/10.1007/s10567-019-00287-z" TargetMode="External"/><Relationship Id="rId3" Type="http://schemas.openxmlformats.org/officeDocument/2006/relationships/hyperlink" Target="https://www.inderscienceonline.com/doi/abs/10.1504/IJSOI.2019.100630" TargetMode="External"/><Relationship Id="rId7" Type="http://schemas.openxmlformats.org/officeDocument/2006/relationships/hyperlink" Target="https://scholarworks.csun.edu/bitstream/handle/10211.3/223488/Prince-Lucille-thesis-2022.pdf?sequence=1" TargetMode="External"/><Relationship Id="rId2" Type="http://schemas.openxmlformats.org/officeDocument/2006/relationships/hyperlink" Target="https://onlinelibrary.wiley.com/doi/abs/10.1002/erv.2959" TargetMode="External"/><Relationship Id="rId1" Type="http://schemas.openxmlformats.org/officeDocument/2006/relationships/slideLayout" Target="../slideLayouts/slideLayout2.xml"/><Relationship Id="rId6" Type="http://schemas.openxmlformats.org/officeDocument/2006/relationships/hyperlink" Target="https://onlinelibrary.wiley.com/doi/abs/10.1002/wps.20938" TargetMode="External"/><Relationship Id="rId5" Type="http://schemas.openxmlformats.org/officeDocument/2006/relationships/hyperlink" Target="https://www.jmir.org/2020/6/e19284/" TargetMode="External"/><Relationship Id="rId4" Type="http://schemas.openxmlformats.org/officeDocument/2006/relationships/hyperlink" Target="https://onlinelibrary.wiley.com/doi/abs/10.1002/eat.23147"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357554" y="2428868"/>
            <a:ext cx="5105400" cy="2868168"/>
          </a:xfrm>
        </p:spPr>
        <p:txBody>
          <a:bodyPr/>
          <a:lstStyle/>
          <a:p>
            <a:pPr algn="ctr"/>
            <a:r>
              <a:rPr lang="en-US" dirty="0"/>
              <a:t>Population Health and Digital Health Promotion: </a:t>
            </a:r>
            <a:r>
              <a:rPr lang="en-US" dirty="0" err="1"/>
              <a:t>mHealth</a:t>
            </a:r>
            <a:r>
              <a:rPr lang="en-US" dirty="0"/>
              <a:t> and </a:t>
            </a:r>
            <a:r>
              <a:rPr lang="en-US" dirty="0" err="1"/>
              <a:t>IoT</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2375" y="332656"/>
            <a:ext cx="7239000" cy="1143000"/>
          </a:xfrm>
        </p:spPr>
        <p:txBody>
          <a:bodyPr>
            <a:noAutofit/>
          </a:bodyPr>
          <a:lstStyle/>
          <a:p>
            <a:pPr algn="ctr"/>
            <a:r>
              <a:rPr lang="en-US" sz="2400" dirty="0"/>
              <a:t>Anorexia Disease as a Public Health Problem and the Group It Targets</a:t>
            </a:r>
            <a:br>
              <a:rPr lang="en-US" sz="2400" dirty="0"/>
            </a:br>
            <a:endParaRPr lang="en-US" sz="2400" dirty="0"/>
          </a:p>
        </p:txBody>
      </p:sp>
      <p:sp>
        <p:nvSpPr>
          <p:cNvPr id="3" name="Content Placeholder 2"/>
          <p:cNvSpPr>
            <a:spLocks noGrp="1"/>
          </p:cNvSpPr>
          <p:nvPr>
            <p:ph idx="1"/>
          </p:nvPr>
        </p:nvSpPr>
        <p:spPr>
          <a:xfrm>
            <a:off x="4011875" y="1604873"/>
            <a:ext cx="3988296" cy="4846320"/>
          </a:xfrm>
        </p:spPr>
        <p:txBody>
          <a:bodyPr>
            <a:normAutofit fontScale="70000" lnSpcReduction="20000"/>
          </a:bodyPr>
          <a:lstStyle/>
          <a:p>
            <a:pPr fontAlgn="base">
              <a:lnSpc>
                <a:spcPct val="170000"/>
              </a:lnSpc>
            </a:pPr>
            <a:r>
              <a:rPr lang="en-US" dirty="0"/>
              <a:t>The nature of the disease includes severe mental illness marked by fear of gaining weight and restrictive eating habits (</a:t>
            </a:r>
            <a:r>
              <a:rPr lang="en-US" dirty="0" err="1"/>
              <a:t>Coniglio</a:t>
            </a:r>
            <a:r>
              <a:rPr lang="en-US" dirty="0"/>
              <a:t> </a:t>
            </a:r>
            <a:r>
              <a:rPr lang="en-US" i="1" dirty="0"/>
              <a:t>et al</a:t>
            </a:r>
            <a:r>
              <a:rPr lang="en-US" dirty="0"/>
              <a:t>., 2019).</a:t>
            </a:r>
          </a:p>
          <a:p>
            <a:pPr fontAlgn="base">
              <a:lnSpc>
                <a:spcPct val="170000"/>
              </a:lnSpc>
            </a:pPr>
            <a:r>
              <a:rPr lang="en-US" dirty="0"/>
              <a:t>Adolescents are especially vulnerable because of hormonal shifts and social influences.</a:t>
            </a:r>
          </a:p>
          <a:p>
            <a:pPr fontAlgn="base">
              <a:lnSpc>
                <a:spcPct val="170000"/>
              </a:lnSpc>
            </a:pPr>
            <a:r>
              <a:rPr lang="en-US" dirty="0"/>
              <a:t>It affects families and communities in addition to individuals suffering</a:t>
            </a:r>
          </a:p>
          <a:p>
            <a:pPr>
              <a:lnSpc>
                <a:spcPct val="170000"/>
              </a:lnSpc>
            </a:pPr>
            <a:endParaRPr lang="en-US" dirty="0"/>
          </a:p>
        </p:txBody>
      </p:sp>
      <p:pic>
        <p:nvPicPr>
          <p:cNvPr id="35841" name="Picture 1"/>
          <p:cNvPicPr>
            <a:picLocks noChangeAspect="1" noChangeArrowheads="1"/>
          </p:cNvPicPr>
          <p:nvPr/>
        </p:nvPicPr>
        <p:blipFill>
          <a:blip r:embed="rId3"/>
          <a:srcRect/>
          <a:stretch>
            <a:fillRect/>
          </a:stretch>
        </p:blipFill>
        <p:spPr bwMode="auto">
          <a:xfrm>
            <a:off x="714348" y="1857364"/>
            <a:ext cx="3095625" cy="3895725"/>
          </a:xfrm>
          <a:prstGeom prst="rect">
            <a:avLst/>
          </a:prstGeom>
          <a:noFill/>
          <a:ln w="9525">
            <a:noFill/>
            <a:miter lim="800000"/>
            <a:headEnd/>
            <a:tailEnd/>
          </a:ln>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928670"/>
            <a:ext cx="7239000" cy="1143000"/>
          </a:xfrm>
        </p:spPr>
        <p:txBody>
          <a:bodyPr>
            <a:normAutofit fontScale="90000"/>
          </a:bodyPr>
          <a:lstStyle/>
          <a:p>
            <a:r>
              <a:rPr lang="en-US" dirty="0"/>
              <a:t> Chosen planning model for intervention (</a:t>
            </a:r>
            <a:r>
              <a:rPr lang="en-US" dirty="0" err="1"/>
              <a:t>Ewles</a:t>
            </a:r>
            <a:r>
              <a:rPr lang="en-US" dirty="0"/>
              <a:t> and </a:t>
            </a:r>
            <a:r>
              <a:rPr lang="en-US" dirty="0" err="1"/>
              <a:t>Simnett</a:t>
            </a:r>
            <a:r>
              <a:rPr lang="en-US" dirty="0"/>
              <a:t> Model)</a:t>
            </a:r>
            <a:br>
              <a:rPr lang="en-US" dirty="0"/>
            </a:br>
            <a:endParaRPr lang="en-US" dirty="0"/>
          </a:p>
        </p:txBody>
      </p:sp>
      <p:sp>
        <p:nvSpPr>
          <p:cNvPr id="3" name="Content Placeholder 2"/>
          <p:cNvSpPr>
            <a:spLocks noGrp="1"/>
          </p:cNvSpPr>
          <p:nvPr>
            <p:ph idx="1"/>
          </p:nvPr>
        </p:nvSpPr>
        <p:spPr>
          <a:xfrm>
            <a:off x="457200" y="1609416"/>
            <a:ext cx="2971792" cy="4846320"/>
          </a:xfrm>
        </p:spPr>
        <p:txBody>
          <a:bodyPr>
            <a:normAutofit fontScale="62500" lnSpcReduction="20000"/>
          </a:bodyPr>
          <a:lstStyle/>
          <a:p>
            <a:pPr fontAlgn="base"/>
            <a:r>
              <a:rPr lang="en-US" dirty="0" err="1"/>
              <a:t>mHealth</a:t>
            </a:r>
            <a:r>
              <a:rPr lang="en-US" dirty="0"/>
              <a:t> and </a:t>
            </a:r>
            <a:r>
              <a:rPr lang="en-US" dirty="0" err="1"/>
              <a:t>IoTmodel</a:t>
            </a:r>
            <a:r>
              <a:rPr lang="en-US" dirty="0"/>
              <a:t> is in line with the knowledge that anorexia is a multifaceted disorder involving psychological, social, and environmental factors rather than just a physical illness (</a:t>
            </a:r>
            <a:r>
              <a:rPr lang="en-US" dirty="0" err="1"/>
              <a:t>Coniglio</a:t>
            </a:r>
            <a:r>
              <a:rPr lang="en-US" dirty="0"/>
              <a:t> </a:t>
            </a:r>
            <a:r>
              <a:rPr lang="en-US" i="1" dirty="0"/>
              <a:t>et al</a:t>
            </a:r>
            <a:r>
              <a:rPr lang="en-US" dirty="0"/>
              <a:t>., 2019). </a:t>
            </a:r>
          </a:p>
          <a:p>
            <a:pPr fontAlgn="base"/>
            <a:r>
              <a:rPr lang="en-US" dirty="0" err="1"/>
              <a:t>mHealth</a:t>
            </a:r>
            <a:r>
              <a:rPr lang="en-US" dirty="0"/>
              <a:t> and </a:t>
            </a:r>
            <a:r>
              <a:rPr lang="en-US" dirty="0" err="1"/>
              <a:t>IoTencourages</a:t>
            </a:r>
            <a:r>
              <a:rPr lang="en-US" dirty="0"/>
              <a:t> ongoing assessment, enabling the dynamic modification of tactics in response to new requirements.</a:t>
            </a:r>
          </a:p>
          <a:p>
            <a:pPr fontAlgn="base"/>
            <a:r>
              <a:rPr lang="en-US" dirty="0"/>
              <a:t>Through active community involvement in the intervention procedure, the model ensures cultural sensitivity and empowers people. </a:t>
            </a:r>
          </a:p>
          <a:p>
            <a:endParaRPr lang="en-US" dirty="0"/>
          </a:p>
        </p:txBody>
      </p:sp>
      <p:sp>
        <p:nvSpPr>
          <p:cNvPr id="34818" name="AutoShape 2" descr="Reframing anorexia nervosa as a metabo-psychiatric disorder: Trends in  Endocrinology &amp; Metabolism"/>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34819" name="Picture 3"/>
          <p:cNvPicPr>
            <a:picLocks noChangeAspect="1" noChangeArrowheads="1"/>
          </p:cNvPicPr>
          <p:nvPr/>
        </p:nvPicPr>
        <p:blipFill>
          <a:blip r:embed="rId3"/>
          <a:srcRect/>
          <a:stretch>
            <a:fillRect/>
          </a:stretch>
        </p:blipFill>
        <p:spPr bwMode="auto">
          <a:xfrm>
            <a:off x="3786182" y="1571613"/>
            <a:ext cx="4214842" cy="4429156"/>
          </a:xfrm>
          <a:prstGeom prst="rect">
            <a:avLst/>
          </a:prstGeom>
          <a:noFill/>
          <a:ln w="9525">
            <a:noFill/>
            <a:miter lim="800000"/>
            <a:headEnd/>
            <a:tailEnd/>
          </a:ln>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76760"/>
            <a:ext cx="7239000" cy="1143000"/>
          </a:xfrm>
        </p:spPr>
        <p:txBody>
          <a:bodyPr>
            <a:noAutofit/>
          </a:bodyPr>
          <a:lstStyle/>
          <a:p>
            <a:pPr algn="ctr"/>
            <a:r>
              <a:rPr lang="en-US" sz="2400" dirty="0"/>
              <a:t>Steps in the model that will be used to deliver the digital health promotion intervention</a:t>
            </a:r>
            <a:br>
              <a:rPr lang="en-US" sz="3200" dirty="0"/>
            </a:br>
            <a:endParaRPr lang="en-US" sz="3200" dirty="0"/>
          </a:p>
        </p:txBody>
      </p:sp>
      <p:sp>
        <p:nvSpPr>
          <p:cNvPr id="3" name="Content Placeholder 2"/>
          <p:cNvSpPr>
            <a:spLocks noGrp="1"/>
          </p:cNvSpPr>
          <p:nvPr>
            <p:ph idx="1"/>
          </p:nvPr>
        </p:nvSpPr>
        <p:spPr>
          <a:xfrm>
            <a:off x="3957609" y="1609416"/>
            <a:ext cx="3738591" cy="4846320"/>
          </a:xfrm>
        </p:spPr>
        <p:txBody>
          <a:bodyPr>
            <a:normAutofit fontScale="55000" lnSpcReduction="20000"/>
          </a:bodyPr>
          <a:lstStyle/>
          <a:p>
            <a:pPr marL="0" indent="0">
              <a:lnSpc>
                <a:spcPct val="170000"/>
              </a:lnSpc>
              <a:buNone/>
            </a:pPr>
            <a:r>
              <a:rPr lang="en-US" dirty="0"/>
              <a:t>Step 1- Identify needs and priorities </a:t>
            </a:r>
          </a:p>
          <a:p>
            <a:pPr fontAlgn="base">
              <a:lnSpc>
                <a:spcPct val="170000"/>
              </a:lnSpc>
            </a:pPr>
            <a:r>
              <a:rPr lang="en-US" dirty="0"/>
              <a:t>Perform a comprehensive assessment to determine the target population's health needs and rank the areas that need intervention.</a:t>
            </a:r>
          </a:p>
          <a:p>
            <a:pPr fontAlgn="base">
              <a:lnSpc>
                <a:spcPct val="170000"/>
              </a:lnSpc>
            </a:pPr>
            <a:r>
              <a:rPr lang="en-US" dirty="0"/>
              <a:t>Use focus groups and surveys to interact with adolescents to learn about their needs, experiences, and perceptions regarding anorexia.</a:t>
            </a:r>
          </a:p>
          <a:p>
            <a:pPr fontAlgn="base">
              <a:lnSpc>
                <a:spcPct val="170000"/>
              </a:lnSpc>
            </a:pPr>
            <a:r>
              <a:rPr lang="en-US" dirty="0"/>
              <a:t>To find evidence-based insights on the prevalence of anorexia, risk factors, and successful intervention strategies, review the body of research and the opinions of experts.</a:t>
            </a:r>
          </a:p>
          <a:p>
            <a:pPr>
              <a:lnSpc>
                <a:spcPct val="170000"/>
              </a:lnSpc>
            </a:pPr>
            <a:endParaRPr lang="en-US" dirty="0"/>
          </a:p>
        </p:txBody>
      </p:sp>
      <p:pic>
        <p:nvPicPr>
          <p:cNvPr id="33793" name="Picture 1"/>
          <p:cNvPicPr>
            <a:picLocks noChangeAspect="1" noChangeArrowheads="1"/>
          </p:cNvPicPr>
          <p:nvPr/>
        </p:nvPicPr>
        <p:blipFill>
          <a:blip r:embed="rId3"/>
          <a:srcRect/>
          <a:stretch>
            <a:fillRect/>
          </a:stretch>
        </p:blipFill>
        <p:spPr bwMode="auto">
          <a:xfrm>
            <a:off x="251520" y="1844824"/>
            <a:ext cx="3457575" cy="3886200"/>
          </a:xfrm>
          <a:prstGeom prst="rect">
            <a:avLst/>
          </a:prstGeom>
          <a:noFill/>
          <a:ln w="9525">
            <a:noFill/>
            <a:miter lim="800000"/>
            <a:headEnd/>
            <a:tailEnd/>
          </a:ln>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199" y="1196752"/>
            <a:ext cx="4330823" cy="5258984"/>
          </a:xfrm>
        </p:spPr>
        <p:txBody>
          <a:bodyPr>
            <a:normAutofit fontScale="62500" lnSpcReduction="20000"/>
          </a:bodyPr>
          <a:lstStyle/>
          <a:p>
            <a:pPr marL="0" indent="0">
              <a:lnSpc>
                <a:spcPct val="170000"/>
              </a:lnSpc>
              <a:buNone/>
            </a:pPr>
            <a:r>
              <a:rPr lang="en-US" dirty="0"/>
              <a:t>Step 2- Set Goals and Objectives </a:t>
            </a:r>
          </a:p>
          <a:p>
            <a:pPr fontAlgn="base">
              <a:lnSpc>
                <a:spcPct val="170000"/>
              </a:lnSpc>
            </a:pPr>
            <a:r>
              <a:rPr lang="en-US" dirty="0"/>
              <a:t>Set SMART (specific, measurable, attainable, relevant, and time-bound) goals that are adapted to the particular difficulties faced by young people in the UK who are struggling with anorexia.</a:t>
            </a:r>
          </a:p>
          <a:p>
            <a:pPr fontAlgn="base">
              <a:lnSpc>
                <a:spcPct val="170000"/>
              </a:lnSpc>
            </a:pPr>
            <a:r>
              <a:rPr lang="en-US" dirty="0"/>
              <a:t>Involve parents, educators, and healthcare providers in goal-setting to ensure a thorough and cooperative approach (Sanders </a:t>
            </a:r>
            <a:r>
              <a:rPr lang="en-US" i="1" dirty="0"/>
              <a:t>et al</a:t>
            </a:r>
            <a:r>
              <a:rPr lang="en-US" dirty="0"/>
              <a:t>., 2019).</a:t>
            </a:r>
          </a:p>
          <a:p>
            <a:pPr fontAlgn="base">
              <a:lnSpc>
                <a:spcPct val="170000"/>
              </a:lnSpc>
            </a:pPr>
            <a:r>
              <a:rPr lang="en-US" dirty="0"/>
              <a:t>Give top priority to goals that address adolescent anorexics' support networks as well as preventative measures.</a:t>
            </a:r>
          </a:p>
          <a:p>
            <a:pPr>
              <a:lnSpc>
                <a:spcPct val="170000"/>
              </a:lnSpc>
            </a:pPr>
            <a:endParaRPr lang="en-US" dirty="0"/>
          </a:p>
        </p:txBody>
      </p:sp>
      <p:pic>
        <p:nvPicPr>
          <p:cNvPr id="32769" name="Picture 1"/>
          <p:cNvPicPr>
            <a:picLocks noChangeAspect="1" noChangeArrowheads="1"/>
          </p:cNvPicPr>
          <p:nvPr/>
        </p:nvPicPr>
        <p:blipFill>
          <a:blip r:embed="rId3"/>
          <a:srcRect/>
          <a:stretch>
            <a:fillRect/>
          </a:stretch>
        </p:blipFill>
        <p:spPr bwMode="auto">
          <a:xfrm>
            <a:off x="4788023" y="1988840"/>
            <a:ext cx="2858683" cy="3914775"/>
          </a:xfrm>
          <a:prstGeom prst="rect">
            <a:avLst/>
          </a:prstGeom>
          <a:noFill/>
          <a:ln w="9525">
            <a:noFill/>
            <a:miter lim="800000"/>
            <a:headEnd/>
            <a:tailEnd/>
          </a:ln>
          <a:effectLst/>
        </p:spPr>
      </p:pic>
      <p:sp>
        <p:nvSpPr>
          <p:cNvPr id="7" name="Title 1">
            <a:extLst>
              <a:ext uri="{FF2B5EF4-FFF2-40B4-BE49-F238E27FC236}">
                <a16:creationId xmlns:a16="http://schemas.microsoft.com/office/drawing/2014/main" id="{92621C2F-AB31-442D-8748-B2F92EA4EEE9}"/>
              </a:ext>
            </a:extLst>
          </p:cNvPr>
          <p:cNvSpPr>
            <a:spLocks noGrp="1"/>
          </p:cNvSpPr>
          <p:nvPr>
            <p:ph type="title"/>
          </p:nvPr>
        </p:nvSpPr>
        <p:spPr>
          <a:xfrm>
            <a:off x="435090" y="332656"/>
            <a:ext cx="7239000" cy="1143000"/>
          </a:xfrm>
        </p:spPr>
        <p:txBody>
          <a:bodyPr>
            <a:normAutofit/>
          </a:bodyPr>
          <a:lstStyle/>
          <a:p>
            <a:pPr algn="ctr"/>
            <a:r>
              <a:rPr lang="en-US" sz="2200" dirty="0"/>
              <a:t>CONTINUED……</a:t>
            </a:r>
            <a:br>
              <a:rPr lang="en-US" dirty="0"/>
            </a:b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9552" y="1156094"/>
            <a:ext cx="4320480" cy="5340853"/>
          </a:xfrm>
        </p:spPr>
        <p:txBody>
          <a:bodyPr>
            <a:normAutofit fontScale="55000" lnSpcReduction="20000"/>
          </a:bodyPr>
          <a:lstStyle/>
          <a:p>
            <a:pPr marL="0" indent="0">
              <a:lnSpc>
                <a:spcPct val="220000"/>
              </a:lnSpc>
              <a:buNone/>
            </a:pPr>
            <a:r>
              <a:rPr lang="en-US" dirty="0"/>
              <a:t>Step 3-Decide on the Best Way to Achieve Aims</a:t>
            </a:r>
          </a:p>
          <a:p>
            <a:pPr fontAlgn="base">
              <a:lnSpc>
                <a:spcPct val="220000"/>
              </a:lnSpc>
            </a:pPr>
            <a:r>
              <a:rPr lang="en-US" dirty="0"/>
              <a:t>Develop strategies that speak to UK teenagers' digital savvy by leveraging social media, online platforms, and interactive content.</a:t>
            </a:r>
          </a:p>
          <a:p>
            <a:pPr fontAlgn="base">
              <a:lnSpc>
                <a:spcPct val="220000"/>
              </a:lnSpc>
            </a:pPr>
            <a:r>
              <a:rPr lang="en-US" dirty="0"/>
              <a:t>Make sure that your intervention strategies are inclusive and sensitive to the cultural context of adolescence in the UK (Allen </a:t>
            </a:r>
            <a:r>
              <a:rPr lang="en-US" i="1" dirty="0"/>
              <a:t>et al</a:t>
            </a:r>
            <a:r>
              <a:rPr lang="en-US" dirty="0"/>
              <a:t>., 2023).</a:t>
            </a:r>
          </a:p>
          <a:p>
            <a:pPr fontAlgn="base">
              <a:lnSpc>
                <a:spcPct val="220000"/>
              </a:lnSpc>
            </a:pPr>
            <a:r>
              <a:rPr lang="en-US" dirty="0"/>
              <a:t>Work together with schools to put educational programs into action, understanding that they are essential venues for connecting with and assisting teenagers.</a:t>
            </a:r>
          </a:p>
          <a:p>
            <a:pPr>
              <a:lnSpc>
                <a:spcPct val="220000"/>
              </a:lnSpc>
            </a:pPr>
            <a:endParaRPr lang="en-US" dirty="0"/>
          </a:p>
        </p:txBody>
      </p:sp>
      <p:pic>
        <p:nvPicPr>
          <p:cNvPr id="31745" name="Picture 1"/>
          <p:cNvPicPr>
            <a:picLocks noChangeAspect="1" noChangeArrowheads="1"/>
          </p:cNvPicPr>
          <p:nvPr/>
        </p:nvPicPr>
        <p:blipFill>
          <a:blip r:embed="rId3"/>
          <a:srcRect/>
          <a:stretch>
            <a:fillRect/>
          </a:stretch>
        </p:blipFill>
        <p:spPr bwMode="auto">
          <a:xfrm>
            <a:off x="4860032" y="1772816"/>
            <a:ext cx="3073813" cy="3929090"/>
          </a:xfrm>
          <a:prstGeom prst="rect">
            <a:avLst/>
          </a:prstGeom>
          <a:noFill/>
          <a:ln w="9525">
            <a:noFill/>
            <a:miter lim="800000"/>
            <a:headEnd/>
            <a:tailEnd/>
          </a:ln>
          <a:effectLst/>
        </p:spPr>
      </p:pic>
      <p:sp>
        <p:nvSpPr>
          <p:cNvPr id="7" name="Title 1">
            <a:extLst>
              <a:ext uri="{FF2B5EF4-FFF2-40B4-BE49-F238E27FC236}">
                <a16:creationId xmlns:a16="http://schemas.microsoft.com/office/drawing/2014/main" id="{EB3758E5-65AA-D0DD-4248-C5A4DF48DE60}"/>
              </a:ext>
            </a:extLst>
          </p:cNvPr>
          <p:cNvSpPr>
            <a:spLocks noGrp="1"/>
          </p:cNvSpPr>
          <p:nvPr>
            <p:ph type="title"/>
          </p:nvPr>
        </p:nvSpPr>
        <p:spPr>
          <a:xfrm>
            <a:off x="435090" y="332656"/>
            <a:ext cx="7239000" cy="1143000"/>
          </a:xfrm>
        </p:spPr>
        <p:txBody>
          <a:bodyPr>
            <a:normAutofit/>
          </a:bodyPr>
          <a:lstStyle/>
          <a:p>
            <a:pPr algn="ctr"/>
            <a:r>
              <a:rPr lang="en-US" sz="2200" dirty="0"/>
              <a:t>CONTINUED……</a:t>
            </a:r>
            <a:br>
              <a:rPr lang="en-US" dirty="0"/>
            </a:b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09416"/>
            <a:ext cx="3970784" cy="4846320"/>
          </a:xfrm>
        </p:spPr>
        <p:txBody>
          <a:bodyPr>
            <a:normAutofit fontScale="55000" lnSpcReduction="20000"/>
          </a:bodyPr>
          <a:lstStyle/>
          <a:p>
            <a:pPr marL="0" indent="0">
              <a:lnSpc>
                <a:spcPct val="170000"/>
              </a:lnSpc>
              <a:buNone/>
            </a:pPr>
            <a:r>
              <a:rPr lang="en-US" dirty="0"/>
              <a:t>Step 4- Identify Resources Needed</a:t>
            </a:r>
          </a:p>
          <a:p>
            <a:pPr fontAlgn="base">
              <a:lnSpc>
                <a:spcPct val="170000"/>
              </a:lnSpc>
            </a:pPr>
            <a:r>
              <a:rPr lang="en-US" dirty="0"/>
              <a:t>Determine which healthcare resources are available in the UK for adolescents who have anorexia, such as treatment facilities and specialized professionals.</a:t>
            </a:r>
          </a:p>
          <a:p>
            <a:pPr fontAlgn="base">
              <a:lnSpc>
                <a:spcPct val="170000"/>
              </a:lnSpc>
            </a:pPr>
            <a:r>
              <a:rPr lang="en-US" dirty="0"/>
              <a:t>Create a budget that accounts for the money needed for support programs, educational materials, and awareness campaigns.</a:t>
            </a:r>
          </a:p>
          <a:p>
            <a:pPr fontAlgn="base">
              <a:lnSpc>
                <a:spcPct val="170000"/>
              </a:lnSpc>
            </a:pPr>
            <a:r>
              <a:rPr lang="en-US" dirty="0"/>
              <a:t>Form alliances with schools, mental health charities, and youth organizations to improve community support and the availability of resources (</a:t>
            </a:r>
            <a:r>
              <a:rPr lang="en-US" dirty="0" err="1"/>
              <a:t>McGorry</a:t>
            </a:r>
            <a:r>
              <a:rPr lang="en-US" dirty="0"/>
              <a:t> </a:t>
            </a:r>
            <a:r>
              <a:rPr lang="en-US" i="1" dirty="0"/>
              <a:t>et al</a:t>
            </a:r>
            <a:r>
              <a:rPr lang="en-US" dirty="0"/>
              <a:t>., 2022).</a:t>
            </a:r>
          </a:p>
          <a:p>
            <a:pPr>
              <a:lnSpc>
                <a:spcPct val="170000"/>
              </a:lnSpc>
            </a:pPr>
            <a:endParaRPr lang="en-US" dirty="0"/>
          </a:p>
        </p:txBody>
      </p:sp>
      <p:pic>
        <p:nvPicPr>
          <p:cNvPr id="30721" name="Picture 1"/>
          <p:cNvPicPr>
            <a:picLocks noChangeAspect="1" noChangeArrowheads="1"/>
          </p:cNvPicPr>
          <p:nvPr/>
        </p:nvPicPr>
        <p:blipFill>
          <a:blip r:embed="rId3"/>
          <a:srcRect/>
          <a:stretch>
            <a:fillRect/>
          </a:stretch>
        </p:blipFill>
        <p:spPr bwMode="auto">
          <a:xfrm>
            <a:off x="4644008" y="1357298"/>
            <a:ext cx="3357016" cy="4857784"/>
          </a:xfrm>
          <a:prstGeom prst="rect">
            <a:avLst/>
          </a:prstGeom>
          <a:noFill/>
          <a:ln w="9525">
            <a:noFill/>
            <a:miter lim="800000"/>
            <a:headEnd/>
            <a:tailEnd/>
          </a:ln>
          <a:effectLst/>
        </p:spPr>
      </p:pic>
      <p:sp>
        <p:nvSpPr>
          <p:cNvPr id="4" name="Title 1">
            <a:extLst>
              <a:ext uri="{FF2B5EF4-FFF2-40B4-BE49-F238E27FC236}">
                <a16:creationId xmlns:a16="http://schemas.microsoft.com/office/drawing/2014/main" id="{CB3752BE-4E61-9D7D-9BFB-5391DACFBB22}"/>
              </a:ext>
            </a:extLst>
          </p:cNvPr>
          <p:cNvSpPr txBox="1">
            <a:spLocks/>
          </p:cNvSpPr>
          <p:nvPr/>
        </p:nvSpPr>
        <p:spPr>
          <a:xfrm>
            <a:off x="435090" y="332656"/>
            <a:ext cx="7239000" cy="1143000"/>
          </a:xfrm>
          <a:prstGeom prst="rect">
            <a:avLst/>
          </a:prstGeom>
        </p:spPr>
        <p:txBody>
          <a:bodyPr vert="horz" lIns="45720" tIns="0" rIns="45720" bIns="0" anchor="b" anchorCtr="0">
            <a:normAutofit/>
          </a:bodyPr>
          <a:lstStyle>
            <a:lvl1pPr algn="l" rtl="0" eaLnBrk="1" latinLnBrk="0" hangingPunct="1">
              <a:spcBef>
                <a:spcPct val="0"/>
              </a:spcBef>
              <a:buNone/>
              <a:defRPr kumimoji="0" sz="3800" b="1" kern="1200" cap="all" baseline="0">
                <a:ln w="500">
                  <a:solidFill>
                    <a:schemeClr val="tx2">
                      <a:shade val="20000"/>
                      <a:satMod val="120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latin typeface="+mj-lt"/>
                <a:ea typeface="+mj-ea"/>
                <a:cs typeface="+mj-cs"/>
              </a:defRPr>
            </a:lvl1pPr>
            <a:extLst/>
          </a:lstStyle>
          <a:p>
            <a:pPr algn="ctr"/>
            <a:r>
              <a:rPr lang="en-US" sz="2200"/>
              <a:t>CONTINUED……</a:t>
            </a:r>
            <a:br>
              <a:rPr lang="en-US"/>
            </a:br>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5090" y="332656"/>
            <a:ext cx="7239000" cy="1143000"/>
          </a:xfrm>
        </p:spPr>
        <p:txBody>
          <a:bodyPr>
            <a:normAutofit/>
          </a:bodyPr>
          <a:lstStyle/>
          <a:p>
            <a:pPr algn="ctr"/>
            <a:r>
              <a:rPr lang="en-US" sz="2200" dirty="0"/>
              <a:t>CONTINUED……</a:t>
            </a:r>
            <a:br>
              <a:rPr lang="en-US" dirty="0"/>
            </a:br>
            <a:endParaRPr lang="en-US" dirty="0"/>
          </a:p>
        </p:txBody>
      </p:sp>
      <p:sp>
        <p:nvSpPr>
          <p:cNvPr id="3" name="Content Placeholder 2"/>
          <p:cNvSpPr>
            <a:spLocks noGrp="1"/>
          </p:cNvSpPr>
          <p:nvPr>
            <p:ph idx="1"/>
          </p:nvPr>
        </p:nvSpPr>
        <p:spPr>
          <a:xfrm>
            <a:off x="457200" y="1609416"/>
            <a:ext cx="3682752" cy="4846320"/>
          </a:xfrm>
        </p:spPr>
        <p:txBody>
          <a:bodyPr>
            <a:normAutofit fontScale="55000" lnSpcReduction="20000"/>
          </a:bodyPr>
          <a:lstStyle/>
          <a:p>
            <a:pPr marL="0" indent="0">
              <a:lnSpc>
                <a:spcPct val="170000"/>
              </a:lnSpc>
              <a:buNone/>
            </a:pPr>
            <a:r>
              <a:rPr lang="en-US" dirty="0"/>
              <a:t>Step 5- Plan Evaluation Methods </a:t>
            </a:r>
          </a:p>
          <a:p>
            <a:pPr fontAlgn="base">
              <a:lnSpc>
                <a:spcPct val="170000"/>
              </a:lnSpc>
            </a:pPr>
            <a:r>
              <a:rPr lang="en-US" dirty="0"/>
              <a:t>Provide measures that specifically record adolescent changes in knowledge, mindsets, and </a:t>
            </a:r>
            <a:r>
              <a:rPr lang="en-US" dirty="0" err="1"/>
              <a:t>behaviours</a:t>
            </a:r>
            <a:r>
              <a:rPr lang="en-US" dirty="0"/>
              <a:t>.</a:t>
            </a:r>
          </a:p>
          <a:p>
            <a:pPr fontAlgn="base">
              <a:lnSpc>
                <a:spcPct val="170000"/>
              </a:lnSpc>
            </a:pPr>
            <a:r>
              <a:rPr lang="en-US" dirty="0"/>
              <a:t>To evaluate the success of digital awareness campaigns, use online engagement metrics and social media analytics (</a:t>
            </a:r>
            <a:r>
              <a:rPr lang="en-US" dirty="0" err="1"/>
              <a:t>Ayodeji</a:t>
            </a:r>
            <a:r>
              <a:rPr lang="en-US" dirty="0"/>
              <a:t> and Kumar, 2019).</a:t>
            </a:r>
          </a:p>
          <a:p>
            <a:pPr fontAlgn="base">
              <a:lnSpc>
                <a:spcPct val="170000"/>
              </a:lnSpc>
            </a:pPr>
            <a:r>
              <a:rPr lang="en-US" dirty="0"/>
              <a:t>Arrange for long-term research to comprehend the enduring influence of interventions on the overall health of teenagers.</a:t>
            </a:r>
          </a:p>
          <a:p>
            <a:pPr>
              <a:lnSpc>
                <a:spcPct val="170000"/>
              </a:lnSpc>
            </a:pPr>
            <a:endParaRPr lang="en-US" dirty="0"/>
          </a:p>
        </p:txBody>
      </p:sp>
      <p:pic>
        <p:nvPicPr>
          <p:cNvPr id="29697" name="Picture 1"/>
          <p:cNvPicPr>
            <a:picLocks noChangeAspect="1" noChangeArrowheads="1"/>
          </p:cNvPicPr>
          <p:nvPr/>
        </p:nvPicPr>
        <p:blipFill>
          <a:blip r:embed="rId3"/>
          <a:srcRect/>
          <a:stretch>
            <a:fillRect/>
          </a:stretch>
        </p:blipFill>
        <p:spPr bwMode="auto">
          <a:xfrm>
            <a:off x="4211960" y="1857364"/>
            <a:ext cx="3765212" cy="3419475"/>
          </a:xfrm>
          <a:prstGeom prst="rect">
            <a:avLst/>
          </a:prstGeom>
          <a:noFill/>
          <a:ln w="9525">
            <a:noFill/>
            <a:miter lim="800000"/>
            <a:headEnd/>
            <a:tailEnd/>
          </a:ln>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09416"/>
            <a:ext cx="3970784" cy="4846320"/>
          </a:xfrm>
        </p:spPr>
        <p:txBody>
          <a:bodyPr>
            <a:normAutofit fontScale="55000" lnSpcReduction="20000"/>
          </a:bodyPr>
          <a:lstStyle/>
          <a:p>
            <a:pPr marL="0" indent="0">
              <a:lnSpc>
                <a:spcPct val="170000"/>
              </a:lnSpc>
              <a:buNone/>
            </a:pPr>
            <a:r>
              <a:rPr lang="en-US" dirty="0"/>
              <a:t>Steps 6 &amp; 7- Setting an Action Plan and its Implementation</a:t>
            </a:r>
          </a:p>
          <a:p>
            <a:pPr fontAlgn="base">
              <a:lnSpc>
                <a:spcPct val="170000"/>
              </a:lnSpc>
            </a:pPr>
            <a:r>
              <a:rPr lang="en-US" dirty="0"/>
              <a:t>Sync academic calendars with school programs and clearly define the roles of community leaders, educators, and healthcare providers.</a:t>
            </a:r>
          </a:p>
          <a:p>
            <a:pPr fontAlgn="base">
              <a:lnSpc>
                <a:spcPct val="170000"/>
              </a:lnSpc>
            </a:pPr>
            <a:r>
              <a:rPr lang="en-US" dirty="0"/>
              <a:t>Create a thorough plan for digital communication.</a:t>
            </a:r>
          </a:p>
          <a:p>
            <a:pPr fontAlgn="base">
              <a:lnSpc>
                <a:spcPct val="170000"/>
              </a:lnSpc>
            </a:pPr>
            <a:r>
              <a:rPr lang="en-US" dirty="0"/>
              <a:t>Launch effective digital campaigns and school workshops (Prince, 2022). Adopt flexible tactics in response to changing requirements and input from stakeholders.</a:t>
            </a:r>
          </a:p>
          <a:p>
            <a:pPr>
              <a:lnSpc>
                <a:spcPct val="170000"/>
              </a:lnSpc>
            </a:pPr>
            <a:endParaRPr lang="en-US" dirty="0"/>
          </a:p>
        </p:txBody>
      </p:sp>
      <p:pic>
        <p:nvPicPr>
          <p:cNvPr id="28673" name="Picture 1"/>
          <p:cNvPicPr>
            <a:picLocks noChangeAspect="1" noChangeArrowheads="1"/>
          </p:cNvPicPr>
          <p:nvPr/>
        </p:nvPicPr>
        <p:blipFill>
          <a:blip r:embed="rId3"/>
          <a:srcRect/>
          <a:stretch>
            <a:fillRect/>
          </a:stretch>
        </p:blipFill>
        <p:spPr bwMode="auto">
          <a:xfrm>
            <a:off x="4860032" y="1988840"/>
            <a:ext cx="3156223" cy="3190875"/>
          </a:xfrm>
          <a:prstGeom prst="rect">
            <a:avLst/>
          </a:prstGeom>
          <a:noFill/>
          <a:ln w="9525">
            <a:noFill/>
            <a:miter lim="800000"/>
            <a:headEnd/>
            <a:tailEnd/>
          </a:ln>
          <a:effectLst/>
        </p:spPr>
      </p:pic>
      <p:sp>
        <p:nvSpPr>
          <p:cNvPr id="7" name="Title 1">
            <a:extLst>
              <a:ext uri="{FF2B5EF4-FFF2-40B4-BE49-F238E27FC236}">
                <a16:creationId xmlns:a16="http://schemas.microsoft.com/office/drawing/2014/main" id="{BCE162AF-78AA-BCCF-279B-1FB56F13DDBA}"/>
              </a:ext>
            </a:extLst>
          </p:cNvPr>
          <p:cNvSpPr>
            <a:spLocks noGrp="1"/>
          </p:cNvSpPr>
          <p:nvPr>
            <p:ph type="title"/>
          </p:nvPr>
        </p:nvSpPr>
        <p:spPr>
          <a:xfrm>
            <a:off x="435090" y="332656"/>
            <a:ext cx="7239000" cy="1143000"/>
          </a:xfrm>
        </p:spPr>
        <p:txBody>
          <a:bodyPr>
            <a:normAutofit/>
          </a:bodyPr>
          <a:lstStyle/>
          <a:p>
            <a:pPr algn="ctr"/>
            <a:r>
              <a:rPr lang="en-US" sz="2200" dirty="0"/>
              <a:t>CONTINUED……</a:t>
            </a:r>
            <a:br>
              <a:rPr lang="en-US" dirty="0"/>
            </a:br>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27784" y="326897"/>
            <a:ext cx="7239000" cy="1143000"/>
          </a:xfrm>
        </p:spPr>
        <p:txBody>
          <a:bodyPr/>
          <a:lstStyle/>
          <a:p>
            <a:r>
              <a:rPr lang="en-US" dirty="0"/>
              <a:t>Conclusion</a:t>
            </a:r>
          </a:p>
        </p:txBody>
      </p:sp>
      <p:sp>
        <p:nvSpPr>
          <p:cNvPr id="3" name="Content Placeholder 2"/>
          <p:cNvSpPr>
            <a:spLocks noGrp="1"/>
          </p:cNvSpPr>
          <p:nvPr>
            <p:ph idx="1"/>
          </p:nvPr>
        </p:nvSpPr>
        <p:spPr>
          <a:xfrm>
            <a:off x="539552" y="1684946"/>
            <a:ext cx="7388324" cy="4846320"/>
          </a:xfrm>
        </p:spPr>
        <p:txBody>
          <a:bodyPr>
            <a:normAutofit fontScale="92500" lnSpcReduction="20000"/>
          </a:bodyPr>
          <a:lstStyle/>
          <a:p>
            <a:pPr>
              <a:lnSpc>
                <a:spcPct val="160000"/>
              </a:lnSpc>
            </a:pPr>
            <a:r>
              <a:rPr lang="en-US" dirty="0"/>
              <a:t>In conclusion, evidence-based tactics, community involvement, and digital health promotion are all integrated into the suggested strategy for treating adolescent anorexia. </a:t>
            </a:r>
          </a:p>
          <a:p>
            <a:pPr>
              <a:lnSpc>
                <a:spcPct val="160000"/>
              </a:lnSpc>
            </a:pPr>
            <a:r>
              <a:rPr lang="en-US" dirty="0"/>
              <a:t>The selected </a:t>
            </a:r>
            <a:r>
              <a:rPr lang="en-US" dirty="0" err="1"/>
              <a:t>Ewles</a:t>
            </a:r>
            <a:r>
              <a:rPr lang="en-US" dirty="0"/>
              <a:t> and </a:t>
            </a:r>
            <a:r>
              <a:rPr lang="en-US" dirty="0" err="1"/>
              <a:t>Simnett</a:t>
            </a:r>
            <a:r>
              <a:rPr lang="en-US" dirty="0"/>
              <a:t> model highlights flexibility, acknowledging the complex nature of anorexia. </a:t>
            </a:r>
          </a:p>
          <a:p>
            <a:pPr marL="0" indent="0">
              <a:lnSpc>
                <a:spcPct val="160000"/>
              </a:lnSpc>
              <a:buNone/>
            </a:pPr>
            <a:br>
              <a:rPr lang="en-US" dirty="0"/>
            </a:br>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p:txBody>
          <a:bodyPr>
            <a:normAutofit fontScale="40000" lnSpcReduction="20000"/>
          </a:bodyPr>
          <a:lstStyle/>
          <a:p>
            <a:r>
              <a:rPr lang="en-US" dirty="0"/>
              <a:t>Allen, K. L., </a:t>
            </a:r>
            <a:r>
              <a:rPr lang="en-US" dirty="0" err="1"/>
              <a:t>Mountford</a:t>
            </a:r>
            <a:r>
              <a:rPr lang="en-US" dirty="0"/>
              <a:t>, V. A., </a:t>
            </a:r>
            <a:r>
              <a:rPr lang="en-US" dirty="0" err="1"/>
              <a:t>Elwyn</a:t>
            </a:r>
            <a:r>
              <a:rPr lang="en-US" dirty="0"/>
              <a:t>, R., Flynn, M., </a:t>
            </a:r>
            <a:r>
              <a:rPr lang="en-US" dirty="0" err="1"/>
              <a:t>Fursland</a:t>
            </a:r>
            <a:r>
              <a:rPr lang="en-US" dirty="0"/>
              <a:t>, A., Obeid, N., ... and Wade, T. (2023). A framework for conceptualizing early intervention for eating disorders. European Eating Disorders Review, 31(2), 320-334.</a:t>
            </a:r>
          </a:p>
          <a:p>
            <a:r>
              <a:rPr lang="en-US" u="sng" dirty="0">
                <a:hlinkClick r:id="rId2"/>
              </a:rPr>
              <a:t>https://onlinelibrary.wiley.com/doi/abs/10.1002/erv.2959</a:t>
            </a:r>
            <a:endParaRPr lang="en-US" dirty="0"/>
          </a:p>
          <a:p>
            <a:r>
              <a:rPr lang="en-US" dirty="0" err="1"/>
              <a:t>Ayodeji</a:t>
            </a:r>
            <a:r>
              <a:rPr lang="en-US" dirty="0"/>
              <a:t>, O.G. and Kumar, V. (2019). Social media analytics: a tool for the success of the online retail industry. International Journal of Services Operations and Informatics, 10(1), pp.79-95.</a:t>
            </a:r>
          </a:p>
          <a:p>
            <a:r>
              <a:rPr lang="en-US" u="sng" dirty="0">
                <a:hlinkClick r:id="rId3"/>
              </a:rPr>
              <a:t>https://www.inderscienceonline.com/doi/abs/10.1504/IJSOI.2019.100630</a:t>
            </a:r>
            <a:endParaRPr lang="en-US" dirty="0"/>
          </a:p>
          <a:p>
            <a:r>
              <a:rPr lang="en-US" dirty="0" err="1"/>
              <a:t>Coniglio</a:t>
            </a:r>
            <a:r>
              <a:rPr lang="en-US" dirty="0"/>
              <a:t>, K.A., Christensen, K.A., </a:t>
            </a:r>
            <a:r>
              <a:rPr lang="en-US" dirty="0" err="1"/>
              <a:t>Haynos</a:t>
            </a:r>
            <a:r>
              <a:rPr lang="en-US" dirty="0"/>
              <a:t>, A.F., </a:t>
            </a:r>
            <a:r>
              <a:rPr lang="en-US" dirty="0" err="1"/>
              <a:t>Rienecke</a:t>
            </a:r>
            <a:r>
              <a:rPr lang="en-US" dirty="0"/>
              <a:t>, R.D. and Selby, E.A. (2019). The posited effect of positive affect in anorexia nervosa: Advocating for a forgotten piece of a puzzling disease. International Journal of Eating Disorders, 52(9), pp.971-976.</a:t>
            </a:r>
          </a:p>
          <a:p>
            <a:r>
              <a:rPr lang="en-US" u="sng" dirty="0">
                <a:hlinkClick r:id="rId4"/>
              </a:rPr>
              <a:t>https://onlinelibrary.wiley.com/doi/abs/10.1002/eat.23147</a:t>
            </a:r>
            <a:endParaRPr lang="en-US" dirty="0"/>
          </a:p>
          <a:p>
            <a:r>
              <a:rPr lang="en-US" dirty="0" err="1"/>
              <a:t>Fagherazzi</a:t>
            </a:r>
            <a:r>
              <a:rPr lang="en-US" dirty="0"/>
              <a:t>, G., </a:t>
            </a:r>
            <a:r>
              <a:rPr lang="en-US" dirty="0" err="1"/>
              <a:t>Goetzinger</a:t>
            </a:r>
            <a:r>
              <a:rPr lang="en-US" dirty="0"/>
              <a:t>, C., Rashid, M.A., </a:t>
            </a:r>
            <a:r>
              <a:rPr lang="en-US" dirty="0" err="1"/>
              <a:t>Aguayo</a:t>
            </a:r>
            <a:r>
              <a:rPr lang="en-US" dirty="0"/>
              <a:t>, G.A. and </a:t>
            </a:r>
            <a:r>
              <a:rPr lang="en-US" dirty="0" err="1"/>
              <a:t>Huiart</a:t>
            </a:r>
            <a:r>
              <a:rPr lang="en-US" dirty="0"/>
              <a:t>, L. (2020). Digital health strategies to fight COVID-19 worldwide: challenges, recommendations, and a call for papers. Journal of Medical Internet Research, 22(6), p.e19284.</a:t>
            </a:r>
          </a:p>
          <a:p>
            <a:r>
              <a:rPr lang="en-US" u="sng" dirty="0">
                <a:hlinkClick r:id="rId5"/>
              </a:rPr>
              <a:t>https://www.jmir.org/2020/6/e19284/</a:t>
            </a:r>
            <a:endParaRPr lang="en-US" dirty="0"/>
          </a:p>
          <a:p>
            <a:r>
              <a:rPr lang="en-US" dirty="0" err="1"/>
              <a:t>McGorry</a:t>
            </a:r>
            <a:r>
              <a:rPr lang="en-US" dirty="0"/>
              <a:t>, P.D., Mei, C., </a:t>
            </a:r>
            <a:r>
              <a:rPr lang="en-US" dirty="0" err="1"/>
              <a:t>Chanen</a:t>
            </a:r>
            <a:r>
              <a:rPr lang="en-US" dirty="0"/>
              <a:t>, A., Hodges, C., Alvarez‐Jimenez, M. and </a:t>
            </a:r>
            <a:r>
              <a:rPr lang="en-US" dirty="0" err="1"/>
              <a:t>Killackey</a:t>
            </a:r>
            <a:r>
              <a:rPr lang="en-US" dirty="0"/>
              <a:t>, E. (2022). Designing and scaling up integrated youth mental health care. World Psychiatry, 21(1), pp.61-76.</a:t>
            </a:r>
          </a:p>
          <a:p>
            <a:r>
              <a:rPr lang="en-US" u="sng" dirty="0">
                <a:hlinkClick r:id="rId6"/>
              </a:rPr>
              <a:t>https://onlinelibrary.wiley.com/doi/abs/10.1002/wps.20938</a:t>
            </a:r>
            <a:endParaRPr lang="en-US" dirty="0"/>
          </a:p>
          <a:p>
            <a:r>
              <a:rPr lang="en-US" dirty="0"/>
              <a:t>Prince, L. (2022). Addressing Eating Disorders in Schools: An Accessible Pamphlet Series and Educational Resource for Educational Support Staff, Teachers, Parents, and Students (Doctoral dissertation, California State University, Northridge).</a:t>
            </a:r>
          </a:p>
          <a:p>
            <a:r>
              <a:rPr lang="en-US" u="sng" dirty="0">
                <a:hlinkClick r:id="rId7"/>
              </a:rPr>
              <a:t>https://scholarworks.csun.edu/bitstream/handle/10211.3/223488/Prince-Lucille-thesis-2022.pdf?sequence=1</a:t>
            </a:r>
            <a:endParaRPr lang="en-US" dirty="0"/>
          </a:p>
          <a:p>
            <a:r>
              <a:rPr lang="en-US" dirty="0"/>
              <a:t>Sanders, M. R., Turner, K. M., and Metzler, C. W. (2019). Applying self-regulation principles in the delivery of parenting interventions. Clinical child and family psychology review, 22, 24-42.</a:t>
            </a:r>
          </a:p>
          <a:p>
            <a:r>
              <a:rPr lang="en-US" u="sng" dirty="0">
                <a:hlinkClick r:id="rId8"/>
              </a:rPr>
              <a:t>https://link.springer.com/article/10.1007/s10567-019-00287-z</a:t>
            </a:r>
            <a:endParaRPr lang="en-US" dirty="0"/>
          </a:p>
          <a:p>
            <a:br>
              <a:rPr lang="en-US" dirty="0"/>
            </a:br>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2" descr="Thank You Images – Browse 259,697 Stock Photos, Vectors, and ..."/>
          <p:cNvPicPr>
            <a:picLocks noChangeAspect="1" noChangeArrowheads="1"/>
          </p:cNvPicPr>
          <p:nvPr/>
        </p:nvPicPr>
        <p:blipFill>
          <a:blip r:embed="rId2"/>
          <a:srcRect/>
          <a:stretch>
            <a:fillRect/>
          </a:stretch>
        </p:blipFill>
        <p:spPr bwMode="auto">
          <a:xfrm>
            <a:off x="928662" y="1714488"/>
            <a:ext cx="6086475" cy="3429001"/>
          </a:xfrm>
          <a:prstGeom prst="rect">
            <a:avLst/>
          </a:prstGeom>
          <a:noFill/>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pulent">
  <a:themeElements>
    <a:clrScheme name="Opulent">
      <a:dk1>
        <a:sysClr val="windowText" lastClr="000000"/>
      </a:dk1>
      <a:lt1>
        <a:sysClr val="window" lastClr="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Opulent">
      <a:majorFont>
        <a:latin typeface="Trebuchet MS"/>
        <a:ea typeface=""/>
        <a:cs typeface=""/>
        <a:font script="Jpan" typeface="HG丸ｺﾞｼｯｸM-PRO"/>
        <a:font script="Hang" typeface="HY그래픽M"/>
        <a:font script="Hans" typeface="黑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rebuchet MS"/>
        <a:ea typeface=""/>
        <a:cs typeface=""/>
        <a:font script="Jpan" typeface="HG丸ｺﾞｼｯｸM-PRO"/>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pulent">
      <a:fillStyleLst>
        <a:solidFill>
          <a:schemeClr val="phClr"/>
        </a:solidFill>
        <a:gradFill rotWithShape="1">
          <a:gsLst>
            <a:gs pos="0">
              <a:schemeClr val="phClr">
                <a:tint val="15000"/>
                <a:satMod val="250000"/>
              </a:schemeClr>
            </a:gs>
            <a:gs pos="49000">
              <a:schemeClr val="phClr">
                <a:tint val="50000"/>
                <a:satMod val="200000"/>
              </a:schemeClr>
            </a:gs>
            <a:gs pos="49100">
              <a:schemeClr val="phClr">
                <a:tint val="64000"/>
                <a:satMod val="160000"/>
              </a:schemeClr>
            </a:gs>
            <a:gs pos="92000">
              <a:schemeClr val="phClr">
                <a:tint val="50000"/>
                <a:satMod val="200000"/>
              </a:schemeClr>
            </a:gs>
            <a:gs pos="100000">
              <a:schemeClr val="phClr">
                <a:tint val="43000"/>
                <a:satMod val="190000"/>
              </a:schemeClr>
            </a:gs>
          </a:gsLst>
          <a:lin ang="5400000" scaled="1"/>
        </a:gradFill>
        <a:gradFill rotWithShape="1">
          <a:gsLst>
            <a:gs pos="0">
              <a:schemeClr val="phClr">
                <a:tint val="74000"/>
              </a:schemeClr>
            </a:gs>
            <a:gs pos="49000">
              <a:schemeClr val="phClr">
                <a:tint val="96000"/>
                <a:shade val="84000"/>
                <a:satMod val="110000"/>
              </a:schemeClr>
            </a:gs>
            <a:gs pos="49100">
              <a:schemeClr val="phClr">
                <a:shade val="55000"/>
                <a:satMod val="150000"/>
              </a:schemeClr>
            </a:gs>
            <a:gs pos="92000">
              <a:schemeClr val="phClr">
                <a:tint val="98000"/>
                <a:shade val="90000"/>
                <a:satMod val="128000"/>
              </a:schemeClr>
            </a:gs>
            <a:gs pos="100000">
              <a:schemeClr val="phClr">
                <a:tint val="90000"/>
                <a:shade val="97000"/>
                <a:satMod val="128000"/>
              </a:schemeClr>
            </a:gs>
          </a:gsLst>
          <a:lin ang="5400000" scaled="1"/>
        </a:gradFill>
      </a:fillStyleLst>
      <a:lnStyleLst>
        <a:ln w="11430" cap="flat" cmpd="sng" algn="ctr">
          <a:solidFill>
            <a:schemeClr val="phClr"/>
          </a:solidFill>
          <a:prstDash val="solid"/>
        </a:ln>
        <a:ln w="40000" cap="flat" cmpd="sng" algn="ctr">
          <a:solidFill>
            <a:schemeClr val="phClr"/>
          </a:solidFill>
          <a:prstDash val="solid"/>
        </a:ln>
        <a:ln w="31800" cap="flat" cmpd="sng" algn="ctr">
          <a:solidFill>
            <a:schemeClr val="phClr"/>
          </a:solidFill>
          <a:prstDash val="solid"/>
        </a:ln>
      </a:lnStyleLst>
      <a:effectStyleLst>
        <a:effectStyle>
          <a:effectLst>
            <a:outerShdw blurRad="50800" dist="25000" dir="5400000" rotWithShape="0">
              <a:schemeClr val="phClr">
                <a:shade val="30000"/>
                <a:satMod val="150000"/>
                <a:alpha val="38000"/>
              </a:schemeClr>
            </a:outerShdw>
          </a:effectLst>
        </a:effectStyle>
        <a:effectStyle>
          <a:effectLst>
            <a:outerShdw blurRad="39000" dist="25400" dir="5400000" rotWithShape="0">
              <a:schemeClr val="phClr">
                <a:shade val="33000"/>
                <a:alpha val="83000"/>
              </a:schemeClr>
            </a:outerShdw>
          </a:effectLst>
        </a:effectStyle>
        <a:effectStyle>
          <a:effectLst>
            <a:outerShdw blurRad="39000" dist="25400" dir="5400000" rotWithShape="0">
              <a:schemeClr val="phClr">
                <a:shade val="33000"/>
                <a:alpha val="83000"/>
              </a:schemeClr>
            </a:outerShdw>
          </a:effectLst>
          <a:scene3d>
            <a:camera prst="orthographicFront" fov="0">
              <a:rot lat="0" lon="0" rev="0"/>
            </a:camera>
            <a:lightRig rig="contrasting" dir="t">
              <a:rot lat="0" lon="0" rev="1500000"/>
            </a:lightRig>
          </a:scene3d>
          <a:sp3d extrusionH="127000" prstMaterial="powder">
            <a:bevelT w="50800" h="63500"/>
          </a:sp3d>
        </a:effectStyle>
      </a:effectStyleLst>
      <a:bgFillStyleLst>
        <a:solidFill>
          <a:schemeClr val="phClr"/>
        </a:solidFill>
        <a:gradFill rotWithShape="1">
          <a:gsLst>
            <a:gs pos="0">
              <a:schemeClr val="phClr">
                <a:tint val="78000"/>
                <a:satMod val="220000"/>
              </a:schemeClr>
            </a:gs>
            <a:gs pos="100000">
              <a:schemeClr val="phClr">
                <a:shade val="35000"/>
                <a:satMod val="155000"/>
              </a:schemeClr>
            </a:gs>
          </a:gsLst>
          <a:path path="circle">
            <a:fillToRect l="50000" t="50000" r="50000" b="50000"/>
          </a:path>
        </a:gradFill>
        <a:blipFill>
          <a:blip xmlns:r="http://schemas.openxmlformats.org/officeDocument/2006/relationships" r:embed="rId1">
            <a:duotone>
              <a:schemeClr val="phClr">
                <a:shade val="60000"/>
                <a:satMod val="180000"/>
              </a:schemeClr>
              <a:schemeClr val="phClr">
                <a:tint val="500"/>
                <a:satMod val="150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Opulent</Template>
  <TotalTime>28</TotalTime>
  <Words>1765</Words>
  <Application>Microsoft Macintosh PowerPoint</Application>
  <PresentationFormat>On-screen Show (4:3)</PresentationFormat>
  <Paragraphs>84</Paragraphs>
  <Slides>12</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Calibri</vt:lpstr>
      <vt:lpstr>Trebuchet MS</vt:lpstr>
      <vt:lpstr>Wingdings</vt:lpstr>
      <vt:lpstr>Wingdings 2</vt:lpstr>
      <vt:lpstr>Opulent</vt:lpstr>
      <vt:lpstr>Population Health and Digital Health Promotion: mHealth and IoT</vt:lpstr>
      <vt:lpstr>Anorexia Disease as a Public Health Problem and the Group It Targets </vt:lpstr>
      <vt:lpstr> Chosen planning model for intervention (Ewles and Simnett Model) </vt:lpstr>
      <vt:lpstr>Steps in the model that will be used to deliver the digital health promotion intervention </vt:lpstr>
      <vt:lpstr>CONTINUED…… </vt:lpstr>
      <vt:lpstr>CONTINUED…… </vt:lpstr>
      <vt:lpstr>PowerPoint Presentation</vt:lpstr>
      <vt:lpstr>CONTINUED…… </vt:lpstr>
      <vt:lpstr>CONTINUED…… </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SOUMEE DAS</dc:creator>
  <cp:lastModifiedBy>Naga Surya Bhagavan Thavva</cp:lastModifiedBy>
  <cp:revision>9</cp:revision>
  <dcterms:created xsi:type="dcterms:W3CDTF">2023-12-06T16:17:53Z</dcterms:created>
  <dcterms:modified xsi:type="dcterms:W3CDTF">2023-12-07T14:01:15Z</dcterms:modified>
</cp:coreProperties>
</file>