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64" r:id="rId3"/>
    <p:sldId id="257" r:id="rId4"/>
    <p:sldId id="258" r:id="rId5"/>
    <p:sldId id="261" r:id="rId6"/>
    <p:sldId id="259" r:id="rId7"/>
    <p:sldId id="262" r:id="rId8"/>
    <p:sldId id="263" r:id="rId9"/>
    <p:sldId id="268" r:id="rId10"/>
    <p:sldId id="269" r:id="rId11"/>
    <p:sldId id="286" r:id="rId12"/>
    <p:sldId id="266" r:id="rId13"/>
    <p:sldId id="287" r:id="rId14"/>
    <p:sldId id="288" r:id="rId15"/>
    <p:sldId id="270" r:id="rId16"/>
    <p:sldId id="272" r:id="rId17"/>
    <p:sldId id="271" r:id="rId18"/>
    <p:sldId id="267" r:id="rId19"/>
    <p:sldId id="273" r:id="rId20"/>
    <p:sldId id="274" r:id="rId21"/>
    <p:sldId id="275" r:id="rId22"/>
    <p:sldId id="276" r:id="rId23"/>
    <p:sldId id="289" r:id="rId24"/>
    <p:sldId id="277" r:id="rId25"/>
    <p:sldId id="278" r:id="rId26"/>
    <p:sldId id="279" r:id="rId27"/>
    <p:sldId id="280" r:id="rId28"/>
    <p:sldId id="282" r:id="rId29"/>
    <p:sldId id="283" r:id="rId30"/>
    <p:sldId id="285" r:id="rId31"/>
    <p:sldId id="284" r:id="rId32"/>
    <p:sldId id="290" r:id="rId33"/>
    <p:sldId id="291" r:id="rId34"/>
    <p:sldId id="292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09AFA3-D904-0EA7-AE0F-BFCD53F2A253}" v="2134" dt="2023-12-03T17:00:19.487"/>
    <p1510:client id="{A4C1D503-8E3A-9F3F-5B40-3203803D0C44}" v="879" dt="2023-12-04T12:42:55.072"/>
    <p1510:client id="{C1CEAF3B-C14D-51D7-2BF8-CEE5CBAF2C6C}" v="75" dt="2023-12-03T08:18:35.7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38B1855-1B75-4FBE-930C-398BA8C253C6}" styleName="Themed Style 2 –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DB84C3-4AEC-4904-A85C-4A3C711FBC39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65DB408B-75FB-4B42-B3CF-DFCFB9221F2D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2011</a:t>
          </a:r>
          <a:endParaRPr lang="en-GB" dirty="0"/>
        </a:p>
      </dgm:t>
    </dgm:pt>
    <dgm:pt modelId="{D5FC3FBD-9BE8-4179-B788-E4C0CD98D09F}" type="parTrans" cxnId="{1A686543-DC43-4257-A2A5-7416378A3D8F}">
      <dgm:prSet/>
      <dgm:spPr/>
      <dgm:t>
        <a:bodyPr/>
        <a:lstStyle/>
        <a:p>
          <a:endParaRPr lang="en-GB"/>
        </a:p>
      </dgm:t>
    </dgm:pt>
    <dgm:pt modelId="{C54C2FAC-0BFC-4A2F-8748-59DDBD7C6F81}" type="sibTrans" cxnId="{1A686543-DC43-4257-A2A5-7416378A3D8F}">
      <dgm:prSet/>
      <dgm:spPr/>
      <dgm:t>
        <a:bodyPr/>
        <a:lstStyle/>
        <a:p>
          <a:endParaRPr lang="en-GB"/>
        </a:p>
      </dgm:t>
    </dgm:pt>
    <dgm:pt modelId="{E21883F3-944D-4AC4-945E-5AB4F362B164}">
      <dgm:prSet phldrT="[Text]" phldr="0"/>
      <dgm:spPr/>
      <dgm:t>
        <a:bodyPr/>
        <a:lstStyle/>
        <a:p>
          <a:r>
            <a:rPr lang="en-GB">
              <a:latin typeface="Neue Haas Grotesk Text Pro"/>
            </a:rPr>
            <a:t>9.5%</a:t>
          </a:r>
          <a:endParaRPr lang="en-GB"/>
        </a:p>
      </dgm:t>
    </dgm:pt>
    <dgm:pt modelId="{3759F2F9-E6E0-47E3-B3A8-0EC6E1839591}" type="parTrans" cxnId="{DC276A4B-F4D7-420B-AA10-31194D5274FA}">
      <dgm:prSet/>
      <dgm:spPr/>
      <dgm:t>
        <a:bodyPr/>
        <a:lstStyle/>
        <a:p>
          <a:endParaRPr lang="en-GB"/>
        </a:p>
      </dgm:t>
    </dgm:pt>
    <dgm:pt modelId="{8E890AF0-F559-4A4F-8C03-8E2B46BD340B}" type="sibTrans" cxnId="{DC276A4B-F4D7-420B-AA10-31194D5274FA}">
      <dgm:prSet/>
      <dgm:spPr/>
      <dgm:t>
        <a:bodyPr/>
        <a:lstStyle/>
        <a:p>
          <a:endParaRPr lang="en-GB"/>
        </a:p>
      </dgm:t>
    </dgm:pt>
    <dgm:pt modelId="{14AF4DB1-029B-4F82-AD32-FF863DDCAD7D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2022</a:t>
          </a:r>
          <a:endParaRPr lang="en-GB" dirty="0"/>
        </a:p>
      </dgm:t>
    </dgm:pt>
    <dgm:pt modelId="{2A79C57E-CCFA-4E8B-ABC9-A1354EB090B1}" type="parTrans" cxnId="{FE084A2F-3B0A-4B42-AE27-4CCFEF25D277}">
      <dgm:prSet/>
      <dgm:spPr/>
      <dgm:t>
        <a:bodyPr/>
        <a:lstStyle/>
        <a:p>
          <a:endParaRPr lang="en-GB"/>
        </a:p>
      </dgm:t>
    </dgm:pt>
    <dgm:pt modelId="{06DBF4BC-8FE5-4064-82AD-52A0A54CA687}" type="sibTrans" cxnId="{FE084A2F-3B0A-4B42-AE27-4CCFEF25D277}">
      <dgm:prSet/>
      <dgm:spPr/>
      <dgm:t>
        <a:bodyPr/>
        <a:lstStyle/>
        <a:p>
          <a:endParaRPr lang="en-GB"/>
        </a:p>
      </dgm:t>
    </dgm:pt>
    <dgm:pt modelId="{06162498-55F8-4CBC-A22F-8E0187384474}">
      <dgm:prSet phldrT="[Text]" phldr="0"/>
      <dgm:spPr/>
      <dgm:t>
        <a:bodyPr/>
        <a:lstStyle/>
        <a:p>
          <a:r>
            <a:rPr lang="en-GB">
              <a:latin typeface="Neue Haas Grotesk Text Pro"/>
            </a:rPr>
            <a:t>40%</a:t>
          </a:r>
          <a:endParaRPr lang="en-GB"/>
        </a:p>
      </dgm:t>
    </dgm:pt>
    <dgm:pt modelId="{BD8D4E2B-19E5-4E32-B74E-424B8646FAFD}" type="parTrans" cxnId="{1875C153-3439-488D-BC17-352ED18D7A67}">
      <dgm:prSet/>
      <dgm:spPr/>
      <dgm:t>
        <a:bodyPr/>
        <a:lstStyle/>
        <a:p>
          <a:endParaRPr lang="en-GB"/>
        </a:p>
      </dgm:t>
    </dgm:pt>
    <dgm:pt modelId="{D627E3A3-0266-46D2-A437-AF2EBD05BDD0}" type="sibTrans" cxnId="{1875C153-3439-488D-BC17-352ED18D7A67}">
      <dgm:prSet/>
      <dgm:spPr/>
      <dgm:t>
        <a:bodyPr/>
        <a:lstStyle/>
        <a:p>
          <a:endParaRPr lang="en-GB"/>
        </a:p>
      </dgm:t>
    </dgm:pt>
    <dgm:pt modelId="{1F0DB870-ACE2-4D76-9BE4-A0411BB2EC8D}" type="pres">
      <dgm:prSet presAssocID="{B6DB84C3-4AEC-4904-A85C-4A3C711FBC39}" presName="diagram" presStyleCnt="0">
        <dgm:presLayoutVars>
          <dgm:dir/>
          <dgm:resizeHandles val="exact"/>
        </dgm:presLayoutVars>
      </dgm:prSet>
      <dgm:spPr/>
    </dgm:pt>
    <dgm:pt modelId="{5392352A-5F99-49C4-AA69-89636740576F}" type="pres">
      <dgm:prSet presAssocID="{65DB408B-75FB-4B42-B3CF-DFCFB9221F2D}" presName="node" presStyleLbl="node1" presStyleIdx="0" presStyleCnt="4">
        <dgm:presLayoutVars>
          <dgm:bulletEnabled val="1"/>
        </dgm:presLayoutVars>
      </dgm:prSet>
      <dgm:spPr/>
    </dgm:pt>
    <dgm:pt modelId="{E2B897BE-B28D-40DF-88A6-20C1E0DFAED0}" type="pres">
      <dgm:prSet presAssocID="{C54C2FAC-0BFC-4A2F-8748-59DDBD7C6F81}" presName="sibTrans" presStyleCnt="0"/>
      <dgm:spPr/>
    </dgm:pt>
    <dgm:pt modelId="{9AC7C039-8792-4349-904B-35477C22125F}" type="pres">
      <dgm:prSet presAssocID="{E21883F3-944D-4AC4-945E-5AB4F362B164}" presName="node" presStyleLbl="node1" presStyleIdx="1" presStyleCnt="4">
        <dgm:presLayoutVars>
          <dgm:bulletEnabled val="1"/>
        </dgm:presLayoutVars>
      </dgm:prSet>
      <dgm:spPr/>
    </dgm:pt>
    <dgm:pt modelId="{DD89EBF1-4B8D-456A-B164-9D4790AD7088}" type="pres">
      <dgm:prSet presAssocID="{8E890AF0-F559-4A4F-8C03-8E2B46BD340B}" presName="sibTrans" presStyleCnt="0"/>
      <dgm:spPr/>
    </dgm:pt>
    <dgm:pt modelId="{D8B718AD-D44D-4477-A247-8A0B5115DE31}" type="pres">
      <dgm:prSet presAssocID="{14AF4DB1-029B-4F82-AD32-FF863DDCAD7D}" presName="node" presStyleLbl="node1" presStyleIdx="2" presStyleCnt="4">
        <dgm:presLayoutVars>
          <dgm:bulletEnabled val="1"/>
        </dgm:presLayoutVars>
      </dgm:prSet>
      <dgm:spPr/>
    </dgm:pt>
    <dgm:pt modelId="{2D68FD25-659B-4337-9BD3-A5EF2A40B968}" type="pres">
      <dgm:prSet presAssocID="{06DBF4BC-8FE5-4064-82AD-52A0A54CA687}" presName="sibTrans" presStyleCnt="0"/>
      <dgm:spPr/>
    </dgm:pt>
    <dgm:pt modelId="{41928D13-C045-4853-A101-D9531F623FC3}" type="pres">
      <dgm:prSet presAssocID="{06162498-55F8-4CBC-A22F-8E0187384474}" presName="node" presStyleLbl="node1" presStyleIdx="3" presStyleCnt="4">
        <dgm:presLayoutVars>
          <dgm:bulletEnabled val="1"/>
        </dgm:presLayoutVars>
      </dgm:prSet>
      <dgm:spPr/>
    </dgm:pt>
  </dgm:ptLst>
  <dgm:cxnLst>
    <dgm:cxn modelId="{FE084A2F-3B0A-4B42-AE27-4CCFEF25D277}" srcId="{B6DB84C3-4AEC-4904-A85C-4A3C711FBC39}" destId="{14AF4DB1-029B-4F82-AD32-FF863DDCAD7D}" srcOrd="2" destOrd="0" parTransId="{2A79C57E-CCFA-4E8B-ABC9-A1354EB090B1}" sibTransId="{06DBF4BC-8FE5-4064-82AD-52A0A54CA687}"/>
    <dgm:cxn modelId="{8877F93F-CD1F-4D78-8651-BD4166273F96}" type="presOf" srcId="{14AF4DB1-029B-4F82-AD32-FF863DDCAD7D}" destId="{D8B718AD-D44D-4477-A247-8A0B5115DE31}" srcOrd="0" destOrd="0" presId="urn:microsoft.com/office/officeart/2005/8/layout/default"/>
    <dgm:cxn modelId="{3A37DB60-977D-4B71-89C8-46C1576922D9}" type="presOf" srcId="{06162498-55F8-4CBC-A22F-8E0187384474}" destId="{41928D13-C045-4853-A101-D9531F623FC3}" srcOrd="0" destOrd="0" presId="urn:microsoft.com/office/officeart/2005/8/layout/default"/>
    <dgm:cxn modelId="{1A686543-DC43-4257-A2A5-7416378A3D8F}" srcId="{B6DB84C3-4AEC-4904-A85C-4A3C711FBC39}" destId="{65DB408B-75FB-4B42-B3CF-DFCFB9221F2D}" srcOrd="0" destOrd="0" parTransId="{D5FC3FBD-9BE8-4179-B788-E4C0CD98D09F}" sibTransId="{C54C2FAC-0BFC-4A2F-8748-59DDBD7C6F81}"/>
    <dgm:cxn modelId="{727B9164-14B1-42B5-BCA9-36589924A226}" type="presOf" srcId="{E21883F3-944D-4AC4-945E-5AB4F362B164}" destId="{9AC7C039-8792-4349-904B-35477C22125F}" srcOrd="0" destOrd="0" presId="urn:microsoft.com/office/officeart/2005/8/layout/default"/>
    <dgm:cxn modelId="{DC276A4B-F4D7-420B-AA10-31194D5274FA}" srcId="{B6DB84C3-4AEC-4904-A85C-4A3C711FBC39}" destId="{E21883F3-944D-4AC4-945E-5AB4F362B164}" srcOrd="1" destOrd="0" parTransId="{3759F2F9-E6E0-47E3-B3A8-0EC6E1839591}" sibTransId="{8E890AF0-F559-4A4F-8C03-8E2B46BD340B}"/>
    <dgm:cxn modelId="{1875C153-3439-488D-BC17-352ED18D7A67}" srcId="{B6DB84C3-4AEC-4904-A85C-4A3C711FBC39}" destId="{06162498-55F8-4CBC-A22F-8E0187384474}" srcOrd="3" destOrd="0" parTransId="{BD8D4E2B-19E5-4E32-B74E-424B8646FAFD}" sibTransId="{D627E3A3-0266-46D2-A437-AF2EBD05BDD0}"/>
    <dgm:cxn modelId="{71A1717C-2491-4172-BCE8-BE507E9AC3ED}" type="presOf" srcId="{65DB408B-75FB-4B42-B3CF-DFCFB9221F2D}" destId="{5392352A-5F99-49C4-AA69-89636740576F}" srcOrd="0" destOrd="0" presId="urn:microsoft.com/office/officeart/2005/8/layout/default"/>
    <dgm:cxn modelId="{EB2DE4BB-A692-47A4-B50B-D2843C58914D}" type="presOf" srcId="{B6DB84C3-4AEC-4904-A85C-4A3C711FBC39}" destId="{1F0DB870-ACE2-4D76-9BE4-A0411BB2EC8D}" srcOrd="0" destOrd="0" presId="urn:microsoft.com/office/officeart/2005/8/layout/default"/>
    <dgm:cxn modelId="{ACFDB345-BF9E-47D0-97AC-11691C96D551}" type="presParOf" srcId="{1F0DB870-ACE2-4D76-9BE4-A0411BB2EC8D}" destId="{5392352A-5F99-49C4-AA69-89636740576F}" srcOrd="0" destOrd="0" presId="urn:microsoft.com/office/officeart/2005/8/layout/default"/>
    <dgm:cxn modelId="{D08E4EEB-EC93-4DFE-897D-D99EEDBEFD5E}" type="presParOf" srcId="{1F0DB870-ACE2-4D76-9BE4-A0411BB2EC8D}" destId="{E2B897BE-B28D-40DF-88A6-20C1E0DFAED0}" srcOrd="1" destOrd="0" presId="urn:microsoft.com/office/officeart/2005/8/layout/default"/>
    <dgm:cxn modelId="{40B26920-776F-4192-9B71-EC6ECBFAF010}" type="presParOf" srcId="{1F0DB870-ACE2-4D76-9BE4-A0411BB2EC8D}" destId="{9AC7C039-8792-4349-904B-35477C22125F}" srcOrd="2" destOrd="0" presId="urn:microsoft.com/office/officeart/2005/8/layout/default"/>
    <dgm:cxn modelId="{21987EA1-994F-4BB0-8554-1788FB8ECE50}" type="presParOf" srcId="{1F0DB870-ACE2-4D76-9BE4-A0411BB2EC8D}" destId="{DD89EBF1-4B8D-456A-B164-9D4790AD7088}" srcOrd="3" destOrd="0" presId="urn:microsoft.com/office/officeart/2005/8/layout/default"/>
    <dgm:cxn modelId="{2EDDE445-6DF6-41AE-8C8D-DE7B8862D66C}" type="presParOf" srcId="{1F0DB870-ACE2-4D76-9BE4-A0411BB2EC8D}" destId="{D8B718AD-D44D-4477-A247-8A0B5115DE31}" srcOrd="4" destOrd="0" presId="urn:microsoft.com/office/officeart/2005/8/layout/default"/>
    <dgm:cxn modelId="{A4604232-29CB-435F-9E48-3B22D4DE3613}" type="presParOf" srcId="{1F0DB870-ACE2-4D76-9BE4-A0411BB2EC8D}" destId="{2D68FD25-659B-4337-9BD3-A5EF2A40B968}" srcOrd="5" destOrd="0" presId="urn:microsoft.com/office/officeart/2005/8/layout/default"/>
    <dgm:cxn modelId="{F1C05FC7-040D-44F7-8AD3-CA7D646FAFB7}" type="presParOf" srcId="{1F0DB870-ACE2-4D76-9BE4-A0411BB2EC8D}" destId="{41928D13-C045-4853-A101-D9531F623FC3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92352A-5F99-49C4-AA69-89636740576F}">
      <dsp:nvSpPr>
        <dsp:cNvPr id="0" name=""/>
        <dsp:cNvSpPr/>
      </dsp:nvSpPr>
      <dsp:spPr>
        <a:xfrm>
          <a:off x="581" y="220909"/>
          <a:ext cx="2267303" cy="13603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>
              <a:latin typeface="Neue Haas Grotesk Text Pro"/>
            </a:rPr>
            <a:t>2011</a:t>
          </a:r>
          <a:endParaRPr lang="en-GB" sz="5800" kern="1200" dirty="0"/>
        </a:p>
      </dsp:txBody>
      <dsp:txXfrm>
        <a:off x="581" y="220909"/>
        <a:ext cx="2267303" cy="1360382"/>
      </dsp:txXfrm>
    </dsp:sp>
    <dsp:sp modelId="{9AC7C039-8792-4349-904B-35477C22125F}">
      <dsp:nvSpPr>
        <dsp:cNvPr id="0" name=""/>
        <dsp:cNvSpPr/>
      </dsp:nvSpPr>
      <dsp:spPr>
        <a:xfrm>
          <a:off x="2494615" y="220909"/>
          <a:ext cx="2267303" cy="13603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>
              <a:latin typeface="Neue Haas Grotesk Text Pro"/>
            </a:rPr>
            <a:t>9.5%</a:t>
          </a:r>
          <a:endParaRPr lang="en-GB" sz="5800" kern="1200"/>
        </a:p>
      </dsp:txBody>
      <dsp:txXfrm>
        <a:off x="2494615" y="220909"/>
        <a:ext cx="2267303" cy="1360382"/>
      </dsp:txXfrm>
    </dsp:sp>
    <dsp:sp modelId="{D8B718AD-D44D-4477-A247-8A0B5115DE31}">
      <dsp:nvSpPr>
        <dsp:cNvPr id="0" name=""/>
        <dsp:cNvSpPr/>
      </dsp:nvSpPr>
      <dsp:spPr>
        <a:xfrm>
          <a:off x="581" y="1808021"/>
          <a:ext cx="2267303" cy="13603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>
              <a:latin typeface="Neue Haas Grotesk Text Pro"/>
            </a:rPr>
            <a:t>2022</a:t>
          </a:r>
          <a:endParaRPr lang="en-GB" sz="5800" kern="1200" dirty="0"/>
        </a:p>
      </dsp:txBody>
      <dsp:txXfrm>
        <a:off x="581" y="1808021"/>
        <a:ext cx="2267303" cy="1360382"/>
      </dsp:txXfrm>
    </dsp:sp>
    <dsp:sp modelId="{41928D13-C045-4853-A101-D9531F623FC3}">
      <dsp:nvSpPr>
        <dsp:cNvPr id="0" name=""/>
        <dsp:cNvSpPr/>
      </dsp:nvSpPr>
      <dsp:spPr>
        <a:xfrm>
          <a:off x="2494615" y="1808021"/>
          <a:ext cx="2267303" cy="13603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>
              <a:latin typeface="Neue Haas Grotesk Text Pro"/>
            </a:rPr>
            <a:t>40%</a:t>
          </a:r>
          <a:endParaRPr lang="en-GB" sz="5800" kern="1200"/>
        </a:p>
      </dsp:txBody>
      <dsp:txXfrm>
        <a:off x="2494615" y="1808021"/>
        <a:ext cx="2267303" cy="1360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828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420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2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62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962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854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280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139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516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201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78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812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oig.nasa.gov/docs/IG-23-011.pdf" TargetMode="External"/><Relationship Id="rId3" Type="http://schemas.openxmlformats.org/officeDocument/2006/relationships/hyperlink" Target="https://www.gov.uk/find-gender-pay-gap-data" TargetMode="External"/><Relationship Id="rId7" Type="http://schemas.openxmlformats.org/officeDocument/2006/relationships/hyperlink" Target="https://www.theengineer.co.uk/content/opinion/inwed-2023-comment-aerospace-needs-more-women/" TargetMode="External"/><Relationship Id="rId2" Type="http://schemas.openxmlformats.org/officeDocument/2006/relationships/hyperlink" Target="https://www.boeing.com/principles/diversity-and-inclusion/annual-report/index.p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llfound.com/blog/why-the-gender-pay-gap-gets-worse-not-better-among-senior-engineers#:~:text=Engineers%20with%20zero%20years%20of,is%20more%20or%20less%20consistent." TargetMode="External"/><Relationship Id="rId5" Type="http://schemas.openxmlformats.org/officeDocument/2006/relationships/hyperlink" Target="https://www.iod.com/resources/blog/inclusion-and-diversity/the-european-women-on-boards-directive-what-it-means-and-why-it-matters/#:~:text=What%20does%20the%20EU%20Directive,executive%20of%20at%20least%2033%25." TargetMode="External"/><Relationship Id="rId4" Type="http://schemas.openxmlformats.org/officeDocument/2006/relationships/hyperlink" Target="https://www.gov.uk/government/publications/gender-pay-gap-reporting-guidance-for-employers" TargetMode="External"/><Relationship Id="rId9" Type="http://schemas.openxmlformats.org/officeDocument/2006/relationships/hyperlink" Target="https://www.nasa.gov/careers/life-at-nasa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6/08/why-do-so-many-women-who-study-engineering-leave-the-field" TargetMode="External"/><Relationship Id="rId2" Type="http://schemas.openxmlformats.org/officeDocument/2006/relationships/hyperlink" Target="https://nodis3.gsfc.nasa.gov/OPD_docs/NPS_3713_101_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kri.org/who-we-are/how-we-are-doing/research-outcomes-and-impact/esrc/empowering-women-in-the-aviation-and-aerospace-industry/" TargetMode="External"/><Relationship Id="rId4" Type="http://schemas.openxmlformats.org/officeDocument/2006/relationships/hyperlink" Target="https://www.google.com/search?q=The+Four+Meta+Forces+%E2%80%93+Mission%2C+People%2C+Technology+and+Place&amp;oq=The+Four+Meta+Forces+%E2%80%93+Mission%2C+People%2C+Technology+and+Place&amp;gs_lcrp=EgZjaHJvbWUyBggAEEUYOTIGCAEQRRg80gEHNTQxajBqNKgCALACAA&amp;sourceid=chrome&amp;ie=UTF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 descr="Flying aircraft, showing contrails against blue sky">
            <a:extLst>
              <a:ext uri="{FF2B5EF4-FFF2-40B4-BE49-F238E27FC236}">
                <a16:creationId xmlns:a16="http://schemas.microsoft.com/office/drawing/2014/main" id="{8C05FD47-1AE1-5371-894B-77D847DC52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91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42" name="Date Placeholder 3">
            <a:extLst>
              <a:ext uri="{FF2B5EF4-FFF2-40B4-BE49-F238E27FC236}">
                <a16:creationId xmlns:a16="http://schemas.microsoft.com/office/drawing/2014/main" id="{91142880-CCE0-FFDD-4C36-B91563D7A9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890F67F-F49B-4E59-9580-8F836F6120EE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12/4/2023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Footer Placeholder 4">
            <a:extLst>
              <a:ext uri="{FF2B5EF4-FFF2-40B4-BE49-F238E27FC236}">
                <a16:creationId xmlns:a16="http://schemas.microsoft.com/office/drawing/2014/main" id="{C3C16EE1-BD95-1B6B-19EE-CA488BF8A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MALGORZATA SZPILA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2" y="1122363"/>
            <a:ext cx="5587282" cy="23159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Analysing the progression of women to leadership roles within </a:t>
            </a:r>
            <a:br>
              <a:rPr lang="en-GB" sz="3100">
                <a:solidFill>
                  <a:srgbClr val="FFFFFF"/>
                </a:solidFill>
              </a:rPr>
            </a:br>
            <a:r>
              <a:rPr lang="en-GB" sz="3100">
                <a:solidFill>
                  <a:srgbClr val="FFFFFF"/>
                </a:solidFill>
              </a:rPr>
              <a:t>the Aerospace Industry</a:t>
            </a:r>
            <a:endParaRPr lang="en-US" sz="31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48" name="Slide Number Placeholder 5">
            <a:extLst>
              <a:ext uri="{FF2B5EF4-FFF2-40B4-BE49-F238E27FC236}">
                <a16:creationId xmlns:a16="http://schemas.microsoft.com/office/drawing/2014/main" id="{BA92B218-A20E-08A3-6FD4-A65AE5AA5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58DEAB1-92DC-414A-ADA8-4EA3E657D3B7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93970-D0CA-E32B-10FC-29B5AF36A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Context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109C5-0B5D-B727-DA0D-685A6B36B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The engineering sector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Introduction to The National Aeronautics and Space Administration (NASA)</a:t>
            </a: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Culture and politics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Numbers of women within leadership roles 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Discrimination in the workplaces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Gender Pay Gap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Benefits of diversity and the role of contemporary management and leadership approaches</a:t>
            </a: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Advises</a:t>
            </a:r>
          </a:p>
        </p:txBody>
      </p:sp>
    </p:spTree>
    <p:extLst>
      <p:ext uri="{BB962C8B-B14F-4D97-AF65-F5344CB8AC3E}">
        <p14:creationId xmlns:p14="http://schemas.microsoft.com/office/powerpoint/2010/main" val="2560853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0871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380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7208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4D2813-5F28-7940-1FE6-057BAA885AD9}"/>
              </a:ext>
            </a:extLst>
          </p:cNvPr>
          <p:cNvSpPr txBox="1"/>
          <p:nvPr/>
        </p:nvSpPr>
        <p:spPr>
          <a:xfrm>
            <a:off x="6034289" y="670774"/>
            <a:ext cx="5501423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Mechanical engineering, once perceived through a lens of manual labour and physicality, has evolved into a domain that values cognitive skills, technological proficiency, and inventive thinking.</a:t>
            </a:r>
            <a:endParaRPr lang="en-US" sz="3600">
              <a:solidFill>
                <a:schemeClr val="bg1"/>
              </a:solidFill>
              <a:highlight>
                <a:srgbClr val="000000"/>
              </a:highlight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742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0A08-5BD7-308F-756A-223F487F5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082" y="5176136"/>
            <a:ext cx="8886884" cy="953669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National Aeronautics and Space Administrations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6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42965-585D-C9BC-F317-A4B61CA0C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Culture and politics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DE868-91DA-C292-B8F0-60203DE7D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440" y="2944625"/>
            <a:ext cx="9860484" cy="4794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i="1" dirty="0">
                <a:solidFill>
                  <a:schemeClr val="bg1"/>
                </a:solidFill>
                <a:ea typeface="+mn-lt"/>
                <a:cs typeface="+mn-lt"/>
              </a:rPr>
              <a:t>“The diversity makes the aerospace community stronger and better.”</a:t>
            </a:r>
          </a:p>
          <a:p>
            <a:pPr marL="0" indent="0" algn="r">
              <a:buNone/>
            </a:pPr>
            <a:r>
              <a:rPr lang="en-GB" sz="1200" i="1" dirty="0">
                <a:solidFill>
                  <a:schemeClr val="bg1"/>
                </a:solidFill>
              </a:rPr>
              <a:t>(NASA, 2022)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7F06750-24F3-99CB-F18F-6B88F1A76161}"/>
              </a:ext>
            </a:extLst>
          </p:cNvPr>
          <p:cNvSpPr/>
          <p:nvPr/>
        </p:nvSpPr>
        <p:spPr>
          <a:xfrm>
            <a:off x="8524203" y="193183"/>
            <a:ext cx="2650901" cy="243625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DDE080-33E0-6EAE-4408-7AF4F69A11CE}"/>
              </a:ext>
            </a:extLst>
          </p:cNvPr>
          <p:cNvSpPr txBox="1"/>
          <p:nvPr/>
        </p:nvSpPr>
        <p:spPr>
          <a:xfrm>
            <a:off x="8478591" y="933718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ea typeface="+mn-lt"/>
                <a:cs typeface="+mn-lt"/>
              </a:rPr>
              <a:t>18,000</a:t>
            </a:r>
            <a:endParaRPr lang="en-US" sz="2800" b="1">
              <a:ea typeface="+mn-lt"/>
              <a:cs typeface="+mn-lt"/>
            </a:endParaRPr>
          </a:p>
          <a:p>
            <a:pPr algn="ctr"/>
            <a:r>
              <a:rPr lang="en-GB" sz="2800" b="1">
                <a:ea typeface="+mn-lt"/>
                <a:cs typeface="+mn-lt"/>
              </a:rPr>
              <a:t> employees 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21810152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rtemis-logo-reveal-1080p">
            <a:hlinkClick r:id="" action="ppaction://media"/>
            <a:extLst>
              <a:ext uri="{FF2B5EF4-FFF2-40B4-BE49-F238E27FC236}">
                <a16:creationId xmlns:a16="http://schemas.microsoft.com/office/drawing/2014/main" id="{2BE55030-7F93-7AEC-427C-B7A10A7BBA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" y="3412"/>
            <a:ext cx="12188492" cy="685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4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655D4-514B-97B7-A258-5B94D659B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203" y="5451975"/>
            <a:ext cx="8886884" cy="953669"/>
          </a:xfrm>
        </p:spPr>
        <p:txBody>
          <a:bodyPr>
            <a:normAutofit fontScale="90000"/>
          </a:bodyPr>
          <a:lstStyle/>
          <a:p>
            <a:pPr algn="ctr"/>
            <a:r>
              <a:rPr lang="en-GB" i="1" dirty="0">
                <a:solidFill>
                  <a:schemeClr val="bg1"/>
                </a:solidFill>
                <a:ea typeface="+mj-lt"/>
                <a:cs typeface="+mj-lt"/>
              </a:rPr>
              <a:t>'NASA will land the first woman and first person of colour on the Moon'</a:t>
            </a:r>
            <a:br>
              <a:rPr lang="en-GB" dirty="0">
                <a:solidFill>
                  <a:schemeClr val="bg1"/>
                </a:solidFill>
                <a:ea typeface="+mj-lt"/>
                <a:cs typeface="+mj-lt"/>
              </a:rPr>
            </a:br>
            <a:endParaRPr lang="en-GB" sz="9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4D9719-3315-D7E1-1D8C-1029C96B8C9D}"/>
              </a:ext>
            </a:extLst>
          </p:cNvPr>
          <p:cNvSpPr txBox="1"/>
          <p:nvPr/>
        </p:nvSpPr>
        <p:spPr>
          <a:xfrm>
            <a:off x="10718042" y="6509982"/>
            <a:ext cx="1367051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solidFill>
                  <a:srgbClr val="FFFFFF"/>
                </a:solidFill>
              </a:rPr>
              <a:t>NASA ARTEMIS, 2023​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149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42965-585D-C9BC-F317-A4B61CA0C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Core Values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DE868-91DA-C292-B8F0-60203DE7D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186" y="2214822"/>
            <a:ext cx="5170428" cy="28512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Safety</a:t>
            </a:r>
            <a:endParaRPr lang="en-US" b="1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>
                <a:solidFill>
                  <a:schemeClr val="bg1"/>
                </a:solidFill>
              </a:rPr>
              <a:t>Integrity</a:t>
            </a:r>
            <a:endParaRPr lang="en-US" sz="2400" b="1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>
                <a:solidFill>
                  <a:schemeClr val="bg1"/>
                </a:solidFill>
              </a:rPr>
              <a:t>Teamwork</a:t>
            </a:r>
            <a:endParaRPr lang="en-US" sz="2400" b="1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>
                <a:solidFill>
                  <a:schemeClr val="bg1"/>
                </a:solidFill>
              </a:rPr>
              <a:t>Excellence</a:t>
            </a:r>
            <a:endParaRPr lang="en-US" sz="2400" b="1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en-GB" sz="2400" b="1">
                <a:solidFill>
                  <a:schemeClr val="bg1"/>
                </a:solidFill>
              </a:rPr>
              <a:t>Inclusion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200">
                <a:solidFill>
                  <a:schemeClr val="bg1"/>
                </a:solidFill>
              </a:rPr>
              <a:t>(added in 2022)</a:t>
            </a:r>
            <a:endParaRPr lang="en-US" sz="1200">
              <a:solidFill>
                <a:schemeClr val="bg1"/>
              </a:solidFill>
            </a:endParaRPr>
          </a:p>
          <a:p>
            <a:pPr marL="0" indent="0" algn="r">
              <a:buNone/>
            </a:pPr>
            <a:r>
              <a:rPr lang="en-GB" sz="1200" i="1">
                <a:solidFill>
                  <a:schemeClr val="bg1"/>
                </a:solidFill>
              </a:rPr>
              <a:t>(NASA, 2022)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94DA7AD-BF09-B7B2-4AE9-617567EF2FCD}"/>
              </a:ext>
            </a:extLst>
          </p:cNvPr>
          <p:cNvSpPr/>
          <p:nvPr/>
        </p:nvSpPr>
        <p:spPr>
          <a:xfrm>
            <a:off x="7933923" y="1008845"/>
            <a:ext cx="3058733" cy="20498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46EA7A-BB21-24D9-8335-56D17F765C0B}"/>
              </a:ext>
            </a:extLst>
          </p:cNvPr>
          <p:cNvSpPr txBox="1"/>
          <p:nvPr/>
        </p:nvSpPr>
        <p:spPr>
          <a:xfrm>
            <a:off x="8092225" y="157229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ea typeface="+mn-lt"/>
                <a:cs typeface="+mn-lt"/>
              </a:rPr>
              <a:t>'</a:t>
            </a:r>
            <a:r>
              <a:rPr lang="en-GB" i="1">
                <a:ea typeface="+mn-lt"/>
                <a:cs typeface="+mn-lt"/>
              </a:rPr>
              <a:t>Without inclusion, </a:t>
            </a:r>
            <a:r>
              <a:rPr lang="en-GB" i="1" dirty="0">
                <a:ea typeface="+mn-lt"/>
                <a:cs typeface="+mn-lt"/>
              </a:rPr>
              <a:t>diversity initiatives may </a:t>
            </a:r>
            <a:r>
              <a:rPr lang="en-GB" i="1">
                <a:ea typeface="+mn-lt"/>
                <a:cs typeface="+mn-lt"/>
              </a:rPr>
              <a:t>not be enough'</a:t>
            </a:r>
            <a:endParaRPr lang="en-US" i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4647B1-81AB-E323-15FB-F3E91A48CF5A}"/>
              </a:ext>
            </a:extLst>
          </p:cNvPr>
          <p:cNvSpPr txBox="1"/>
          <p:nvPr/>
        </p:nvSpPr>
        <p:spPr>
          <a:xfrm>
            <a:off x="9820141" y="2503331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/>
              <a:t>Puritty, 2017</a:t>
            </a:r>
          </a:p>
        </p:txBody>
      </p:sp>
    </p:spTree>
    <p:extLst>
      <p:ext uri="{BB962C8B-B14F-4D97-AF65-F5344CB8AC3E}">
        <p14:creationId xmlns:p14="http://schemas.microsoft.com/office/powerpoint/2010/main" val="3710977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3D9CF-7B40-8CFF-A5C9-511DC7440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75" y="-1643"/>
            <a:ext cx="8886884" cy="95366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NASA's Definition of DEIA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00340F-1EA9-0449-A802-F8A31EF1B633}"/>
              </a:ext>
            </a:extLst>
          </p:cNvPr>
          <p:cNvSpPr txBox="1"/>
          <p:nvPr/>
        </p:nvSpPr>
        <p:spPr>
          <a:xfrm>
            <a:off x="8975845" y="6490736"/>
            <a:ext cx="32197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900" dirty="0">
                <a:solidFill>
                  <a:schemeClr val="bg1"/>
                </a:solidFill>
              </a:rPr>
              <a:t>Source: NASA OIG presentation of Agency Information.</a:t>
            </a:r>
            <a:endParaRPr lang="en-US"/>
          </a:p>
          <a:p>
            <a:pPr algn="r"/>
            <a:r>
              <a:rPr lang="en-GB" sz="900" dirty="0">
                <a:solidFill>
                  <a:schemeClr val="bg1"/>
                </a:solidFill>
              </a:rPr>
              <a:t>NODIS, 2023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FBB53C-CC0D-1657-6A26-E3004A52F629}"/>
              </a:ext>
            </a:extLst>
          </p:cNvPr>
          <p:cNvSpPr txBox="1"/>
          <p:nvPr/>
        </p:nvSpPr>
        <p:spPr>
          <a:xfrm>
            <a:off x="523664" y="1205584"/>
            <a:ext cx="4960962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Diversity</a:t>
            </a:r>
          </a:p>
          <a:p>
            <a:endParaRPr lang="en-GB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The entire universe of differences and similarities</a:t>
            </a:r>
            <a:endParaRPr lang="en-GB" sz="1200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3200" b="1">
                <a:solidFill>
                  <a:schemeClr val="bg1"/>
                </a:solidFill>
                <a:ea typeface="+mn-lt"/>
                <a:cs typeface="+mn-lt"/>
              </a:rPr>
              <a:t>Equity</a:t>
            </a:r>
            <a:endParaRPr lang="en-GB" sz="3200" b="1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The consistent and systematic fair, just, and impartial treatment</a:t>
            </a:r>
            <a:endParaRPr lang="en-GB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of all individuals, including individuals who belong to underserved communities that have been denied such treatment.</a:t>
            </a:r>
            <a:endParaRPr lang="en-GB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 sz="3200" b="1">
                <a:solidFill>
                  <a:schemeClr val="bg1"/>
                </a:solidFill>
                <a:latin typeface="Segoe UI"/>
                <a:cs typeface="Segoe UI"/>
              </a:rPr>
              <a:t>Accessibility</a:t>
            </a:r>
            <a:endParaRPr lang="en-US" sz="3200">
              <a:solidFill>
                <a:schemeClr val="bg1"/>
              </a:solidFill>
              <a:latin typeface="Segoe UI"/>
              <a:cs typeface="Segoe UI"/>
            </a:endParaRPr>
          </a:p>
          <a:p>
            <a:endParaRPr lang="en-GB" sz="1200" dirty="0">
              <a:solidFill>
                <a:srgbClr val="FFFFFF"/>
              </a:solidFill>
              <a:latin typeface="Segoe UI"/>
              <a:cs typeface="Segoe UI"/>
            </a:endParaRPr>
          </a:p>
          <a:p>
            <a:r>
              <a:rPr lang="en-GB" sz="1200">
                <a:solidFill>
                  <a:schemeClr val="bg1"/>
                </a:solidFill>
                <a:latin typeface="Segoe UI"/>
                <a:cs typeface="Segoe UI"/>
              </a:rPr>
              <a:t>The design, construction, development, and maintenance of facilities, information and communication technology, programs, and services </a:t>
            </a:r>
            <a:endParaRPr lang="en-US" sz="1200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GB" sz="1200">
                <a:solidFill>
                  <a:schemeClr val="bg1"/>
                </a:solidFill>
                <a:latin typeface="Segoe UI"/>
                <a:cs typeface="Segoe UI"/>
              </a:rPr>
              <a:t>so that all people, including people with disabilities, can fully and independently use them.</a:t>
            </a:r>
            <a:endParaRPr lang="en-US" sz="1200">
              <a:solidFill>
                <a:schemeClr val="bg1"/>
              </a:solidFill>
              <a:latin typeface="Segoe UI"/>
              <a:cs typeface="Segoe UI"/>
            </a:endParaRPr>
          </a:p>
          <a:p>
            <a:endParaRPr lang="en-GB" sz="1200" dirty="0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GB" sz="3200" b="1">
                <a:solidFill>
                  <a:schemeClr val="bg1"/>
                </a:solidFill>
                <a:latin typeface="Segoe UI"/>
                <a:cs typeface="Segoe UI"/>
              </a:rPr>
              <a:t>Inclusion</a:t>
            </a:r>
            <a:endParaRPr lang="en-US" sz="3200">
              <a:solidFill>
                <a:schemeClr val="bg1"/>
              </a:solidFill>
              <a:latin typeface="Segoe UI"/>
              <a:cs typeface="Segoe UI"/>
            </a:endParaRPr>
          </a:p>
          <a:p>
            <a:endParaRPr lang="en-GB" sz="1400" dirty="0">
              <a:solidFill>
                <a:schemeClr val="bg1"/>
              </a:solidFill>
              <a:latin typeface="Segoe UI"/>
              <a:cs typeface="Segoe UI"/>
            </a:endParaRPr>
          </a:p>
          <a:p>
            <a:r>
              <a:rPr lang="en-GB" sz="1200">
                <a:solidFill>
                  <a:schemeClr val="bg1"/>
                </a:solidFill>
                <a:latin typeface="Segoe UI"/>
                <a:cs typeface="Segoe UI"/>
              </a:rPr>
              <a:t>The full participation, belonging, and contribution of organizations </a:t>
            </a:r>
            <a:endParaRPr lang="en-GB" sz="1200">
              <a:solidFill>
                <a:schemeClr val="bg1"/>
              </a:solidFill>
              <a:latin typeface="Neue Haas Grotesk Text Pro"/>
              <a:cs typeface="Segoe UI"/>
            </a:endParaRPr>
          </a:p>
          <a:p>
            <a:r>
              <a:rPr lang="en-GB" sz="1200">
                <a:solidFill>
                  <a:schemeClr val="bg1"/>
                </a:solidFill>
                <a:latin typeface="Segoe UI"/>
                <a:cs typeface="Segoe UI"/>
              </a:rPr>
              <a:t>and individuals</a:t>
            </a:r>
            <a:endParaRPr lang="en-GB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218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A1B48-4C61-FCB3-A9DC-1EC978BA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923" y="394046"/>
            <a:ext cx="8886884" cy="953669"/>
          </a:xfrm>
        </p:spPr>
        <p:txBody>
          <a:bodyPr>
            <a:normAutofit/>
          </a:bodyPr>
          <a:lstStyle/>
          <a:p>
            <a:r>
              <a:rPr lang="en-GB" sz="4400">
                <a:ea typeface="+mj-lt"/>
                <a:cs typeface="+mj-lt"/>
              </a:rPr>
              <a:t>Mary Jackson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63DF1-0FAD-A2A0-9331-450B71D93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43" y="1659532"/>
            <a:ext cx="2777399" cy="36776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/>
              <a:t>First Black women engineer at NASA</a:t>
            </a:r>
          </a:p>
          <a:p>
            <a:pPr marL="457200" indent="-457200"/>
            <a:r>
              <a:rPr lang="en-GB"/>
              <a:t>Pioneer in researching wind speed and trajectory for the space program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9442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74858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2000" b="-3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9E94A-5151-04FA-9A1C-69F8616E7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143" y="3962095"/>
            <a:ext cx="9842227" cy="953669"/>
          </a:xfrm>
        </p:spPr>
        <p:txBody>
          <a:bodyPr>
            <a:noAutofit/>
          </a:bodyPr>
          <a:lstStyle/>
          <a:p>
            <a:pPr algn="ctr"/>
            <a:r>
              <a:rPr lang="en-GB" sz="3600" b="0" dirty="0">
                <a:solidFill>
                  <a:schemeClr val="bg1"/>
                </a:solidFill>
                <a:highlight>
                  <a:srgbClr val="000000"/>
                </a:highlight>
                <a:ea typeface="+mj-lt"/>
                <a:cs typeface="+mj-lt"/>
              </a:rPr>
              <a:t>Of women who earn engineering degrees either quit or never enter the profession</a:t>
            </a:r>
            <a:endParaRPr lang="en-US" sz="360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4830B-07EF-29CF-E0DE-4C5A455A3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5788" y="5005726"/>
            <a:ext cx="1707389" cy="3453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900" dirty="0">
                <a:solidFill>
                  <a:schemeClr val="bg1"/>
                </a:solidFill>
                <a:highlight>
                  <a:srgbClr val="000000"/>
                </a:highlight>
              </a:rPr>
              <a:t>Silbey, (2016).</a:t>
            </a:r>
            <a:endParaRPr lang="en-US" sz="9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2B8E1F-6886-B0ED-6B57-BA461ABBC2D9}"/>
              </a:ext>
            </a:extLst>
          </p:cNvPr>
          <p:cNvSpPr txBox="1"/>
          <p:nvPr/>
        </p:nvSpPr>
        <p:spPr>
          <a:xfrm>
            <a:off x="4622042" y="2404280"/>
            <a:ext cx="294791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>
                <a:solidFill>
                  <a:srgbClr val="FFFFFF"/>
                </a:solidFill>
                <a:highlight>
                  <a:srgbClr val="000000"/>
                </a:highlight>
              </a:rPr>
              <a:t> 40% </a:t>
            </a:r>
            <a:r>
              <a:rPr lang="en-GB" sz="3600">
                <a:solidFill>
                  <a:srgbClr val="FFFFFF"/>
                </a:solidFill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31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955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A0347-161B-832E-5BA0-8CB764FC5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Females</a:t>
            </a:r>
            <a:r>
              <a:rPr lang="en-GB" sz="4000" dirty="0"/>
              <a:t> </a:t>
            </a:r>
            <a:r>
              <a:rPr lang="en-GB" dirty="0">
                <a:ea typeface="+mj-lt"/>
                <a:cs typeface="+mj-lt"/>
              </a:rPr>
              <a:t>in the engineering workforce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3BF17E-DFC4-FE17-EE11-AC67EF5FC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2459317"/>
            <a:ext cx="4739628" cy="582117"/>
          </a:xfrm>
        </p:spPr>
        <p:txBody>
          <a:bodyPr/>
          <a:lstStyle/>
          <a:p>
            <a:pPr algn="ctr"/>
            <a:r>
              <a:rPr lang="en-GB" dirty="0"/>
              <a:t>UNITED KINGDOM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E9FC4-7B33-3293-7CBA-796C765A7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3085105"/>
            <a:ext cx="4739628" cy="33896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8000" dirty="0"/>
              <a:t>16.5%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D0E6A5A-81C4-6ED9-6D5B-D184D32B63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2459317"/>
            <a:ext cx="4762970" cy="582117"/>
          </a:xfrm>
        </p:spPr>
        <p:txBody>
          <a:bodyPr/>
          <a:lstStyle/>
          <a:p>
            <a:pPr algn="ctr"/>
            <a:r>
              <a:rPr lang="en-GB" dirty="0"/>
              <a:t>GLOBALLY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062141-A93D-28BF-C98B-42EA908D3A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3085105"/>
            <a:ext cx="4762970" cy="33896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8000" dirty="0"/>
              <a:t>15%</a:t>
            </a:r>
            <a:endParaRPr lang="en-US" sz="8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EA0FF8-8A4E-2A90-2519-0021F1827BD1}"/>
              </a:ext>
            </a:extLst>
          </p:cNvPr>
          <p:cNvSpPr txBox="1"/>
          <p:nvPr/>
        </p:nvSpPr>
        <p:spPr>
          <a:xfrm>
            <a:off x="9194042" y="5145206"/>
            <a:ext cx="1128215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/>
              <a:t>Laine, (2023).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454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22B5-356C-983F-9BED-2CC88D68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8471"/>
            <a:ext cx="10096500" cy="9160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NASA's Workforce by Gender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49F4D5-2060-903D-63BA-E0C6CA8A5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Male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07D76BB-FCE1-98BA-517A-BBA3F29863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65%</a:t>
            </a:r>
            <a:endParaRPr lang="en-US" sz="8000">
              <a:solidFill>
                <a:schemeClr val="bg1"/>
              </a:solidFill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5A97C22-73E4-D25C-4B18-5C87CE6E80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Female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E3DEA50-65BB-5F98-B3C9-6AED59125A9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35%</a:t>
            </a:r>
            <a:endParaRPr lang="en-US" sz="800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4C5B9-E36E-B283-CB17-9E0BBE6EF8F6}"/>
              </a:ext>
            </a:extLst>
          </p:cNvPr>
          <p:cNvSpPr txBox="1"/>
          <p:nvPr/>
        </p:nvSpPr>
        <p:spPr>
          <a:xfrm>
            <a:off x="5737185" y="6367351"/>
            <a:ext cx="6091707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Source: NASA Official Inspector General (OIG) analysis of NASA Business Objects data as of February 2022.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450831-FD65-D92E-D296-2987EA3BFBD0}"/>
              </a:ext>
            </a:extLst>
          </p:cNvPr>
          <p:cNvSpPr txBox="1"/>
          <p:nvPr/>
        </p:nvSpPr>
        <p:spPr>
          <a:xfrm>
            <a:off x="5736432" y="4891087"/>
            <a:ext cx="47434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chemeClr val="bg1"/>
              </a:solidFill>
              <a:latin typeface="Neue Haas Grotesk Tex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7635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22B5-356C-983F-9BED-2CC88D68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8471"/>
            <a:ext cx="10096500" cy="9160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NASA's Workforce by Gender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49F4D5-2060-903D-63BA-E0C6CA8A5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Male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07D76BB-FCE1-98BA-517A-BBA3F29863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72%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5A97C22-73E4-D25C-4B18-5C87CE6E80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Female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E3DEA50-65BB-5F98-B3C9-6AED59125A9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28%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4C5B9-E36E-B283-CB17-9E0BBE6EF8F6}"/>
              </a:ext>
            </a:extLst>
          </p:cNvPr>
          <p:cNvSpPr txBox="1"/>
          <p:nvPr/>
        </p:nvSpPr>
        <p:spPr>
          <a:xfrm>
            <a:off x="5737185" y="6367351"/>
            <a:ext cx="6091707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Source: NASA Official Inspector General (OIG) analysis of NASA Business Objects data as of February 2022.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7CBD74-6746-E1FD-FD23-76F8982F7107}"/>
              </a:ext>
            </a:extLst>
          </p:cNvPr>
          <p:cNvSpPr txBox="1"/>
          <p:nvPr/>
        </p:nvSpPr>
        <p:spPr>
          <a:xfrm>
            <a:off x="6260306" y="4783931"/>
            <a:ext cx="4291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Neue Haas Grotesk Text Pro"/>
                <a:cs typeface="Arial"/>
              </a:rPr>
              <a:t>senior executive leadership positions</a:t>
            </a:r>
            <a:endParaRPr lang="en-US">
              <a:solidFill>
                <a:schemeClr val="bg1"/>
              </a:solidFill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29970346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22B5-356C-983F-9BED-2CC88D68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58471"/>
            <a:ext cx="10096500" cy="9160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NASA's Workforce by Gender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149F4D5-2060-903D-63BA-E0C6CA8A5D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Male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07D76BB-FCE1-98BA-517A-BBA3F29863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84%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5A97C22-73E4-D25C-4B18-5C87CE6E80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>
                <a:solidFill>
                  <a:schemeClr val="bg1"/>
                </a:solidFill>
              </a:rPr>
              <a:t>Female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E3DEA50-65BB-5F98-B3C9-6AED59125A9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8000" dirty="0">
                <a:solidFill>
                  <a:schemeClr val="bg1"/>
                </a:solidFill>
              </a:rPr>
              <a:t>16%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4C5B9-E36E-B283-CB17-9E0BBE6EF8F6}"/>
              </a:ext>
            </a:extLst>
          </p:cNvPr>
          <p:cNvSpPr txBox="1"/>
          <p:nvPr/>
        </p:nvSpPr>
        <p:spPr>
          <a:xfrm>
            <a:off x="5737185" y="6367351"/>
            <a:ext cx="6091707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Source: NASA Official Inspector General (OIG) analysis of NASA Business Objects data as of February 2022.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7CBD74-6746-E1FD-FD23-76F8982F7107}"/>
              </a:ext>
            </a:extLst>
          </p:cNvPr>
          <p:cNvSpPr txBox="1"/>
          <p:nvPr/>
        </p:nvSpPr>
        <p:spPr>
          <a:xfrm>
            <a:off x="6260306" y="4783931"/>
            <a:ext cx="4291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senior scientific employees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2534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9BD9C-8DD8-A7FA-6C8B-A1B7CFEEB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2" y="412966"/>
            <a:ext cx="8886884" cy="953669"/>
          </a:xfrm>
        </p:spPr>
        <p:txBody>
          <a:bodyPr>
            <a:normAutofit fontScale="90000"/>
          </a:bodyPr>
          <a:lstStyle/>
          <a:p>
            <a:r>
              <a:rPr lang="en-GB" dirty="0"/>
              <a:t>NASA Gender and Ethnic Demographic Composition between 2012 and 2021</a:t>
            </a:r>
          </a:p>
        </p:txBody>
      </p:sp>
      <p:pic>
        <p:nvPicPr>
          <p:cNvPr id="7" name="Content Placeholder 6" descr="A table with numbers and a number of people&#10;&#10;Description automatically generated">
            <a:extLst>
              <a:ext uri="{FF2B5EF4-FFF2-40B4-BE49-F238E27FC236}">
                <a16:creationId xmlns:a16="http://schemas.microsoft.com/office/drawing/2014/main" id="{1AEA0739-22B7-7C20-72E8-0D4F6B889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294"/>
          <a:stretch/>
        </p:blipFill>
        <p:spPr>
          <a:xfrm>
            <a:off x="1713673" y="1710509"/>
            <a:ext cx="8774905" cy="4690857"/>
          </a:xfrm>
        </p:spPr>
      </p:pic>
    </p:spTree>
    <p:extLst>
      <p:ext uri="{BB962C8B-B14F-4D97-AF65-F5344CB8AC3E}">
        <p14:creationId xmlns:p14="http://schemas.microsoft.com/office/powerpoint/2010/main" val="8008968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12C88-071A-0B5D-26D2-D4C2BBD44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41" y="3359481"/>
            <a:ext cx="3705225" cy="127527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BOEING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91A344-86C5-AF29-2F14-9C0FB5C3D7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8239" y="309283"/>
            <a:ext cx="3850902" cy="232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According to the  International Aviation Women’s Association female CEOs represent </a:t>
            </a:r>
            <a:r>
              <a:rPr lang="en-GB" sz="2000" b="1" dirty="0">
                <a:solidFill>
                  <a:schemeClr val="bg1"/>
                </a:solidFill>
                <a:ea typeface="+mn-lt"/>
                <a:cs typeface="+mn-lt"/>
              </a:rPr>
              <a:t>19%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of total Aerospace CEOs. 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But the stark fact is that only </a:t>
            </a:r>
            <a:r>
              <a:rPr lang="en-GB" sz="2000" b="1" dirty="0">
                <a:solidFill>
                  <a:schemeClr val="bg1"/>
                </a:solidFill>
                <a:ea typeface="+mn-lt"/>
                <a:cs typeface="+mn-lt"/>
              </a:rPr>
              <a:t>3%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of global airline CEOs are women,  and less than 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9%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of aerospace engineers.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AAA82D-66F8-4D0D-3177-F799E9FB6A0C}"/>
              </a:ext>
            </a:extLst>
          </p:cNvPr>
          <p:cNvSpPr txBox="1"/>
          <p:nvPr/>
        </p:nvSpPr>
        <p:spPr>
          <a:xfrm>
            <a:off x="768724" y="4634752"/>
            <a:ext cx="3964640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women accounted for </a:t>
            </a:r>
            <a:r>
              <a:rPr lang="en-US" sz="3200" b="1" dirty="0">
                <a:solidFill>
                  <a:schemeClr val="bg1"/>
                </a:solidFill>
              </a:rPr>
              <a:t>17.4%</a:t>
            </a:r>
            <a:r>
              <a:rPr lang="en-US" dirty="0">
                <a:solidFill>
                  <a:schemeClr val="bg1"/>
                </a:solidFill>
              </a:rPr>
              <a:t> of the company’s engineering cohort, representing an increase since 2020 from 16.5%.</a:t>
            </a:r>
          </a:p>
        </p:txBody>
      </p:sp>
    </p:spTree>
    <p:extLst>
      <p:ext uri="{BB962C8B-B14F-4D97-AF65-F5344CB8AC3E}">
        <p14:creationId xmlns:p14="http://schemas.microsoft.com/office/powerpoint/2010/main" val="42857728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11DFB-2B31-3229-2187-D4BAB33C2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Women on Boards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2DE470-7E80-2367-266F-65B199027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759426" y="2129808"/>
            <a:ext cx="4762970" cy="582117"/>
          </a:xfrm>
        </p:spPr>
        <p:txBody>
          <a:bodyPr/>
          <a:lstStyle/>
          <a:p>
            <a:r>
              <a:rPr lang="en-GB"/>
              <a:t>UNITED KINGDOM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51441E0-0DB2-502A-D667-BBC057787419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123086826"/>
              </p:ext>
            </p:extLst>
          </p:nvPr>
        </p:nvGraphicFramePr>
        <p:xfrm>
          <a:off x="3759896" y="2755596"/>
          <a:ext cx="4762500" cy="3389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3" name="TextBox 212">
            <a:extLst>
              <a:ext uri="{FF2B5EF4-FFF2-40B4-BE49-F238E27FC236}">
                <a16:creationId xmlns:a16="http://schemas.microsoft.com/office/drawing/2014/main" id="{E4CE8E9B-3168-C538-0E69-0C59B3802415}"/>
              </a:ext>
            </a:extLst>
          </p:cNvPr>
          <p:cNvSpPr txBox="1"/>
          <p:nvPr/>
        </p:nvSpPr>
        <p:spPr>
          <a:xfrm>
            <a:off x="8092335" y="6145581"/>
            <a:ext cx="2743199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ea typeface="+mn-lt"/>
                <a:cs typeface="+mn-lt"/>
              </a:rPr>
              <a:t>Inclusion and Diversity, 2023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195509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9717A-E1C1-CF1C-8322-ABA55DE3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153" y="-2284"/>
            <a:ext cx="3705225" cy="127527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SpaceX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2628-1FBA-52C4-4790-B4B140CA7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4904254" cy="36576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200" dirty="0">
                <a:solidFill>
                  <a:schemeClr val="bg1"/>
                </a:solidFill>
                <a:ea typeface="+mn-lt"/>
                <a:cs typeface="+mn-lt"/>
              </a:rPr>
              <a:t>14% 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of SpaceX employees are women, while </a:t>
            </a:r>
            <a:r>
              <a:rPr lang="en-GB" sz="3200" dirty="0">
                <a:solidFill>
                  <a:schemeClr val="bg1"/>
                </a:solidFill>
                <a:ea typeface="+mn-lt"/>
                <a:cs typeface="+mn-lt"/>
              </a:rPr>
              <a:t>86%</a:t>
            </a:r>
            <a:r>
              <a:rPr lang="en-GB" sz="1800" dirty="0">
                <a:solidFill>
                  <a:schemeClr val="bg1"/>
                </a:solidFill>
                <a:ea typeface="+mn-lt"/>
                <a:cs typeface="+mn-lt"/>
              </a:rPr>
              <a:t> are men.</a:t>
            </a:r>
            <a:endParaRPr lang="en-US" sz="18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49.8% of SpaceX workers are Whites, </a:t>
            </a:r>
            <a:endParaRPr lang="en-GB">
              <a:solidFill>
                <a:schemeClr val="bg1"/>
              </a:solidFill>
              <a:highlight>
                <a:srgbClr val="000000"/>
              </a:highlight>
              <a:ea typeface="+mn-lt"/>
              <a:cs typeface="+mn-lt"/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25.6% are Hispanic/Latino, </a:t>
            </a:r>
            <a:endParaRPr lang="en-GB">
              <a:solidFill>
                <a:schemeClr val="bg1"/>
              </a:solidFill>
              <a:highlight>
                <a:srgbClr val="000000"/>
              </a:highlight>
              <a:ea typeface="+mn-lt"/>
              <a:cs typeface="+mn-lt"/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10.8% are Asian, </a:t>
            </a:r>
            <a:endParaRPr lang="en-GB">
              <a:solidFill>
                <a:schemeClr val="bg1"/>
              </a:solidFill>
              <a:highlight>
                <a:srgbClr val="000000"/>
              </a:highlight>
              <a:ea typeface="+mn-lt"/>
              <a:cs typeface="+mn-lt"/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8.5 % of workers are Black/African American </a:t>
            </a:r>
            <a:endParaRPr lang="en-GB">
              <a:solidFill>
                <a:schemeClr val="bg1"/>
              </a:solidFill>
              <a:highlight>
                <a:srgbClr val="000000"/>
              </a:highlight>
              <a:ea typeface="+mn-lt"/>
              <a:cs typeface="+mn-lt"/>
            </a:endParaRPr>
          </a:p>
          <a:p>
            <a:r>
              <a:rPr lang="en-GB" sz="1800" dirty="0">
                <a:solidFill>
                  <a:schemeClr val="bg1"/>
                </a:solidFill>
                <a:highlight>
                  <a:srgbClr val="000000"/>
                </a:highlight>
                <a:ea typeface="+mn-lt"/>
                <a:cs typeface="+mn-lt"/>
              </a:rPr>
              <a:t>5.2% of workers in SpaceX were of unknown race.</a:t>
            </a:r>
            <a:endParaRPr lang="en-GB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882246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828C2-6CFA-C72E-A9ED-3DCEF2DB1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Pay Gap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220008-CD03-2D61-7A8B-EA3546F06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i="1" dirty="0"/>
              <a:t>'Women negotiate less—and ask for less when they do try to negotiate (…) </a:t>
            </a:r>
            <a:r>
              <a:rPr lang="en-GB" i="1" dirty="0">
                <a:ea typeface="+mn-lt"/>
                <a:cs typeface="+mn-lt"/>
              </a:rPr>
              <a:t>There are negative stereotypes associated with women who negotiate'</a:t>
            </a:r>
          </a:p>
          <a:p>
            <a:pPr marL="0" indent="0" algn="r">
              <a:buNone/>
            </a:pPr>
            <a:r>
              <a:rPr lang="en-GB" sz="900" i="1" dirty="0"/>
              <a:t>Kaiser (2018)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DD1FDE-86E4-C449-9F36-CB963A332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The average salary for a Mechanical Engineer is £46,000 gross per year (£2,900 net per month).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040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B1ACB-7063-01C7-B2B2-A5983A6D9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006" y="539194"/>
            <a:ext cx="3452032" cy="1043078"/>
          </a:xfrm>
        </p:spPr>
        <p:txBody>
          <a:bodyPr/>
          <a:lstStyle/>
          <a:p>
            <a:r>
              <a:rPr lang="en-GB" dirty="0"/>
              <a:t>Hourly Pay Gap </a:t>
            </a:r>
          </a:p>
        </p:txBody>
      </p:sp>
      <p:pic>
        <p:nvPicPr>
          <p:cNvPr id="5" name="Picture 4" descr="A graph of a person and person&#10;&#10;Description automatically generated">
            <a:extLst>
              <a:ext uri="{FF2B5EF4-FFF2-40B4-BE49-F238E27FC236}">
                <a16:creationId xmlns:a16="http://schemas.microsoft.com/office/drawing/2014/main" id="{EF7607DC-4B1A-8211-D04F-E2A8EFD6E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398" b="860"/>
          <a:stretch/>
        </p:blipFill>
        <p:spPr>
          <a:xfrm>
            <a:off x="5804647" y="1604125"/>
            <a:ext cx="4058063" cy="19065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464427-6760-4150-08DC-876A72A144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2150"/>
          <a:stretch/>
        </p:blipFill>
        <p:spPr>
          <a:xfrm>
            <a:off x="5849472" y="4354049"/>
            <a:ext cx="4359087" cy="1906337"/>
          </a:xfrm>
          <a:prstGeom prst="rect">
            <a:avLst/>
          </a:prstGeom>
        </p:spPr>
      </p:pic>
      <p:pic>
        <p:nvPicPr>
          <p:cNvPr id="7" name="Picture 6" descr="A graph of two people&#10;&#10;Description automatically generated">
            <a:extLst>
              <a:ext uri="{FF2B5EF4-FFF2-40B4-BE49-F238E27FC236}">
                <a16:creationId xmlns:a16="http://schemas.microsoft.com/office/drawing/2014/main" id="{AE31D2F1-8262-CE02-CB65-59B068E367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2258" r="389"/>
          <a:stretch/>
        </p:blipFill>
        <p:spPr>
          <a:xfrm>
            <a:off x="1389529" y="4479552"/>
            <a:ext cx="3770106" cy="1861697"/>
          </a:xfrm>
          <a:prstGeom prst="rect">
            <a:avLst/>
          </a:prstGeom>
        </p:spPr>
      </p:pic>
      <p:pic>
        <p:nvPicPr>
          <p:cNvPr id="8" name="Picture 7" descr="Boeing">
            <a:extLst>
              <a:ext uri="{FF2B5EF4-FFF2-40B4-BE49-F238E27FC236}">
                <a16:creationId xmlns:a16="http://schemas.microsoft.com/office/drawing/2014/main" id="{0FFFA811-5307-47C8-3DC9-A12892562C0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1183" b="925"/>
          <a:stretch/>
        </p:blipFill>
        <p:spPr>
          <a:xfrm>
            <a:off x="728381" y="1722907"/>
            <a:ext cx="4043424" cy="18648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A76E2D-B1BE-89FA-9C34-E9D64F5123B5}"/>
              </a:ext>
            </a:extLst>
          </p:cNvPr>
          <p:cNvSpPr txBox="1"/>
          <p:nvPr/>
        </p:nvSpPr>
        <p:spPr>
          <a:xfrm>
            <a:off x="5852272" y="439830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/>
              <a:t>Boeing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F739DF-9F3C-6DA0-38AD-64A5C6DDC28D}"/>
              </a:ext>
            </a:extLst>
          </p:cNvPr>
          <p:cNvSpPr txBox="1"/>
          <p:nvPr/>
        </p:nvSpPr>
        <p:spPr>
          <a:xfrm>
            <a:off x="1385047" y="44778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GKN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628620-ECF1-FBA0-8F47-534ADE831F2F}"/>
              </a:ext>
            </a:extLst>
          </p:cNvPr>
          <p:cNvSpPr txBox="1"/>
          <p:nvPr/>
        </p:nvSpPr>
        <p:spPr>
          <a:xfrm>
            <a:off x="1385046" y="16876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AIRBUS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34E7FD-BB89-AF69-06BA-2D1889802962}"/>
              </a:ext>
            </a:extLst>
          </p:cNvPr>
          <p:cNvSpPr txBox="1"/>
          <p:nvPr/>
        </p:nvSpPr>
        <p:spPr>
          <a:xfrm>
            <a:off x="5800164" y="160916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BAE SYSTEM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F89AA9E-DA3B-82C2-439B-FF538BCA1366}"/>
              </a:ext>
            </a:extLst>
          </p:cNvPr>
          <p:cNvSpPr txBox="1"/>
          <p:nvPr/>
        </p:nvSpPr>
        <p:spPr>
          <a:xfrm>
            <a:off x="8827433" y="6398558"/>
            <a:ext cx="3124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/>
              <a:t>Source: </a:t>
            </a:r>
            <a:r>
              <a:rPr lang="en-GB" sz="900" dirty="0">
                <a:ea typeface="+mn-lt"/>
                <a:cs typeface="+mn-lt"/>
              </a:rPr>
              <a:t>Find and compare gender pay gap data, GOV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9576865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400A-1F06-5C45-A15B-260465225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Discrimination in the workplace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540F6B-A1E1-E81C-0D9A-DDE347A1AF7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gender, 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race, </a:t>
            </a:r>
          </a:p>
          <a:p>
            <a:r>
              <a:rPr lang="en-GB" dirty="0">
                <a:ea typeface="+mn-lt"/>
                <a:cs typeface="+mn-lt"/>
              </a:rPr>
              <a:t>disabilities, </a:t>
            </a:r>
          </a:p>
          <a:p>
            <a:r>
              <a:rPr lang="en-GB" dirty="0">
                <a:ea typeface="+mn-lt"/>
                <a:cs typeface="+mn-lt"/>
              </a:rPr>
              <a:t>age,</a:t>
            </a:r>
          </a:p>
          <a:p>
            <a:r>
              <a:rPr lang="en-GB" dirty="0">
                <a:ea typeface="+mn-lt"/>
                <a:cs typeface="+mn-lt"/>
              </a:rPr>
              <a:t> religion,</a:t>
            </a:r>
          </a:p>
          <a:p>
            <a:r>
              <a:rPr lang="en-GB" dirty="0">
                <a:ea typeface="+mn-lt"/>
                <a:cs typeface="+mn-lt"/>
              </a:rPr>
              <a:t> immigrants, 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LGBT, </a:t>
            </a:r>
          </a:p>
          <a:p>
            <a:r>
              <a:rPr lang="en-GB" dirty="0">
                <a:ea typeface="+mn-lt"/>
                <a:cs typeface="+mn-lt"/>
              </a:rPr>
              <a:t>and family responsibilities.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99AAFB-DFD9-2E93-3F8F-F6832AD840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Modern discrimination: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interpersonal discrimination, </a:t>
            </a:r>
          </a:p>
          <a:p>
            <a:r>
              <a:rPr lang="en-GB" dirty="0">
                <a:ea typeface="+mn-lt"/>
                <a:cs typeface="+mn-lt"/>
              </a:rPr>
              <a:t>aversive racism, </a:t>
            </a:r>
          </a:p>
          <a:p>
            <a:r>
              <a:rPr lang="en-GB" dirty="0">
                <a:ea typeface="+mn-lt"/>
                <a:cs typeface="+mn-lt"/>
              </a:rPr>
              <a:t>micro-aggression or </a:t>
            </a:r>
          </a:p>
          <a:p>
            <a:r>
              <a:rPr lang="en-GB" dirty="0">
                <a:ea typeface="+mn-lt"/>
                <a:cs typeface="+mn-lt"/>
              </a:rPr>
              <a:t>everyday discrimination.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4645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EAC34-2C3E-F5A5-139D-1A23CCD20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Benefits of diversity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56A4-EF2D-174D-261E-5E444457FA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8932632" cy="3760123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>
                <a:ea typeface="+mn-lt"/>
                <a:cs typeface="+mn-lt"/>
              </a:rPr>
              <a:t>return on investment, </a:t>
            </a:r>
          </a:p>
          <a:p>
            <a:r>
              <a:rPr lang="en-GB">
                <a:ea typeface="+mn-lt"/>
                <a:cs typeface="+mn-lt"/>
              </a:rPr>
              <a:t>the opportunity for recruitment from a large selection of people and retain better employees for a long period,</a:t>
            </a:r>
            <a:endParaRPr lang="en-GB"/>
          </a:p>
          <a:p>
            <a:r>
              <a:rPr lang="en-GB">
                <a:ea typeface="+mn-lt"/>
                <a:cs typeface="+mn-lt"/>
              </a:rPr>
              <a:t>broader market intelligence and internationalism, </a:t>
            </a:r>
          </a:p>
          <a:p>
            <a:r>
              <a:rPr lang="en-GB">
                <a:ea typeface="+mn-lt"/>
                <a:cs typeface="+mn-lt"/>
              </a:rPr>
              <a:t>greater creativity and innovation,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improved problem-solving and decision-making, </a:t>
            </a:r>
          </a:p>
          <a:p>
            <a:r>
              <a:rPr lang="en-GB">
                <a:ea typeface="+mn-lt"/>
                <a:cs typeface="+mn-lt"/>
              </a:rPr>
              <a:t>improved marketing, </a:t>
            </a:r>
          </a:p>
          <a:p>
            <a:r>
              <a:rPr lang="en-GB">
                <a:ea typeface="+mn-lt"/>
                <a:cs typeface="+mn-lt"/>
              </a:rPr>
              <a:t>Improved customers relationship, </a:t>
            </a:r>
          </a:p>
          <a:p>
            <a:r>
              <a:rPr lang="en-GB">
                <a:ea typeface="+mn-lt"/>
                <a:cs typeface="+mn-lt"/>
              </a:rPr>
              <a:t>enhanced organization image,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reduction of cost as a result of turnover and absenteeism, </a:t>
            </a:r>
          </a:p>
          <a:p>
            <a:r>
              <a:rPr lang="en-GB">
                <a:ea typeface="+mn-lt"/>
                <a:cs typeface="+mn-lt"/>
              </a:rPr>
              <a:t>encouraged flexibility,  </a:t>
            </a:r>
          </a:p>
          <a:p>
            <a:r>
              <a:rPr lang="en-GB">
                <a:ea typeface="+mn-lt"/>
                <a:cs typeface="+mn-lt"/>
              </a:rPr>
              <a:t>reduction in work-related stress, </a:t>
            </a:r>
          </a:p>
          <a:p>
            <a:r>
              <a:rPr lang="en-GB">
                <a:ea typeface="+mn-lt"/>
                <a:cs typeface="+mn-lt"/>
              </a:rPr>
              <a:t>job satisfaction, </a:t>
            </a:r>
          </a:p>
          <a:p>
            <a:r>
              <a:rPr lang="en-GB">
                <a:ea typeface="+mn-lt"/>
                <a:cs typeface="+mn-lt"/>
              </a:rPr>
              <a:t>workplace fairness, </a:t>
            </a:r>
          </a:p>
          <a:p>
            <a:r>
              <a:rPr lang="en-GB">
                <a:ea typeface="+mn-lt"/>
                <a:cs typeface="+mn-lt"/>
              </a:rPr>
              <a:t>and engagements amongst others</a:t>
            </a:r>
            <a:endParaRPr lang="en-GB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69F63B-26F8-B19A-9527-1DD39D961A36}"/>
              </a:ext>
            </a:extLst>
          </p:cNvPr>
          <p:cNvSpPr txBox="1"/>
          <p:nvPr/>
        </p:nvSpPr>
        <p:spPr>
          <a:xfrm>
            <a:off x="10816746" y="6398712"/>
            <a:ext cx="2743199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ea typeface="+mn-lt"/>
                <a:cs typeface="+mn-lt"/>
              </a:rPr>
              <a:t>Owa (2022).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517407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B7F21-AEAC-3018-CB1C-DC538A6EF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NASA's DEIA Strategic Goals (as of 2022)</a:t>
            </a:r>
          </a:p>
        </p:txBody>
      </p:sp>
      <p:pic>
        <p:nvPicPr>
          <p:cNvPr id="4" name="Content Placeholder 3" descr="A diagram of a company&amp;#39;s company&#10;&#10;Description automatically generated">
            <a:extLst>
              <a:ext uri="{FF2B5EF4-FFF2-40B4-BE49-F238E27FC236}">
                <a16:creationId xmlns:a16="http://schemas.microsoft.com/office/drawing/2014/main" id="{12161B88-3D82-CDA7-4C49-8598CB684E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266" r="190"/>
          <a:stretch/>
        </p:blipFill>
        <p:spPr>
          <a:xfrm>
            <a:off x="2692898" y="2178714"/>
            <a:ext cx="5627019" cy="385695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0429C3-52CA-537C-9ECB-8672FC48A516}"/>
              </a:ext>
            </a:extLst>
          </p:cNvPr>
          <p:cNvSpPr txBox="1"/>
          <p:nvPr/>
        </p:nvSpPr>
        <p:spPr>
          <a:xfrm>
            <a:off x="10741068" y="6471781"/>
            <a:ext cx="2743199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/>
              <a:t>NASA (2022).</a:t>
            </a:r>
          </a:p>
        </p:txBody>
      </p:sp>
    </p:spTree>
    <p:extLst>
      <p:ext uri="{BB962C8B-B14F-4D97-AF65-F5344CB8AC3E}">
        <p14:creationId xmlns:p14="http://schemas.microsoft.com/office/powerpoint/2010/main" val="23718889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B9AD1-9869-BDE0-BEB3-C9C544E07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2022 Work Audit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28B1-FD7E-CDE1-66DF-5BA7177E7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NASA’s Efforts to Advance Diversity, Equity, Inclusion, and Accessibility</a:t>
            </a:r>
            <a:endParaRPr lang="en-GB" b="1" dirty="0"/>
          </a:p>
          <a:p>
            <a:r>
              <a:rPr lang="en-GB">
                <a:ea typeface="+mn-lt"/>
                <a:cs typeface="+mn-lt"/>
              </a:rPr>
              <a:t>This audit will evaluate NASA’s efforts to advance DEIA.</a:t>
            </a:r>
            <a:endParaRPr lang="en-GB"/>
          </a:p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NASA’s Science, Technology, Engineering, and Mathematics Engagement</a:t>
            </a:r>
            <a:endParaRPr lang="en-GB" b="1"/>
          </a:p>
          <a:p>
            <a:r>
              <a:rPr lang="en-GB">
                <a:ea typeface="+mn-lt"/>
                <a:cs typeface="+mn-lt"/>
              </a:rPr>
              <a:t>This audit will examine NASA’s STEM engagement activities to determine whether the Agency is effectively implementing its strategic objectives and STEM projects. </a:t>
            </a:r>
          </a:p>
          <a:p>
            <a:pPr marL="0" indent="0" algn="r">
              <a:buNone/>
            </a:pPr>
            <a:r>
              <a:rPr lang="en-GB" sz="900">
                <a:ea typeface="+mn-lt"/>
                <a:cs typeface="+mn-lt"/>
              </a:rPr>
              <a:t>Office of Inspector General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1620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arth floating in space">
            <a:extLst>
              <a:ext uri="{FF2B5EF4-FFF2-40B4-BE49-F238E27FC236}">
                <a16:creationId xmlns:a16="http://schemas.microsoft.com/office/drawing/2014/main" id="{269A8E34-A9D9-2AD3-115C-8CC2F964AF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6263"/>
          <a:stretch/>
        </p:blipFill>
        <p:spPr>
          <a:xfrm>
            <a:off x="20" y="10"/>
            <a:ext cx="12191979" cy="6857989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B93C36-03CD-4391-B832-A794D05FC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473" y="2871988"/>
            <a:ext cx="10700198" cy="155834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200" i="1" dirty="0">
                <a:solidFill>
                  <a:schemeClr val="bg1"/>
                </a:solidFill>
              </a:rPr>
              <a:t>NASA HAS MADE LITTLE PROGRESS IN IMPROVING</a:t>
            </a:r>
            <a:endParaRPr lang="en-US" sz="3200" i="1">
              <a:solidFill>
                <a:schemeClr val="bg1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GB" sz="3200" i="1" dirty="0">
                <a:solidFill>
                  <a:schemeClr val="bg1"/>
                </a:solidFill>
              </a:rPr>
              <a:t>REPRESENTATION OF WOMEN AND MINORITIES IN</a:t>
            </a:r>
          </a:p>
          <a:p>
            <a:pPr algn="ctr">
              <a:lnSpc>
                <a:spcPct val="90000"/>
              </a:lnSpc>
            </a:pPr>
            <a:r>
              <a:rPr lang="en-GB" sz="3200" i="1">
                <a:solidFill>
                  <a:schemeClr val="bg1"/>
                </a:solidFill>
              </a:rPr>
              <a:t>ITS WORKFORCE OVER THE PAST 10 YEARS 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6D3A378B-30F2-677E-ADE3-D9979347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3F587F-81C6-4D4E-9AC8-2E6AC495D9FF}" type="datetime1">
              <a:rPr lang="en-US" smtClean="0"/>
              <a:pPr>
                <a:spcAft>
                  <a:spcPts val="600"/>
                </a:spcAft>
              </a:pPr>
              <a:t>12/4/2023</a:t>
            </a:fld>
            <a:endParaRPr lang="en-US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9C23378E-16EF-7D77-ECA0-65A9A9C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r>
              <a:rPr lang="en-US"/>
              <a:t>Nas</a:t>
            </a:r>
            <a:endParaRPr lang="en-US" dirty="0"/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EE0CB3F7-D607-DD27-6318-D95A7FBB1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31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FE7DDA-1216-1FE1-66B5-C1F1B90C8E19}"/>
              </a:ext>
            </a:extLst>
          </p:cNvPr>
          <p:cNvSpPr txBox="1"/>
          <p:nvPr/>
        </p:nvSpPr>
        <p:spPr>
          <a:xfrm>
            <a:off x="9259372" y="4749084"/>
            <a:ext cx="2195848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solidFill>
                  <a:schemeClr val="bg1"/>
                </a:solidFill>
                <a:ea typeface="+mn-lt"/>
                <a:cs typeface="+mn-lt"/>
              </a:rPr>
              <a:t>NASA Office Of Inspector Audit 2023</a:t>
            </a:r>
            <a:endParaRPr lang="en-US" sz="9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7002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58B9B-C867-4EE5-2699-414CCEB41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526" y="2847060"/>
            <a:ext cx="10640527" cy="953669"/>
          </a:xfrm>
        </p:spPr>
        <p:txBody>
          <a:bodyPr>
            <a:noAutofit/>
          </a:bodyPr>
          <a:lstStyle/>
          <a:p>
            <a:pPr algn="ctr"/>
            <a:r>
              <a:rPr lang="en-GB" sz="9600">
                <a:solidFill>
                  <a:schemeClr val="bg1"/>
                </a:solidFill>
              </a:rPr>
              <a:t>257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5400">
                <a:solidFill>
                  <a:schemeClr val="bg1"/>
                </a:solidFill>
              </a:rPr>
              <a:t>YEARS TO CLOSE THE GAP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0533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2809-9EE6-D8CD-CF6A-43E77C2EA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1A052-9B6E-059C-90F9-53CAEE190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39696"/>
            <a:ext cx="8883836" cy="462294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1200">
                <a:solidFill>
                  <a:srgbClr val="1B1B1B"/>
                </a:solidFill>
                <a:latin typeface="Arial"/>
                <a:cs typeface="Arial"/>
              </a:rPr>
              <a:t>BOEING (2023), 'Global Equity, Diversity &amp; Inclusion', [Online]. Available: </a:t>
            </a:r>
            <a:r>
              <a:rPr lang="en-GB" sz="1200" dirty="0">
                <a:solidFill>
                  <a:srgbClr val="1B1B1B"/>
                </a:solidFill>
                <a:latin typeface="Arial"/>
                <a:cs typeface="Arial"/>
                <a:hlinkClick r:id="rId2"/>
              </a:rPr>
              <a:t>www.boeing.com</a:t>
            </a:r>
            <a:r>
              <a:rPr lang="en-GB" sz="1200">
                <a:solidFill>
                  <a:srgbClr val="1B1B1B"/>
                </a:solidFill>
                <a:latin typeface="Arial"/>
                <a:cs typeface="Arial"/>
              </a:rPr>
              <a:t>. [2023, December, 01].</a:t>
            </a:r>
            <a:endParaRPr lang="en-GB" dirty="0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Cater-Steel, A., Cater. E. (2010), </a:t>
            </a:r>
            <a:r>
              <a:rPr lang="en-GB" sz="1200" i="1">
                <a:solidFill>
                  <a:srgbClr val="1B1B1B"/>
                </a:solidFill>
                <a:ea typeface="+mn-lt"/>
                <a:cs typeface="+mn-lt"/>
              </a:rPr>
              <a:t>Women in Engineering, Science and Technology: Education and Career Challenges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New York: Engineering Science Reference.</a:t>
            </a:r>
            <a:endParaRPr lang="en-GB" sz="1200" dirty="0">
              <a:solidFill>
                <a:srgbClr val="1B1B1B"/>
              </a:solidFill>
              <a:latin typeface="Arial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Fischer, M. (2009), </a:t>
            </a:r>
            <a:r>
              <a:rPr lang="en-GB" sz="1200" i="1">
                <a:solidFill>
                  <a:srgbClr val="1B1B1B"/>
                </a:solidFill>
                <a:ea typeface="+mn-lt"/>
                <a:cs typeface="+mn-lt"/>
              </a:rPr>
              <a:t>Equal Opportunities and Ethnic Inequality in European Labour Markets: Discrimination, Gender and Policies of Diversity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Chicago: Amsterdam University Press.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Franzway, S., Sharp, R., Mills, J. E., and Gill, J. (2009), 'Engineering Ignorance: The Problem of Gender Equity in Engineering', </a:t>
            </a:r>
            <a:r>
              <a:rPr lang="en-GB" sz="1200" u="sng">
                <a:solidFill>
                  <a:srgbClr val="1B1B1B"/>
                </a:solidFill>
                <a:ea typeface="+mn-lt"/>
                <a:cs typeface="+mn-lt"/>
              </a:rPr>
              <a:t>Frontiers: A Journal of Women Studies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30:1, pp.89-106.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García-Peñalvo, F. (2022), </a:t>
            </a:r>
            <a:r>
              <a:rPr lang="en-GB" sz="1200" i="1">
                <a:solidFill>
                  <a:srgbClr val="1B1B1B"/>
                </a:solidFill>
                <a:ea typeface="+mn-lt"/>
                <a:cs typeface="+mn-lt"/>
              </a:rPr>
              <a:t>Women in STEM in Higher Education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Singapore: Springer.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Germain, M. L., Herzog, M. J. R., and Hamilton, P. R. (2012), 'Women employed in male-dominated industries: lessons learned from female aircraft pilots, pilots-in-training and mixed-gender flight instructors', </a:t>
            </a:r>
            <a:r>
              <a:rPr lang="en-GB" sz="1200" u="sng">
                <a:solidFill>
                  <a:srgbClr val="1B1B1B"/>
                </a:solidFill>
                <a:ea typeface="+mn-lt"/>
                <a:cs typeface="+mn-lt"/>
              </a:rPr>
              <a:t>Human Resource Development International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15:4, pp. 435-453.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GOV UK (2023), 'Find and compare gender pay gap data', [Online]. Available at: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3"/>
              </a:rPr>
              <a:t>www.gov.uk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GOV UK (2023), 'Gender pay gap reporting: guidance for employers', [Online]. Available at: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4"/>
              </a:rPr>
              <a:t>www.gov.uk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Inclusion and Diversity (2023), The European Women on Boards Directive what it means and why it matters,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5"/>
              </a:rPr>
              <a:t>www.iod.com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Kaiser, C. (2018), 'Why The Gender Pay Gap Gets Worse—Not Better—For Senior Engineers',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6"/>
              </a:rPr>
              <a:t>www.wellfound.com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Laine, M. (2023), 'NWED 2023 Comment: Aerospace needs more women',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7"/>
              </a:rPr>
              <a:t>www.theengineer.co.uk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NASA Office of Inspector General. (2023), 'NASA’s Efforts to Increase Diversity in Its Workforce',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8"/>
              </a:rPr>
              <a:t>www.oig.nasa.gov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</a:t>
            </a:r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NASA. (2022), 'Life at NASA',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9"/>
              </a:rPr>
              <a:t>www.nasa.gov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[2023, December, 01].</a:t>
            </a:r>
            <a:endParaRPr lang="en-US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7047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2809-9EE6-D8CD-CF6A-43E77C2EA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1A052-9B6E-059C-90F9-53CAEE190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39696"/>
            <a:ext cx="8883836" cy="40056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NODIS Library. (2023), 'National Aeronautics and Space Administration Policy Statement on Diversity, Equity, Inclusion, and Accessibility for NASA’s Workforce and Workplaces',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2"/>
              </a:rPr>
              <a:t>www.nodis3.gsfc.nasa.gov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Owa, O. (2022), </a:t>
            </a:r>
            <a:r>
              <a:rPr lang="en-GB" sz="1200" i="1">
                <a:solidFill>
                  <a:srgbClr val="1B1B1B"/>
                </a:solidFill>
                <a:ea typeface="+mn-lt"/>
                <a:cs typeface="+mn-lt"/>
              </a:rPr>
              <a:t>Mainstreaming Diversity, Equity, and Inclusion as Future Workplace Ethics: Effect of Diversity, Equity, and Inclusion on Organizational Performance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New York: IGI Global.</a:t>
            </a:r>
            <a:endParaRPr lang="en-GB" sz="1200" dirty="0">
              <a:solidFill>
                <a:srgbClr val="1B1B1B"/>
              </a:solidFill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Puritty, Ch. (2017), ‘Without inclusion, diversity initiatives may not be enough’, </a:t>
            </a:r>
            <a:r>
              <a:rPr lang="en-GB" sz="1200" u="sng">
                <a:solidFill>
                  <a:srgbClr val="1B1B1B"/>
                </a:solidFill>
                <a:ea typeface="+mn-lt"/>
                <a:cs typeface="+mn-lt"/>
              </a:rPr>
              <a:t>Science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357-6356, pp. 1101-1102.</a:t>
            </a:r>
            <a:endParaRPr lang="en-GB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Robinson, J. G., and McIlwee, J. S. (1991), 'Men, Women, and the Culture of Engineering', </a:t>
            </a:r>
            <a:r>
              <a:rPr lang="en-GB" sz="1200" u="sng">
                <a:solidFill>
                  <a:srgbClr val="1B1B1B"/>
                </a:solidFill>
                <a:ea typeface="+mn-lt"/>
                <a:cs typeface="+mn-lt"/>
              </a:rPr>
              <a:t>The Sociological Quarterly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, 3:2, pp. 403-421.</a:t>
            </a:r>
            <a:endParaRPr lang="en-GB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Scott, K. (2017), </a:t>
            </a:r>
            <a:r>
              <a:rPr lang="en-GB" sz="1200" i="1">
                <a:solidFill>
                  <a:srgbClr val="1B1B1B"/>
                </a:solidFill>
                <a:ea typeface="+mn-lt"/>
                <a:cs typeface="+mn-lt"/>
              </a:rPr>
              <a:t>Radical Candour: How to Get What You Want by Saying What You Mean,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 New York: Pan Macmillan.</a:t>
            </a:r>
            <a:endParaRPr lang="en-GB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Silbey, S. S. (2020), 'Why do so many women who study engineering leave the Field', Harvard Business Review,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3"/>
              </a:rPr>
              <a:t>www.hbr.org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</a:t>
            </a:r>
            <a:endParaRPr lang="en-GB" sz="1200" dirty="0">
              <a:solidFill>
                <a:srgbClr val="1B1B1B"/>
              </a:solidFill>
            </a:endParaRPr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Skytland, N. (2018), 'The Four Meta Forces – Mission, People, Technology and Place',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4"/>
              </a:rPr>
              <a:t>www.blogs.nasa.gov.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</a:rPr>
              <a:t> 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[2023, December, 01].</a:t>
            </a:r>
            <a:endParaRPr lang="en-GB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The Oxford Handbook of Workplace Discrimination (2018), New York: Oxford University Press.</a:t>
            </a:r>
            <a:endParaRPr lang="en-GB"/>
          </a:p>
          <a:p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UK Research and Innovation. (2022), 'Empowering women in the aviation and aerospace industry, [Online]. Available: </a:t>
            </a:r>
            <a:r>
              <a:rPr lang="en-GB" sz="1200" dirty="0">
                <a:solidFill>
                  <a:srgbClr val="1B1B1B"/>
                </a:solidFill>
                <a:ea typeface="+mn-lt"/>
                <a:cs typeface="+mn-lt"/>
                <a:hlinkClick r:id="rId5"/>
              </a:rPr>
              <a:t>www.ukri.org</a:t>
            </a:r>
            <a:r>
              <a:rPr lang="en-GB" sz="1200">
                <a:solidFill>
                  <a:srgbClr val="1B1B1B"/>
                </a:solidFill>
                <a:ea typeface="+mn-lt"/>
                <a:cs typeface="+mn-lt"/>
              </a:rPr>
              <a:t>. [2023, December, 01]. </a:t>
            </a:r>
            <a:endParaRPr lang="en-GB"/>
          </a:p>
          <a:p>
            <a:endParaRPr lang="en-GB"/>
          </a:p>
          <a:p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endParaRPr lang="en-GB" sz="1200" dirty="0">
              <a:solidFill>
                <a:srgbClr val="1B1B1B"/>
              </a:solidFill>
              <a:latin typeface="Neue Haas Grotesk Text Pro"/>
              <a:cs typeface="Arial"/>
            </a:endParaRPr>
          </a:p>
          <a:p>
            <a:endParaRPr lang="en-GB">
              <a:solidFill>
                <a:srgbClr val="000000"/>
              </a:solidFill>
              <a:latin typeface="Neue Haas Grotesk Text Pro"/>
              <a:cs typeface="Arial"/>
            </a:endParaRPr>
          </a:p>
          <a:p>
            <a:endParaRPr lang="en-GB" sz="1200" dirty="0">
              <a:solidFill>
                <a:srgbClr val="1B1B1B"/>
              </a:solidFill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105712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RegularSeedRightStep">
      <a:dk1>
        <a:srgbClr val="000000"/>
      </a:dk1>
      <a:lt1>
        <a:srgbClr val="FFFFFF"/>
      </a:lt1>
      <a:dk2>
        <a:srgbClr val="1B2830"/>
      </a:dk2>
      <a:lt2>
        <a:srgbClr val="F3F0F2"/>
      </a:lt2>
      <a:accent1>
        <a:srgbClr val="46B381"/>
      </a:accent1>
      <a:accent2>
        <a:srgbClr val="3BB1AC"/>
      </a:accent2>
      <a:accent3>
        <a:srgbClr val="4D97C3"/>
      </a:accent3>
      <a:accent4>
        <a:srgbClr val="3B53B1"/>
      </a:accent4>
      <a:accent5>
        <a:srgbClr val="654DC3"/>
      </a:accent5>
      <a:accent6>
        <a:srgbClr val="853BB1"/>
      </a:accent6>
      <a:hlink>
        <a:srgbClr val="BF417B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34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SwellVTI</vt:lpstr>
      <vt:lpstr>Analysing the progression of women to leadership roles within  the Aerospace Industry </vt:lpstr>
      <vt:lpstr>Context</vt:lpstr>
      <vt:lpstr>PowerPoint Presentation</vt:lpstr>
      <vt:lpstr>PowerPoint Presentation</vt:lpstr>
      <vt:lpstr>PowerPoint Presentation</vt:lpstr>
      <vt:lpstr>PowerPoint Presentation</vt:lpstr>
      <vt:lpstr>National Aeronautics and Space Administrations</vt:lpstr>
      <vt:lpstr>Culture and politics</vt:lpstr>
      <vt:lpstr>PowerPoint Presentation</vt:lpstr>
      <vt:lpstr>'NASA will land the first woman and first person of colour on the Moon' </vt:lpstr>
      <vt:lpstr>Core Values</vt:lpstr>
      <vt:lpstr>NASA's Definition of DEIA</vt:lpstr>
      <vt:lpstr>Mary Jackson</vt:lpstr>
      <vt:lpstr>PowerPoint Presentation</vt:lpstr>
      <vt:lpstr>Of women who earn engineering degrees either quit or never enter the profession</vt:lpstr>
      <vt:lpstr>PowerPoint Presentation</vt:lpstr>
      <vt:lpstr>Females in the engineering workforce</vt:lpstr>
      <vt:lpstr>NASA's Workforce by Gender</vt:lpstr>
      <vt:lpstr>NASA's Workforce by Gender</vt:lpstr>
      <vt:lpstr>NASA's Workforce by Gender</vt:lpstr>
      <vt:lpstr>NASA Gender and Ethnic Demographic Composition between 2012 and 2021</vt:lpstr>
      <vt:lpstr>BOEING</vt:lpstr>
      <vt:lpstr>Women on Boards</vt:lpstr>
      <vt:lpstr>SpaceX</vt:lpstr>
      <vt:lpstr>Gender Pay Gap</vt:lpstr>
      <vt:lpstr>Hourly Pay Gap </vt:lpstr>
      <vt:lpstr>Discrimination in the workplace </vt:lpstr>
      <vt:lpstr>Benefits of diversity</vt:lpstr>
      <vt:lpstr>NASA's DEIA Strategic Goals (as of 2022)</vt:lpstr>
      <vt:lpstr>2022 Work Audit</vt:lpstr>
      <vt:lpstr>NASA HAS MADE LITTLE PROGRESS IN IMPROVING REPRESENTATION OF WOMEN AND MINORITIES IN ITS WORKFORCE OVER THE PAST 10 YEARS </vt:lpstr>
      <vt:lpstr>257  YEARS TO CLOSE THE GAP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1160</cp:revision>
  <dcterms:created xsi:type="dcterms:W3CDTF">2023-12-01T19:37:43Z</dcterms:created>
  <dcterms:modified xsi:type="dcterms:W3CDTF">2023-12-04T12:43:43Z</dcterms:modified>
</cp:coreProperties>
</file>