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9" r:id="rId5"/>
    <p:sldId id="260" r:id="rId6"/>
    <p:sldId id="261" r:id="rId7"/>
    <p:sldId id="262" r:id="rId8"/>
    <p:sldId id="267" r:id="rId9"/>
    <p:sldId id="265" r:id="rId10"/>
    <p:sldId id="264" r:id="rId11"/>
    <p:sldId id="263" r:id="rId12"/>
    <p:sldId id="268" r:id="rId13"/>
    <p:sldId id="270" r:id="rId14"/>
    <p:sldId id="258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E8A6"/>
    <a:srgbClr val="BCE292"/>
    <a:srgbClr val="FED026"/>
    <a:srgbClr val="D0C88E"/>
    <a:srgbClr val="8A0000"/>
    <a:srgbClr val="A4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67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709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9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37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65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97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68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49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28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886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33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3BD15-FB31-4AD2-8BA3-672A9A19136A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B2453-E6D0-4FD8-8597-ED0E9DCEA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380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6264696"/>
          </a:xfrm>
        </p:spPr>
        <p:txBody>
          <a:bodyPr>
            <a:noAutofit/>
          </a:bodyPr>
          <a:lstStyle/>
          <a:p>
            <a:r>
              <a:rPr lang="en-US" sz="3600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Does King Arthur </a:t>
            </a:r>
            <a:b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</a:br>
            <a: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feature in </a:t>
            </a:r>
            <a:r>
              <a:rPr lang="en-US" sz="4000" b="1" i="1" spc="100" dirty="0" smtClean="0">
                <a:solidFill>
                  <a:schemeClr val="bg1"/>
                </a:solidFill>
              </a:rPr>
              <a:t>Y Gododdin</a:t>
            </a:r>
            <a:r>
              <a:rPr lang="en-US" sz="4000" spc="1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?</a:t>
            </a:r>
            <a:r>
              <a:rPr lang="en-US" sz="4000" dirty="0">
                <a:solidFill>
                  <a:schemeClr val="bg1"/>
                </a:solidFill>
                <a:latin typeface="Berlin Sans FB" panose="020E0602020502020306" pitchFamily="34" charset="0"/>
              </a:rPr>
              <a:t/>
            </a:r>
            <a:br>
              <a:rPr lang="en-US" sz="4000" dirty="0">
                <a:solidFill>
                  <a:schemeClr val="bg1"/>
                </a:solidFill>
                <a:latin typeface="Berlin Sans FB" panose="020E0602020502020306" pitchFamily="34" charset="0"/>
              </a:rPr>
            </a:br>
            <a:r>
              <a:rPr lang="en-US" sz="4000" dirty="0" smtClean="0">
                <a:solidFill>
                  <a:srgbClr val="FED026"/>
                </a:solidFill>
                <a:latin typeface="Lithos Pro Regular" pitchFamily="82" charset="0"/>
              </a:rPr>
              <a:t/>
            </a:r>
            <a:br>
              <a:rPr lang="en-US" sz="4000" dirty="0" smtClean="0">
                <a:solidFill>
                  <a:srgbClr val="FED026"/>
                </a:solidFill>
                <a:latin typeface="Lithos Pro Regular" pitchFamily="82" charset="0"/>
              </a:rPr>
            </a:br>
            <a:r>
              <a:rPr lang="en-US" sz="35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5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dirty="0" smtClean="0">
                <a:solidFill>
                  <a:srgbClr val="FED026"/>
                </a:solidFill>
                <a:latin typeface="Berlin Sans FB" panose="020E0602020502020306" pitchFamily="34" charset="0"/>
              </a:rPr>
              <a:t>John T. Koch</a:t>
            </a:r>
            <a:endParaRPr lang="en-GB" sz="3600" dirty="0">
              <a:solidFill>
                <a:srgbClr val="FED026"/>
              </a:solidFill>
              <a:latin typeface="Berlin Sans FB" panose="020E0602020502020306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9144000" cy="3256743"/>
          </a:xfrm>
        </p:spPr>
      </p:pic>
    </p:spTree>
    <p:extLst>
      <p:ext uri="{BB962C8B-B14F-4D97-AF65-F5344CB8AC3E}">
        <p14:creationId xmlns:p14="http://schemas.microsoft.com/office/powerpoint/2010/main" val="152243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8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92697"/>
            <a:ext cx="7772400" cy="100811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908720"/>
            <a:ext cx="7704856" cy="54006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text, </a:t>
            </a:r>
            <a:r>
              <a:rPr lang="en-US" b="1" i="1" dirty="0">
                <a:solidFill>
                  <a:schemeClr val="tx2">
                    <a:lumMod val="50000"/>
                  </a:schemeClr>
                </a:solidFill>
              </a:rPr>
              <a:t>Y Gododdin</a:t>
            </a:r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: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Most of its 103 </a:t>
            </a:r>
            <a:r>
              <a:rPr lang="en-US" i="1" dirty="0">
                <a:solidFill>
                  <a:schemeClr val="tx1"/>
                </a:solidFill>
              </a:rPr>
              <a:t>awdlau </a:t>
            </a:r>
            <a:r>
              <a:rPr lang="en-US" dirty="0">
                <a:solidFill>
                  <a:schemeClr val="tx1"/>
                </a:solidFill>
              </a:rPr>
              <a:t>(stanzas) concern heroes who gathered at a place called Din Eidyn (probably Edinburgh) and then fought and many of them died at a place called </a:t>
            </a:r>
            <a:r>
              <a:rPr lang="en-US" i="1" dirty="0">
                <a:solidFill>
                  <a:schemeClr val="tx1"/>
                </a:solidFill>
              </a:rPr>
              <a:t>Catraeth </a:t>
            </a:r>
            <a:r>
              <a:rPr lang="en-US" dirty="0">
                <a:solidFill>
                  <a:schemeClr val="tx1"/>
                </a:solidFill>
              </a:rPr>
              <a:t>(probably Catterick</a:t>
            </a:r>
            <a:r>
              <a:rPr lang="en-US" dirty="0" smtClean="0">
                <a:solidFill>
                  <a:schemeClr val="tx1"/>
                </a:solidFill>
              </a:rPr>
              <a:t>); battle probably mid to late 6th century.</a:t>
            </a:r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The manuscript, Cardiff, South </a:t>
            </a:r>
            <a:r>
              <a:rPr lang="en-US" b="1" dirty="0" err="1">
                <a:solidFill>
                  <a:schemeClr val="tx2">
                    <a:lumMod val="50000"/>
                  </a:schemeClr>
                </a:solidFill>
              </a:rPr>
              <a:t>Glamorgan</a:t>
            </a:r>
            <a:r>
              <a:rPr lang="en-US" b="1" dirty="0">
                <a:solidFill>
                  <a:schemeClr val="tx2">
                    <a:lumMod val="50000"/>
                  </a:schemeClr>
                </a:solidFill>
              </a:rPr>
              <a:t> Library, MS 2.81 = ‘Llyfr Aneirin’ (the Book of Aneirin): </a:t>
            </a:r>
            <a:r>
              <a:rPr lang="en-US" dirty="0">
                <a:solidFill>
                  <a:schemeClr val="tx1"/>
                </a:solidFill>
              </a:rPr>
              <a:t>a Welsh manuscript of </a:t>
            </a:r>
            <a:r>
              <a:rPr lang="en-US" i="1" dirty="0">
                <a:solidFill>
                  <a:schemeClr val="tx1"/>
                </a:solidFill>
              </a:rPr>
              <a:t>c. </a:t>
            </a:r>
            <a:r>
              <a:rPr lang="en-US" dirty="0">
                <a:solidFill>
                  <a:schemeClr val="tx1"/>
                </a:solidFill>
              </a:rPr>
              <a:t>1275. This is the single significant copy, all other surviving copies are later and derive </a:t>
            </a:r>
            <a:r>
              <a:rPr lang="en-US" dirty="0" smtClean="0">
                <a:solidFill>
                  <a:schemeClr val="tx1"/>
                </a:solidFill>
              </a:rPr>
              <a:t>from </a:t>
            </a:r>
            <a:r>
              <a:rPr lang="en-US" dirty="0" err="1" smtClean="0">
                <a:solidFill>
                  <a:schemeClr val="tx1"/>
                </a:solidFill>
              </a:rPr>
              <a:t>LlA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in its present truncated state </a:t>
            </a:r>
            <a:r>
              <a:rPr lang="en-US" dirty="0" smtClean="0">
                <a:solidFill>
                  <a:schemeClr val="tx1"/>
                </a:solidFill>
              </a:rPr>
              <a:t>(i.e. after the </a:t>
            </a:r>
            <a:r>
              <a:rPr lang="en-US" dirty="0">
                <a:solidFill>
                  <a:schemeClr val="tx1"/>
                </a:solidFill>
              </a:rPr>
              <a:t>last 10 pages </a:t>
            </a:r>
            <a:r>
              <a:rPr lang="en-US" dirty="0" smtClean="0">
                <a:solidFill>
                  <a:schemeClr val="tx1"/>
                </a:solidFill>
              </a:rPr>
              <a:t>were cut </a:t>
            </a:r>
            <a:r>
              <a:rPr lang="en-US" dirty="0">
                <a:solidFill>
                  <a:schemeClr val="tx1"/>
                </a:solidFill>
              </a:rPr>
              <a:t>out).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97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0C8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100" b="1" dirty="0" smtClean="0"/>
              <a:t/>
            </a:r>
            <a:br>
              <a:rPr lang="en-US" sz="3100" b="1" dirty="0" smtClean="0"/>
            </a:br>
            <a:r>
              <a:rPr lang="en-US" sz="3100" b="1" dirty="0"/>
              <a:t/>
            </a:r>
            <a:br>
              <a:rPr lang="en-US" sz="3100" b="1" dirty="0"/>
            </a:br>
            <a:r>
              <a:rPr lang="en-US" sz="3800" b="1" dirty="0" smtClean="0">
                <a:solidFill>
                  <a:schemeClr val="tx2">
                    <a:lumMod val="50000"/>
                  </a:schemeClr>
                </a:solidFill>
              </a:rPr>
              <a:t>Today’s subject: </a:t>
            </a:r>
            <a:br>
              <a:rPr lang="en-US" sz="38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US" sz="3800" dirty="0" smtClean="0">
                <a:solidFill>
                  <a:schemeClr val="tx2">
                    <a:lumMod val="50000"/>
                  </a:schemeClr>
                </a:solidFill>
              </a:rPr>
              <a:t>the reference to Arthur in </a:t>
            </a:r>
            <a:r>
              <a:rPr lang="en-US" sz="3800" i="1" dirty="0" smtClean="0">
                <a:solidFill>
                  <a:schemeClr val="tx2">
                    <a:lumMod val="50000"/>
                  </a:schemeClr>
                </a:solidFill>
              </a:rPr>
              <a:t>Y Gododdin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US" sz="3000" dirty="0" smtClean="0"/>
              <a:t>What </a:t>
            </a:r>
            <a:r>
              <a:rPr lang="en-US" sz="3000" dirty="0"/>
              <a:t>does the </a:t>
            </a:r>
            <a:r>
              <a:rPr lang="en-US" sz="3000" i="1" dirty="0"/>
              <a:t>awdl</a:t>
            </a:r>
            <a:r>
              <a:rPr lang="en-US" sz="3000" dirty="0"/>
              <a:t> naming Arthur mean?</a:t>
            </a:r>
            <a:endParaRPr lang="en-GB" sz="3000" dirty="0"/>
          </a:p>
          <a:p>
            <a:pPr marL="514350" lvl="0" indent="-514350">
              <a:buFont typeface="+mj-lt"/>
              <a:buAutoNum type="arabicPeriod"/>
            </a:pPr>
            <a:r>
              <a:rPr lang="en-US" sz="3000" dirty="0"/>
              <a:t>What is the </a:t>
            </a:r>
            <a:r>
              <a:rPr lang="en-US" sz="3000" i="1" dirty="0" err="1" smtClean="0"/>
              <a:t>awdl</a:t>
            </a:r>
            <a:r>
              <a:rPr lang="en-US" sz="3000" dirty="0" err="1" smtClean="0"/>
              <a:t>’s</a:t>
            </a:r>
            <a:r>
              <a:rPr lang="en-US" sz="3000" dirty="0" smtClean="0"/>
              <a:t> </a:t>
            </a:r>
            <a:r>
              <a:rPr lang="en-US" sz="3000" dirty="0"/>
              <a:t>position in the </a:t>
            </a:r>
            <a:r>
              <a:rPr lang="en-US" sz="3000" dirty="0" smtClean="0"/>
              <a:t>manuscript and within the structure of the text?</a:t>
            </a:r>
            <a:endParaRPr lang="en-GB" sz="3000" dirty="0"/>
          </a:p>
          <a:p>
            <a:pPr marL="514350" lvl="0" indent="-514350">
              <a:buFont typeface="+mj-lt"/>
              <a:buAutoNum type="arabicPeriod"/>
            </a:pPr>
            <a:r>
              <a:rPr lang="en-US" sz="3000" dirty="0"/>
              <a:t>What is the significance of </a:t>
            </a:r>
            <a:r>
              <a:rPr lang="en-US" sz="3000" dirty="0" smtClean="0"/>
              <a:t>the </a:t>
            </a:r>
            <a:r>
              <a:rPr lang="en-US" sz="3000" i="1" dirty="0" err="1" smtClean="0"/>
              <a:t>awdl</a:t>
            </a:r>
            <a:r>
              <a:rPr lang="en-US" sz="3000" dirty="0" err="1" smtClean="0"/>
              <a:t>’s</a:t>
            </a:r>
            <a:r>
              <a:rPr lang="en-US" sz="3000" dirty="0" smtClean="0"/>
              <a:t> meaning and position </a:t>
            </a:r>
            <a:r>
              <a:rPr lang="en-US" sz="3000" dirty="0"/>
              <a:t>for Arthurian studies?</a:t>
            </a:r>
            <a:endParaRPr lang="en-GB" sz="3000" dirty="0"/>
          </a:p>
          <a:p>
            <a:pPr marL="971550" lvl="1" indent="-514350">
              <a:buFont typeface="+mj-lt"/>
              <a:buAutoNum type="arabicPeriod"/>
            </a:pPr>
            <a:r>
              <a:rPr lang="en-US" sz="3000" dirty="0"/>
              <a:t>literature</a:t>
            </a:r>
            <a:endParaRPr lang="en-GB" sz="3000" dirty="0"/>
          </a:p>
          <a:p>
            <a:pPr marL="971550" lvl="1" indent="-514350">
              <a:buFont typeface="+mj-lt"/>
              <a:buAutoNum type="arabicPeriod"/>
            </a:pPr>
            <a:r>
              <a:rPr lang="en-US" sz="3000" dirty="0"/>
              <a:t>history</a:t>
            </a:r>
            <a:endParaRPr lang="en-GB" sz="3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74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453815"/>
            <a:ext cx="8208912" cy="4608511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smtClean="0"/>
              <a:t>Ef </a:t>
            </a:r>
            <a:r>
              <a:rPr lang="en-US" sz="3300" dirty="0" err="1"/>
              <a:t>gʋant</a:t>
            </a:r>
            <a:r>
              <a:rPr lang="en-US" sz="3300" dirty="0"/>
              <a:t> </a:t>
            </a:r>
            <a:r>
              <a:rPr lang="en-US" sz="3300" dirty="0" err="1"/>
              <a:t>tra·tri-gant</a:t>
            </a:r>
            <a:r>
              <a:rPr lang="en-US" sz="3300" dirty="0"/>
              <a:t> </a:t>
            </a:r>
            <a:r>
              <a:rPr lang="en-US" sz="3300" dirty="0" err="1"/>
              <a:t>echassaf</a:t>
            </a:r>
            <a:r>
              <a:rPr lang="en-US" sz="3300" dirty="0" smtClean="0"/>
              <a:t>.          </a:t>
            </a:r>
            <a:r>
              <a:rPr lang="en-US" sz="2400" dirty="0" smtClean="0"/>
              <a:t>[</a:t>
            </a:r>
            <a:r>
              <a:rPr lang="en-US" sz="2400" i="1" dirty="0" err="1"/>
              <a:t>ech</a:t>
            </a:r>
            <a:r>
              <a:rPr lang="en-US" sz="2400" i="1" dirty="0"/>
              <a:t> </a:t>
            </a:r>
            <a:r>
              <a:rPr lang="en-US" sz="2400" dirty="0"/>
              <a:t>+ </a:t>
            </a:r>
            <a:r>
              <a:rPr lang="en-US" sz="2400" i="1" dirty="0" err="1"/>
              <a:t>cas</a:t>
            </a:r>
            <a:r>
              <a:rPr lang="en-US" sz="2400" i="1" dirty="0"/>
              <a:t> </a:t>
            </a:r>
            <a:r>
              <a:rPr lang="en-US" sz="2400" dirty="0"/>
              <a:t>+ superlative </a:t>
            </a:r>
            <a:r>
              <a:rPr lang="en-US" sz="2400" i="1" dirty="0"/>
              <a:t>-</a:t>
            </a:r>
            <a:r>
              <a:rPr lang="en-US" sz="2400" i="1" dirty="0" err="1"/>
              <a:t>af</a:t>
            </a:r>
            <a:r>
              <a:rPr lang="en-US" sz="2400" dirty="0"/>
              <a:t>?]</a:t>
            </a:r>
            <a:endParaRPr lang="en-GB" sz="24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/>
              <a:t>Ef </a:t>
            </a:r>
            <a:r>
              <a:rPr lang="en-US" sz="3300" dirty="0" err="1"/>
              <a:t>ladhei</a:t>
            </a:r>
            <a:r>
              <a:rPr lang="en-US" sz="3300" dirty="0"/>
              <a:t> </a:t>
            </a:r>
            <a:r>
              <a:rPr lang="en-US" sz="3300" dirty="0" err="1"/>
              <a:t>a·uet</a:t>
            </a:r>
            <a:r>
              <a:rPr lang="en-US" sz="3300" dirty="0"/>
              <a:t> ac </a:t>
            </a:r>
            <a:r>
              <a:rPr lang="en-US" sz="3300" dirty="0" err="1"/>
              <a:t>eithaf</a:t>
            </a:r>
            <a:r>
              <a:rPr lang="en-US" sz="3300" dirty="0"/>
              <a:t>.</a:t>
            </a:r>
            <a:endParaRPr lang="en-GB" sz="33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err="1"/>
              <a:t>Oɪ</a:t>
            </a:r>
            <a:r>
              <a:rPr lang="el-GR" sz="3300" dirty="0"/>
              <a:t>δ</a:t>
            </a:r>
            <a:r>
              <a:rPr lang="en-US" sz="3300" dirty="0"/>
              <a:t> </a:t>
            </a:r>
            <a:r>
              <a:rPr lang="en-US" sz="3300" dirty="0" err="1"/>
              <a:t>gʋiʋ</a:t>
            </a:r>
            <a:r>
              <a:rPr lang="en-US" sz="3300" dirty="0"/>
              <a:t> ɛ </a:t>
            </a:r>
            <a:r>
              <a:rPr lang="en-US" sz="3300" dirty="0" err="1"/>
              <a:t>mlaen</a:t>
            </a:r>
            <a:r>
              <a:rPr lang="en-US" sz="3300" dirty="0"/>
              <a:t> </a:t>
            </a:r>
            <a:r>
              <a:rPr lang="en-US" sz="3300" dirty="0" err="1"/>
              <a:t>llu</a:t>
            </a:r>
            <a:r>
              <a:rPr lang="en-US" sz="3300" dirty="0"/>
              <a:t> </a:t>
            </a:r>
            <a:r>
              <a:rPr lang="en-US" sz="3300" dirty="0" err="1" smtClean="0"/>
              <a:t>llarahaf</a:t>
            </a:r>
            <a:r>
              <a:rPr lang="en-US" sz="3300" dirty="0" smtClean="0"/>
              <a:t>: </a:t>
            </a:r>
            <a:endParaRPr lang="en-GB" sz="33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err="1" smtClean="0"/>
              <a:t>go·dolei</a:t>
            </a:r>
            <a:r>
              <a:rPr lang="en-US" sz="3300" dirty="0" smtClean="0"/>
              <a:t> </a:t>
            </a:r>
            <a:r>
              <a:rPr lang="en-US" sz="3300" dirty="0"/>
              <a:t>o </a:t>
            </a:r>
            <a:r>
              <a:rPr lang="en-US" sz="3300" dirty="0" err="1"/>
              <a:t>heit</a:t>
            </a:r>
            <a:r>
              <a:rPr lang="en-US" sz="3300" dirty="0"/>
              <a:t> </a:t>
            </a:r>
            <a:r>
              <a:rPr lang="en-US" sz="3300" dirty="0" err="1"/>
              <a:t>meirch</a:t>
            </a:r>
            <a:r>
              <a:rPr lang="en-US" sz="3300" dirty="0"/>
              <a:t> ɛ </a:t>
            </a:r>
            <a:r>
              <a:rPr lang="en-US" sz="3300" dirty="0" err="1"/>
              <a:t>gayaf</a:t>
            </a:r>
            <a:r>
              <a:rPr lang="en-US" sz="3300" dirty="0"/>
              <a:t>.</a:t>
            </a:r>
            <a:endParaRPr lang="en-GB" sz="33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err="1"/>
              <a:t>Go·chore</a:t>
            </a:r>
            <a:r>
              <a:rPr lang="en-US" sz="3300" dirty="0"/>
              <a:t> brein du ar </a:t>
            </a:r>
            <a:r>
              <a:rPr lang="en-US" sz="3300" dirty="0" err="1"/>
              <a:t>uur</a:t>
            </a:r>
            <a:r>
              <a:rPr lang="en-US" sz="3600" dirty="0"/>
              <a:t>	</a:t>
            </a:r>
            <a:r>
              <a:rPr lang="en-US" sz="3100" dirty="0"/>
              <a:t>   </a:t>
            </a:r>
            <a:r>
              <a:rPr lang="en-US" sz="3100" dirty="0" smtClean="0"/>
              <a:t>                     </a:t>
            </a:r>
            <a:r>
              <a:rPr lang="en-US" sz="2400" dirty="0" smtClean="0"/>
              <a:t>[</a:t>
            </a:r>
            <a:r>
              <a:rPr lang="en-US" sz="2400" dirty="0"/>
              <a:t>cf. Old Irish </a:t>
            </a:r>
            <a:r>
              <a:rPr lang="en-US" sz="2400" i="1" dirty="0" err="1"/>
              <a:t>fo·cuirethar</a:t>
            </a:r>
            <a:r>
              <a:rPr lang="en-US" sz="2400" dirty="0"/>
              <a:t>]</a:t>
            </a:r>
            <a:endParaRPr lang="en-GB" sz="24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/>
              <a:t>caer, </a:t>
            </a:r>
            <a:r>
              <a:rPr lang="en-US" sz="3300" dirty="0" err="1"/>
              <a:t>cɛni</a:t>
            </a:r>
            <a:r>
              <a:rPr lang="en-US" sz="3300" dirty="0"/>
              <a:t> </a:t>
            </a:r>
            <a:r>
              <a:rPr lang="en-US" sz="3300" dirty="0" err="1"/>
              <a:t>bei</a:t>
            </a:r>
            <a:r>
              <a:rPr lang="en-US" sz="3300" dirty="0"/>
              <a:t> ef Arthur,</a:t>
            </a:r>
            <a:endParaRPr lang="en-GB" sz="33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err="1"/>
              <a:t>rʋng</a:t>
            </a:r>
            <a:r>
              <a:rPr lang="en-US" sz="3300" dirty="0"/>
              <a:t> </a:t>
            </a:r>
            <a:r>
              <a:rPr lang="en-US" sz="3300" dirty="0" err="1"/>
              <a:t>c</a:t>
            </a:r>
            <a:r>
              <a:rPr lang="en-US" sz="3300" i="1" dirty="0" err="1"/>
              <a:t>ʋm</a:t>
            </a:r>
            <a:r>
              <a:rPr lang="en-US" sz="3300" dirty="0" err="1"/>
              <a:t>-</a:t>
            </a:r>
            <a:r>
              <a:rPr lang="en-US" sz="3300" i="1" dirty="0" err="1"/>
              <a:t>n</a:t>
            </a:r>
            <a:r>
              <a:rPr lang="en-US" sz="3300" dirty="0" err="1"/>
              <a:t>erthi</a:t>
            </a:r>
            <a:r>
              <a:rPr lang="en-US" sz="3300" dirty="0"/>
              <a:t> </a:t>
            </a:r>
            <a:r>
              <a:rPr lang="en-US" sz="3300" dirty="0" err="1"/>
              <a:t>ɪg</a:t>
            </a:r>
            <a:r>
              <a:rPr lang="en-US" sz="3300" dirty="0"/>
              <a:t> </a:t>
            </a:r>
            <a:r>
              <a:rPr lang="en-US" sz="3300" i="1" dirty="0" err="1"/>
              <a:t>cl</a:t>
            </a:r>
            <a:r>
              <a:rPr lang="en-US" sz="3300" dirty="0" err="1"/>
              <a:t>ɪsur</a:t>
            </a:r>
            <a:r>
              <a:rPr lang="en-US" sz="3300" dirty="0" smtClean="0"/>
              <a:t>,                   </a:t>
            </a:r>
            <a:r>
              <a:rPr lang="en-US" sz="2400" dirty="0" smtClean="0"/>
              <a:t>[MS:  …</a:t>
            </a:r>
            <a:r>
              <a:rPr lang="en-US" sz="2400" dirty="0" err="1" smtClean="0"/>
              <a:t>ciuin</a:t>
            </a:r>
            <a:r>
              <a:rPr lang="en-US" sz="2400" dirty="0" smtClean="0"/>
              <a:t> </a:t>
            </a:r>
            <a:r>
              <a:rPr lang="en-US" sz="2400" dirty="0" err="1"/>
              <a:t>uerthi</a:t>
            </a:r>
            <a:r>
              <a:rPr lang="en-US" sz="2400" dirty="0"/>
              <a:t> </a:t>
            </a:r>
            <a:r>
              <a:rPr lang="en-US" sz="2400" dirty="0" err="1"/>
              <a:t>ig</a:t>
            </a:r>
            <a:r>
              <a:rPr lang="en-US" sz="2400" dirty="0"/>
              <a:t> </a:t>
            </a:r>
            <a:r>
              <a:rPr lang="en-US" sz="2400" dirty="0" err="1" smtClean="0"/>
              <a:t>disur</a:t>
            </a:r>
            <a:r>
              <a:rPr lang="en-US" sz="2400" dirty="0" smtClean="0"/>
              <a:t>]</a:t>
            </a:r>
            <a:endParaRPr lang="en-GB" sz="24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3300" dirty="0" err="1"/>
              <a:t>ɪg</a:t>
            </a:r>
            <a:r>
              <a:rPr lang="en-US" sz="3300" dirty="0"/>
              <a:t> </a:t>
            </a:r>
            <a:r>
              <a:rPr lang="en-US" sz="3300" dirty="0" err="1"/>
              <a:t>kynnor</a:t>
            </a:r>
            <a:r>
              <a:rPr lang="en-US" sz="3300" dirty="0"/>
              <a:t> </a:t>
            </a:r>
            <a:r>
              <a:rPr lang="en-US" sz="3300" dirty="0" err="1" smtClean="0"/>
              <a:t>gʋernor</a:t>
            </a:r>
            <a:r>
              <a:rPr lang="en-US" sz="3300" dirty="0" smtClean="0"/>
              <a:t>—</a:t>
            </a:r>
            <a:r>
              <a:rPr lang="en-US" sz="3300" dirty="0" err="1" smtClean="0"/>
              <a:t>Gʋaʋr</a:t>
            </a:r>
            <a:r>
              <a:rPr lang="el-GR" sz="3300" dirty="0" smtClean="0">
                <a:solidFill>
                  <a:schemeClr val="accent5">
                    <a:lumMod val="75000"/>
                  </a:schemeClr>
                </a:solidFill>
              </a:rPr>
              <a:t>δ</a:t>
            </a:r>
            <a:r>
              <a:rPr lang="en-US" sz="3300" dirty="0" err="1" smtClean="0">
                <a:solidFill>
                  <a:schemeClr val="accent5">
                    <a:lumMod val="75000"/>
                  </a:schemeClr>
                </a:solidFill>
              </a:rPr>
              <a:t>ur</a:t>
            </a:r>
            <a:r>
              <a:rPr lang="en-US" sz="3300" dirty="0"/>
              <a:t>.   </a:t>
            </a:r>
            <a:r>
              <a:rPr lang="en-US" sz="3300" dirty="0" smtClean="0"/>
              <a:t>           </a:t>
            </a:r>
            <a:r>
              <a:rPr lang="en-US" sz="2400" dirty="0" smtClean="0"/>
              <a:t>[</a:t>
            </a:r>
            <a:r>
              <a:rPr lang="en-US" sz="2400" i="1" dirty="0" err="1"/>
              <a:t>Gʋortur</a:t>
            </a:r>
            <a:r>
              <a:rPr lang="en-US" sz="2400" i="1" dirty="0"/>
              <a:t> </a:t>
            </a:r>
            <a:r>
              <a:rPr lang="en-US" sz="2400" dirty="0" smtClean="0"/>
              <a:t>?&lt; </a:t>
            </a:r>
            <a:r>
              <a:rPr lang="en-US" sz="2400" i="1" dirty="0" smtClean="0"/>
              <a:t>*</a:t>
            </a:r>
            <a:r>
              <a:rPr lang="en-US" sz="2400" i="1" dirty="0" err="1"/>
              <a:t>Uerturiu</a:t>
            </a:r>
            <a:r>
              <a:rPr lang="en-US" sz="2400" i="1" dirty="0"/>
              <a:t>̄</a:t>
            </a:r>
            <a:r>
              <a:rPr lang="en-US" sz="2400" dirty="0"/>
              <a:t> = </a:t>
            </a:r>
            <a:endParaRPr lang="en-US" sz="2400" dirty="0" smtClean="0"/>
          </a:p>
          <a:p>
            <a:pPr marL="0" indent="0" algn="r">
              <a:spcBef>
                <a:spcPts val="0"/>
              </a:spcBef>
              <a:buNone/>
            </a:pPr>
            <a:r>
              <a:rPr lang="en-US" sz="2400" dirty="0"/>
              <a:t>	</a:t>
            </a:r>
            <a:r>
              <a:rPr lang="en-US" sz="2400" dirty="0" smtClean="0"/>
              <a:t>				      singular </a:t>
            </a:r>
            <a:r>
              <a:rPr lang="en-US" sz="2400" dirty="0"/>
              <a:t>of </a:t>
            </a:r>
            <a:r>
              <a:rPr lang="en-US" sz="2400" i="1" dirty="0" err="1" smtClean="0"/>
              <a:t>Uerturiones</a:t>
            </a:r>
            <a:r>
              <a:rPr lang="en-US" sz="2400" dirty="0" smtClean="0"/>
              <a:t>]</a:t>
            </a:r>
            <a:endParaRPr lang="en-GB" sz="2600" dirty="0"/>
          </a:p>
          <a:p>
            <a:pPr marL="0" indent="0">
              <a:buNone/>
            </a:pPr>
            <a:endParaRPr lang="en-US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971600" y="30652"/>
            <a:ext cx="80746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/>
              <a:t>Awdl B</a:t>
            </a:r>
            <a:r>
              <a:rPr lang="en-US" sz="2400" b="1" baseline="30000" dirty="0" smtClean="0"/>
              <a:t>2</a:t>
            </a:r>
            <a:r>
              <a:rPr lang="en-US" sz="2400" b="1" dirty="0" smtClean="0"/>
              <a:t>.38 [p. 37, lines 18–23]  </a:t>
            </a:r>
            <a:r>
              <a:rPr lang="en-US" sz="2400" dirty="0" smtClean="0"/>
              <a:t>[edited text]</a:t>
            </a:r>
            <a:endParaRPr lang="en-GB" sz="2400" dirty="0" smtClean="0"/>
          </a:p>
          <a:p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221087"/>
            <a:ext cx="7582545" cy="270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65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332656"/>
            <a:ext cx="8640960" cy="619268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10000"/>
              </a:lnSpc>
              <a:spcBef>
                <a:spcPts val="0"/>
              </a:spcBef>
              <a:spcAft>
                <a:spcPts val="1500"/>
              </a:spcAft>
              <a:buNone/>
            </a:pPr>
            <a:r>
              <a:rPr lang="en-US" sz="2200" dirty="0" smtClean="0"/>
              <a:t>	[edited text &amp; translation]</a:t>
            </a:r>
            <a:endParaRPr lang="en-GB" sz="2200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smtClean="0"/>
              <a:t>Ef </a:t>
            </a:r>
            <a:r>
              <a:rPr lang="en-US" sz="2800" b="1" dirty="0" err="1"/>
              <a:t>gʋant</a:t>
            </a:r>
            <a:r>
              <a:rPr lang="en-US" sz="2800" b="1" dirty="0"/>
              <a:t> </a:t>
            </a:r>
            <a:r>
              <a:rPr lang="en-US" sz="2800" b="1" dirty="0" err="1"/>
              <a:t>tra·tri-gant</a:t>
            </a:r>
            <a:r>
              <a:rPr lang="en-US" sz="2800" b="1" dirty="0"/>
              <a:t> </a:t>
            </a:r>
            <a:r>
              <a:rPr lang="en-US" sz="2800" b="1" dirty="0" err="1"/>
              <a:t>echassaf</a:t>
            </a:r>
            <a:r>
              <a:rPr lang="en-US" sz="2400" b="1" dirty="0" smtClean="0"/>
              <a:t>.          </a:t>
            </a:r>
            <a:r>
              <a:rPr lang="en-US" sz="2400" dirty="0" smtClean="0"/>
              <a:t>[</a:t>
            </a:r>
            <a:r>
              <a:rPr lang="en-US" sz="2400" i="1" dirty="0" err="1" smtClean="0"/>
              <a:t>ech</a:t>
            </a:r>
            <a:r>
              <a:rPr lang="en-US" sz="2400" i="1" dirty="0" smtClean="0"/>
              <a:t> </a:t>
            </a:r>
            <a:r>
              <a:rPr lang="en-US" sz="2400" dirty="0" smtClean="0"/>
              <a:t>+ </a:t>
            </a:r>
            <a:r>
              <a:rPr lang="en-US" sz="2400" i="1" dirty="0" err="1" smtClean="0"/>
              <a:t>cas</a:t>
            </a:r>
            <a:r>
              <a:rPr lang="en-US" sz="2400" i="1" dirty="0" smtClean="0"/>
              <a:t> </a:t>
            </a:r>
            <a:r>
              <a:rPr lang="en-US" sz="2400" dirty="0" smtClean="0"/>
              <a:t>+ superlative </a:t>
            </a:r>
            <a:r>
              <a:rPr lang="en-US" sz="2400" i="1" dirty="0" smtClean="0"/>
              <a:t>-</a:t>
            </a:r>
            <a:r>
              <a:rPr lang="en-US" sz="2400" i="1" dirty="0" err="1" smtClean="0"/>
              <a:t>af</a:t>
            </a:r>
            <a:r>
              <a:rPr lang="en-US" sz="2400" dirty="0" smtClean="0"/>
              <a:t>? Cf. </a:t>
            </a:r>
            <a:r>
              <a:rPr lang="en-US" sz="2400" i="1" dirty="0" smtClean="0"/>
              <a:t>esgar ‘enemy</a:t>
            </a:r>
            <a:r>
              <a:rPr lang="en-US" sz="2400" dirty="0" smtClean="0"/>
              <a:t>’]</a:t>
            </a:r>
            <a:endParaRPr lang="en-US" sz="2800" b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The foe’s greatest </a:t>
            </a:r>
            <a:r>
              <a:rPr lang="en-US" sz="2400" i="1" dirty="0"/>
              <a:t>opponent </a:t>
            </a:r>
            <a:r>
              <a:rPr lang="en-US" sz="2400" i="1" dirty="0" smtClean="0"/>
              <a:t>struck, surpassing the </a:t>
            </a:r>
            <a:r>
              <a:rPr lang="en-US" sz="2400" i="1" dirty="0"/>
              <a:t>[host of] </a:t>
            </a:r>
            <a:r>
              <a:rPr lang="en-US" sz="2400" i="1" dirty="0" smtClean="0"/>
              <a:t>300.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smtClean="0"/>
              <a:t>Ef </a:t>
            </a:r>
            <a:r>
              <a:rPr lang="en-US" sz="2800" b="1" dirty="0" err="1"/>
              <a:t>ladhei</a:t>
            </a:r>
            <a:r>
              <a:rPr lang="en-US" sz="2800" b="1" dirty="0"/>
              <a:t> </a:t>
            </a:r>
            <a:r>
              <a:rPr lang="en-US" sz="2800" b="1" dirty="0" err="1"/>
              <a:t>a·uet</a:t>
            </a:r>
            <a:r>
              <a:rPr lang="en-US" sz="2800" b="1" dirty="0"/>
              <a:t> ac </a:t>
            </a:r>
            <a:r>
              <a:rPr lang="en-US" sz="2800" b="1" dirty="0" err="1"/>
              <a:t>eithaf</a:t>
            </a:r>
            <a:r>
              <a:rPr lang="en-US" sz="2800" b="1" dirty="0" smtClean="0"/>
              <a:t>.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He would cut men down at both the mid zone and the far flank.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err="1" smtClean="0"/>
              <a:t>Oɪ</a:t>
            </a:r>
            <a:r>
              <a:rPr lang="el-GR" sz="2800" b="1" dirty="0"/>
              <a:t>δ</a:t>
            </a:r>
            <a:r>
              <a:rPr lang="en-US" sz="2800" b="1" dirty="0"/>
              <a:t> </a:t>
            </a:r>
            <a:r>
              <a:rPr lang="en-US" sz="2800" b="1" dirty="0" err="1"/>
              <a:t>gʋiʋ</a:t>
            </a:r>
            <a:r>
              <a:rPr lang="en-US" sz="2800" b="1" dirty="0"/>
              <a:t> ɛ </a:t>
            </a:r>
            <a:r>
              <a:rPr lang="en-US" sz="2800" b="1" dirty="0" err="1"/>
              <a:t>mlaen</a:t>
            </a:r>
            <a:r>
              <a:rPr lang="en-US" sz="2800" b="1" dirty="0"/>
              <a:t> </a:t>
            </a:r>
            <a:r>
              <a:rPr lang="en-US" sz="2800" b="1" dirty="0" err="1"/>
              <a:t>llu</a:t>
            </a:r>
            <a:r>
              <a:rPr lang="en-US" sz="2800" b="1" dirty="0"/>
              <a:t> </a:t>
            </a:r>
            <a:r>
              <a:rPr lang="en-US" sz="2800" b="1" dirty="0" err="1" smtClean="0"/>
              <a:t>llarahaf</a:t>
            </a:r>
            <a:r>
              <a:rPr lang="en-US" sz="2800" b="1" dirty="0" smtClean="0"/>
              <a:t>: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The most generous hero’s acts were exemplary in the presence of the company:</a:t>
            </a:r>
            <a:endParaRPr lang="en-GB" sz="2400" i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err="1" smtClean="0"/>
              <a:t>go·dolei</a:t>
            </a:r>
            <a:r>
              <a:rPr lang="en-US" sz="2800" b="1" dirty="0" smtClean="0"/>
              <a:t> </a:t>
            </a:r>
            <a:r>
              <a:rPr lang="en-US" sz="2800" b="1" dirty="0"/>
              <a:t>o </a:t>
            </a:r>
            <a:r>
              <a:rPr lang="en-US" sz="2800" b="1" dirty="0" err="1"/>
              <a:t>heit</a:t>
            </a:r>
            <a:r>
              <a:rPr lang="en-US" sz="2800" b="1" dirty="0"/>
              <a:t> </a:t>
            </a:r>
            <a:r>
              <a:rPr lang="en-US" sz="2800" b="1" dirty="0" err="1"/>
              <a:t>meirch</a:t>
            </a:r>
            <a:r>
              <a:rPr lang="en-US" sz="2800" b="1" dirty="0"/>
              <a:t> ɛ </a:t>
            </a:r>
            <a:r>
              <a:rPr lang="en-US" sz="2800" b="1" dirty="0" err="1"/>
              <a:t>gayaf</a:t>
            </a:r>
            <a:r>
              <a:rPr lang="en-US" sz="2800" b="1" dirty="0" smtClean="0"/>
              <a:t>.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he used to share out from a  herd of horses in the winter.</a:t>
            </a:r>
            <a:endParaRPr lang="en-GB" sz="2400" i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err="1" smtClean="0"/>
              <a:t>Go·chore</a:t>
            </a:r>
            <a:r>
              <a:rPr lang="en-US" sz="2800" b="1" dirty="0" smtClean="0"/>
              <a:t> </a:t>
            </a:r>
            <a:r>
              <a:rPr lang="en-US" sz="2800" b="1" dirty="0"/>
              <a:t>brein du ar </a:t>
            </a:r>
            <a:r>
              <a:rPr lang="en-US" sz="2800" b="1" dirty="0" err="1" smtClean="0"/>
              <a:t>uur</a:t>
            </a:r>
            <a:r>
              <a:rPr lang="en-US" sz="2800" b="1" dirty="0" smtClean="0"/>
              <a:t>                                        </a:t>
            </a:r>
            <a:r>
              <a:rPr lang="en-US" sz="2400" dirty="0" smtClean="0"/>
              <a:t>[cf. Old Irish </a:t>
            </a:r>
            <a:r>
              <a:rPr lang="en-US" sz="2400" i="1" dirty="0" err="1" smtClean="0"/>
              <a:t>fo·cuirethar</a:t>
            </a:r>
            <a:r>
              <a:rPr lang="en-US" sz="2400" dirty="0" smtClean="0"/>
              <a:t>]</a:t>
            </a:r>
            <a:endParaRPr lang="en-US" sz="2400" b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He used to send black crows down to the front of the wall   </a:t>
            </a:r>
            <a:endParaRPr lang="en-GB" sz="2400" i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smtClean="0"/>
              <a:t>caer</a:t>
            </a:r>
            <a:r>
              <a:rPr lang="en-US" sz="2800" b="1" dirty="0"/>
              <a:t>, </a:t>
            </a:r>
            <a:r>
              <a:rPr lang="en-US" sz="2800" b="1" dirty="0" err="1"/>
              <a:t>cɛni</a:t>
            </a:r>
            <a:r>
              <a:rPr lang="en-US" sz="2800" b="1" dirty="0"/>
              <a:t> </a:t>
            </a:r>
            <a:r>
              <a:rPr lang="en-US" sz="2800" b="1" dirty="0" err="1"/>
              <a:t>bei</a:t>
            </a:r>
            <a:r>
              <a:rPr lang="en-US" sz="2800" b="1" dirty="0"/>
              <a:t> ef Arthur</a:t>
            </a:r>
            <a:r>
              <a:rPr lang="en-US" sz="2800" b="1" dirty="0" smtClean="0"/>
              <a:t>,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of the fortified town—though he was not Arthur—</a:t>
            </a:r>
            <a:endParaRPr lang="en-GB" sz="2400" i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err="1" smtClean="0"/>
              <a:t>rʋng</a:t>
            </a:r>
            <a:r>
              <a:rPr lang="en-US" sz="2800" b="1" dirty="0" smtClean="0"/>
              <a:t> </a:t>
            </a:r>
            <a:r>
              <a:rPr lang="en-US" sz="2800" b="1" dirty="0" err="1"/>
              <a:t>c</a:t>
            </a:r>
            <a:r>
              <a:rPr lang="en-US" sz="2800" b="1" i="1" dirty="0" err="1"/>
              <a:t>ʋm</a:t>
            </a:r>
            <a:r>
              <a:rPr lang="en-US" sz="2800" b="1" dirty="0" err="1"/>
              <a:t>-</a:t>
            </a:r>
            <a:r>
              <a:rPr lang="en-US" sz="2800" b="1" i="1" dirty="0" err="1"/>
              <a:t>n</a:t>
            </a:r>
            <a:r>
              <a:rPr lang="en-US" sz="2800" b="1" dirty="0" err="1"/>
              <a:t>erthi</a:t>
            </a:r>
            <a:r>
              <a:rPr lang="en-US" sz="2800" b="1" dirty="0"/>
              <a:t> </a:t>
            </a:r>
            <a:r>
              <a:rPr lang="en-US" sz="2800" b="1" dirty="0" err="1"/>
              <a:t>ɪg</a:t>
            </a:r>
            <a:r>
              <a:rPr lang="en-US" sz="2800" b="1" dirty="0"/>
              <a:t> </a:t>
            </a:r>
            <a:r>
              <a:rPr lang="en-US" sz="2800" b="1" i="1" dirty="0" err="1"/>
              <a:t>cl</a:t>
            </a:r>
            <a:r>
              <a:rPr lang="en-US" sz="2800" b="1" dirty="0" err="1"/>
              <a:t>ɪsur</a:t>
            </a:r>
            <a:r>
              <a:rPr lang="en-US" sz="2800" b="1" dirty="0" smtClean="0"/>
              <a:t>,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/>
              <a:t>in </a:t>
            </a:r>
            <a:r>
              <a:rPr lang="en-US" sz="2400" i="1" dirty="0" smtClean="0"/>
              <a:t>martial feats between powerful  men,</a:t>
            </a:r>
            <a:endParaRPr lang="en-GB" sz="2400" i="1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800" b="1" dirty="0" err="1" smtClean="0"/>
              <a:t>ɪg</a:t>
            </a:r>
            <a:r>
              <a:rPr lang="en-US" sz="2800" b="1" dirty="0" smtClean="0"/>
              <a:t> </a:t>
            </a:r>
            <a:r>
              <a:rPr lang="en-US" sz="2800" b="1" dirty="0" err="1"/>
              <a:t>kynnor</a:t>
            </a:r>
            <a:r>
              <a:rPr lang="en-US" sz="2800" b="1" dirty="0"/>
              <a:t> </a:t>
            </a:r>
            <a:r>
              <a:rPr lang="en-US" sz="2800" b="1" dirty="0" err="1" smtClean="0"/>
              <a:t>gʋernor</a:t>
            </a:r>
            <a:r>
              <a:rPr lang="en-US" sz="2800" b="1" dirty="0" smtClean="0"/>
              <a:t>—</a:t>
            </a:r>
            <a:r>
              <a:rPr lang="en-US" sz="2800" b="1" dirty="0" err="1" smtClean="0"/>
              <a:t>Gʋaʋr</a:t>
            </a:r>
            <a:r>
              <a:rPr lang="el-GR" sz="2800" b="1" dirty="0" smtClean="0"/>
              <a:t>δ</a:t>
            </a:r>
            <a:r>
              <a:rPr lang="en-US" sz="2800" b="1" dirty="0" err="1" smtClean="0"/>
              <a:t>ur</a:t>
            </a:r>
            <a:r>
              <a:rPr lang="en-US" sz="2800" b="1" dirty="0" smtClean="0"/>
              <a:t>.             </a:t>
            </a:r>
            <a:r>
              <a:rPr lang="en-US" sz="2400" dirty="0" smtClean="0"/>
              <a:t>[</a:t>
            </a:r>
            <a:r>
              <a:rPr lang="en-US" sz="2400" b="1" i="1" dirty="0" smtClean="0"/>
              <a:t>*</a:t>
            </a:r>
            <a:r>
              <a:rPr lang="en-US" sz="2400" b="1" i="1" dirty="0" err="1" smtClean="0"/>
              <a:t>Gʋortur</a:t>
            </a:r>
            <a:r>
              <a:rPr lang="en-US" sz="2400" b="1" i="1" dirty="0" smtClean="0"/>
              <a:t>  </a:t>
            </a:r>
            <a:r>
              <a:rPr lang="en-US" sz="2400" dirty="0" smtClean="0"/>
              <a:t>&lt; </a:t>
            </a:r>
            <a:r>
              <a:rPr lang="en-US" sz="2400" i="1" dirty="0" smtClean="0"/>
              <a:t>*</a:t>
            </a:r>
            <a:r>
              <a:rPr lang="en-US" sz="2400" i="1" dirty="0" err="1" smtClean="0"/>
              <a:t>Uerturiu</a:t>
            </a:r>
            <a:r>
              <a:rPr lang="en-US" sz="2400" i="1" dirty="0" smtClean="0"/>
              <a:t>: </a:t>
            </a:r>
            <a:r>
              <a:rPr lang="en-US" sz="2400" i="1" dirty="0" err="1" smtClean="0"/>
              <a:t>Uerturiones</a:t>
            </a:r>
            <a:r>
              <a:rPr lang="en-US" sz="2400" dirty="0" smtClean="0"/>
              <a:t>] </a:t>
            </a:r>
            <a:r>
              <a:rPr lang="en-US" sz="2800" b="1" dirty="0" smtClean="0"/>
              <a:t>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i="1" dirty="0" smtClean="0"/>
              <a:t>in the first rank of the line of </a:t>
            </a:r>
            <a:r>
              <a:rPr lang="en-US" sz="2400" i="1" dirty="0" err="1" smtClean="0"/>
              <a:t>alderwood</a:t>
            </a:r>
            <a:r>
              <a:rPr lang="en-US" sz="2400" i="1" dirty="0" smtClean="0"/>
              <a:t> [shields]</a:t>
            </a:r>
            <a:r>
              <a:rPr lang="en-US" sz="2400" dirty="0" smtClean="0"/>
              <a:t>—</a:t>
            </a:r>
            <a:r>
              <a:rPr lang="en-US" sz="2400" i="1" dirty="0" err="1" smtClean="0"/>
              <a:t>Gʋortur</a:t>
            </a:r>
            <a:r>
              <a:rPr lang="en-US" sz="2400" dirty="0" smtClean="0"/>
              <a:t>.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sz="2400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sz="2400" dirty="0" smtClean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sz="2400" dirty="0" smtClean="0"/>
              <a:t>[¶Note: ʋ = Modern </a:t>
            </a:r>
            <a:r>
              <a:rPr lang="en-US" sz="2400" i="1" dirty="0" smtClean="0"/>
              <a:t>w</a:t>
            </a:r>
            <a:r>
              <a:rPr lang="en-US" sz="2400" dirty="0" smtClean="0"/>
              <a:t> spelled </a:t>
            </a:r>
            <a:r>
              <a:rPr lang="en-US" sz="2400" i="1" dirty="0" smtClean="0"/>
              <a:t>u </a:t>
            </a:r>
            <a:r>
              <a:rPr lang="en-US" sz="2400" dirty="0" smtClean="0"/>
              <a:t>in </a:t>
            </a:r>
            <a:r>
              <a:rPr lang="en-US" sz="2400" dirty="0" err="1" smtClean="0"/>
              <a:t>LlA</a:t>
            </a:r>
            <a:r>
              <a:rPr lang="en-US" sz="2400" dirty="0" smtClean="0"/>
              <a:t>; ɪ = Modern </a:t>
            </a:r>
            <a:r>
              <a:rPr lang="en-US" sz="2400" i="1" dirty="0" smtClean="0"/>
              <a:t>y </a:t>
            </a:r>
            <a:r>
              <a:rPr lang="en-US" sz="2400" dirty="0" smtClean="0"/>
              <a:t>spelled </a:t>
            </a:r>
            <a:r>
              <a:rPr lang="en-US" sz="2400" i="1" dirty="0" smtClean="0"/>
              <a:t>i </a:t>
            </a:r>
            <a:r>
              <a:rPr lang="en-US" sz="2400" dirty="0" smtClean="0"/>
              <a:t>in </a:t>
            </a:r>
            <a:r>
              <a:rPr lang="en-US" sz="2400" dirty="0" err="1" smtClean="0"/>
              <a:t>LlA</a:t>
            </a:r>
            <a:r>
              <a:rPr lang="en-US" sz="2400" dirty="0" smtClean="0"/>
              <a:t>; ε = Modern </a:t>
            </a:r>
            <a:r>
              <a:rPr lang="en-US" sz="2400" i="1" dirty="0" smtClean="0"/>
              <a:t>y </a:t>
            </a:r>
            <a:r>
              <a:rPr lang="en-US" sz="2400" dirty="0" smtClean="0"/>
              <a:t>spelled </a:t>
            </a:r>
            <a:r>
              <a:rPr lang="en-US" sz="2400" i="1" dirty="0" smtClean="0"/>
              <a:t>e </a:t>
            </a:r>
            <a:r>
              <a:rPr lang="en-US" sz="2400" dirty="0" smtClean="0"/>
              <a:t>in </a:t>
            </a:r>
            <a:r>
              <a:rPr lang="en-US" sz="2400" dirty="0" err="1" smtClean="0"/>
              <a:t>LlA</a:t>
            </a:r>
            <a:r>
              <a:rPr lang="en-US" sz="2400" dirty="0" smtClean="0"/>
              <a:t>] 								</a:t>
            </a:r>
          </a:p>
        </p:txBody>
      </p:sp>
      <p:sp>
        <p:nvSpPr>
          <p:cNvPr id="2" name="Rectangle 1"/>
          <p:cNvSpPr/>
          <p:nvPr/>
        </p:nvSpPr>
        <p:spPr>
          <a:xfrm>
            <a:off x="6732240" y="3789040"/>
            <a:ext cx="4032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73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0C8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100" b="1" dirty="0" smtClean="0">
                <a:solidFill>
                  <a:srgbClr val="A40000"/>
                </a:solidFill>
              </a:rPr>
              <a:t>Structure of the Llyfr Aneirin text of </a:t>
            </a:r>
            <a:r>
              <a:rPr lang="en-US" sz="3100" b="1" i="1" dirty="0" smtClean="0">
                <a:solidFill>
                  <a:srgbClr val="A40000"/>
                </a:solidFill>
              </a:rPr>
              <a:t>Y Gododdin</a:t>
            </a:r>
            <a:r>
              <a:rPr lang="en-US" sz="3100" b="1" dirty="0" smtClean="0">
                <a:solidFill>
                  <a:srgbClr val="A40000"/>
                </a:solidFill>
              </a:rPr>
              <a:t>: </a:t>
            </a:r>
            <a:br>
              <a:rPr lang="en-US" sz="3100" b="1" dirty="0" smtClean="0">
                <a:solidFill>
                  <a:srgbClr val="A40000"/>
                </a:solidFill>
              </a:rPr>
            </a:br>
            <a:r>
              <a:rPr lang="en-US" sz="3000" dirty="0" smtClean="0">
                <a:solidFill>
                  <a:srgbClr val="A40000"/>
                </a:solidFill>
              </a:rPr>
              <a:t>one manuscript, two scribes (A+B), three texts (A, B</a:t>
            </a:r>
            <a:r>
              <a:rPr lang="en-US" sz="3000" baseline="30000" dirty="0" smtClean="0">
                <a:solidFill>
                  <a:srgbClr val="A40000"/>
                </a:solidFill>
              </a:rPr>
              <a:t>1</a:t>
            </a:r>
            <a:r>
              <a:rPr lang="en-US" sz="3000" dirty="0" smtClean="0">
                <a:solidFill>
                  <a:srgbClr val="A40000"/>
                </a:solidFill>
              </a:rPr>
              <a:t>, B</a:t>
            </a:r>
            <a:r>
              <a:rPr lang="en-US" sz="3000" baseline="30000" dirty="0" smtClean="0">
                <a:solidFill>
                  <a:srgbClr val="A40000"/>
                </a:solidFill>
              </a:rPr>
              <a:t>2</a:t>
            </a:r>
            <a:r>
              <a:rPr lang="en-US" sz="3000" dirty="0" smtClean="0">
                <a:solidFill>
                  <a:srgbClr val="A40000"/>
                </a:solidFill>
              </a:rPr>
              <a:t>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700" b="1" dirty="0" smtClean="0">
                <a:solidFill>
                  <a:srgbClr val="A40000"/>
                </a:solidFill>
              </a:rPr>
              <a:t>Text </a:t>
            </a:r>
            <a:r>
              <a:rPr lang="en-US" sz="3700" b="1" dirty="0">
                <a:solidFill>
                  <a:srgbClr val="A40000"/>
                </a:solidFill>
              </a:rPr>
              <a:t>A: </a:t>
            </a:r>
            <a:r>
              <a:rPr lang="en-US" sz="3700" dirty="0"/>
              <a:t>Scribe </a:t>
            </a:r>
            <a:r>
              <a:rPr lang="en-US" sz="3700" dirty="0" smtClean="0"/>
              <a:t>A </a:t>
            </a:r>
            <a:r>
              <a:rPr lang="en-US" sz="3700" dirty="0"/>
              <a:t>wrote (i.e. copied) Llyfr Aneirin p. 1 to p. 23, line 5, in 13th-century spelling, with some orthographic slips and throwbacks retained from the exemplar.</a:t>
            </a:r>
            <a:endParaRPr lang="en-GB" sz="3700" dirty="0"/>
          </a:p>
          <a:p>
            <a:pPr marL="742950" indent="-742950">
              <a:buFont typeface="+mj-lt"/>
              <a:buAutoNum type="arabicPeriod"/>
            </a:pPr>
            <a:r>
              <a:rPr lang="en-US" sz="3700" b="1" dirty="0">
                <a:solidFill>
                  <a:srgbClr val="A40000"/>
                </a:solidFill>
              </a:rPr>
              <a:t>Text B</a:t>
            </a:r>
            <a:r>
              <a:rPr lang="en-US" sz="3700" b="1" baseline="30000" dirty="0">
                <a:solidFill>
                  <a:srgbClr val="A40000"/>
                </a:solidFill>
              </a:rPr>
              <a:t>1</a:t>
            </a:r>
            <a:r>
              <a:rPr lang="en-US" sz="3700" b="1" dirty="0">
                <a:solidFill>
                  <a:srgbClr val="A40000"/>
                </a:solidFill>
              </a:rPr>
              <a:t>: </a:t>
            </a:r>
            <a:r>
              <a:rPr lang="en-US" sz="3700" dirty="0"/>
              <a:t>Scribe B copied p. 23, line 6, to p. 34, line 6 (first half line) in 13th-century spelling, with some orthographic slips and throwbacks retained </a:t>
            </a:r>
            <a:r>
              <a:rPr lang="en-US" sz="3700" dirty="0" smtClean="0"/>
              <a:t>from </a:t>
            </a:r>
            <a:r>
              <a:rPr lang="en-US" sz="3700" dirty="0"/>
              <a:t>the exemplar.</a:t>
            </a:r>
            <a:endParaRPr lang="en-GB" sz="3700" dirty="0"/>
          </a:p>
          <a:p>
            <a:pPr marL="742950" indent="-742950">
              <a:buFont typeface="+mj-lt"/>
              <a:buAutoNum type="arabicPeriod"/>
            </a:pPr>
            <a:r>
              <a:rPr lang="en-US" sz="3700" b="1" dirty="0">
                <a:solidFill>
                  <a:srgbClr val="A40000"/>
                </a:solidFill>
              </a:rPr>
              <a:t>Text B</a:t>
            </a:r>
            <a:r>
              <a:rPr lang="en-US" sz="3700" b="1" baseline="30000" dirty="0">
                <a:solidFill>
                  <a:srgbClr val="A40000"/>
                </a:solidFill>
              </a:rPr>
              <a:t>2</a:t>
            </a:r>
            <a:r>
              <a:rPr lang="en-US" sz="3700" b="1" dirty="0">
                <a:solidFill>
                  <a:srgbClr val="A40000"/>
                </a:solidFill>
              </a:rPr>
              <a:t>: </a:t>
            </a:r>
            <a:r>
              <a:rPr lang="en-US" sz="3700" dirty="0"/>
              <a:t>Scribe B </a:t>
            </a:r>
            <a:r>
              <a:rPr lang="en-US" sz="3700" dirty="0" smtClean="0"/>
              <a:t>copied </a:t>
            </a:r>
            <a:r>
              <a:rPr lang="en-US" sz="3700" dirty="0"/>
              <a:t>from p. 34, line 6 (second half line) to p. 38, line 22 (after which 10 pages have been cut out of the manuscript), using an orthography retaining many more pre-Middle Welsh features.</a:t>
            </a:r>
            <a:endParaRPr lang="en-GB" sz="3700" dirty="0"/>
          </a:p>
          <a:p>
            <a:pPr marL="0" indent="0">
              <a:buNone/>
            </a:pPr>
            <a:r>
              <a:rPr lang="en-US" sz="3600" dirty="0"/>
              <a:t> 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18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100" b="1" dirty="0" smtClean="0">
                <a:solidFill>
                  <a:srgbClr val="C00000"/>
                </a:solidFill>
              </a:rPr>
              <a:t>Structure of the Llyfr Aneirin text of </a:t>
            </a:r>
            <a:r>
              <a:rPr lang="en-US" sz="3100" b="1" i="1" dirty="0" smtClean="0">
                <a:solidFill>
                  <a:srgbClr val="C00000"/>
                </a:solidFill>
              </a:rPr>
              <a:t>Y Gododdin</a:t>
            </a:r>
            <a:r>
              <a:rPr lang="en-US" sz="3100" b="1" dirty="0" smtClean="0">
                <a:solidFill>
                  <a:srgbClr val="C00000"/>
                </a:solidFill>
              </a:rPr>
              <a:t>: </a:t>
            </a:r>
            <a:br>
              <a:rPr lang="en-US" sz="3100" b="1" dirty="0" smtClean="0">
                <a:solidFill>
                  <a:srgbClr val="C00000"/>
                </a:solidFill>
              </a:rPr>
            </a:br>
            <a:r>
              <a:rPr lang="en-US" sz="3100" dirty="0" smtClean="0">
                <a:solidFill>
                  <a:srgbClr val="C00000"/>
                </a:solidFill>
              </a:rPr>
              <a:t>one manuscript, two scribes (A+B), three texts (A B</a:t>
            </a:r>
            <a:r>
              <a:rPr lang="en-US" sz="3100" baseline="30000" dirty="0" smtClean="0">
                <a:solidFill>
                  <a:srgbClr val="C00000"/>
                </a:solidFill>
              </a:rPr>
              <a:t>1</a:t>
            </a:r>
            <a:r>
              <a:rPr lang="en-US" sz="3100" dirty="0" smtClean="0">
                <a:solidFill>
                  <a:srgbClr val="C00000"/>
                </a:solidFill>
              </a:rPr>
              <a:t> B</a:t>
            </a:r>
            <a:r>
              <a:rPr lang="en-US" sz="3100" baseline="30000" dirty="0" smtClean="0">
                <a:solidFill>
                  <a:srgbClr val="C00000"/>
                </a:solidFill>
              </a:rPr>
              <a:t>2</a:t>
            </a:r>
            <a:r>
              <a:rPr lang="en-US" sz="3100" dirty="0" smtClean="0">
                <a:solidFill>
                  <a:srgbClr val="C00000"/>
                </a:solidFill>
              </a:rPr>
              <a:t>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70000" lnSpcReduction="2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US" sz="3600" dirty="0" smtClean="0"/>
              <a:t>Many of the </a:t>
            </a:r>
            <a:r>
              <a:rPr lang="en-US" sz="3600" i="1" dirty="0" smtClean="0"/>
              <a:t>awdlau </a:t>
            </a:r>
            <a:r>
              <a:rPr lang="en-US" sz="3600" dirty="0" smtClean="0"/>
              <a:t>in Text A appear to be drastically out of their original order.</a:t>
            </a:r>
            <a:endParaRPr lang="en-GB" sz="3600" dirty="0" smtClean="0"/>
          </a:p>
          <a:p>
            <a:pPr marL="742950" indent="-742950">
              <a:buFont typeface="+mj-lt"/>
              <a:buAutoNum type="arabicPeriod"/>
            </a:pPr>
            <a:r>
              <a:rPr lang="en-US" sz="3600" i="1" dirty="0" smtClean="0"/>
              <a:t>Awdl</a:t>
            </a:r>
            <a:r>
              <a:rPr lang="en-US" sz="3600" dirty="0" smtClean="0"/>
              <a:t> B</a:t>
            </a:r>
            <a:r>
              <a:rPr lang="en-US" sz="3600" baseline="30000" dirty="0" smtClean="0"/>
              <a:t>1</a:t>
            </a:r>
            <a:r>
              <a:rPr lang="en-US" sz="3600" dirty="0" smtClean="0"/>
              <a:t>.1 is a verse about a battle fought at Strathcarron (Central Scotland) in December 642. </a:t>
            </a:r>
            <a:r>
              <a:rPr lang="en-US" sz="3600" i="1" dirty="0" smtClean="0"/>
              <a:t>Awdl </a:t>
            </a:r>
            <a:r>
              <a:rPr lang="en-US" sz="3600" dirty="0" smtClean="0"/>
              <a:t>B</a:t>
            </a:r>
            <a:r>
              <a:rPr lang="en-US" sz="3600" baseline="30000" dirty="0" smtClean="0"/>
              <a:t>1</a:t>
            </a:r>
            <a:r>
              <a:rPr lang="en-US" sz="3600" dirty="0" smtClean="0"/>
              <a:t>.2 introduces the elegies, saying that Aneirin is now dead and the kingdom of Gododdin is gone.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 smtClean="0"/>
              <a:t>Versions of both the Strathcarron </a:t>
            </a:r>
            <a:r>
              <a:rPr lang="en-US" sz="3600" i="1" dirty="0" smtClean="0"/>
              <a:t>awdl </a:t>
            </a:r>
            <a:r>
              <a:rPr lang="en-US" sz="3600" dirty="0" smtClean="0"/>
              <a:t>in the ‘Reciter’s Prologue’ also occur in Text A, but not in what is assumed to their original positions (as correctly in B</a:t>
            </a:r>
            <a:r>
              <a:rPr lang="en-US" sz="3600" baseline="30000" dirty="0" smtClean="0"/>
              <a:t>1</a:t>
            </a:r>
            <a:r>
              <a:rPr lang="en-US" sz="3600" dirty="0" smtClean="0"/>
              <a:t>), preceding </a:t>
            </a:r>
            <a:r>
              <a:rPr lang="en-US" sz="3600" i="1" dirty="0" smtClean="0"/>
              <a:t>Y Gododdin </a:t>
            </a:r>
            <a:r>
              <a:rPr lang="en-US" sz="3600" dirty="0" smtClean="0"/>
              <a:t>proper. 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i="1" dirty="0" smtClean="0"/>
              <a:t>Awdl </a:t>
            </a:r>
            <a:r>
              <a:rPr lang="en-US" sz="3600" dirty="0" smtClean="0"/>
              <a:t>B</a:t>
            </a:r>
            <a:r>
              <a:rPr lang="en-US" sz="3600" baseline="30000" dirty="0" smtClean="0"/>
              <a:t>2</a:t>
            </a:r>
            <a:r>
              <a:rPr lang="en-US" sz="3600" dirty="0" smtClean="0"/>
              <a:t>.3 begins with the words </a:t>
            </a:r>
            <a:r>
              <a:rPr lang="en-GB" sz="3600" b="1" dirty="0" err="1" smtClean="0"/>
              <a:t>Llech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llefdir</a:t>
            </a:r>
            <a:r>
              <a:rPr lang="en-GB" sz="3600" b="1" dirty="0" smtClean="0"/>
              <a:t>… </a:t>
            </a:r>
            <a:r>
              <a:rPr lang="en-GB" sz="3600" dirty="0" smtClean="0"/>
              <a:t>A version of that verse also occurs out of order in Text A (</a:t>
            </a:r>
            <a:r>
              <a:rPr lang="en-GB" sz="3600" i="1" dirty="0" smtClean="0"/>
              <a:t>Awdl </a:t>
            </a:r>
            <a:r>
              <a:rPr lang="en-GB" sz="3600" dirty="0" smtClean="0"/>
              <a:t>A.48).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 smtClean="0"/>
              <a:t>Text B</a:t>
            </a:r>
            <a:r>
              <a:rPr lang="en-GB" sz="3600" baseline="30000" dirty="0" smtClean="0"/>
              <a:t>2 </a:t>
            </a:r>
            <a:r>
              <a:rPr lang="en-GB" sz="3600" dirty="0" smtClean="0"/>
              <a:t>begins with the words </a:t>
            </a:r>
            <a:r>
              <a:rPr lang="en-GB" sz="3600" b="1" dirty="0" smtClean="0"/>
              <a:t>Leech </a:t>
            </a:r>
            <a:r>
              <a:rPr lang="en-GB" sz="3600" b="1" dirty="0" err="1" smtClean="0"/>
              <a:t>leud</a:t>
            </a:r>
            <a:r>
              <a:rPr lang="en-GB" sz="3600" dirty="0" smtClean="0"/>
              <a:t>[</a:t>
            </a:r>
            <a:r>
              <a:rPr lang="en-GB" sz="3600" i="1" dirty="0" smtClean="0"/>
              <a:t>hole in page</a:t>
            </a:r>
            <a:r>
              <a:rPr lang="en-GB" sz="3600" dirty="0" smtClean="0"/>
              <a:t>]</a:t>
            </a:r>
            <a:r>
              <a:rPr lang="en-GB" sz="3600" b="1" dirty="0" err="1" smtClean="0"/>
              <a:t>ud</a:t>
            </a:r>
            <a:r>
              <a:rPr lang="en-GB" sz="3600" dirty="0" smtClean="0"/>
              <a:t>. </a:t>
            </a:r>
            <a:r>
              <a:rPr lang="en-US" sz="3600" dirty="0"/>
              <a:t> 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40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7716" y="4439636"/>
            <a:ext cx="5674108" cy="244000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953064"/>
            <a:ext cx="5674801" cy="24917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6788" y="170384"/>
            <a:ext cx="5669853" cy="181407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7504" y="1089208"/>
            <a:ext cx="295232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400" b="1" dirty="0" err="1" smtClean="0">
                <a:solidFill>
                  <a:srgbClr val="FED026"/>
                </a:solidFill>
                <a:latin typeface="Cambria" panose="02040503050406030204" pitchFamily="18" charset="0"/>
              </a:rPr>
              <a:t>LlA</a:t>
            </a:r>
            <a:r>
              <a:rPr lang="en-GB" sz="24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> 34.6–10 </a:t>
            </a:r>
            <a:r>
              <a:rPr lang="en-GB" sz="2400" b="1" dirty="0">
                <a:solidFill>
                  <a:srgbClr val="FED026"/>
                </a:solidFill>
                <a:latin typeface="Cambria" panose="02040503050406030204" pitchFamily="18" charset="0"/>
              </a:rPr>
              <a:t>[B</a:t>
            </a:r>
            <a:r>
              <a:rPr lang="en-GB" sz="2400" b="1" baseline="30000" dirty="0">
                <a:solidFill>
                  <a:srgbClr val="FED026"/>
                </a:solidFill>
                <a:latin typeface="Cambria" panose="02040503050406030204" pitchFamily="18" charset="0"/>
              </a:rPr>
              <a:t>2</a:t>
            </a:r>
            <a:r>
              <a:rPr lang="en-GB" sz="2400" b="1" dirty="0">
                <a:solidFill>
                  <a:srgbClr val="FED026"/>
                </a:solidFill>
                <a:latin typeface="Cambria" panose="02040503050406030204" pitchFamily="18" charset="0"/>
              </a:rPr>
              <a:t>.34</a:t>
            </a:r>
            <a:r>
              <a:rPr lang="en-GB" sz="24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>]</a:t>
            </a:r>
          </a:p>
          <a:p>
            <a:pPr algn="r"/>
            <a:endParaRPr lang="en-GB" sz="2400" b="1" dirty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r>
              <a:rPr lang="en-GB" sz="2400" b="1" dirty="0" err="1" smtClean="0">
                <a:solidFill>
                  <a:srgbClr val="FED026"/>
                </a:solidFill>
                <a:latin typeface="Cambria" panose="02040503050406030204" pitchFamily="18" charset="0"/>
              </a:rPr>
              <a:t>LlA</a:t>
            </a:r>
            <a:r>
              <a:rPr lang="en-GB" sz="24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> 23.15–20 </a:t>
            </a:r>
            <a:r>
              <a:rPr lang="en-GB" sz="2400" b="1" dirty="0">
                <a:solidFill>
                  <a:srgbClr val="FED026"/>
                </a:solidFill>
                <a:latin typeface="Cambria" panose="02040503050406030204" pitchFamily="18" charset="0"/>
              </a:rPr>
              <a:t>[B</a:t>
            </a:r>
            <a:r>
              <a:rPr lang="en-GB" sz="2400" b="1" baseline="30000" dirty="0">
                <a:solidFill>
                  <a:srgbClr val="FED026"/>
                </a:solidFill>
                <a:latin typeface="Cambria" panose="02040503050406030204" pitchFamily="18" charset="0"/>
              </a:rPr>
              <a:t>1</a:t>
            </a:r>
            <a:r>
              <a:rPr lang="en-GB" sz="2400" b="1" dirty="0">
                <a:solidFill>
                  <a:srgbClr val="FED026"/>
                </a:solidFill>
                <a:latin typeface="Cambria" panose="02040503050406030204" pitchFamily="18" charset="0"/>
              </a:rPr>
              <a:t>.3]</a:t>
            </a: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endParaRPr lang="en-GB" sz="2400" b="1" dirty="0" smtClean="0">
              <a:solidFill>
                <a:srgbClr val="FED026"/>
              </a:solidFill>
              <a:latin typeface="Cambria" panose="02040503050406030204" pitchFamily="18" charset="0"/>
            </a:endParaRPr>
          </a:p>
          <a:p>
            <a:pPr algn="r"/>
            <a:r>
              <a:rPr lang="en-GB" sz="2400" b="1" dirty="0" err="1" smtClean="0">
                <a:solidFill>
                  <a:srgbClr val="FED026"/>
                </a:solidFill>
                <a:latin typeface="Cambria" panose="02040503050406030204" pitchFamily="18" charset="0"/>
              </a:rPr>
              <a:t>LlA</a:t>
            </a:r>
            <a:r>
              <a:rPr lang="en-GB" sz="24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> 13.4–9 </a:t>
            </a:r>
            <a:r>
              <a:rPr lang="en-GB" sz="2400" b="1" dirty="0">
                <a:solidFill>
                  <a:srgbClr val="FED026"/>
                </a:solidFill>
                <a:latin typeface="Cambria" panose="02040503050406030204" pitchFamily="18" charset="0"/>
              </a:rPr>
              <a:t>[A.48]</a:t>
            </a:r>
          </a:p>
          <a:p>
            <a:pPr algn="r"/>
            <a:endParaRPr lang="en-GB" sz="2800" b="1" dirty="0">
              <a:solidFill>
                <a:schemeClr val="tx2">
                  <a:lumMod val="50000"/>
                </a:schemeClr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47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192" y="3933056"/>
            <a:ext cx="8102125" cy="259228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8759"/>
            <a:ext cx="9144000" cy="357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8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92084"/>
            <a:ext cx="6176065" cy="468052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628738"/>
            <a:ext cx="6656078" cy="2129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79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188640"/>
            <a:ext cx="6847785" cy="576064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0232" y="188640"/>
            <a:ext cx="2232248" cy="6034682"/>
          </a:xfrm>
        </p:spPr>
        <p:txBody>
          <a:bodyPr>
            <a:noAutofit/>
          </a:bodyPr>
          <a:lstStyle/>
          <a:p>
            <a:pPr indent="-457200" algn="l"/>
            <a:r>
              <a:rPr lang="en-US" sz="1400" dirty="0"/>
              <a:t>Isaac, G. R. 1993 ‘</a:t>
            </a:r>
            <a:r>
              <a:rPr lang="en-US" sz="1400" i="1" dirty="0"/>
              <a:t>Canu Aneirin</a:t>
            </a:r>
            <a:r>
              <a:rPr lang="en-US" sz="1400" dirty="0"/>
              <a:t> Awdl LI’, </a:t>
            </a:r>
            <a:r>
              <a:rPr lang="en-US" sz="1400" i="1" dirty="0"/>
              <a:t>Journal of Celtic Linguistics </a:t>
            </a:r>
            <a:r>
              <a:rPr lang="en-US" sz="1400" dirty="0"/>
              <a:t>2, 65–91.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US" sz="1400" dirty="0" smtClean="0"/>
              <a:t>Koch</a:t>
            </a:r>
            <a:r>
              <a:rPr lang="en-US" sz="1400" dirty="0"/>
              <a:t>, J. T., ed., 1997 </a:t>
            </a:r>
            <a:r>
              <a:rPr lang="en-US" sz="1400" i="1" dirty="0"/>
              <a:t>The Gododdin of Aneirin: Text and Context from Dark-Age North Britain</a:t>
            </a:r>
            <a:r>
              <a:rPr lang="en-US" sz="1400" dirty="0"/>
              <a:t>. Cardiff, University of Wales Press.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 smtClean="0"/>
              <a:t/>
            </a:r>
            <a:br>
              <a:rPr lang="en-GB" sz="1400" dirty="0" smtClean="0"/>
            </a:br>
            <a:r>
              <a:rPr lang="en-US" sz="1400" dirty="0" smtClean="0"/>
              <a:t>Koch</a:t>
            </a:r>
            <a:r>
              <a:rPr lang="en-US" sz="1400" dirty="0"/>
              <a:t>, J. T. 1999 ‘The Place of Y Gododdin in the History of Scotland’, in R. Black, W. </a:t>
            </a:r>
            <a:r>
              <a:rPr lang="en-US" sz="1400" dirty="0" err="1"/>
              <a:t>Gillies</a:t>
            </a:r>
            <a:r>
              <a:rPr lang="en-US" sz="1400" dirty="0"/>
              <a:t>, R. Ó </a:t>
            </a:r>
            <a:r>
              <a:rPr lang="en-US" sz="1400" dirty="0" err="1"/>
              <a:t>Maolalaigh</a:t>
            </a:r>
            <a:r>
              <a:rPr lang="en-US" sz="1400" dirty="0"/>
              <a:t> (</a:t>
            </a:r>
            <a:r>
              <a:rPr lang="en-US" sz="1400" dirty="0" err="1"/>
              <a:t>edd</a:t>
            </a:r>
            <a:r>
              <a:rPr lang="en-US" sz="1400" dirty="0"/>
              <a:t>.), </a:t>
            </a:r>
            <a:r>
              <a:rPr lang="en-US" sz="1400" i="1" dirty="0"/>
              <a:t>Celtic Connections: Proceedings of the Tenth International Congress of Celtic Studies, Vol. 1. Language, Literature, History, Culture</a:t>
            </a:r>
            <a:r>
              <a:rPr lang="en-US" sz="1400" dirty="0"/>
              <a:t>. </a:t>
            </a:r>
            <a:r>
              <a:rPr lang="en-US" sz="1400" dirty="0" err="1"/>
              <a:t>Tuckwell</a:t>
            </a:r>
            <a:r>
              <a:rPr lang="en-US" sz="1400" dirty="0"/>
              <a:t> Press: East Linton, 199–210.</a:t>
            </a:r>
            <a:r>
              <a:rPr lang="en-GB" sz="1400" dirty="0"/>
              <a:t/>
            </a:r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1350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dirty="0"/>
              <a:t>Conclusions: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688632"/>
          </a:xfrm>
        </p:spPr>
        <p:txBody>
          <a:bodyPr>
            <a:noAutofit/>
          </a:bodyPr>
          <a:lstStyle/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i="1" dirty="0" smtClean="0"/>
              <a:t>Awdl</a:t>
            </a:r>
            <a:r>
              <a:rPr lang="en-US" sz="2100" dirty="0" smtClean="0"/>
              <a:t> </a:t>
            </a:r>
            <a:r>
              <a:rPr lang="en-US" sz="2100" dirty="0"/>
              <a:t>B</a:t>
            </a:r>
            <a:r>
              <a:rPr lang="en-US" sz="2100" baseline="30000" dirty="0"/>
              <a:t>2</a:t>
            </a:r>
            <a:r>
              <a:rPr lang="en-US" sz="2100" dirty="0"/>
              <a:t>.38 of Llyfr Aneirin, which names Arthur </a:t>
            </a:r>
            <a:r>
              <a:rPr lang="en-US" sz="2100" i="1" dirty="0"/>
              <a:t>in rhyming position</a:t>
            </a:r>
            <a:r>
              <a:rPr lang="en-US" sz="2100" dirty="0"/>
              <a:t>, is in the most archaic and least modified—in both </a:t>
            </a:r>
            <a:r>
              <a:rPr lang="en-US" sz="2100" dirty="0" smtClean="0"/>
              <a:t>orthography </a:t>
            </a:r>
            <a:r>
              <a:rPr lang="en-US" sz="2100" dirty="0"/>
              <a:t>and content—of the three texts. 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/>
              <a:t>As evidence for traditions of Arthur being relatively early, this is stronger than often recognized. 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 smtClean="0"/>
              <a:t>The </a:t>
            </a:r>
            <a:r>
              <a:rPr lang="en-US" sz="2100" i="1" dirty="0"/>
              <a:t>awdl </a:t>
            </a:r>
            <a:r>
              <a:rPr lang="en-US" sz="2100" dirty="0"/>
              <a:t>seems to be saying that Arthur was a renowned </a:t>
            </a:r>
            <a:r>
              <a:rPr lang="en-US" sz="2100" dirty="0" smtClean="0"/>
              <a:t>warrior, greater in stature than the greatest warrior at Catraeth. But Arthur was not </a:t>
            </a:r>
            <a:r>
              <a:rPr lang="en-US" sz="2100" dirty="0"/>
              <a:t>himself present at the </a:t>
            </a:r>
            <a:r>
              <a:rPr lang="en-US" sz="2100" dirty="0" smtClean="0"/>
              <a:t>battle. He may </a:t>
            </a:r>
            <a:r>
              <a:rPr lang="en-US" sz="2100" dirty="0"/>
              <a:t>already have been legendary, </a:t>
            </a:r>
            <a:r>
              <a:rPr lang="en-US" sz="2100" dirty="0" smtClean="0"/>
              <a:t>evidently not known </a:t>
            </a:r>
            <a:r>
              <a:rPr lang="en-US" sz="2100" dirty="0"/>
              <a:t>personally to </a:t>
            </a:r>
            <a:r>
              <a:rPr lang="en-US" sz="2100" dirty="0" smtClean="0"/>
              <a:t>the poet or </a:t>
            </a:r>
            <a:r>
              <a:rPr lang="en-US" sz="2100" dirty="0"/>
              <a:t>his </a:t>
            </a:r>
            <a:r>
              <a:rPr lang="en-US" sz="2100" dirty="0" smtClean="0"/>
              <a:t>patron, so possibly not a </a:t>
            </a:r>
            <a:r>
              <a:rPr lang="en-US" sz="2100" dirty="0"/>
              <a:t>real </a:t>
            </a:r>
            <a:r>
              <a:rPr lang="en-US" sz="2100" dirty="0" smtClean="0"/>
              <a:t>person. 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/>
              <a:t>The figure of Arthur here is consistent with how he is portrayed in the battle list of </a:t>
            </a:r>
            <a:r>
              <a:rPr lang="en-US" sz="2100" i="1" dirty="0"/>
              <a:t>Historia Brittonum</a:t>
            </a:r>
            <a:r>
              <a:rPr lang="en-US" sz="2100" dirty="0"/>
              <a:t>, but Arthur in </a:t>
            </a:r>
            <a:r>
              <a:rPr lang="en-US" sz="2100" i="1" dirty="0"/>
              <a:t>Y Gododdin </a:t>
            </a:r>
            <a:r>
              <a:rPr lang="en-US" sz="2100" dirty="0"/>
              <a:t>appears independent of Gildas’s account of </a:t>
            </a:r>
            <a:r>
              <a:rPr lang="en-US" sz="2100" i="1" dirty="0" err="1"/>
              <a:t>Badonicus</a:t>
            </a:r>
            <a:r>
              <a:rPr lang="en-US" sz="2100" i="1" dirty="0"/>
              <a:t> </a:t>
            </a:r>
            <a:r>
              <a:rPr lang="en-US" sz="2100" i="1" dirty="0" smtClean="0"/>
              <a:t>mons</a:t>
            </a:r>
            <a:r>
              <a:rPr lang="en-US" sz="2100" dirty="0" smtClean="0"/>
              <a:t>, as HB is not.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/>
              <a:t>Places now in Wales are mentioned in Texts A and B</a:t>
            </a:r>
            <a:r>
              <a:rPr lang="en-US" sz="2100" baseline="30000" dirty="0"/>
              <a:t>1</a:t>
            </a:r>
            <a:r>
              <a:rPr lang="en-US" sz="2100" dirty="0"/>
              <a:t>, but not in Text B</a:t>
            </a:r>
            <a:r>
              <a:rPr lang="en-US" sz="2100" baseline="30000" dirty="0"/>
              <a:t>2</a:t>
            </a:r>
            <a:r>
              <a:rPr lang="en-US" sz="2100" dirty="0"/>
              <a:t>. 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/>
              <a:t>Therefore, the reference to Arthur in </a:t>
            </a:r>
            <a:r>
              <a:rPr lang="en-US" sz="2100" i="1" dirty="0"/>
              <a:t>Y Gododdin </a:t>
            </a:r>
            <a:r>
              <a:rPr lang="en-US" sz="2100" dirty="0"/>
              <a:t>does not link him to Wales in a (possibly anachronistic) territorial sense. </a:t>
            </a:r>
            <a:endParaRPr lang="en-GB" sz="2100" dirty="0"/>
          </a:p>
          <a:p>
            <a:pPr marL="514350" lvl="0" indent="-514350">
              <a:lnSpc>
                <a:spcPct val="90000"/>
              </a:lnSpc>
              <a:spcBef>
                <a:spcPts val="800"/>
              </a:spcBef>
              <a:buFont typeface="+mj-lt"/>
              <a:buAutoNum type="arabicPeriod"/>
            </a:pPr>
            <a:r>
              <a:rPr lang="en-US" sz="2100" dirty="0"/>
              <a:t>However, it does not make Arthur explicitly North British either.</a:t>
            </a:r>
            <a:endParaRPr lang="en-GB" sz="2100" dirty="0"/>
          </a:p>
          <a:p>
            <a:pPr>
              <a:lnSpc>
                <a:spcPct val="95000"/>
              </a:lnSpc>
              <a:spcBef>
                <a:spcPts val="1200"/>
              </a:spcBef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5244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6264696"/>
          </a:xfrm>
        </p:spPr>
        <p:txBody>
          <a:bodyPr>
            <a:noAutofit/>
          </a:bodyPr>
          <a:lstStyle/>
          <a:p>
            <a:r>
              <a:rPr lang="en-US" sz="3600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Does King Arthur </a:t>
            </a:r>
            <a:b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</a:br>
            <a:r>
              <a:rPr lang="en-US" sz="4000" spc="2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feature in </a:t>
            </a:r>
            <a:r>
              <a:rPr lang="en-US" sz="4000" b="1" i="1" spc="100" dirty="0" smtClean="0">
                <a:solidFill>
                  <a:schemeClr val="bg1"/>
                </a:solidFill>
              </a:rPr>
              <a:t>Y Gododdin</a:t>
            </a:r>
            <a:r>
              <a:rPr lang="en-US" sz="4000" spc="100" dirty="0" smtClean="0">
                <a:solidFill>
                  <a:schemeClr val="bg1"/>
                </a:solidFill>
                <a:latin typeface="Berlin Sans FB" panose="020E0602020502020306" pitchFamily="34" charset="0"/>
              </a:rPr>
              <a:t>?</a:t>
            </a:r>
            <a:r>
              <a:rPr lang="en-US" sz="4000" dirty="0">
                <a:solidFill>
                  <a:schemeClr val="bg1"/>
                </a:solidFill>
                <a:latin typeface="Berlin Sans FB" panose="020E0602020502020306" pitchFamily="34" charset="0"/>
              </a:rPr>
              <a:t/>
            </a:r>
            <a:br>
              <a:rPr lang="en-US" sz="4000" dirty="0">
                <a:solidFill>
                  <a:schemeClr val="bg1"/>
                </a:solidFill>
                <a:latin typeface="Berlin Sans FB" panose="020E0602020502020306" pitchFamily="34" charset="0"/>
              </a:rPr>
            </a:br>
            <a:r>
              <a:rPr lang="en-US" sz="4000" dirty="0" smtClean="0">
                <a:solidFill>
                  <a:srgbClr val="FED026"/>
                </a:solidFill>
                <a:latin typeface="Lithos Pro Regular" pitchFamily="82" charset="0"/>
              </a:rPr>
              <a:t/>
            </a:r>
            <a:br>
              <a:rPr lang="en-US" sz="4000" dirty="0" smtClean="0">
                <a:solidFill>
                  <a:srgbClr val="FED026"/>
                </a:solidFill>
                <a:latin typeface="Lithos Pro Regular" pitchFamily="82" charset="0"/>
              </a:rPr>
            </a:br>
            <a:r>
              <a:rPr lang="en-US" sz="35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5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  <a:t/>
            </a:r>
            <a:br>
              <a:rPr lang="en-US" sz="3600" b="1" dirty="0" smtClean="0">
                <a:solidFill>
                  <a:srgbClr val="FED026"/>
                </a:solidFill>
                <a:latin typeface="Cambria" panose="02040503050406030204" pitchFamily="18" charset="0"/>
              </a:rPr>
            </a:br>
            <a:r>
              <a:rPr lang="en-US" sz="3600" dirty="0" smtClean="0">
                <a:solidFill>
                  <a:srgbClr val="FED026"/>
                </a:solidFill>
                <a:latin typeface="Berlin Sans FB" panose="020E0602020502020306" pitchFamily="34" charset="0"/>
              </a:rPr>
              <a:t>John T. Koch</a:t>
            </a:r>
            <a:endParaRPr lang="en-GB" sz="3600" dirty="0">
              <a:solidFill>
                <a:srgbClr val="FED026"/>
              </a:solidFill>
              <a:latin typeface="Berlin Sans FB" panose="020E0602020502020306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9144000" cy="3256743"/>
          </a:xfrm>
        </p:spPr>
      </p:pic>
    </p:spTree>
    <p:extLst>
      <p:ext uri="{BB962C8B-B14F-4D97-AF65-F5344CB8AC3E}">
        <p14:creationId xmlns:p14="http://schemas.microsoft.com/office/powerpoint/2010/main" val="3325255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60648"/>
            <a:ext cx="4824536" cy="5048867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4000" dirty="0" smtClean="0">
                <a:latin typeface="Calibri Light" panose="020F0302020204030204" pitchFamily="34" charset="0"/>
                <a:cs typeface="Calibri Light" panose="020F0302020204030204" pitchFamily="34" charset="0"/>
              </a:rPr>
              <a:t>E</a:t>
            </a:r>
            <a:r>
              <a:rPr lang="en-US" sz="2800" dirty="0" smtClean="0"/>
              <a:t>f </a:t>
            </a:r>
            <a:r>
              <a:rPr lang="en-US" sz="2800" dirty="0" err="1"/>
              <a:t>guant</a:t>
            </a:r>
            <a:r>
              <a:rPr lang="en-US" sz="2800" dirty="0"/>
              <a:t> </a:t>
            </a:r>
            <a:r>
              <a:rPr lang="en-US" sz="2800" dirty="0" err="1"/>
              <a:t>tratrigant</a:t>
            </a:r>
            <a:r>
              <a:rPr lang="en-US" sz="2800" dirty="0"/>
              <a:t> </a:t>
            </a:r>
            <a:r>
              <a:rPr lang="en-US" sz="2800" dirty="0" err="1"/>
              <a:t>echassaf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/>
              <a:t>ef </a:t>
            </a:r>
            <a:r>
              <a:rPr lang="en-US" sz="2800" dirty="0" err="1"/>
              <a:t>ladhei</a:t>
            </a:r>
            <a:r>
              <a:rPr lang="en-US" sz="2800" dirty="0"/>
              <a:t> </a:t>
            </a:r>
            <a:r>
              <a:rPr lang="en-US" sz="2800" dirty="0" err="1"/>
              <a:t>auet</a:t>
            </a:r>
            <a:r>
              <a:rPr lang="en-US" sz="2800" dirty="0"/>
              <a:t> ac </a:t>
            </a:r>
            <a:r>
              <a:rPr lang="en-US" sz="2800" dirty="0" err="1"/>
              <a:t>eithaf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 err="1"/>
              <a:t>oid</a:t>
            </a:r>
            <a:r>
              <a:rPr lang="en-US" sz="2800" dirty="0"/>
              <a:t> </a:t>
            </a:r>
            <a:r>
              <a:rPr lang="en-US" sz="2800" dirty="0" err="1"/>
              <a:t>guiu</a:t>
            </a:r>
            <a:r>
              <a:rPr lang="en-US" sz="2800" dirty="0"/>
              <a:t> e </a:t>
            </a:r>
            <a:r>
              <a:rPr lang="en-US" sz="2800" dirty="0" err="1"/>
              <a:t>mlaen</a:t>
            </a:r>
            <a:r>
              <a:rPr lang="en-US" sz="2800" dirty="0"/>
              <a:t> </a:t>
            </a:r>
            <a:r>
              <a:rPr lang="en-US" sz="2800" dirty="0" err="1"/>
              <a:t>llu</a:t>
            </a:r>
            <a:r>
              <a:rPr lang="en-US" sz="2800" dirty="0"/>
              <a:t> </a:t>
            </a:r>
            <a:r>
              <a:rPr lang="en-US" sz="2800" dirty="0" err="1" smtClean="0"/>
              <a:t>llara|haf</a:t>
            </a:r>
            <a:r>
              <a:rPr lang="en-US" sz="2800" dirty="0" smtClean="0"/>
              <a:t> 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 err="1"/>
              <a:t>godolei</a:t>
            </a:r>
            <a:r>
              <a:rPr lang="en-US" sz="2800" dirty="0"/>
              <a:t> o </a:t>
            </a:r>
            <a:r>
              <a:rPr lang="en-US" sz="2800" dirty="0" err="1"/>
              <a:t>heit</a:t>
            </a:r>
            <a:r>
              <a:rPr lang="en-US" sz="2800" dirty="0"/>
              <a:t> </a:t>
            </a:r>
            <a:r>
              <a:rPr lang="en-US" sz="2800" dirty="0" err="1"/>
              <a:t>meirch</a:t>
            </a:r>
            <a:r>
              <a:rPr lang="en-US" sz="2800" dirty="0"/>
              <a:t> e </a:t>
            </a:r>
            <a:r>
              <a:rPr lang="en-US" sz="2800" dirty="0" err="1"/>
              <a:t>gayaf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 err="1"/>
              <a:t>gochore</a:t>
            </a:r>
            <a:r>
              <a:rPr lang="en-US" sz="2800" dirty="0"/>
              <a:t> brein du ar </a:t>
            </a:r>
            <a:r>
              <a:rPr lang="en-US" sz="2800" dirty="0" err="1"/>
              <a:t>uur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/>
              <a:t>caer </a:t>
            </a:r>
            <a:r>
              <a:rPr lang="en-US" sz="2800" dirty="0" err="1"/>
              <a:t>ceni</a:t>
            </a:r>
            <a:r>
              <a:rPr lang="en-US" sz="2800" dirty="0"/>
              <a:t> </a:t>
            </a:r>
            <a:r>
              <a:rPr lang="en-US" sz="2800" dirty="0" err="1"/>
              <a:t>bei</a:t>
            </a:r>
            <a:r>
              <a:rPr lang="en-US" sz="2800" dirty="0"/>
              <a:t> ef </a:t>
            </a:r>
            <a:r>
              <a:rPr lang="en-US" sz="2800" dirty="0" err="1" smtClean="0"/>
              <a:t>arthur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/>
              <a:t>rung </a:t>
            </a:r>
            <a:r>
              <a:rPr lang="en-US" sz="2800" dirty="0" err="1"/>
              <a:t>ciuin</a:t>
            </a:r>
            <a:r>
              <a:rPr lang="en-US" sz="2800" dirty="0"/>
              <a:t> </a:t>
            </a:r>
            <a:r>
              <a:rPr lang="en-US" sz="2800" dirty="0" err="1"/>
              <a:t>uerthi</a:t>
            </a:r>
            <a:r>
              <a:rPr lang="en-US" sz="2800" dirty="0"/>
              <a:t> </a:t>
            </a:r>
            <a:r>
              <a:rPr lang="en-US" sz="2800" dirty="0" err="1"/>
              <a:t>ig</a:t>
            </a:r>
            <a:r>
              <a:rPr lang="en-US" sz="2800" dirty="0"/>
              <a:t> </a:t>
            </a:r>
            <a:r>
              <a:rPr lang="en-US" sz="2800" dirty="0" err="1"/>
              <a:t>disur</a:t>
            </a:r>
            <a:endParaRPr lang="en-GB" sz="2800" dirty="0"/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</a:pPr>
            <a:r>
              <a:rPr lang="en-US" sz="2800" dirty="0" err="1"/>
              <a:t>ig</a:t>
            </a:r>
            <a:r>
              <a:rPr lang="en-US" sz="2800" dirty="0"/>
              <a:t> </a:t>
            </a:r>
            <a:r>
              <a:rPr lang="en-US" sz="2800" dirty="0" err="1"/>
              <a:t>kynnor</a:t>
            </a:r>
            <a:r>
              <a:rPr lang="en-US" sz="2800" dirty="0"/>
              <a:t> </a:t>
            </a:r>
            <a:r>
              <a:rPr lang="en-US" sz="2800" dirty="0" err="1"/>
              <a:t>guernor</a:t>
            </a:r>
            <a:r>
              <a:rPr lang="en-US" sz="2800" dirty="0"/>
              <a:t> </a:t>
            </a:r>
            <a:r>
              <a:rPr lang="en-US" sz="2800" dirty="0" err="1"/>
              <a:t>guaurdur</a:t>
            </a:r>
            <a:r>
              <a:rPr lang="en-US" sz="2800" b="1" dirty="0"/>
              <a:t>.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4860032" y="332656"/>
            <a:ext cx="4060086" cy="11387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/>
              <a:t>Awdl B</a:t>
            </a:r>
            <a:r>
              <a:rPr lang="en-US" sz="2400" b="1" baseline="30000" dirty="0" smtClean="0"/>
              <a:t>2</a:t>
            </a:r>
            <a:r>
              <a:rPr lang="en-US" sz="2400" b="1" dirty="0" smtClean="0"/>
              <a:t>.38 [p. 37, lines 18–23]</a:t>
            </a:r>
          </a:p>
          <a:p>
            <a:r>
              <a:rPr lang="en-US" sz="2000" dirty="0" smtClean="0"/>
              <a:t>[diplomatic text]</a:t>
            </a:r>
            <a:endParaRPr lang="en-GB" sz="2000" dirty="0" smtClean="0"/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65641"/>
            <a:ext cx="8378190" cy="298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52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898</TotalTime>
  <Words>717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Does King Arthur  feature in Y Gododdin?        John T. Koch</vt:lpstr>
      <vt:lpstr> </vt:lpstr>
      <vt:lpstr>  Today’s subject:  the reference to Arthur in Y Gododdin </vt:lpstr>
      <vt:lpstr>PowerPoint Presentation</vt:lpstr>
      <vt:lpstr>PowerPoint Presentation</vt:lpstr>
      <vt:lpstr>Structure of the Llyfr Aneirin text of Y Gododdin:  one manuscript, two scribes (A+B), three texts (A, B1, B2) </vt:lpstr>
      <vt:lpstr>Structure of the Llyfr Aneirin text of Y Gododdin:  one manuscript, two scribes (A+B), three texts (A B1 B2) </vt:lpstr>
      <vt:lpstr>PowerPoint Presentation</vt:lpstr>
      <vt:lpstr>PowerPoint Presentation</vt:lpstr>
      <vt:lpstr>PowerPoint Presentation</vt:lpstr>
      <vt:lpstr>Isaac, G. R. 1993 ‘Canu Aneirin Awdl LI’, Journal of Celtic Linguistics 2, 65–91.  Koch, J. T., ed., 1997 The Gododdin of Aneirin: Text and Context from Dark-Age North Britain. Cardiff, University of Wales Press.  Koch, J. T. 1999 ‘The Place of Y Gododdin in the History of Scotland’, in R. Black, W. Gillies, R. Ó Maolalaigh (edd.), Celtic Connections: Proceedings of the Tenth International Congress of Celtic Studies, Vol. 1. Language, Literature, History, Culture. Tuckwell Press: East Linton, 199–210. </vt:lpstr>
      <vt:lpstr>Conclusions:  </vt:lpstr>
      <vt:lpstr> Does King Arthur  feature in Y Gododdin?        John T. Koch</vt:lpstr>
      <vt:lpstr>PowerPoint Presentation</vt:lpstr>
    </vt:vector>
  </TitlesOfParts>
  <Company>RM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T. Koch  ‘Does King Arthur feature in Y Gododdin?’</dc:title>
  <dc:creator>John Koch</dc:creator>
  <cp:lastModifiedBy>Lester Mason</cp:lastModifiedBy>
  <cp:revision>51</cp:revision>
  <cp:lastPrinted>2019-05-22T12:55:54Z</cp:lastPrinted>
  <dcterms:created xsi:type="dcterms:W3CDTF">2019-05-20T10:53:18Z</dcterms:created>
  <dcterms:modified xsi:type="dcterms:W3CDTF">2019-05-23T11:45:07Z</dcterms:modified>
</cp:coreProperties>
</file>