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5"/>
  </p:notesMasterIdLst>
  <p:sldIdLst>
    <p:sldId id="256" r:id="rId2"/>
    <p:sldId id="257" r:id="rId3"/>
    <p:sldId id="259" r:id="rId4"/>
    <p:sldId id="262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9148" autoAdjust="0"/>
  </p:normalViewPr>
  <p:slideViewPr>
    <p:cSldViewPr snapToGrid="0">
      <p:cViewPr varScale="1">
        <p:scale>
          <a:sx n="47" d="100"/>
          <a:sy n="47" d="100"/>
        </p:scale>
        <p:origin x="141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A058CD-4CA2-4C01-AFE3-58FAC66E8DDC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A5DA7BD-541A-4BAA-A3C3-CA923EEDCE26}">
      <dgm:prSet/>
      <dgm:spPr/>
      <dgm:t>
        <a:bodyPr/>
        <a:lstStyle/>
        <a:p>
          <a:r>
            <a:rPr lang="en-GB" dirty="0"/>
            <a:t>Evidence based treatment of asthma</a:t>
          </a:r>
          <a:endParaRPr lang="en-US" dirty="0"/>
        </a:p>
      </dgm:t>
    </dgm:pt>
    <dgm:pt modelId="{4C9079CF-A8B6-4421-B0A9-EDA439F57EF8}" type="parTrans" cxnId="{3C7D336C-52B7-472C-8626-B0FCA311FDAF}">
      <dgm:prSet/>
      <dgm:spPr/>
      <dgm:t>
        <a:bodyPr/>
        <a:lstStyle/>
        <a:p>
          <a:endParaRPr lang="en-US"/>
        </a:p>
      </dgm:t>
    </dgm:pt>
    <dgm:pt modelId="{9C533FD4-A5F3-4E2A-AC45-6FA1CD3D4F17}" type="sibTrans" cxnId="{3C7D336C-52B7-472C-8626-B0FCA311FDAF}">
      <dgm:prSet/>
      <dgm:spPr/>
      <dgm:t>
        <a:bodyPr/>
        <a:lstStyle/>
        <a:p>
          <a:endParaRPr lang="en-US"/>
        </a:p>
      </dgm:t>
    </dgm:pt>
    <dgm:pt modelId="{84BC90E9-0C38-448F-99D4-BEB87EA9F2C4}">
      <dgm:prSet/>
      <dgm:spPr/>
      <dgm:t>
        <a:bodyPr/>
        <a:lstStyle/>
        <a:p>
          <a:r>
            <a:rPr lang="en-GB" dirty="0"/>
            <a:t>Asthma treatment aims</a:t>
          </a:r>
          <a:endParaRPr lang="en-US" dirty="0"/>
        </a:p>
      </dgm:t>
    </dgm:pt>
    <dgm:pt modelId="{BF9E84DC-C34E-47D4-A4C4-16962117B7A4}" type="parTrans" cxnId="{67E56524-ED1F-4013-A807-04857C3F63E4}">
      <dgm:prSet/>
      <dgm:spPr/>
      <dgm:t>
        <a:bodyPr/>
        <a:lstStyle/>
        <a:p>
          <a:endParaRPr lang="en-US"/>
        </a:p>
      </dgm:t>
    </dgm:pt>
    <dgm:pt modelId="{F3C5AF05-11A4-4807-BDBA-1165B2AD2CF5}" type="sibTrans" cxnId="{67E56524-ED1F-4013-A807-04857C3F63E4}">
      <dgm:prSet/>
      <dgm:spPr/>
      <dgm:t>
        <a:bodyPr/>
        <a:lstStyle/>
        <a:p>
          <a:endParaRPr lang="en-US"/>
        </a:p>
      </dgm:t>
    </dgm:pt>
    <dgm:pt modelId="{1CC5B26D-9C4B-44D5-B174-0DF1C4D0F6DA}">
      <dgm:prSet/>
      <dgm:spPr/>
      <dgm:t>
        <a:bodyPr/>
        <a:lstStyle/>
        <a:p>
          <a:r>
            <a:rPr lang="en-GB"/>
            <a:t>Control airways information </a:t>
          </a:r>
          <a:endParaRPr lang="en-US"/>
        </a:p>
      </dgm:t>
    </dgm:pt>
    <dgm:pt modelId="{5BAF3184-B288-48DA-8A73-B3ECDDDC72A6}" type="parTrans" cxnId="{434091B2-E0BE-46E4-959D-2AAA4919EB3D}">
      <dgm:prSet/>
      <dgm:spPr/>
      <dgm:t>
        <a:bodyPr/>
        <a:lstStyle/>
        <a:p>
          <a:endParaRPr lang="en-US"/>
        </a:p>
      </dgm:t>
    </dgm:pt>
    <dgm:pt modelId="{4350B899-AFC3-49DF-86E0-4AEB83CD4303}" type="sibTrans" cxnId="{434091B2-E0BE-46E4-959D-2AAA4919EB3D}">
      <dgm:prSet/>
      <dgm:spPr/>
      <dgm:t>
        <a:bodyPr/>
        <a:lstStyle/>
        <a:p>
          <a:endParaRPr lang="en-US"/>
        </a:p>
      </dgm:t>
    </dgm:pt>
    <dgm:pt modelId="{405242B9-A526-4B9A-AF89-77125E4A16CE}">
      <dgm:prSet/>
      <dgm:spPr/>
      <dgm:t>
        <a:bodyPr/>
        <a:lstStyle/>
        <a:p>
          <a:r>
            <a:rPr lang="en-GB"/>
            <a:t>Reduce symptoms </a:t>
          </a:r>
          <a:endParaRPr lang="en-US"/>
        </a:p>
      </dgm:t>
    </dgm:pt>
    <dgm:pt modelId="{DDB68717-1DCE-44CC-9014-28DE9E4A1EC7}" type="parTrans" cxnId="{67074612-EA4C-46F7-B59D-E0CE35AE1D05}">
      <dgm:prSet/>
      <dgm:spPr/>
      <dgm:t>
        <a:bodyPr/>
        <a:lstStyle/>
        <a:p>
          <a:endParaRPr lang="en-US"/>
        </a:p>
      </dgm:t>
    </dgm:pt>
    <dgm:pt modelId="{2458A49F-75F8-4A83-9157-6860350D8CFA}" type="sibTrans" cxnId="{67074612-EA4C-46F7-B59D-E0CE35AE1D05}">
      <dgm:prSet/>
      <dgm:spPr/>
      <dgm:t>
        <a:bodyPr/>
        <a:lstStyle/>
        <a:p>
          <a:endParaRPr lang="en-US"/>
        </a:p>
      </dgm:t>
    </dgm:pt>
    <dgm:pt modelId="{084D0950-2E2A-45AB-A0E7-68DC7A927B72}">
      <dgm:prSet/>
      <dgm:spPr/>
      <dgm:t>
        <a:bodyPr/>
        <a:lstStyle/>
        <a:p>
          <a:r>
            <a:rPr lang="en-GB"/>
            <a:t>Prevent asthma attacks </a:t>
          </a:r>
          <a:endParaRPr lang="en-US"/>
        </a:p>
      </dgm:t>
    </dgm:pt>
    <dgm:pt modelId="{BBFB7B73-0732-44E4-8283-E265A7D158D3}" type="parTrans" cxnId="{4B9E2EED-62AF-426E-848E-DD2E10EC55BF}">
      <dgm:prSet/>
      <dgm:spPr/>
      <dgm:t>
        <a:bodyPr/>
        <a:lstStyle/>
        <a:p>
          <a:endParaRPr lang="en-US"/>
        </a:p>
      </dgm:t>
    </dgm:pt>
    <dgm:pt modelId="{4FE1576E-52C8-4D34-8A73-88E948DCA8F5}" type="sibTrans" cxnId="{4B9E2EED-62AF-426E-848E-DD2E10EC55BF}">
      <dgm:prSet/>
      <dgm:spPr/>
      <dgm:t>
        <a:bodyPr/>
        <a:lstStyle/>
        <a:p>
          <a:endParaRPr lang="en-US"/>
        </a:p>
      </dgm:t>
    </dgm:pt>
    <dgm:pt modelId="{CD28EA97-018F-4D51-B1DD-9D6B8DA1EDCD}">
      <dgm:prSet/>
      <dgm:spPr/>
      <dgm:t>
        <a:bodyPr/>
        <a:lstStyle/>
        <a:p>
          <a:r>
            <a:rPr lang="en-GB"/>
            <a:t>Improve quality of life and lung functions </a:t>
          </a:r>
          <a:endParaRPr lang="en-US"/>
        </a:p>
      </dgm:t>
    </dgm:pt>
    <dgm:pt modelId="{C05A4EE0-1E26-4BE5-B0D5-A756E502290B}" type="parTrans" cxnId="{E1E88EF3-0466-40F9-8B30-69DF68E37E63}">
      <dgm:prSet/>
      <dgm:spPr/>
      <dgm:t>
        <a:bodyPr/>
        <a:lstStyle/>
        <a:p>
          <a:endParaRPr lang="en-US"/>
        </a:p>
      </dgm:t>
    </dgm:pt>
    <dgm:pt modelId="{02555EE3-C70A-4A3C-B61E-520D9A9D4507}" type="sibTrans" cxnId="{E1E88EF3-0466-40F9-8B30-69DF68E37E63}">
      <dgm:prSet/>
      <dgm:spPr/>
      <dgm:t>
        <a:bodyPr/>
        <a:lstStyle/>
        <a:p>
          <a:endParaRPr lang="en-US"/>
        </a:p>
      </dgm:t>
    </dgm:pt>
    <dgm:pt modelId="{846E50FF-ABBF-4F90-B91D-5ED335B47E5B}">
      <dgm:prSet/>
      <dgm:spPr/>
      <dgm:t>
        <a:bodyPr/>
        <a:lstStyle/>
        <a:p>
          <a:r>
            <a:rPr lang="en-GB"/>
            <a:t>(NICE, 2024;global initiative for asthma ,2025)</a:t>
          </a:r>
          <a:endParaRPr lang="en-US"/>
        </a:p>
      </dgm:t>
    </dgm:pt>
    <dgm:pt modelId="{36A0731D-8BF6-499E-A679-E5D1F1A7DBCD}" type="parTrans" cxnId="{760A7207-E894-41B5-99B8-8C24F81A3978}">
      <dgm:prSet/>
      <dgm:spPr/>
      <dgm:t>
        <a:bodyPr/>
        <a:lstStyle/>
        <a:p>
          <a:endParaRPr lang="en-US"/>
        </a:p>
      </dgm:t>
    </dgm:pt>
    <dgm:pt modelId="{BD2AA788-E825-48B0-A166-7120A21D029E}" type="sibTrans" cxnId="{760A7207-E894-41B5-99B8-8C24F81A3978}">
      <dgm:prSet/>
      <dgm:spPr/>
      <dgm:t>
        <a:bodyPr/>
        <a:lstStyle/>
        <a:p>
          <a:endParaRPr lang="en-US"/>
        </a:p>
      </dgm:t>
    </dgm:pt>
    <dgm:pt modelId="{8C27A86E-E69B-41DC-ACC9-71B3CFFAC604}">
      <dgm:prSet/>
      <dgm:spPr/>
      <dgm:t>
        <a:bodyPr/>
        <a:lstStyle/>
        <a:p>
          <a:r>
            <a:rPr lang="en-GB"/>
            <a:t>Reliever medication </a:t>
          </a:r>
          <a:endParaRPr lang="en-US"/>
        </a:p>
      </dgm:t>
    </dgm:pt>
    <dgm:pt modelId="{EDF47737-77EF-41E2-80DA-CA481D1681EA}" type="parTrans" cxnId="{1592A213-9E48-4116-8C43-623608B5977D}">
      <dgm:prSet/>
      <dgm:spPr/>
      <dgm:t>
        <a:bodyPr/>
        <a:lstStyle/>
        <a:p>
          <a:endParaRPr lang="en-US"/>
        </a:p>
      </dgm:t>
    </dgm:pt>
    <dgm:pt modelId="{D1665686-7BE3-4307-9C75-68DD0E966EB8}" type="sibTrans" cxnId="{1592A213-9E48-4116-8C43-623608B5977D}">
      <dgm:prSet/>
      <dgm:spPr/>
      <dgm:t>
        <a:bodyPr/>
        <a:lstStyle/>
        <a:p>
          <a:endParaRPr lang="en-US"/>
        </a:p>
      </dgm:t>
    </dgm:pt>
    <dgm:pt modelId="{446CC18A-FA71-4282-99B3-FB0032FC8FB0}">
      <dgm:prSet/>
      <dgm:spPr/>
      <dgm:t>
        <a:bodyPr/>
        <a:lstStyle/>
        <a:p>
          <a:r>
            <a:rPr lang="en-GB"/>
            <a:t>Short acting beta agonist (SABA)-”Blue inhaler”</a:t>
          </a:r>
          <a:endParaRPr lang="en-US"/>
        </a:p>
      </dgm:t>
    </dgm:pt>
    <dgm:pt modelId="{9084E248-ECB7-43CB-9245-15D0D53D23FB}" type="parTrans" cxnId="{FD7BA661-91C0-4A05-98C4-3AB02C2DE32A}">
      <dgm:prSet/>
      <dgm:spPr/>
      <dgm:t>
        <a:bodyPr/>
        <a:lstStyle/>
        <a:p>
          <a:endParaRPr lang="en-US"/>
        </a:p>
      </dgm:t>
    </dgm:pt>
    <dgm:pt modelId="{CCCCECF3-E0F9-4714-BF44-A2ED1EFB2D7F}" type="sibTrans" cxnId="{FD7BA661-91C0-4A05-98C4-3AB02C2DE32A}">
      <dgm:prSet/>
      <dgm:spPr/>
      <dgm:t>
        <a:bodyPr/>
        <a:lstStyle/>
        <a:p>
          <a:endParaRPr lang="en-US"/>
        </a:p>
      </dgm:t>
    </dgm:pt>
    <dgm:pt modelId="{22AC143B-87FE-4BDA-8CDE-6F131B38F4F7}">
      <dgm:prSet/>
      <dgm:spPr/>
      <dgm:t>
        <a:bodyPr/>
        <a:lstStyle/>
        <a:p>
          <a:r>
            <a:rPr lang="en-GB"/>
            <a:t>Salbutamol</a:t>
          </a:r>
          <a:endParaRPr lang="en-US"/>
        </a:p>
      </dgm:t>
    </dgm:pt>
    <dgm:pt modelId="{275C13AF-1186-4355-9A48-5D89536FDD75}" type="parTrans" cxnId="{A5EF3774-7458-4D5D-B6C3-42E680BFD61E}">
      <dgm:prSet/>
      <dgm:spPr/>
      <dgm:t>
        <a:bodyPr/>
        <a:lstStyle/>
        <a:p>
          <a:endParaRPr lang="en-US"/>
        </a:p>
      </dgm:t>
    </dgm:pt>
    <dgm:pt modelId="{4703E256-EDFB-4DFF-B3D9-CA9FEBE9A722}" type="sibTrans" cxnId="{A5EF3774-7458-4D5D-B6C3-42E680BFD61E}">
      <dgm:prSet/>
      <dgm:spPr/>
      <dgm:t>
        <a:bodyPr/>
        <a:lstStyle/>
        <a:p>
          <a:endParaRPr lang="en-US"/>
        </a:p>
      </dgm:t>
    </dgm:pt>
    <dgm:pt modelId="{FA19A4C6-D72E-4065-A570-96A8D3E4FAC0}">
      <dgm:prSet/>
      <dgm:spPr/>
      <dgm:t>
        <a:bodyPr/>
        <a:lstStyle/>
        <a:p>
          <a:r>
            <a:rPr lang="en-GB"/>
            <a:t>Provides rapid relief during asthma symptoms </a:t>
          </a:r>
          <a:endParaRPr lang="en-US"/>
        </a:p>
      </dgm:t>
    </dgm:pt>
    <dgm:pt modelId="{6BEF2702-1F41-4B86-AC20-49E3BF9CBAD7}" type="parTrans" cxnId="{E05E8A9C-BA5F-4F08-B6A5-7DE4BCE0B55F}">
      <dgm:prSet/>
      <dgm:spPr/>
      <dgm:t>
        <a:bodyPr/>
        <a:lstStyle/>
        <a:p>
          <a:endParaRPr lang="en-US"/>
        </a:p>
      </dgm:t>
    </dgm:pt>
    <dgm:pt modelId="{053B3CD5-6F56-402D-90E4-8E309B85FE81}" type="sibTrans" cxnId="{E05E8A9C-BA5F-4F08-B6A5-7DE4BCE0B55F}">
      <dgm:prSet/>
      <dgm:spPr/>
      <dgm:t>
        <a:bodyPr/>
        <a:lstStyle/>
        <a:p>
          <a:endParaRPr lang="en-US"/>
        </a:p>
      </dgm:t>
    </dgm:pt>
    <dgm:pt modelId="{951DA80C-CE56-4F57-BC7D-D28223E4FCB2}">
      <dgm:prSet/>
      <dgm:spPr/>
      <dgm:t>
        <a:bodyPr/>
        <a:lstStyle/>
        <a:p>
          <a:r>
            <a:rPr lang="en-GB"/>
            <a:t>Works by relaxing airway smooth muscle, causing bronchodilation and widening the airways </a:t>
          </a:r>
          <a:endParaRPr lang="en-US"/>
        </a:p>
      </dgm:t>
    </dgm:pt>
    <dgm:pt modelId="{842F66EC-5870-4513-8E53-A20C763FCE56}" type="parTrans" cxnId="{9D601C79-A520-40E0-B31C-C92BD7049F17}">
      <dgm:prSet/>
      <dgm:spPr/>
      <dgm:t>
        <a:bodyPr/>
        <a:lstStyle/>
        <a:p>
          <a:endParaRPr lang="en-US"/>
        </a:p>
      </dgm:t>
    </dgm:pt>
    <dgm:pt modelId="{5182E386-68F6-4C6B-8952-61F94CE00634}" type="sibTrans" cxnId="{9D601C79-A520-40E0-B31C-C92BD7049F17}">
      <dgm:prSet/>
      <dgm:spPr/>
      <dgm:t>
        <a:bodyPr/>
        <a:lstStyle/>
        <a:p>
          <a:endParaRPr lang="en-US"/>
        </a:p>
      </dgm:t>
    </dgm:pt>
    <dgm:pt modelId="{06F80A14-B468-4C3A-8DB1-BA8449E23D08}">
      <dgm:prSet/>
      <dgm:spPr/>
      <dgm:t>
        <a:bodyPr/>
        <a:lstStyle/>
        <a:p>
          <a:r>
            <a:rPr lang="en-GB"/>
            <a:t>Frequent use may indicate poor asthma control and requires clinical review . </a:t>
          </a:r>
          <a:endParaRPr lang="en-US"/>
        </a:p>
      </dgm:t>
    </dgm:pt>
    <dgm:pt modelId="{8FA9AFA2-A2F2-43E3-B963-6F64A949B06F}" type="parTrans" cxnId="{80F2B896-EE32-4677-9554-8809B97CF722}">
      <dgm:prSet/>
      <dgm:spPr/>
      <dgm:t>
        <a:bodyPr/>
        <a:lstStyle/>
        <a:p>
          <a:endParaRPr lang="en-US"/>
        </a:p>
      </dgm:t>
    </dgm:pt>
    <dgm:pt modelId="{7E934C16-B291-49A0-9A6E-070B94866755}" type="sibTrans" cxnId="{80F2B896-EE32-4677-9554-8809B97CF722}">
      <dgm:prSet/>
      <dgm:spPr/>
      <dgm:t>
        <a:bodyPr/>
        <a:lstStyle/>
        <a:p>
          <a:endParaRPr lang="en-US"/>
        </a:p>
      </dgm:t>
    </dgm:pt>
    <dgm:pt modelId="{FD18A47C-4C61-41E6-BDD4-9905E1403792}">
      <dgm:prSet/>
      <dgm:spPr/>
      <dgm:t>
        <a:bodyPr/>
        <a:lstStyle/>
        <a:p>
          <a:r>
            <a:rPr lang="en-GB"/>
            <a:t>(nice, 2024)</a:t>
          </a:r>
          <a:endParaRPr lang="en-US"/>
        </a:p>
      </dgm:t>
    </dgm:pt>
    <dgm:pt modelId="{2F750076-57AA-48C4-92F1-C6BCAC6BBF8C}" type="parTrans" cxnId="{38323250-218B-4D9A-A06D-4C4A634241CA}">
      <dgm:prSet/>
      <dgm:spPr/>
      <dgm:t>
        <a:bodyPr/>
        <a:lstStyle/>
        <a:p>
          <a:endParaRPr lang="en-US"/>
        </a:p>
      </dgm:t>
    </dgm:pt>
    <dgm:pt modelId="{83F8F2D4-277E-4045-933B-2CA98F634807}" type="sibTrans" cxnId="{38323250-218B-4D9A-A06D-4C4A634241CA}">
      <dgm:prSet/>
      <dgm:spPr/>
      <dgm:t>
        <a:bodyPr/>
        <a:lstStyle/>
        <a:p>
          <a:endParaRPr lang="en-US"/>
        </a:p>
      </dgm:t>
    </dgm:pt>
    <dgm:pt modelId="{6506DE21-D07F-4073-9753-E2D7F2AF8D10}">
      <dgm:prSet/>
      <dgm:spPr/>
      <dgm:t>
        <a:bodyPr/>
        <a:lstStyle/>
        <a:p>
          <a:r>
            <a:rPr lang="en-GB"/>
            <a:t>Preventer medication</a:t>
          </a:r>
          <a:endParaRPr lang="en-US"/>
        </a:p>
      </dgm:t>
    </dgm:pt>
    <dgm:pt modelId="{05B0489F-97C8-45D9-AB78-2B96394A5DB8}" type="parTrans" cxnId="{4F0FCB80-4913-4E13-A96E-2479D1C03847}">
      <dgm:prSet/>
      <dgm:spPr/>
      <dgm:t>
        <a:bodyPr/>
        <a:lstStyle/>
        <a:p>
          <a:endParaRPr lang="en-US"/>
        </a:p>
      </dgm:t>
    </dgm:pt>
    <dgm:pt modelId="{8CC15FD5-3A3F-43D4-87BB-7D808FEC3E9C}" type="sibTrans" cxnId="{4F0FCB80-4913-4E13-A96E-2479D1C03847}">
      <dgm:prSet/>
      <dgm:spPr/>
      <dgm:t>
        <a:bodyPr/>
        <a:lstStyle/>
        <a:p>
          <a:endParaRPr lang="en-US"/>
        </a:p>
      </dgm:t>
    </dgm:pt>
    <dgm:pt modelId="{DBF48FD2-F8A2-4514-995C-850542D1A19F}">
      <dgm:prSet/>
      <dgm:spPr/>
      <dgm:t>
        <a:bodyPr/>
        <a:lstStyle/>
        <a:p>
          <a:r>
            <a:rPr lang="en-GB"/>
            <a:t>Inhaled corticosteroids </a:t>
          </a:r>
          <a:endParaRPr lang="en-US"/>
        </a:p>
      </dgm:t>
    </dgm:pt>
    <dgm:pt modelId="{EABAB843-226C-4CEE-9E3B-ADAEA10C6EB7}" type="parTrans" cxnId="{E55BAA05-BDCE-4011-B7E4-6AFD61A8F309}">
      <dgm:prSet/>
      <dgm:spPr/>
      <dgm:t>
        <a:bodyPr/>
        <a:lstStyle/>
        <a:p>
          <a:endParaRPr lang="en-US"/>
        </a:p>
      </dgm:t>
    </dgm:pt>
    <dgm:pt modelId="{47956020-758F-4359-B492-819EC8265855}" type="sibTrans" cxnId="{E55BAA05-BDCE-4011-B7E4-6AFD61A8F309}">
      <dgm:prSet/>
      <dgm:spPr/>
      <dgm:t>
        <a:bodyPr/>
        <a:lstStyle/>
        <a:p>
          <a:endParaRPr lang="en-US"/>
        </a:p>
      </dgm:t>
    </dgm:pt>
    <dgm:pt modelId="{59038BF2-14EE-45E3-87B2-BDE7079A59D4}">
      <dgm:prSet/>
      <dgm:spPr/>
      <dgm:t>
        <a:bodyPr/>
        <a:lstStyle/>
        <a:p>
          <a:r>
            <a:rPr lang="en-GB"/>
            <a:t>Beclomethasone, budesonide, fluticasone</a:t>
          </a:r>
          <a:endParaRPr lang="en-US"/>
        </a:p>
      </dgm:t>
    </dgm:pt>
    <dgm:pt modelId="{1F8BF2EC-CA10-4C9C-92BE-47F0F6AFFF5E}" type="parTrans" cxnId="{A3180E31-58EA-4547-B232-11DBF9EE8F1A}">
      <dgm:prSet/>
      <dgm:spPr/>
      <dgm:t>
        <a:bodyPr/>
        <a:lstStyle/>
        <a:p>
          <a:endParaRPr lang="en-US"/>
        </a:p>
      </dgm:t>
    </dgm:pt>
    <dgm:pt modelId="{243ADCF4-A68E-4E1C-B814-48EDFD014DC4}" type="sibTrans" cxnId="{A3180E31-58EA-4547-B232-11DBF9EE8F1A}">
      <dgm:prSet/>
      <dgm:spPr/>
      <dgm:t>
        <a:bodyPr/>
        <a:lstStyle/>
        <a:p>
          <a:endParaRPr lang="en-US"/>
        </a:p>
      </dgm:t>
    </dgm:pt>
    <dgm:pt modelId="{CBB278B1-B615-48AF-A49A-A7C0267BF377}">
      <dgm:prSet/>
      <dgm:spPr/>
      <dgm:t>
        <a:bodyPr/>
        <a:lstStyle/>
        <a:p>
          <a:r>
            <a:rPr lang="en-GB"/>
            <a:t>Reduces inflammation inside the airways the risk of asthma attacks when taken regularly (NICE,2024) </a:t>
          </a:r>
          <a:endParaRPr lang="en-US"/>
        </a:p>
      </dgm:t>
    </dgm:pt>
    <dgm:pt modelId="{AD1CDD2D-9F50-4B3A-9CC4-5B7C75277FAC}" type="parTrans" cxnId="{7CE29982-94A0-4C51-A923-F947130E5CF1}">
      <dgm:prSet/>
      <dgm:spPr/>
      <dgm:t>
        <a:bodyPr/>
        <a:lstStyle/>
        <a:p>
          <a:endParaRPr lang="en-US"/>
        </a:p>
      </dgm:t>
    </dgm:pt>
    <dgm:pt modelId="{C35F2A31-D303-4EBA-AA90-921496E42D5F}" type="sibTrans" cxnId="{7CE29982-94A0-4C51-A923-F947130E5CF1}">
      <dgm:prSet/>
      <dgm:spPr/>
      <dgm:t>
        <a:bodyPr/>
        <a:lstStyle/>
        <a:p>
          <a:endParaRPr lang="en-US"/>
        </a:p>
      </dgm:t>
    </dgm:pt>
    <dgm:pt modelId="{54E4BA07-42ED-4F89-8C32-0D36387ABFC7}">
      <dgm:prSet/>
      <dgm:spPr/>
      <dgm:t>
        <a:bodyPr/>
        <a:lstStyle/>
        <a:p>
          <a:r>
            <a:rPr lang="en-GB"/>
            <a:t>Leukotriene receptor antagonist (LTRA)</a:t>
          </a:r>
          <a:endParaRPr lang="en-US"/>
        </a:p>
      </dgm:t>
    </dgm:pt>
    <dgm:pt modelId="{BD888B30-A077-4AE6-B74F-40CA1C317848}" type="parTrans" cxnId="{708A4BA8-5A63-4569-85A5-8F838867F703}">
      <dgm:prSet/>
      <dgm:spPr/>
      <dgm:t>
        <a:bodyPr/>
        <a:lstStyle/>
        <a:p>
          <a:endParaRPr lang="en-US"/>
        </a:p>
      </dgm:t>
    </dgm:pt>
    <dgm:pt modelId="{690719F3-9CFC-4611-9073-7EE73A2FD3E3}" type="sibTrans" cxnId="{708A4BA8-5A63-4569-85A5-8F838867F703}">
      <dgm:prSet/>
      <dgm:spPr/>
      <dgm:t>
        <a:bodyPr/>
        <a:lstStyle/>
        <a:p>
          <a:endParaRPr lang="en-US"/>
        </a:p>
      </dgm:t>
    </dgm:pt>
    <dgm:pt modelId="{2F52044C-0D64-4997-AFDD-0182875B33E6}">
      <dgm:prSet/>
      <dgm:spPr/>
      <dgm:t>
        <a:bodyPr/>
        <a:lstStyle/>
        <a:p>
          <a:r>
            <a:rPr lang="en-GB"/>
            <a:t>Montelukast</a:t>
          </a:r>
          <a:endParaRPr lang="en-US"/>
        </a:p>
      </dgm:t>
    </dgm:pt>
    <dgm:pt modelId="{0E57B609-4A36-4C3B-BA5B-5F8E258179BE}" type="parTrans" cxnId="{C66B9AE6-12F0-4CD9-89C0-6CF57C6D8B38}">
      <dgm:prSet/>
      <dgm:spPr/>
      <dgm:t>
        <a:bodyPr/>
        <a:lstStyle/>
        <a:p>
          <a:endParaRPr lang="en-US"/>
        </a:p>
      </dgm:t>
    </dgm:pt>
    <dgm:pt modelId="{AF813C39-2560-4921-BD69-149CFE36B2A6}" type="sibTrans" cxnId="{C66B9AE6-12F0-4CD9-89C0-6CF57C6D8B38}">
      <dgm:prSet/>
      <dgm:spPr/>
      <dgm:t>
        <a:bodyPr/>
        <a:lstStyle/>
        <a:p>
          <a:endParaRPr lang="en-US"/>
        </a:p>
      </dgm:t>
    </dgm:pt>
    <dgm:pt modelId="{A2938C76-D1A5-4D13-B992-255B1AC8166A}">
      <dgm:prSet/>
      <dgm:spPr/>
      <dgm:t>
        <a:bodyPr/>
        <a:lstStyle/>
        <a:p>
          <a:r>
            <a:rPr lang="en-GB"/>
            <a:t>Helps  reduce inflammation and may be useful for patients with allergy- related asthma or excersie induced symptoms (NICE,2024) </a:t>
          </a:r>
          <a:endParaRPr lang="en-US"/>
        </a:p>
      </dgm:t>
    </dgm:pt>
    <dgm:pt modelId="{3F6EFB5A-5441-4215-8226-B550E0F9B394}" type="parTrans" cxnId="{1696A584-BE2C-4676-82DB-68FD250D7EB4}">
      <dgm:prSet/>
      <dgm:spPr/>
      <dgm:t>
        <a:bodyPr/>
        <a:lstStyle/>
        <a:p>
          <a:endParaRPr lang="en-US"/>
        </a:p>
      </dgm:t>
    </dgm:pt>
    <dgm:pt modelId="{54E59FFC-35D7-4C29-B349-AB6FF9042DE3}" type="sibTrans" cxnId="{1696A584-BE2C-4676-82DB-68FD250D7EB4}">
      <dgm:prSet/>
      <dgm:spPr/>
      <dgm:t>
        <a:bodyPr/>
        <a:lstStyle/>
        <a:p>
          <a:endParaRPr lang="en-US"/>
        </a:p>
      </dgm:t>
    </dgm:pt>
    <dgm:pt modelId="{99634DB1-9531-4883-A5D0-F6B8C1088334}">
      <dgm:prSet phldrT="[Text]" phldr="1"/>
      <dgm:spPr/>
      <dgm:t>
        <a:bodyPr/>
        <a:lstStyle/>
        <a:p>
          <a:endParaRPr lang="en-GB"/>
        </a:p>
      </dgm:t>
    </dgm:pt>
    <dgm:pt modelId="{03228C37-4B17-4153-96F9-F06973A24491}" type="parTrans" cxnId="{62E90458-61BF-4E79-A4B2-23A7FFDB7382}">
      <dgm:prSet/>
      <dgm:spPr/>
      <dgm:t>
        <a:bodyPr/>
        <a:lstStyle/>
        <a:p>
          <a:endParaRPr lang="en-GB"/>
        </a:p>
      </dgm:t>
    </dgm:pt>
    <dgm:pt modelId="{BD9696D3-7457-456F-B47B-2EEC80B66A5C}" type="sibTrans" cxnId="{62E90458-61BF-4E79-A4B2-23A7FFDB7382}">
      <dgm:prSet/>
      <dgm:spPr/>
      <dgm:t>
        <a:bodyPr/>
        <a:lstStyle/>
        <a:p>
          <a:endParaRPr lang="en-GB"/>
        </a:p>
      </dgm:t>
    </dgm:pt>
    <dgm:pt modelId="{8DF0408E-F692-4489-9E5F-ECAE3D56DD19}" type="pres">
      <dgm:prSet presAssocID="{69A058CD-4CA2-4C01-AFE3-58FAC66E8DDC}" presName="diagram" presStyleCnt="0">
        <dgm:presLayoutVars>
          <dgm:dir/>
          <dgm:resizeHandles val="exact"/>
        </dgm:presLayoutVars>
      </dgm:prSet>
      <dgm:spPr/>
    </dgm:pt>
    <dgm:pt modelId="{A933AA3B-CB5E-4616-9B54-8E7287BC9048}" type="pres">
      <dgm:prSet presAssocID="{4A5DA7BD-541A-4BAA-A3C3-CA923EEDCE26}" presName="node" presStyleLbl="node1" presStyleIdx="0" presStyleCnt="22">
        <dgm:presLayoutVars>
          <dgm:bulletEnabled val="1"/>
        </dgm:presLayoutVars>
      </dgm:prSet>
      <dgm:spPr/>
    </dgm:pt>
    <dgm:pt modelId="{206FAE77-09E9-445A-B9F0-A5151E3EE44B}" type="pres">
      <dgm:prSet presAssocID="{9C533FD4-A5F3-4E2A-AC45-6FA1CD3D4F17}" presName="sibTrans" presStyleCnt="0"/>
      <dgm:spPr/>
    </dgm:pt>
    <dgm:pt modelId="{59F111AD-24E1-4560-B241-41692B175780}" type="pres">
      <dgm:prSet presAssocID="{99634DB1-9531-4883-A5D0-F6B8C1088334}" presName="node" presStyleLbl="node1" presStyleIdx="1" presStyleCnt="22">
        <dgm:presLayoutVars>
          <dgm:bulletEnabled val="1"/>
        </dgm:presLayoutVars>
      </dgm:prSet>
      <dgm:spPr/>
    </dgm:pt>
    <dgm:pt modelId="{8B050D19-4E63-43EB-9332-55D345F7054C}" type="pres">
      <dgm:prSet presAssocID="{BD9696D3-7457-456F-B47B-2EEC80B66A5C}" presName="sibTrans" presStyleCnt="0"/>
      <dgm:spPr/>
    </dgm:pt>
    <dgm:pt modelId="{453ECA56-1D1C-45D8-BD57-307A871F8312}" type="pres">
      <dgm:prSet presAssocID="{84BC90E9-0C38-448F-99D4-BEB87EA9F2C4}" presName="node" presStyleLbl="node1" presStyleIdx="2" presStyleCnt="22" custLinFactNeighborX="-9999" custLinFactNeighborY="-82">
        <dgm:presLayoutVars>
          <dgm:bulletEnabled val="1"/>
        </dgm:presLayoutVars>
      </dgm:prSet>
      <dgm:spPr/>
    </dgm:pt>
    <dgm:pt modelId="{2600CCD2-E808-49B9-A46D-C701CD91BBDF}" type="pres">
      <dgm:prSet presAssocID="{F3C5AF05-11A4-4807-BDBA-1165B2AD2CF5}" presName="sibTrans" presStyleCnt="0"/>
      <dgm:spPr/>
    </dgm:pt>
    <dgm:pt modelId="{AC7CC18E-3E40-4498-A4CC-AD094839316C}" type="pres">
      <dgm:prSet presAssocID="{1CC5B26D-9C4B-44D5-B174-0DF1C4D0F6DA}" presName="node" presStyleLbl="node1" presStyleIdx="3" presStyleCnt="22">
        <dgm:presLayoutVars>
          <dgm:bulletEnabled val="1"/>
        </dgm:presLayoutVars>
      </dgm:prSet>
      <dgm:spPr/>
    </dgm:pt>
    <dgm:pt modelId="{CB67806F-3108-4467-ACD1-248FAE9EF3FA}" type="pres">
      <dgm:prSet presAssocID="{4350B899-AFC3-49DF-86E0-4AEB83CD4303}" presName="sibTrans" presStyleCnt="0"/>
      <dgm:spPr/>
    </dgm:pt>
    <dgm:pt modelId="{959A179A-0643-4521-B557-65A05BE1206B}" type="pres">
      <dgm:prSet presAssocID="{405242B9-A526-4B9A-AF89-77125E4A16CE}" presName="node" presStyleLbl="node1" presStyleIdx="4" presStyleCnt="22">
        <dgm:presLayoutVars>
          <dgm:bulletEnabled val="1"/>
        </dgm:presLayoutVars>
      </dgm:prSet>
      <dgm:spPr/>
    </dgm:pt>
    <dgm:pt modelId="{3B2F70E2-6B39-4B75-BF6D-D3A604E6E9A0}" type="pres">
      <dgm:prSet presAssocID="{2458A49F-75F8-4A83-9157-6860350D8CFA}" presName="sibTrans" presStyleCnt="0"/>
      <dgm:spPr/>
    </dgm:pt>
    <dgm:pt modelId="{3001C450-CD4D-4153-9415-EDA0009FC3BD}" type="pres">
      <dgm:prSet presAssocID="{084D0950-2E2A-45AB-A0E7-68DC7A927B72}" presName="node" presStyleLbl="node1" presStyleIdx="5" presStyleCnt="22">
        <dgm:presLayoutVars>
          <dgm:bulletEnabled val="1"/>
        </dgm:presLayoutVars>
      </dgm:prSet>
      <dgm:spPr/>
    </dgm:pt>
    <dgm:pt modelId="{D8034A21-61A9-4358-A7EA-806F8FAFAE8A}" type="pres">
      <dgm:prSet presAssocID="{4FE1576E-52C8-4D34-8A73-88E948DCA8F5}" presName="sibTrans" presStyleCnt="0"/>
      <dgm:spPr/>
    </dgm:pt>
    <dgm:pt modelId="{1E6667F4-8A11-4EE4-9D3A-6249790D2EBF}" type="pres">
      <dgm:prSet presAssocID="{CD28EA97-018F-4D51-B1DD-9D6B8DA1EDCD}" presName="node" presStyleLbl="node1" presStyleIdx="6" presStyleCnt="22">
        <dgm:presLayoutVars>
          <dgm:bulletEnabled val="1"/>
        </dgm:presLayoutVars>
      </dgm:prSet>
      <dgm:spPr/>
    </dgm:pt>
    <dgm:pt modelId="{CFC6C4C2-A7C8-4B0F-B97E-3F27569E0DBD}" type="pres">
      <dgm:prSet presAssocID="{02555EE3-C70A-4A3C-B61E-520D9A9D4507}" presName="sibTrans" presStyleCnt="0"/>
      <dgm:spPr/>
    </dgm:pt>
    <dgm:pt modelId="{446028E0-6E28-41F8-88DA-FD6CF0D6AB48}" type="pres">
      <dgm:prSet presAssocID="{846E50FF-ABBF-4F90-B91D-5ED335B47E5B}" presName="node" presStyleLbl="node1" presStyleIdx="7" presStyleCnt="22">
        <dgm:presLayoutVars>
          <dgm:bulletEnabled val="1"/>
        </dgm:presLayoutVars>
      </dgm:prSet>
      <dgm:spPr/>
    </dgm:pt>
    <dgm:pt modelId="{6A1B664F-A43C-4696-9D84-AE2A8225C2BD}" type="pres">
      <dgm:prSet presAssocID="{BD2AA788-E825-48B0-A166-7120A21D029E}" presName="sibTrans" presStyleCnt="0"/>
      <dgm:spPr/>
    </dgm:pt>
    <dgm:pt modelId="{7386F9BD-F693-45E5-94D1-B6CB06BA76D2}" type="pres">
      <dgm:prSet presAssocID="{8C27A86E-E69B-41DC-ACC9-71B3CFFAC604}" presName="node" presStyleLbl="node1" presStyleIdx="8" presStyleCnt="22">
        <dgm:presLayoutVars>
          <dgm:bulletEnabled val="1"/>
        </dgm:presLayoutVars>
      </dgm:prSet>
      <dgm:spPr/>
    </dgm:pt>
    <dgm:pt modelId="{7B0AFE05-776E-4206-BC20-3AE17A6F1FBE}" type="pres">
      <dgm:prSet presAssocID="{D1665686-7BE3-4307-9C75-68DD0E966EB8}" presName="sibTrans" presStyleCnt="0"/>
      <dgm:spPr/>
    </dgm:pt>
    <dgm:pt modelId="{648DA2F9-B917-4F33-B8EC-FB576BFD4EE3}" type="pres">
      <dgm:prSet presAssocID="{446CC18A-FA71-4282-99B3-FB0032FC8FB0}" presName="node" presStyleLbl="node1" presStyleIdx="9" presStyleCnt="22">
        <dgm:presLayoutVars>
          <dgm:bulletEnabled val="1"/>
        </dgm:presLayoutVars>
      </dgm:prSet>
      <dgm:spPr/>
    </dgm:pt>
    <dgm:pt modelId="{AC38C632-7FC1-40EF-BE0D-EB54EB5796A9}" type="pres">
      <dgm:prSet presAssocID="{CCCCECF3-E0F9-4714-BF44-A2ED1EFB2D7F}" presName="sibTrans" presStyleCnt="0"/>
      <dgm:spPr/>
    </dgm:pt>
    <dgm:pt modelId="{B90F0F24-9DC1-49F4-83DE-A4F65ACAD180}" type="pres">
      <dgm:prSet presAssocID="{22AC143B-87FE-4BDA-8CDE-6F131B38F4F7}" presName="node" presStyleLbl="node1" presStyleIdx="10" presStyleCnt="22">
        <dgm:presLayoutVars>
          <dgm:bulletEnabled val="1"/>
        </dgm:presLayoutVars>
      </dgm:prSet>
      <dgm:spPr/>
    </dgm:pt>
    <dgm:pt modelId="{6C4BE036-4083-48E1-BAB5-1206AAC34B82}" type="pres">
      <dgm:prSet presAssocID="{4703E256-EDFB-4DFF-B3D9-CA9FEBE9A722}" presName="sibTrans" presStyleCnt="0"/>
      <dgm:spPr/>
    </dgm:pt>
    <dgm:pt modelId="{D5D145F9-DC21-43C6-9192-2389D3A9DEE1}" type="pres">
      <dgm:prSet presAssocID="{FA19A4C6-D72E-4065-A570-96A8D3E4FAC0}" presName="node" presStyleLbl="node1" presStyleIdx="11" presStyleCnt="22">
        <dgm:presLayoutVars>
          <dgm:bulletEnabled val="1"/>
        </dgm:presLayoutVars>
      </dgm:prSet>
      <dgm:spPr/>
    </dgm:pt>
    <dgm:pt modelId="{394F8153-4D55-420F-A14A-2968ED0AB9B2}" type="pres">
      <dgm:prSet presAssocID="{053B3CD5-6F56-402D-90E4-8E309B85FE81}" presName="sibTrans" presStyleCnt="0"/>
      <dgm:spPr/>
    </dgm:pt>
    <dgm:pt modelId="{8153B9F0-7128-4D45-9CFD-0DD7FCA98F79}" type="pres">
      <dgm:prSet presAssocID="{951DA80C-CE56-4F57-BC7D-D28223E4FCB2}" presName="node" presStyleLbl="node1" presStyleIdx="12" presStyleCnt="22">
        <dgm:presLayoutVars>
          <dgm:bulletEnabled val="1"/>
        </dgm:presLayoutVars>
      </dgm:prSet>
      <dgm:spPr/>
    </dgm:pt>
    <dgm:pt modelId="{BEFB4EF2-9E2E-4E89-ACDF-D6A336E10708}" type="pres">
      <dgm:prSet presAssocID="{5182E386-68F6-4C6B-8952-61F94CE00634}" presName="sibTrans" presStyleCnt="0"/>
      <dgm:spPr/>
    </dgm:pt>
    <dgm:pt modelId="{8DF5078C-7236-409C-942C-1C88232CA79B}" type="pres">
      <dgm:prSet presAssocID="{06F80A14-B468-4C3A-8DB1-BA8449E23D08}" presName="node" presStyleLbl="node1" presStyleIdx="13" presStyleCnt="22">
        <dgm:presLayoutVars>
          <dgm:bulletEnabled val="1"/>
        </dgm:presLayoutVars>
      </dgm:prSet>
      <dgm:spPr/>
    </dgm:pt>
    <dgm:pt modelId="{D1AEB9D7-390A-4DB5-9AFE-9274DCA27067}" type="pres">
      <dgm:prSet presAssocID="{7E934C16-B291-49A0-9A6E-070B94866755}" presName="sibTrans" presStyleCnt="0"/>
      <dgm:spPr/>
    </dgm:pt>
    <dgm:pt modelId="{608BFFD3-7389-4A8D-8C00-D108D8A35116}" type="pres">
      <dgm:prSet presAssocID="{FD18A47C-4C61-41E6-BDD4-9905E1403792}" presName="node" presStyleLbl="node1" presStyleIdx="14" presStyleCnt="22">
        <dgm:presLayoutVars>
          <dgm:bulletEnabled val="1"/>
        </dgm:presLayoutVars>
      </dgm:prSet>
      <dgm:spPr/>
    </dgm:pt>
    <dgm:pt modelId="{613DF666-649E-4196-924C-18BCA74CD7B0}" type="pres">
      <dgm:prSet presAssocID="{83F8F2D4-277E-4045-933B-2CA98F634807}" presName="sibTrans" presStyleCnt="0"/>
      <dgm:spPr/>
    </dgm:pt>
    <dgm:pt modelId="{F5AF08EA-AED9-4422-A6B5-62E1A38AD4CE}" type="pres">
      <dgm:prSet presAssocID="{6506DE21-D07F-4073-9753-E2D7F2AF8D10}" presName="node" presStyleLbl="node1" presStyleIdx="15" presStyleCnt="22">
        <dgm:presLayoutVars>
          <dgm:bulletEnabled val="1"/>
        </dgm:presLayoutVars>
      </dgm:prSet>
      <dgm:spPr/>
    </dgm:pt>
    <dgm:pt modelId="{B9916F04-D011-4C66-A8EF-83C2D60578E7}" type="pres">
      <dgm:prSet presAssocID="{8CC15FD5-3A3F-43D4-87BB-7D808FEC3E9C}" presName="sibTrans" presStyleCnt="0"/>
      <dgm:spPr/>
    </dgm:pt>
    <dgm:pt modelId="{1D366BAD-05D9-4BD7-8FB4-0E0EEDAA1E00}" type="pres">
      <dgm:prSet presAssocID="{DBF48FD2-F8A2-4514-995C-850542D1A19F}" presName="node" presStyleLbl="node1" presStyleIdx="16" presStyleCnt="22">
        <dgm:presLayoutVars>
          <dgm:bulletEnabled val="1"/>
        </dgm:presLayoutVars>
      </dgm:prSet>
      <dgm:spPr/>
    </dgm:pt>
    <dgm:pt modelId="{D2A00B5E-F2A5-4B99-8826-3EBFBEB39FD6}" type="pres">
      <dgm:prSet presAssocID="{47956020-758F-4359-B492-819EC8265855}" presName="sibTrans" presStyleCnt="0"/>
      <dgm:spPr/>
    </dgm:pt>
    <dgm:pt modelId="{90F57322-0E62-4061-BBB3-D05479962DE2}" type="pres">
      <dgm:prSet presAssocID="{59038BF2-14EE-45E3-87B2-BDE7079A59D4}" presName="node" presStyleLbl="node1" presStyleIdx="17" presStyleCnt="22">
        <dgm:presLayoutVars>
          <dgm:bulletEnabled val="1"/>
        </dgm:presLayoutVars>
      </dgm:prSet>
      <dgm:spPr/>
    </dgm:pt>
    <dgm:pt modelId="{4C8B2095-C586-4C63-8F60-A99047F6ACE3}" type="pres">
      <dgm:prSet presAssocID="{243ADCF4-A68E-4E1C-B814-48EDFD014DC4}" presName="sibTrans" presStyleCnt="0"/>
      <dgm:spPr/>
    </dgm:pt>
    <dgm:pt modelId="{04A05475-7189-45DC-89D2-6800182DFCA1}" type="pres">
      <dgm:prSet presAssocID="{CBB278B1-B615-48AF-A49A-A7C0267BF377}" presName="node" presStyleLbl="node1" presStyleIdx="18" presStyleCnt="22">
        <dgm:presLayoutVars>
          <dgm:bulletEnabled val="1"/>
        </dgm:presLayoutVars>
      </dgm:prSet>
      <dgm:spPr/>
    </dgm:pt>
    <dgm:pt modelId="{C3472ED0-CF71-4CC2-B2A4-AEFA12DF31E7}" type="pres">
      <dgm:prSet presAssocID="{C35F2A31-D303-4EBA-AA90-921496E42D5F}" presName="sibTrans" presStyleCnt="0"/>
      <dgm:spPr/>
    </dgm:pt>
    <dgm:pt modelId="{B9986B1A-EF93-401F-895A-F5385ECBED1C}" type="pres">
      <dgm:prSet presAssocID="{54E4BA07-42ED-4F89-8C32-0D36387ABFC7}" presName="node" presStyleLbl="node1" presStyleIdx="19" presStyleCnt="22">
        <dgm:presLayoutVars>
          <dgm:bulletEnabled val="1"/>
        </dgm:presLayoutVars>
      </dgm:prSet>
      <dgm:spPr/>
    </dgm:pt>
    <dgm:pt modelId="{7942D630-EEA6-42A8-97FC-F163F9FA520D}" type="pres">
      <dgm:prSet presAssocID="{690719F3-9CFC-4611-9073-7EE73A2FD3E3}" presName="sibTrans" presStyleCnt="0"/>
      <dgm:spPr/>
    </dgm:pt>
    <dgm:pt modelId="{D3CF2164-E590-4664-8EED-1943816E7FDD}" type="pres">
      <dgm:prSet presAssocID="{2F52044C-0D64-4997-AFDD-0182875B33E6}" presName="node" presStyleLbl="node1" presStyleIdx="20" presStyleCnt="22">
        <dgm:presLayoutVars>
          <dgm:bulletEnabled val="1"/>
        </dgm:presLayoutVars>
      </dgm:prSet>
      <dgm:spPr/>
    </dgm:pt>
    <dgm:pt modelId="{1A713D7D-44C3-491F-B26C-0AC3AA934E01}" type="pres">
      <dgm:prSet presAssocID="{AF813C39-2560-4921-BD69-149CFE36B2A6}" presName="sibTrans" presStyleCnt="0"/>
      <dgm:spPr/>
    </dgm:pt>
    <dgm:pt modelId="{F7DBFCEB-A7EA-4C2F-A006-7D802673F061}" type="pres">
      <dgm:prSet presAssocID="{A2938C76-D1A5-4D13-B992-255B1AC8166A}" presName="node" presStyleLbl="node1" presStyleIdx="21" presStyleCnt="22">
        <dgm:presLayoutVars>
          <dgm:bulletEnabled val="1"/>
        </dgm:presLayoutVars>
      </dgm:prSet>
      <dgm:spPr/>
    </dgm:pt>
  </dgm:ptLst>
  <dgm:cxnLst>
    <dgm:cxn modelId="{E55BAA05-BDCE-4011-B7E4-6AFD61A8F309}" srcId="{69A058CD-4CA2-4C01-AFE3-58FAC66E8DDC}" destId="{DBF48FD2-F8A2-4514-995C-850542D1A19F}" srcOrd="16" destOrd="0" parTransId="{EABAB843-226C-4CEE-9E3B-ADAEA10C6EB7}" sibTransId="{47956020-758F-4359-B492-819EC8265855}"/>
    <dgm:cxn modelId="{760A7207-E894-41B5-99B8-8C24F81A3978}" srcId="{69A058CD-4CA2-4C01-AFE3-58FAC66E8DDC}" destId="{846E50FF-ABBF-4F90-B91D-5ED335B47E5B}" srcOrd="7" destOrd="0" parTransId="{36A0731D-8BF6-499E-A679-E5D1F1A7DBCD}" sibTransId="{BD2AA788-E825-48B0-A166-7120A21D029E}"/>
    <dgm:cxn modelId="{F728850F-591D-45FD-AA32-FEB418BC3E81}" type="presOf" srcId="{84BC90E9-0C38-448F-99D4-BEB87EA9F2C4}" destId="{453ECA56-1D1C-45D8-BD57-307A871F8312}" srcOrd="0" destOrd="0" presId="urn:microsoft.com/office/officeart/2005/8/layout/default"/>
    <dgm:cxn modelId="{67074612-EA4C-46F7-B59D-E0CE35AE1D05}" srcId="{69A058CD-4CA2-4C01-AFE3-58FAC66E8DDC}" destId="{405242B9-A526-4B9A-AF89-77125E4A16CE}" srcOrd="4" destOrd="0" parTransId="{DDB68717-1DCE-44CC-9014-28DE9E4A1EC7}" sibTransId="{2458A49F-75F8-4A83-9157-6860350D8CFA}"/>
    <dgm:cxn modelId="{1592A213-9E48-4116-8C43-623608B5977D}" srcId="{69A058CD-4CA2-4C01-AFE3-58FAC66E8DDC}" destId="{8C27A86E-E69B-41DC-ACC9-71B3CFFAC604}" srcOrd="8" destOrd="0" parTransId="{EDF47737-77EF-41E2-80DA-CA481D1681EA}" sibTransId="{D1665686-7BE3-4307-9C75-68DD0E966EB8}"/>
    <dgm:cxn modelId="{67E56524-ED1F-4013-A807-04857C3F63E4}" srcId="{69A058CD-4CA2-4C01-AFE3-58FAC66E8DDC}" destId="{84BC90E9-0C38-448F-99D4-BEB87EA9F2C4}" srcOrd="2" destOrd="0" parTransId="{BF9E84DC-C34E-47D4-A4C4-16962117B7A4}" sibTransId="{F3C5AF05-11A4-4807-BDBA-1165B2AD2CF5}"/>
    <dgm:cxn modelId="{E9436F26-AB58-4A32-9042-E5B9BCAF4F30}" type="presOf" srcId="{846E50FF-ABBF-4F90-B91D-5ED335B47E5B}" destId="{446028E0-6E28-41F8-88DA-FD6CF0D6AB48}" srcOrd="0" destOrd="0" presId="urn:microsoft.com/office/officeart/2005/8/layout/default"/>
    <dgm:cxn modelId="{CF43EA29-E4F8-4360-A419-9E46ECF6FF75}" type="presOf" srcId="{FD18A47C-4C61-41E6-BDD4-9905E1403792}" destId="{608BFFD3-7389-4A8D-8C00-D108D8A35116}" srcOrd="0" destOrd="0" presId="urn:microsoft.com/office/officeart/2005/8/layout/default"/>
    <dgm:cxn modelId="{D962B22F-8569-426D-B764-CC929A986932}" type="presOf" srcId="{2F52044C-0D64-4997-AFDD-0182875B33E6}" destId="{D3CF2164-E590-4664-8EED-1943816E7FDD}" srcOrd="0" destOrd="0" presId="urn:microsoft.com/office/officeart/2005/8/layout/default"/>
    <dgm:cxn modelId="{A3180E31-58EA-4547-B232-11DBF9EE8F1A}" srcId="{69A058CD-4CA2-4C01-AFE3-58FAC66E8DDC}" destId="{59038BF2-14EE-45E3-87B2-BDE7079A59D4}" srcOrd="17" destOrd="0" parTransId="{1F8BF2EC-CA10-4C9C-92BE-47F0F6AFFF5E}" sibTransId="{243ADCF4-A68E-4E1C-B814-48EDFD014DC4}"/>
    <dgm:cxn modelId="{F5BF7634-807F-4C6C-929C-E028F137A8B7}" type="presOf" srcId="{22AC143B-87FE-4BDA-8CDE-6F131B38F4F7}" destId="{B90F0F24-9DC1-49F4-83DE-A4F65ACAD180}" srcOrd="0" destOrd="0" presId="urn:microsoft.com/office/officeart/2005/8/layout/default"/>
    <dgm:cxn modelId="{FD7BA661-91C0-4A05-98C4-3AB02C2DE32A}" srcId="{69A058CD-4CA2-4C01-AFE3-58FAC66E8DDC}" destId="{446CC18A-FA71-4282-99B3-FB0032FC8FB0}" srcOrd="9" destOrd="0" parTransId="{9084E248-ECB7-43CB-9245-15D0D53D23FB}" sibTransId="{CCCCECF3-E0F9-4714-BF44-A2ED1EFB2D7F}"/>
    <dgm:cxn modelId="{A9A3CC41-1480-467B-96D7-1944FBCAF8A7}" type="presOf" srcId="{FA19A4C6-D72E-4065-A570-96A8D3E4FAC0}" destId="{D5D145F9-DC21-43C6-9192-2389D3A9DEE1}" srcOrd="0" destOrd="0" presId="urn:microsoft.com/office/officeart/2005/8/layout/default"/>
    <dgm:cxn modelId="{E6767A65-A5FA-4432-A5AC-394464FF3D75}" type="presOf" srcId="{405242B9-A526-4B9A-AF89-77125E4A16CE}" destId="{959A179A-0643-4521-B557-65A05BE1206B}" srcOrd="0" destOrd="0" presId="urn:microsoft.com/office/officeart/2005/8/layout/default"/>
    <dgm:cxn modelId="{8562A148-34AE-4122-87B8-314F6E1879C3}" type="presOf" srcId="{CBB278B1-B615-48AF-A49A-A7C0267BF377}" destId="{04A05475-7189-45DC-89D2-6800182DFCA1}" srcOrd="0" destOrd="0" presId="urn:microsoft.com/office/officeart/2005/8/layout/default"/>
    <dgm:cxn modelId="{3139C24B-F00B-4A9E-B27E-DC55DCDF8E20}" type="presOf" srcId="{99634DB1-9531-4883-A5D0-F6B8C1088334}" destId="{59F111AD-24E1-4560-B241-41692B175780}" srcOrd="0" destOrd="0" presId="urn:microsoft.com/office/officeart/2005/8/layout/default"/>
    <dgm:cxn modelId="{3C7D336C-52B7-472C-8626-B0FCA311FDAF}" srcId="{69A058CD-4CA2-4C01-AFE3-58FAC66E8DDC}" destId="{4A5DA7BD-541A-4BAA-A3C3-CA923EEDCE26}" srcOrd="0" destOrd="0" parTransId="{4C9079CF-A8B6-4421-B0A9-EDA439F57EF8}" sibTransId="{9C533FD4-A5F3-4E2A-AC45-6FA1CD3D4F17}"/>
    <dgm:cxn modelId="{599A626E-C2C8-49C8-83C1-ECB05644401B}" type="presOf" srcId="{CD28EA97-018F-4D51-B1DD-9D6B8DA1EDCD}" destId="{1E6667F4-8A11-4EE4-9D3A-6249790D2EBF}" srcOrd="0" destOrd="0" presId="urn:microsoft.com/office/officeart/2005/8/layout/default"/>
    <dgm:cxn modelId="{38323250-218B-4D9A-A06D-4C4A634241CA}" srcId="{69A058CD-4CA2-4C01-AFE3-58FAC66E8DDC}" destId="{FD18A47C-4C61-41E6-BDD4-9905E1403792}" srcOrd="14" destOrd="0" parTransId="{2F750076-57AA-48C4-92F1-C6BCAC6BBF8C}" sibTransId="{83F8F2D4-277E-4045-933B-2CA98F634807}"/>
    <dgm:cxn modelId="{55F37850-D4A4-4B5E-BA71-245F7637191B}" type="presOf" srcId="{69A058CD-4CA2-4C01-AFE3-58FAC66E8DDC}" destId="{8DF0408E-F692-4489-9E5F-ECAE3D56DD19}" srcOrd="0" destOrd="0" presId="urn:microsoft.com/office/officeart/2005/8/layout/default"/>
    <dgm:cxn modelId="{B8BD7F70-5DC9-4A88-AA86-07C4C662D2D6}" type="presOf" srcId="{446CC18A-FA71-4282-99B3-FB0032FC8FB0}" destId="{648DA2F9-B917-4F33-B8EC-FB576BFD4EE3}" srcOrd="0" destOrd="0" presId="urn:microsoft.com/office/officeart/2005/8/layout/default"/>
    <dgm:cxn modelId="{A5EF3774-7458-4D5D-B6C3-42E680BFD61E}" srcId="{69A058CD-4CA2-4C01-AFE3-58FAC66E8DDC}" destId="{22AC143B-87FE-4BDA-8CDE-6F131B38F4F7}" srcOrd="10" destOrd="0" parTransId="{275C13AF-1186-4355-9A48-5D89536FDD75}" sibTransId="{4703E256-EDFB-4DFF-B3D9-CA9FEBE9A722}"/>
    <dgm:cxn modelId="{23DD5074-CB97-436B-A673-7CBAF6B05984}" type="presOf" srcId="{A2938C76-D1A5-4D13-B992-255B1AC8166A}" destId="{F7DBFCEB-A7EA-4C2F-A006-7D802673F061}" srcOrd="0" destOrd="0" presId="urn:microsoft.com/office/officeart/2005/8/layout/default"/>
    <dgm:cxn modelId="{62E90458-61BF-4E79-A4B2-23A7FFDB7382}" srcId="{69A058CD-4CA2-4C01-AFE3-58FAC66E8DDC}" destId="{99634DB1-9531-4883-A5D0-F6B8C1088334}" srcOrd="1" destOrd="0" parTransId="{03228C37-4B17-4153-96F9-F06973A24491}" sibTransId="{BD9696D3-7457-456F-B47B-2EEC80B66A5C}"/>
    <dgm:cxn modelId="{9D601C79-A520-40E0-B31C-C92BD7049F17}" srcId="{69A058CD-4CA2-4C01-AFE3-58FAC66E8DDC}" destId="{951DA80C-CE56-4F57-BC7D-D28223E4FCB2}" srcOrd="12" destOrd="0" parTransId="{842F66EC-5870-4513-8E53-A20C763FCE56}" sibTransId="{5182E386-68F6-4C6B-8952-61F94CE00634}"/>
    <dgm:cxn modelId="{530DE559-EC44-40DC-8DE4-A7DA71A0FF3D}" type="presOf" srcId="{4A5DA7BD-541A-4BAA-A3C3-CA923EEDCE26}" destId="{A933AA3B-CB5E-4616-9B54-8E7287BC9048}" srcOrd="0" destOrd="0" presId="urn:microsoft.com/office/officeart/2005/8/layout/default"/>
    <dgm:cxn modelId="{DB557D5A-DBF6-45F4-8657-4C480F387496}" type="presOf" srcId="{06F80A14-B468-4C3A-8DB1-BA8449E23D08}" destId="{8DF5078C-7236-409C-942C-1C88232CA79B}" srcOrd="0" destOrd="0" presId="urn:microsoft.com/office/officeart/2005/8/layout/default"/>
    <dgm:cxn modelId="{4F0FCB80-4913-4E13-A96E-2479D1C03847}" srcId="{69A058CD-4CA2-4C01-AFE3-58FAC66E8DDC}" destId="{6506DE21-D07F-4073-9753-E2D7F2AF8D10}" srcOrd="15" destOrd="0" parTransId="{05B0489F-97C8-45D9-AB78-2B96394A5DB8}" sibTransId="{8CC15FD5-3A3F-43D4-87BB-7D808FEC3E9C}"/>
    <dgm:cxn modelId="{10C75081-90EA-4799-8FFF-B0BF29509132}" type="presOf" srcId="{8C27A86E-E69B-41DC-ACC9-71B3CFFAC604}" destId="{7386F9BD-F693-45E5-94D1-B6CB06BA76D2}" srcOrd="0" destOrd="0" presId="urn:microsoft.com/office/officeart/2005/8/layout/default"/>
    <dgm:cxn modelId="{7CE29982-94A0-4C51-A923-F947130E5CF1}" srcId="{69A058CD-4CA2-4C01-AFE3-58FAC66E8DDC}" destId="{CBB278B1-B615-48AF-A49A-A7C0267BF377}" srcOrd="18" destOrd="0" parTransId="{AD1CDD2D-9F50-4B3A-9CC4-5B7C75277FAC}" sibTransId="{C35F2A31-D303-4EBA-AA90-921496E42D5F}"/>
    <dgm:cxn modelId="{D20B1884-AD05-4B70-9DDD-FBBD0CADB1B7}" type="presOf" srcId="{951DA80C-CE56-4F57-BC7D-D28223E4FCB2}" destId="{8153B9F0-7128-4D45-9CFD-0DD7FCA98F79}" srcOrd="0" destOrd="0" presId="urn:microsoft.com/office/officeart/2005/8/layout/default"/>
    <dgm:cxn modelId="{1696A584-BE2C-4676-82DB-68FD250D7EB4}" srcId="{69A058CD-4CA2-4C01-AFE3-58FAC66E8DDC}" destId="{A2938C76-D1A5-4D13-B992-255B1AC8166A}" srcOrd="21" destOrd="0" parTransId="{3F6EFB5A-5441-4215-8226-B550E0F9B394}" sibTransId="{54E59FFC-35D7-4C29-B349-AB6FF9042DE3}"/>
    <dgm:cxn modelId="{4E949187-8E84-402C-B6F0-DE83FA0A693A}" type="presOf" srcId="{1CC5B26D-9C4B-44D5-B174-0DF1C4D0F6DA}" destId="{AC7CC18E-3E40-4498-A4CC-AD094839316C}" srcOrd="0" destOrd="0" presId="urn:microsoft.com/office/officeart/2005/8/layout/default"/>
    <dgm:cxn modelId="{80F2B896-EE32-4677-9554-8809B97CF722}" srcId="{69A058CD-4CA2-4C01-AFE3-58FAC66E8DDC}" destId="{06F80A14-B468-4C3A-8DB1-BA8449E23D08}" srcOrd="13" destOrd="0" parTransId="{8FA9AFA2-A2F2-43E3-B963-6F64A949B06F}" sibTransId="{7E934C16-B291-49A0-9A6E-070B94866755}"/>
    <dgm:cxn modelId="{966FEC99-4FDF-49E0-ADE6-CF0F04E81CCB}" type="presOf" srcId="{084D0950-2E2A-45AB-A0E7-68DC7A927B72}" destId="{3001C450-CD4D-4153-9415-EDA0009FC3BD}" srcOrd="0" destOrd="0" presId="urn:microsoft.com/office/officeart/2005/8/layout/default"/>
    <dgm:cxn modelId="{C63D5F9C-9267-4B15-A28F-3A5795FAF449}" type="presOf" srcId="{54E4BA07-42ED-4F89-8C32-0D36387ABFC7}" destId="{B9986B1A-EF93-401F-895A-F5385ECBED1C}" srcOrd="0" destOrd="0" presId="urn:microsoft.com/office/officeart/2005/8/layout/default"/>
    <dgm:cxn modelId="{E05E8A9C-BA5F-4F08-B6A5-7DE4BCE0B55F}" srcId="{69A058CD-4CA2-4C01-AFE3-58FAC66E8DDC}" destId="{FA19A4C6-D72E-4065-A570-96A8D3E4FAC0}" srcOrd="11" destOrd="0" parTransId="{6BEF2702-1F41-4B86-AC20-49E3BF9CBAD7}" sibTransId="{053B3CD5-6F56-402D-90E4-8E309B85FE81}"/>
    <dgm:cxn modelId="{61F359A2-82E6-4800-A97B-9362AA52F2F8}" type="presOf" srcId="{6506DE21-D07F-4073-9753-E2D7F2AF8D10}" destId="{F5AF08EA-AED9-4422-A6B5-62E1A38AD4CE}" srcOrd="0" destOrd="0" presId="urn:microsoft.com/office/officeart/2005/8/layout/default"/>
    <dgm:cxn modelId="{708A4BA8-5A63-4569-85A5-8F838867F703}" srcId="{69A058CD-4CA2-4C01-AFE3-58FAC66E8DDC}" destId="{54E4BA07-42ED-4F89-8C32-0D36387ABFC7}" srcOrd="19" destOrd="0" parTransId="{BD888B30-A077-4AE6-B74F-40CA1C317848}" sibTransId="{690719F3-9CFC-4611-9073-7EE73A2FD3E3}"/>
    <dgm:cxn modelId="{434091B2-E0BE-46E4-959D-2AAA4919EB3D}" srcId="{69A058CD-4CA2-4C01-AFE3-58FAC66E8DDC}" destId="{1CC5B26D-9C4B-44D5-B174-0DF1C4D0F6DA}" srcOrd="3" destOrd="0" parTransId="{5BAF3184-B288-48DA-8A73-B3ECDDDC72A6}" sibTransId="{4350B899-AFC3-49DF-86E0-4AEB83CD4303}"/>
    <dgm:cxn modelId="{C66B9AE6-12F0-4CD9-89C0-6CF57C6D8B38}" srcId="{69A058CD-4CA2-4C01-AFE3-58FAC66E8DDC}" destId="{2F52044C-0D64-4997-AFDD-0182875B33E6}" srcOrd="20" destOrd="0" parTransId="{0E57B609-4A36-4C3B-BA5B-5F8E258179BE}" sibTransId="{AF813C39-2560-4921-BD69-149CFE36B2A6}"/>
    <dgm:cxn modelId="{4B9E2EED-62AF-426E-848E-DD2E10EC55BF}" srcId="{69A058CD-4CA2-4C01-AFE3-58FAC66E8DDC}" destId="{084D0950-2E2A-45AB-A0E7-68DC7A927B72}" srcOrd="5" destOrd="0" parTransId="{BBFB7B73-0732-44E4-8283-E265A7D158D3}" sibTransId="{4FE1576E-52C8-4D34-8A73-88E948DCA8F5}"/>
    <dgm:cxn modelId="{E1E88EF3-0466-40F9-8B30-69DF68E37E63}" srcId="{69A058CD-4CA2-4C01-AFE3-58FAC66E8DDC}" destId="{CD28EA97-018F-4D51-B1DD-9D6B8DA1EDCD}" srcOrd="6" destOrd="0" parTransId="{C05A4EE0-1E26-4BE5-B0D5-A756E502290B}" sibTransId="{02555EE3-C70A-4A3C-B61E-520D9A9D4507}"/>
    <dgm:cxn modelId="{2FA6DEFB-0DA4-4DAE-9D26-D8FDB8A971E9}" type="presOf" srcId="{59038BF2-14EE-45E3-87B2-BDE7079A59D4}" destId="{90F57322-0E62-4061-BBB3-D05479962DE2}" srcOrd="0" destOrd="0" presId="urn:microsoft.com/office/officeart/2005/8/layout/default"/>
    <dgm:cxn modelId="{51731DFD-57D6-40CD-9EE8-33A348F40997}" type="presOf" srcId="{DBF48FD2-F8A2-4514-995C-850542D1A19F}" destId="{1D366BAD-05D9-4BD7-8FB4-0E0EEDAA1E00}" srcOrd="0" destOrd="0" presId="urn:microsoft.com/office/officeart/2005/8/layout/default"/>
    <dgm:cxn modelId="{B67DC8B5-C1C4-4491-861C-50871B3FCC05}" type="presParOf" srcId="{8DF0408E-F692-4489-9E5F-ECAE3D56DD19}" destId="{A933AA3B-CB5E-4616-9B54-8E7287BC9048}" srcOrd="0" destOrd="0" presId="urn:microsoft.com/office/officeart/2005/8/layout/default"/>
    <dgm:cxn modelId="{EAEF3E48-F5FD-4AA4-80FA-20E29D2A4B1F}" type="presParOf" srcId="{8DF0408E-F692-4489-9E5F-ECAE3D56DD19}" destId="{206FAE77-09E9-445A-B9F0-A5151E3EE44B}" srcOrd="1" destOrd="0" presId="urn:microsoft.com/office/officeart/2005/8/layout/default"/>
    <dgm:cxn modelId="{097DD2CD-FD23-4D71-83E4-BD46A171BF4C}" type="presParOf" srcId="{8DF0408E-F692-4489-9E5F-ECAE3D56DD19}" destId="{59F111AD-24E1-4560-B241-41692B175780}" srcOrd="2" destOrd="0" presId="urn:microsoft.com/office/officeart/2005/8/layout/default"/>
    <dgm:cxn modelId="{8F2F0AEC-9C23-46C3-96EB-0A76D8B76CA3}" type="presParOf" srcId="{8DF0408E-F692-4489-9E5F-ECAE3D56DD19}" destId="{8B050D19-4E63-43EB-9332-55D345F7054C}" srcOrd="3" destOrd="0" presId="urn:microsoft.com/office/officeart/2005/8/layout/default"/>
    <dgm:cxn modelId="{EB0590B0-F99E-41C3-A76D-F51D6B4CA1FA}" type="presParOf" srcId="{8DF0408E-F692-4489-9E5F-ECAE3D56DD19}" destId="{453ECA56-1D1C-45D8-BD57-307A871F8312}" srcOrd="4" destOrd="0" presId="urn:microsoft.com/office/officeart/2005/8/layout/default"/>
    <dgm:cxn modelId="{E0E33836-CAD9-4F59-8C3B-1FAD0A4F2E3B}" type="presParOf" srcId="{8DF0408E-F692-4489-9E5F-ECAE3D56DD19}" destId="{2600CCD2-E808-49B9-A46D-C701CD91BBDF}" srcOrd="5" destOrd="0" presId="urn:microsoft.com/office/officeart/2005/8/layout/default"/>
    <dgm:cxn modelId="{080D6A38-0030-44BD-B167-85727984E0F1}" type="presParOf" srcId="{8DF0408E-F692-4489-9E5F-ECAE3D56DD19}" destId="{AC7CC18E-3E40-4498-A4CC-AD094839316C}" srcOrd="6" destOrd="0" presId="urn:microsoft.com/office/officeart/2005/8/layout/default"/>
    <dgm:cxn modelId="{FC380943-FD02-41A9-8245-9467F2412D64}" type="presParOf" srcId="{8DF0408E-F692-4489-9E5F-ECAE3D56DD19}" destId="{CB67806F-3108-4467-ACD1-248FAE9EF3FA}" srcOrd="7" destOrd="0" presId="urn:microsoft.com/office/officeart/2005/8/layout/default"/>
    <dgm:cxn modelId="{32058E28-2DE8-4D3F-91AB-4C649469BA53}" type="presParOf" srcId="{8DF0408E-F692-4489-9E5F-ECAE3D56DD19}" destId="{959A179A-0643-4521-B557-65A05BE1206B}" srcOrd="8" destOrd="0" presId="urn:microsoft.com/office/officeart/2005/8/layout/default"/>
    <dgm:cxn modelId="{D7C3948D-0A31-48B8-AD2D-EA29B4730A7B}" type="presParOf" srcId="{8DF0408E-F692-4489-9E5F-ECAE3D56DD19}" destId="{3B2F70E2-6B39-4B75-BF6D-D3A604E6E9A0}" srcOrd="9" destOrd="0" presId="urn:microsoft.com/office/officeart/2005/8/layout/default"/>
    <dgm:cxn modelId="{E21A036E-169F-4892-B0C0-A17F9866244E}" type="presParOf" srcId="{8DF0408E-F692-4489-9E5F-ECAE3D56DD19}" destId="{3001C450-CD4D-4153-9415-EDA0009FC3BD}" srcOrd="10" destOrd="0" presId="urn:microsoft.com/office/officeart/2005/8/layout/default"/>
    <dgm:cxn modelId="{71323C4C-0924-4063-A95D-6613B3AA7650}" type="presParOf" srcId="{8DF0408E-F692-4489-9E5F-ECAE3D56DD19}" destId="{D8034A21-61A9-4358-A7EA-806F8FAFAE8A}" srcOrd="11" destOrd="0" presId="urn:microsoft.com/office/officeart/2005/8/layout/default"/>
    <dgm:cxn modelId="{2F2D1345-6E5C-4106-BE17-1B24FF82198A}" type="presParOf" srcId="{8DF0408E-F692-4489-9E5F-ECAE3D56DD19}" destId="{1E6667F4-8A11-4EE4-9D3A-6249790D2EBF}" srcOrd="12" destOrd="0" presId="urn:microsoft.com/office/officeart/2005/8/layout/default"/>
    <dgm:cxn modelId="{28042BFE-7AEC-49AD-9B08-F37F2A039060}" type="presParOf" srcId="{8DF0408E-F692-4489-9E5F-ECAE3D56DD19}" destId="{CFC6C4C2-A7C8-4B0F-B97E-3F27569E0DBD}" srcOrd="13" destOrd="0" presId="urn:microsoft.com/office/officeart/2005/8/layout/default"/>
    <dgm:cxn modelId="{E462F612-E449-4821-BE63-11D4F9A1DF3E}" type="presParOf" srcId="{8DF0408E-F692-4489-9E5F-ECAE3D56DD19}" destId="{446028E0-6E28-41F8-88DA-FD6CF0D6AB48}" srcOrd="14" destOrd="0" presId="urn:microsoft.com/office/officeart/2005/8/layout/default"/>
    <dgm:cxn modelId="{FDA5BA78-46F0-4E41-9237-E9ACB67A227C}" type="presParOf" srcId="{8DF0408E-F692-4489-9E5F-ECAE3D56DD19}" destId="{6A1B664F-A43C-4696-9D84-AE2A8225C2BD}" srcOrd="15" destOrd="0" presId="urn:microsoft.com/office/officeart/2005/8/layout/default"/>
    <dgm:cxn modelId="{46A34A83-438F-4F7C-BCED-72D615BCBA8E}" type="presParOf" srcId="{8DF0408E-F692-4489-9E5F-ECAE3D56DD19}" destId="{7386F9BD-F693-45E5-94D1-B6CB06BA76D2}" srcOrd="16" destOrd="0" presId="urn:microsoft.com/office/officeart/2005/8/layout/default"/>
    <dgm:cxn modelId="{D7F0FA2B-9365-430B-8398-9EEBF5E8D3A7}" type="presParOf" srcId="{8DF0408E-F692-4489-9E5F-ECAE3D56DD19}" destId="{7B0AFE05-776E-4206-BC20-3AE17A6F1FBE}" srcOrd="17" destOrd="0" presId="urn:microsoft.com/office/officeart/2005/8/layout/default"/>
    <dgm:cxn modelId="{F2721E68-E1BB-4120-B8DB-6A2680FD1485}" type="presParOf" srcId="{8DF0408E-F692-4489-9E5F-ECAE3D56DD19}" destId="{648DA2F9-B917-4F33-B8EC-FB576BFD4EE3}" srcOrd="18" destOrd="0" presId="urn:microsoft.com/office/officeart/2005/8/layout/default"/>
    <dgm:cxn modelId="{D3F02A9F-E894-46A8-89B3-579CF88DC550}" type="presParOf" srcId="{8DF0408E-F692-4489-9E5F-ECAE3D56DD19}" destId="{AC38C632-7FC1-40EF-BE0D-EB54EB5796A9}" srcOrd="19" destOrd="0" presId="urn:microsoft.com/office/officeart/2005/8/layout/default"/>
    <dgm:cxn modelId="{51332F73-252F-462C-B4B0-620EB9F6C55A}" type="presParOf" srcId="{8DF0408E-F692-4489-9E5F-ECAE3D56DD19}" destId="{B90F0F24-9DC1-49F4-83DE-A4F65ACAD180}" srcOrd="20" destOrd="0" presId="urn:microsoft.com/office/officeart/2005/8/layout/default"/>
    <dgm:cxn modelId="{29B87DEE-35F5-4F04-AFB2-36293BE4A23D}" type="presParOf" srcId="{8DF0408E-F692-4489-9E5F-ECAE3D56DD19}" destId="{6C4BE036-4083-48E1-BAB5-1206AAC34B82}" srcOrd="21" destOrd="0" presId="urn:microsoft.com/office/officeart/2005/8/layout/default"/>
    <dgm:cxn modelId="{3441E434-5CA9-45F5-AA90-80840710BFAC}" type="presParOf" srcId="{8DF0408E-F692-4489-9E5F-ECAE3D56DD19}" destId="{D5D145F9-DC21-43C6-9192-2389D3A9DEE1}" srcOrd="22" destOrd="0" presId="urn:microsoft.com/office/officeart/2005/8/layout/default"/>
    <dgm:cxn modelId="{ECBCCA2A-3ED6-4F1A-9A18-942BF9730C32}" type="presParOf" srcId="{8DF0408E-F692-4489-9E5F-ECAE3D56DD19}" destId="{394F8153-4D55-420F-A14A-2968ED0AB9B2}" srcOrd="23" destOrd="0" presId="urn:microsoft.com/office/officeart/2005/8/layout/default"/>
    <dgm:cxn modelId="{0D540FFA-DA17-41FA-AB96-D5E515D9DB39}" type="presParOf" srcId="{8DF0408E-F692-4489-9E5F-ECAE3D56DD19}" destId="{8153B9F0-7128-4D45-9CFD-0DD7FCA98F79}" srcOrd="24" destOrd="0" presId="urn:microsoft.com/office/officeart/2005/8/layout/default"/>
    <dgm:cxn modelId="{39ADF4FE-7FA2-4556-BB7C-74479587E96A}" type="presParOf" srcId="{8DF0408E-F692-4489-9E5F-ECAE3D56DD19}" destId="{BEFB4EF2-9E2E-4E89-ACDF-D6A336E10708}" srcOrd="25" destOrd="0" presId="urn:microsoft.com/office/officeart/2005/8/layout/default"/>
    <dgm:cxn modelId="{C7288D24-3498-48D3-990D-38815387586C}" type="presParOf" srcId="{8DF0408E-F692-4489-9E5F-ECAE3D56DD19}" destId="{8DF5078C-7236-409C-942C-1C88232CA79B}" srcOrd="26" destOrd="0" presId="urn:microsoft.com/office/officeart/2005/8/layout/default"/>
    <dgm:cxn modelId="{F9E02197-88E4-43C5-8FFA-1A929C242BFB}" type="presParOf" srcId="{8DF0408E-F692-4489-9E5F-ECAE3D56DD19}" destId="{D1AEB9D7-390A-4DB5-9AFE-9274DCA27067}" srcOrd="27" destOrd="0" presId="urn:microsoft.com/office/officeart/2005/8/layout/default"/>
    <dgm:cxn modelId="{DEE4C664-9D34-4779-83C9-6AA669450D00}" type="presParOf" srcId="{8DF0408E-F692-4489-9E5F-ECAE3D56DD19}" destId="{608BFFD3-7389-4A8D-8C00-D108D8A35116}" srcOrd="28" destOrd="0" presId="urn:microsoft.com/office/officeart/2005/8/layout/default"/>
    <dgm:cxn modelId="{5C646C0D-CAD7-40BE-BF99-CF4628C45A33}" type="presParOf" srcId="{8DF0408E-F692-4489-9E5F-ECAE3D56DD19}" destId="{613DF666-649E-4196-924C-18BCA74CD7B0}" srcOrd="29" destOrd="0" presId="urn:microsoft.com/office/officeart/2005/8/layout/default"/>
    <dgm:cxn modelId="{477AEEE1-2961-4847-88DF-7C363FE02AB7}" type="presParOf" srcId="{8DF0408E-F692-4489-9E5F-ECAE3D56DD19}" destId="{F5AF08EA-AED9-4422-A6B5-62E1A38AD4CE}" srcOrd="30" destOrd="0" presId="urn:microsoft.com/office/officeart/2005/8/layout/default"/>
    <dgm:cxn modelId="{EDF1825F-92BA-4709-B057-77E9B8CB32AC}" type="presParOf" srcId="{8DF0408E-F692-4489-9E5F-ECAE3D56DD19}" destId="{B9916F04-D011-4C66-A8EF-83C2D60578E7}" srcOrd="31" destOrd="0" presId="urn:microsoft.com/office/officeart/2005/8/layout/default"/>
    <dgm:cxn modelId="{DC03256A-67F7-46AC-B20A-9F29B1947727}" type="presParOf" srcId="{8DF0408E-F692-4489-9E5F-ECAE3D56DD19}" destId="{1D366BAD-05D9-4BD7-8FB4-0E0EEDAA1E00}" srcOrd="32" destOrd="0" presId="urn:microsoft.com/office/officeart/2005/8/layout/default"/>
    <dgm:cxn modelId="{75F0350F-01DE-4176-A864-EA79EC2E5BFD}" type="presParOf" srcId="{8DF0408E-F692-4489-9E5F-ECAE3D56DD19}" destId="{D2A00B5E-F2A5-4B99-8826-3EBFBEB39FD6}" srcOrd="33" destOrd="0" presId="urn:microsoft.com/office/officeart/2005/8/layout/default"/>
    <dgm:cxn modelId="{D6153632-8BC1-40C4-A360-7A45A4A70E3E}" type="presParOf" srcId="{8DF0408E-F692-4489-9E5F-ECAE3D56DD19}" destId="{90F57322-0E62-4061-BBB3-D05479962DE2}" srcOrd="34" destOrd="0" presId="urn:microsoft.com/office/officeart/2005/8/layout/default"/>
    <dgm:cxn modelId="{CBA4FC22-DCA7-4A60-83D8-5A56DC7E2606}" type="presParOf" srcId="{8DF0408E-F692-4489-9E5F-ECAE3D56DD19}" destId="{4C8B2095-C586-4C63-8F60-A99047F6ACE3}" srcOrd="35" destOrd="0" presId="urn:microsoft.com/office/officeart/2005/8/layout/default"/>
    <dgm:cxn modelId="{A53D5FF1-C18A-40D1-8C12-4CD63488AC36}" type="presParOf" srcId="{8DF0408E-F692-4489-9E5F-ECAE3D56DD19}" destId="{04A05475-7189-45DC-89D2-6800182DFCA1}" srcOrd="36" destOrd="0" presId="urn:microsoft.com/office/officeart/2005/8/layout/default"/>
    <dgm:cxn modelId="{37D2D47D-1A70-43D1-9F3A-E9478ADFD3FE}" type="presParOf" srcId="{8DF0408E-F692-4489-9E5F-ECAE3D56DD19}" destId="{C3472ED0-CF71-4CC2-B2A4-AEFA12DF31E7}" srcOrd="37" destOrd="0" presId="urn:microsoft.com/office/officeart/2005/8/layout/default"/>
    <dgm:cxn modelId="{888D10AB-2ADD-4A68-BF25-FAD5B3AD81AC}" type="presParOf" srcId="{8DF0408E-F692-4489-9E5F-ECAE3D56DD19}" destId="{B9986B1A-EF93-401F-895A-F5385ECBED1C}" srcOrd="38" destOrd="0" presId="urn:microsoft.com/office/officeart/2005/8/layout/default"/>
    <dgm:cxn modelId="{86E8BEB7-0ED6-429D-95A3-C634ADF7188B}" type="presParOf" srcId="{8DF0408E-F692-4489-9E5F-ECAE3D56DD19}" destId="{7942D630-EEA6-42A8-97FC-F163F9FA520D}" srcOrd="39" destOrd="0" presId="urn:microsoft.com/office/officeart/2005/8/layout/default"/>
    <dgm:cxn modelId="{38B72A82-CD59-448C-BF59-8E2A7F5A110B}" type="presParOf" srcId="{8DF0408E-F692-4489-9E5F-ECAE3D56DD19}" destId="{D3CF2164-E590-4664-8EED-1943816E7FDD}" srcOrd="40" destOrd="0" presId="urn:microsoft.com/office/officeart/2005/8/layout/default"/>
    <dgm:cxn modelId="{CB39F900-04D1-452F-896B-E7B0539B8DB1}" type="presParOf" srcId="{8DF0408E-F692-4489-9E5F-ECAE3D56DD19}" destId="{1A713D7D-44C3-491F-B26C-0AC3AA934E01}" srcOrd="41" destOrd="0" presId="urn:microsoft.com/office/officeart/2005/8/layout/default"/>
    <dgm:cxn modelId="{97906DBF-F769-4A6A-A2F4-B379EB2BA38E}" type="presParOf" srcId="{8DF0408E-F692-4489-9E5F-ECAE3D56DD19}" destId="{F7DBFCEB-A7EA-4C2F-A006-7D802673F061}" srcOrd="4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33AA3B-CB5E-4616-9B54-8E7287BC9048}">
      <dsp:nvSpPr>
        <dsp:cNvPr id="0" name=""/>
        <dsp:cNvSpPr/>
      </dsp:nvSpPr>
      <dsp:spPr>
        <a:xfrm>
          <a:off x="534171" y="948"/>
          <a:ext cx="1930198" cy="11581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Evidence based treatment of asthma</a:t>
          </a:r>
          <a:endParaRPr lang="en-US" sz="1200" kern="1200" dirty="0"/>
        </a:p>
      </dsp:txBody>
      <dsp:txXfrm>
        <a:off x="534171" y="948"/>
        <a:ext cx="1930198" cy="1158119"/>
      </dsp:txXfrm>
    </dsp:sp>
    <dsp:sp modelId="{59F111AD-24E1-4560-B241-41692B175780}">
      <dsp:nvSpPr>
        <dsp:cNvPr id="0" name=""/>
        <dsp:cNvSpPr/>
      </dsp:nvSpPr>
      <dsp:spPr>
        <a:xfrm>
          <a:off x="2657389" y="948"/>
          <a:ext cx="1930198" cy="1158119"/>
        </a:xfrm>
        <a:prstGeom prst="rect">
          <a:avLst/>
        </a:prstGeom>
        <a:solidFill>
          <a:schemeClr val="accent2">
            <a:hueOff val="-141156"/>
            <a:satOff val="676"/>
            <a:lumOff val="62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657389" y="948"/>
        <a:ext cx="1930198" cy="1158119"/>
      </dsp:txXfrm>
    </dsp:sp>
    <dsp:sp modelId="{453ECA56-1D1C-45D8-BD57-307A871F8312}">
      <dsp:nvSpPr>
        <dsp:cNvPr id="0" name=""/>
        <dsp:cNvSpPr/>
      </dsp:nvSpPr>
      <dsp:spPr>
        <a:xfrm>
          <a:off x="4587607" y="0"/>
          <a:ext cx="1930198" cy="1158119"/>
        </a:xfrm>
        <a:prstGeom prst="rect">
          <a:avLst/>
        </a:prstGeom>
        <a:solidFill>
          <a:schemeClr val="accent2">
            <a:hueOff val="-282313"/>
            <a:satOff val="1352"/>
            <a:lumOff val="125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Asthma treatment aims</a:t>
          </a:r>
          <a:endParaRPr lang="en-US" sz="1200" kern="1200" dirty="0"/>
        </a:p>
      </dsp:txBody>
      <dsp:txXfrm>
        <a:off x="4587607" y="0"/>
        <a:ext cx="1930198" cy="1158119"/>
      </dsp:txXfrm>
    </dsp:sp>
    <dsp:sp modelId="{AC7CC18E-3E40-4498-A4CC-AD094839316C}">
      <dsp:nvSpPr>
        <dsp:cNvPr id="0" name=""/>
        <dsp:cNvSpPr/>
      </dsp:nvSpPr>
      <dsp:spPr>
        <a:xfrm>
          <a:off x="6903826" y="948"/>
          <a:ext cx="1930198" cy="1158119"/>
        </a:xfrm>
        <a:prstGeom prst="rect">
          <a:avLst/>
        </a:prstGeom>
        <a:solidFill>
          <a:schemeClr val="accent2">
            <a:hueOff val="-423469"/>
            <a:satOff val="2029"/>
            <a:lumOff val="187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Control airways information </a:t>
          </a:r>
          <a:endParaRPr lang="en-US" sz="1200" kern="1200"/>
        </a:p>
      </dsp:txBody>
      <dsp:txXfrm>
        <a:off x="6903826" y="948"/>
        <a:ext cx="1930198" cy="1158119"/>
      </dsp:txXfrm>
    </dsp:sp>
    <dsp:sp modelId="{959A179A-0643-4521-B557-65A05BE1206B}">
      <dsp:nvSpPr>
        <dsp:cNvPr id="0" name=""/>
        <dsp:cNvSpPr/>
      </dsp:nvSpPr>
      <dsp:spPr>
        <a:xfrm>
          <a:off x="9027045" y="948"/>
          <a:ext cx="1930198" cy="1158119"/>
        </a:xfrm>
        <a:prstGeom prst="rect">
          <a:avLst/>
        </a:prstGeom>
        <a:solidFill>
          <a:schemeClr val="accent2">
            <a:hueOff val="-564626"/>
            <a:satOff val="2705"/>
            <a:lumOff val="25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Reduce symptoms </a:t>
          </a:r>
          <a:endParaRPr lang="en-US" sz="1200" kern="1200"/>
        </a:p>
      </dsp:txBody>
      <dsp:txXfrm>
        <a:off x="9027045" y="948"/>
        <a:ext cx="1930198" cy="1158119"/>
      </dsp:txXfrm>
    </dsp:sp>
    <dsp:sp modelId="{3001C450-CD4D-4153-9415-EDA0009FC3BD}">
      <dsp:nvSpPr>
        <dsp:cNvPr id="0" name=""/>
        <dsp:cNvSpPr/>
      </dsp:nvSpPr>
      <dsp:spPr>
        <a:xfrm>
          <a:off x="534171" y="1352087"/>
          <a:ext cx="1930198" cy="1158119"/>
        </a:xfrm>
        <a:prstGeom prst="rect">
          <a:avLst/>
        </a:prstGeom>
        <a:solidFill>
          <a:schemeClr val="accent2">
            <a:hueOff val="-705782"/>
            <a:satOff val="3381"/>
            <a:lumOff val="312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Prevent asthma attacks </a:t>
          </a:r>
          <a:endParaRPr lang="en-US" sz="1200" kern="1200"/>
        </a:p>
      </dsp:txBody>
      <dsp:txXfrm>
        <a:off x="534171" y="1352087"/>
        <a:ext cx="1930198" cy="1158119"/>
      </dsp:txXfrm>
    </dsp:sp>
    <dsp:sp modelId="{1E6667F4-8A11-4EE4-9D3A-6249790D2EBF}">
      <dsp:nvSpPr>
        <dsp:cNvPr id="0" name=""/>
        <dsp:cNvSpPr/>
      </dsp:nvSpPr>
      <dsp:spPr>
        <a:xfrm>
          <a:off x="2657389" y="1352087"/>
          <a:ext cx="1930198" cy="1158119"/>
        </a:xfrm>
        <a:prstGeom prst="rect">
          <a:avLst/>
        </a:prstGeom>
        <a:solidFill>
          <a:schemeClr val="accent2">
            <a:hueOff val="-846939"/>
            <a:satOff val="4057"/>
            <a:lumOff val="37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Improve quality of life and lung functions </a:t>
          </a:r>
          <a:endParaRPr lang="en-US" sz="1200" kern="1200"/>
        </a:p>
      </dsp:txBody>
      <dsp:txXfrm>
        <a:off x="2657389" y="1352087"/>
        <a:ext cx="1930198" cy="1158119"/>
      </dsp:txXfrm>
    </dsp:sp>
    <dsp:sp modelId="{446028E0-6E28-41F8-88DA-FD6CF0D6AB48}">
      <dsp:nvSpPr>
        <dsp:cNvPr id="0" name=""/>
        <dsp:cNvSpPr/>
      </dsp:nvSpPr>
      <dsp:spPr>
        <a:xfrm>
          <a:off x="4780608" y="1352087"/>
          <a:ext cx="1930198" cy="1158119"/>
        </a:xfrm>
        <a:prstGeom prst="rect">
          <a:avLst/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(NICE, 2024;global initiative for asthma ,2025)</a:t>
          </a:r>
          <a:endParaRPr lang="en-US" sz="1200" kern="1200"/>
        </a:p>
      </dsp:txBody>
      <dsp:txXfrm>
        <a:off x="4780608" y="1352087"/>
        <a:ext cx="1930198" cy="1158119"/>
      </dsp:txXfrm>
    </dsp:sp>
    <dsp:sp modelId="{7386F9BD-F693-45E5-94D1-B6CB06BA76D2}">
      <dsp:nvSpPr>
        <dsp:cNvPr id="0" name=""/>
        <dsp:cNvSpPr/>
      </dsp:nvSpPr>
      <dsp:spPr>
        <a:xfrm>
          <a:off x="6903826" y="1352087"/>
          <a:ext cx="1930198" cy="1158119"/>
        </a:xfrm>
        <a:prstGeom prst="rect">
          <a:avLst/>
        </a:prstGeom>
        <a:solidFill>
          <a:schemeClr val="accent2">
            <a:hueOff val="-1129252"/>
            <a:satOff val="5410"/>
            <a:lumOff val="50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Reliever medication </a:t>
          </a:r>
          <a:endParaRPr lang="en-US" sz="1200" kern="1200"/>
        </a:p>
      </dsp:txBody>
      <dsp:txXfrm>
        <a:off x="6903826" y="1352087"/>
        <a:ext cx="1930198" cy="1158119"/>
      </dsp:txXfrm>
    </dsp:sp>
    <dsp:sp modelId="{648DA2F9-B917-4F33-B8EC-FB576BFD4EE3}">
      <dsp:nvSpPr>
        <dsp:cNvPr id="0" name=""/>
        <dsp:cNvSpPr/>
      </dsp:nvSpPr>
      <dsp:spPr>
        <a:xfrm>
          <a:off x="9027045" y="1352087"/>
          <a:ext cx="1930198" cy="1158119"/>
        </a:xfrm>
        <a:prstGeom prst="rect">
          <a:avLst/>
        </a:prstGeom>
        <a:solidFill>
          <a:schemeClr val="accent2">
            <a:hueOff val="-1270408"/>
            <a:satOff val="6086"/>
            <a:lumOff val="563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Short acting beta agonist (SABA)-”Blue inhaler”</a:t>
          </a:r>
          <a:endParaRPr lang="en-US" sz="1200" kern="1200"/>
        </a:p>
      </dsp:txBody>
      <dsp:txXfrm>
        <a:off x="9027045" y="1352087"/>
        <a:ext cx="1930198" cy="1158119"/>
      </dsp:txXfrm>
    </dsp:sp>
    <dsp:sp modelId="{B90F0F24-9DC1-49F4-83DE-A4F65ACAD180}">
      <dsp:nvSpPr>
        <dsp:cNvPr id="0" name=""/>
        <dsp:cNvSpPr/>
      </dsp:nvSpPr>
      <dsp:spPr>
        <a:xfrm>
          <a:off x="534171" y="2703226"/>
          <a:ext cx="1930198" cy="1158119"/>
        </a:xfrm>
        <a:prstGeom prst="rect">
          <a:avLst/>
        </a:prstGeom>
        <a:solidFill>
          <a:schemeClr val="accent2">
            <a:hueOff val="-1411565"/>
            <a:satOff val="6762"/>
            <a:lumOff val="625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Salbutamol</a:t>
          </a:r>
          <a:endParaRPr lang="en-US" sz="1200" kern="1200"/>
        </a:p>
      </dsp:txBody>
      <dsp:txXfrm>
        <a:off x="534171" y="2703226"/>
        <a:ext cx="1930198" cy="1158119"/>
      </dsp:txXfrm>
    </dsp:sp>
    <dsp:sp modelId="{D5D145F9-DC21-43C6-9192-2389D3A9DEE1}">
      <dsp:nvSpPr>
        <dsp:cNvPr id="0" name=""/>
        <dsp:cNvSpPr/>
      </dsp:nvSpPr>
      <dsp:spPr>
        <a:xfrm>
          <a:off x="2657389" y="2703226"/>
          <a:ext cx="1930198" cy="1158119"/>
        </a:xfrm>
        <a:prstGeom prst="rect">
          <a:avLst/>
        </a:prstGeom>
        <a:solidFill>
          <a:schemeClr val="accent2">
            <a:hueOff val="-1552721"/>
            <a:satOff val="7438"/>
            <a:lumOff val="688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Provides rapid relief during asthma symptoms </a:t>
          </a:r>
          <a:endParaRPr lang="en-US" sz="1200" kern="1200"/>
        </a:p>
      </dsp:txBody>
      <dsp:txXfrm>
        <a:off x="2657389" y="2703226"/>
        <a:ext cx="1930198" cy="1158119"/>
      </dsp:txXfrm>
    </dsp:sp>
    <dsp:sp modelId="{8153B9F0-7128-4D45-9CFD-0DD7FCA98F79}">
      <dsp:nvSpPr>
        <dsp:cNvPr id="0" name=""/>
        <dsp:cNvSpPr/>
      </dsp:nvSpPr>
      <dsp:spPr>
        <a:xfrm>
          <a:off x="4780608" y="2703226"/>
          <a:ext cx="1930198" cy="1158119"/>
        </a:xfrm>
        <a:prstGeom prst="rect">
          <a:avLst/>
        </a:prstGeom>
        <a:solidFill>
          <a:schemeClr val="accent2">
            <a:hueOff val="-1693878"/>
            <a:satOff val="8114"/>
            <a:lumOff val="750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Works by relaxing airway smooth muscle, causing bronchodilation and widening the airways </a:t>
          </a:r>
          <a:endParaRPr lang="en-US" sz="1200" kern="1200"/>
        </a:p>
      </dsp:txBody>
      <dsp:txXfrm>
        <a:off x="4780608" y="2703226"/>
        <a:ext cx="1930198" cy="1158119"/>
      </dsp:txXfrm>
    </dsp:sp>
    <dsp:sp modelId="{8DF5078C-7236-409C-942C-1C88232CA79B}">
      <dsp:nvSpPr>
        <dsp:cNvPr id="0" name=""/>
        <dsp:cNvSpPr/>
      </dsp:nvSpPr>
      <dsp:spPr>
        <a:xfrm>
          <a:off x="6903826" y="2703226"/>
          <a:ext cx="1930198" cy="1158119"/>
        </a:xfrm>
        <a:prstGeom prst="rect">
          <a:avLst/>
        </a:prstGeom>
        <a:solidFill>
          <a:schemeClr val="accent2">
            <a:hueOff val="-1835034"/>
            <a:satOff val="8790"/>
            <a:lumOff val="813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Frequent use may indicate poor asthma control and requires clinical review . </a:t>
          </a:r>
          <a:endParaRPr lang="en-US" sz="1200" kern="1200"/>
        </a:p>
      </dsp:txBody>
      <dsp:txXfrm>
        <a:off x="6903826" y="2703226"/>
        <a:ext cx="1930198" cy="1158119"/>
      </dsp:txXfrm>
    </dsp:sp>
    <dsp:sp modelId="{608BFFD3-7389-4A8D-8C00-D108D8A35116}">
      <dsp:nvSpPr>
        <dsp:cNvPr id="0" name=""/>
        <dsp:cNvSpPr/>
      </dsp:nvSpPr>
      <dsp:spPr>
        <a:xfrm>
          <a:off x="9027045" y="2703226"/>
          <a:ext cx="1930198" cy="1158119"/>
        </a:xfrm>
        <a:prstGeom prst="rect">
          <a:avLst/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(nice, 2024)</a:t>
          </a:r>
          <a:endParaRPr lang="en-US" sz="1200" kern="1200"/>
        </a:p>
      </dsp:txBody>
      <dsp:txXfrm>
        <a:off x="9027045" y="2703226"/>
        <a:ext cx="1930198" cy="1158119"/>
      </dsp:txXfrm>
    </dsp:sp>
    <dsp:sp modelId="{F5AF08EA-AED9-4422-A6B5-62E1A38AD4CE}">
      <dsp:nvSpPr>
        <dsp:cNvPr id="0" name=""/>
        <dsp:cNvSpPr/>
      </dsp:nvSpPr>
      <dsp:spPr>
        <a:xfrm>
          <a:off x="534171" y="4054365"/>
          <a:ext cx="1930198" cy="1158119"/>
        </a:xfrm>
        <a:prstGeom prst="rect">
          <a:avLst/>
        </a:prstGeom>
        <a:solidFill>
          <a:schemeClr val="accent2">
            <a:hueOff val="-2117347"/>
            <a:satOff val="10143"/>
            <a:lumOff val="938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Preventer medication</a:t>
          </a:r>
          <a:endParaRPr lang="en-US" sz="1200" kern="1200"/>
        </a:p>
      </dsp:txBody>
      <dsp:txXfrm>
        <a:off x="534171" y="4054365"/>
        <a:ext cx="1930198" cy="1158119"/>
      </dsp:txXfrm>
    </dsp:sp>
    <dsp:sp modelId="{1D366BAD-05D9-4BD7-8FB4-0E0EEDAA1E00}">
      <dsp:nvSpPr>
        <dsp:cNvPr id="0" name=""/>
        <dsp:cNvSpPr/>
      </dsp:nvSpPr>
      <dsp:spPr>
        <a:xfrm>
          <a:off x="2657389" y="4054365"/>
          <a:ext cx="1930198" cy="1158119"/>
        </a:xfrm>
        <a:prstGeom prst="rect">
          <a:avLst/>
        </a:prstGeom>
        <a:solidFill>
          <a:schemeClr val="accent2">
            <a:hueOff val="-2258504"/>
            <a:satOff val="10819"/>
            <a:lumOff val="1000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Inhaled corticosteroids </a:t>
          </a:r>
          <a:endParaRPr lang="en-US" sz="1200" kern="1200"/>
        </a:p>
      </dsp:txBody>
      <dsp:txXfrm>
        <a:off x="2657389" y="4054365"/>
        <a:ext cx="1930198" cy="1158119"/>
      </dsp:txXfrm>
    </dsp:sp>
    <dsp:sp modelId="{90F57322-0E62-4061-BBB3-D05479962DE2}">
      <dsp:nvSpPr>
        <dsp:cNvPr id="0" name=""/>
        <dsp:cNvSpPr/>
      </dsp:nvSpPr>
      <dsp:spPr>
        <a:xfrm>
          <a:off x="4780608" y="4054365"/>
          <a:ext cx="1930198" cy="1158119"/>
        </a:xfrm>
        <a:prstGeom prst="rect">
          <a:avLst/>
        </a:prstGeom>
        <a:solidFill>
          <a:schemeClr val="accent2">
            <a:hueOff val="-2399660"/>
            <a:satOff val="11495"/>
            <a:lumOff val="106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Beclomethasone, budesonide, fluticasone</a:t>
          </a:r>
          <a:endParaRPr lang="en-US" sz="1200" kern="1200"/>
        </a:p>
      </dsp:txBody>
      <dsp:txXfrm>
        <a:off x="4780608" y="4054365"/>
        <a:ext cx="1930198" cy="1158119"/>
      </dsp:txXfrm>
    </dsp:sp>
    <dsp:sp modelId="{04A05475-7189-45DC-89D2-6800182DFCA1}">
      <dsp:nvSpPr>
        <dsp:cNvPr id="0" name=""/>
        <dsp:cNvSpPr/>
      </dsp:nvSpPr>
      <dsp:spPr>
        <a:xfrm>
          <a:off x="6903826" y="4054365"/>
          <a:ext cx="1930198" cy="1158119"/>
        </a:xfrm>
        <a:prstGeom prst="rect">
          <a:avLst/>
        </a:prstGeom>
        <a:solidFill>
          <a:schemeClr val="accent2">
            <a:hueOff val="-2540817"/>
            <a:satOff val="12171"/>
            <a:lumOff val="1126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Reduces inflammation inside the airways the risk of asthma attacks when taken regularly (NICE,2024) </a:t>
          </a:r>
          <a:endParaRPr lang="en-US" sz="1200" kern="1200"/>
        </a:p>
      </dsp:txBody>
      <dsp:txXfrm>
        <a:off x="6903826" y="4054365"/>
        <a:ext cx="1930198" cy="1158119"/>
      </dsp:txXfrm>
    </dsp:sp>
    <dsp:sp modelId="{B9986B1A-EF93-401F-895A-F5385ECBED1C}">
      <dsp:nvSpPr>
        <dsp:cNvPr id="0" name=""/>
        <dsp:cNvSpPr/>
      </dsp:nvSpPr>
      <dsp:spPr>
        <a:xfrm>
          <a:off x="9027045" y="4054365"/>
          <a:ext cx="1930198" cy="1158119"/>
        </a:xfrm>
        <a:prstGeom prst="rect">
          <a:avLst/>
        </a:prstGeom>
        <a:solidFill>
          <a:schemeClr val="accent2">
            <a:hueOff val="-2681973"/>
            <a:satOff val="12848"/>
            <a:lumOff val="1188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Leukotriene receptor antagonist (LTRA)</a:t>
          </a:r>
          <a:endParaRPr lang="en-US" sz="1200" kern="1200"/>
        </a:p>
      </dsp:txBody>
      <dsp:txXfrm>
        <a:off x="9027045" y="4054365"/>
        <a:ext cx="1930198" cy="1158119"/>
      </dsp:txXfrm>
    </dsp:sp>
    <dsp:sp modelId="{D3CF2164-E590-4664-8EED-1943816E7FDD}">
      <dsp:nvSpPr>
        <dsp:cNvPr id="0" name=""/>
        <dsp:cNvSpPr/>
      </dsp:nvSpPr>
      <dsp:spPr>
        <a:xfrm>
          <a:off x="3718998" y="5405504"/>
          <a:ext cx="1930198" cy="1158119"/>
        </a:xfrm>
        <a:prstGeom prst="rect">
          <a:avLst/>
        </a:prstGeom>
        <a:solidFill>
          <a:schemeClr val="accent2">
            <a:hueOff val="-2823130"/>
            <a:satOff val="13524"/>
            <a:lumOff val="1251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Montelukast</a:t>
          </a:r>
          <a:endParaRPr lang="en-US" sz="1200" kern="1200"/>
        </a:p>
      </dsp:txBody>
      <dsp:txXfrm>
        <a:off x="3718998" y="5405504"/>
        <a:ext cx="1930198" cy="1158119"/>
      </dsp:txXfrm>
    </dsp:sp>
    <dsp:sp modelId="{F7DBFCEB-A7EA-4C2F-A006-7D802673F061}">
      <dsp:nvSpPr>
        <dsp:cNvPr id="0" name=""/>
        <dsp:cNvSpPr/>
      </dsp:nvSpPr>
      <dsp:spPr>
        <a:xfrm>
          <a:off x="5842217" y="5405504"/>
          <a:ext cx="1930198" cy="1158119"/>
        </a:xfrm>
        <a:prstGeom prst="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Helps  reduce inflammation and may be useful for patients with allergy- related asthma or excersie induced symptoms (NICE,2024) </a:t>
          </a:r>
          <a:endParaRPr lang="en-US" sz="1200" kern="1200"/>
        </a:p>
      </dsp:txBody>
      <dsp:txXfrm>
        <a:off x="5842217" y="5405504"/>
        <a:ext cx="1930198" cy="1158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54DFF3-DE69-499F-B6A3-1AB219A9786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2B21A5-CED8-4645-92D5-A47A293AFC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064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B21A5-CED8-4645-92D5-A47A293AFC6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8997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B21A5-CED8-4645-92D5-A47A293AFC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869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B21A5-CED8-4645-92D5-A47A293AFC6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43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77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717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929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665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0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765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495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190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767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18022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6365536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82106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863672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29645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552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3024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7/18/2026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90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3BB1C-4504-C213-C0CA-7A444EF9D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1723" y="609600"/>
            <a:ext cx="4512989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US" sz="3600">
                <a:solidFill>
                  <a:srgbClr val="FFFFFF"/>
                </a:solidFill>
              </a:rPr>
            </a:br>
            <a:r>
              <a:rPr lang="en-US" sz="3600">
                <a:solidFill>
                  <a:srgbClr val="FFFFFF"/>
                </a:solidFill>
              </a:rPr>
              <a:t> 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800F30DD-F06E-DD32-3DB6-0DC67EE4524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476" r="19135"/>
          <a:stretch>
            <a:fillRect/>
          </a:stretch>
        </p:blipFill>
        <p:spPr>
          <a:xfrm>
            <a:off x="993984" y="1168399"/>
            <a:ext cx="3383307" cy="4610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ED408B-FA9A-6C4F-26C1-2BB0088855F1}"/>
              </a:ext>
            </a:extLst>
          </p:cNvPr>
          <p:cNvSpPr txBox="1"/>
          <p:nvPr/>
        </p:nvSpPr>
        <p:spPr>
          <a:xfrm>
            <a:off x="7181725" y="2837329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92D050"/>
                </a:solidFill>
              </a:rPr>
              <a:t>Student name :Erum Shehzadi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92D050"/>
                </a:solidFill>
              </a:rPr>
              <a:t>Student number :23019030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92D050"/>
                </a:solidFill>
              </a:rPr>
              <a:t>Module code :BMHP5023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92D050"/>
                </a:solidFill>
              </a:rPr>
              <a:t>Assignment title : Component 2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92D050"/>
                </a:solidFill>
              </a:rPr>
              <a:t>Module title: Introduction to Physiology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89800D-66DB-299B-7CAE-11DAB7DFF0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85834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215"/>
    </mc:Choice>
    <mc:Fallback>
      <p:transition spd="slow" advTm="21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0C26F-DFE2-5D84-7D40-488BC5321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Chronic respiratory disease asthma.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Asthma is chronic(long-term) respiratory condition that causes the lungs airways. Additionally, the airways may produce too much mucus and are extremely sensitive (hyperresponsive), which can lead to recuring bouts of: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 Wheeze Breathing difficulty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Squeezing the chest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Coughing, particularly at night or in the early morning.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Around 5.4 million people in the UK receive treatment for asthma</a:t>
            </a:r>
          </a:p>
        </p:txBody>
      </p:sp>
      <p:pic>
        <p:nvPicPr>
          <p:cNvPr id="7" name="Picture 6" descr="The radiologic figure of a skeleton">
            <a:extLst>
              <a:ext uri="{FF2B5EF4-FFF2-40B4-BE49-F238E27FC236}">
                <a16:creationId xmlns:a16="http://schemas.microsoft.com/office/drawing/2014/main" id="{7D5A6A09-F9B0-4EC2-A222-63CEFD245D5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7884" r="-1" b="-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8E5F32-12B3-4FA1-74D2-E613A1927E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51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181"/>
    </mc:Choice>
    <mc:Fallback>
      <p:transition spd="slow" advTm="83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4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5348C-9E88-1897-1C5E-885B9FD39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Sarah Jones (fictional)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28 years old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Female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Primary school teacher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Lives with partner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Non-smoker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BMI 29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Family history of asthma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Allergic to pollen and dust mites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Uses blue inhaler several times a week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Breathlessness during exercise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Night-time coughing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Family history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Allergies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Dust exposure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Overweight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236088-D290-4776-3C6E-C5BEA4FF91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96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71166"/>
    </mc:Choice>
    <mc:Fallback>
      <p:transition spd="slow" advTm="71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1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C84BBC1-D0A2-8E18-C957-C4AD829607B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717" r="-1" b="6715"/>
          <a:stretch>
            <a:fillRect/>
          </a:stretch>
        </p:blipFill>
        <p:spPr>
          <a:xfrm>
            <a:off x="757251" y="1804100"/>
            <a:ext cx="3856774" cy="33386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EA90A-F161-E0D9-F2A1-DC2F806B8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513" y="127323"/>
            <a:ext cx="5560969" cy="6739144"/>
          </a:xfrm>
        </p:spPr>
        <p:txBody>
          <a:bodyPr anchor="t">
            <a:normAutofit fontScale="47500" lnSpcReduction="20000"/>
          </a:bodyPr>
          <a:lstStyle/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Symptoms of diagnosis of asthma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Wheezing caused by narrowed airways and air flow limitation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Persistent cough often worse at night or early morning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Shortness of breath due to difficulty moving air through narrowed bronchioles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Chest tightness caused by bronchoconstriction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Symptoms may be triggered by allergens , allergens , exercise, cold air or respiratory infections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(NICE, 2024;Global initiative for asthma, 2025)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Diagnosis of asthma 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Asthma diagnose involves combining  clinical assessment with objective testing 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Medical history and physical examination may identify wheezing(NICE, 2024)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Peak Expiratory flow 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Measures the maximum speed of expiration 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Variability in peak flow readings may indicate variable airflow obstruction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(British thoracic society /sign,2019)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Spirometry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Measures lung function, including forced expiratory volume in one second (FEV,) and forced vital capacity (FVC).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Improvement after bronchodilator use supports reversible airway obstruction (NICE,2024)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FENO test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Measures exhaled nitric oxide.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Raised levels may indicate eosinophilic airway inflammation associated with asthma (NICE 2024)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Allergy testing (when appropriate )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rgbClr val="0070C0"/>
                </a:solidFill>
              </a:rPr>
              <a:t>May identify triggers such as pollen or dust mites (NHS,2023)</a:t>
            </a:r>
          </a:p>
          <a:p>
            <a:pPr>
              <a:lnSpc>
                <a:spcPct val="90000"/>
              </a:lnSpc>
            </a:pPr>
            <a:endParaRPr lang="en-GB" sz="5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46C50B-2524-77D4-4C79-4DF05290845D}"/>
              </a:ext>
            </a:extLst>
          </p:cNvPr>
          <p:cNvSpPr txBox="1"/>
          <p:nvPr/>
        </p:nvSpPr>
        <p:spPr>
          <a:xfrm>
            <a:off x="3052823" y="3247227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3F62A9-69A3-A8C8-1F07-F8B1A08F7C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552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399"/>
    </mc:Choice>
    <mc:Fallback>
      <p:transition spd="slow" advTm="86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9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969EC74-2456-8999-6C78-A2D570413A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251" y="2470688"/>
            <a:ext cx="3856774" cy="20055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AAABC-420C-014F-7F0A-AF553F43C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Anatomy and Physiology of the Respiratory System :*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Nose*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 Trachea       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Bronchi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 Alveoli* 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Diaphragm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* Air enters the lungs.*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*Oxygen reaches the alveoli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92D050"/>
                </a:solidFill>
              </a:rPr>
              <a:t>* Carbon dioxide leaves the body.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9C5F84-F2CA-4095-1866-A23D0349B4A6}"/>
              </a:ext>
            </a:extLst>
          </p:cNvPr>
          <p:cNvSpPr txBox="1"/>
          <p:nvPr/>
        </p:nvSpPr>
        <p:spPr>
          <a:xfrm>
            <a:off x="3050722" y="3244334"/>
            <a:ext cx="6101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D16B34-283E-AEBC-B078-599FFBEAED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14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880"/>
    </mc:Choice>
    <mc:Fallback>
      <p:transition spd="slow" advTm="63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8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athophysiology of asthma">
            <a:extLst>
              <a:ext uri="{FF2B5EF4-FFF2-40B4-BE49-F238E27FC236}">
                <a16:creationId xmlns:a16="http://schemas.microsoft.com/office/drawing/2014/main" id="{ED210EB4-895B-4BC7-9599-2BB1F51870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251" y="2027159"/>
            <a:ext cx="3856774" cy="28925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72239-35B2-2533-743F-55BB6DF4D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6716" y="1364776"/>
            <a:ext cx="6917997" cy="479049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Pathophysiology of Asthma 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What happens during an asthma attack?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Asthma is a condition where the airways become overly sensitive and react to triggers such as allergens, exercise, smoke, or infections.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Changes in the airways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The lining of bronchi and bronchioles becomes swollen and irritated.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This reduces the space available for air to move through.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Bronchoconstriction (bronchospasm)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The smooth muscles surrounding the bronchi and bronchioles  tighten suddenly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The contraction causes  the airway tubes to become smaller</a:t>
            </a:r>
          </a:p>
          <a:p>
            <a:pPr>
              <a:lnSpc>
                <a:spcPct val="90000"/>
              </a:lnSpc>
            </a:pPr>
            <a:r>
              <a:rPr lang="en-GB" sz="1200" b="1" dirty="0">
                <a:solidFill>
                  <a:srgbClr val="92D050"/>
                </a:solidFill>
              </a:rPr>
              <a:t>Less air can move through the lungs especially during exhalation</a:t>
            </a:r>
          </a:p>
          <a:p>
            <a:pPr>
              <a:lnSpc>
                <a:spcPct val="90000"/>
              </a:lnSpc>
            </a:pPr>
            <a:endParaRPr lang="en-GB" sz="1000" b="1" dirty="0">
              <a:solidFill>
                <a:srgbClr val="FFFFFF"/>
              </a:solidFill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E98641-D720-7887-72D6-F8707D7A44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309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22"/>
    </mc:Choice>
    <mc:Fallback>
      <p:transition spd="slow" advTm="54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D5073129-7618-45B6-8B36-C930B70FBE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9074669"/>
              </p:ext>
            </p:extLst>
          </p:nvPr>
        </p:nvGraphicFramePr>
        <p:xfrm>
          <a:off x="436728" y="-1"/>
          <a:ext cx="11491415" cy="65645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68E97D-523E-AAA0-31F6-03948D135D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354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557"/>
    </mc:Choice>
    <mc:Fallback>
      <p:transition spd="slow" advTm="110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86CCE3-F60F-21DF-FC13-2335E818DA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E6772-C07A-8569-FC10-D81CA69C1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1276" y="1310185"/>
            <a:ext cx="5597990" cy="3713491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Life style change for asthma management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Avoid allergen and triggers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Stop smoking and avoid second-hand smoke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Maintain a healthy weight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Follow a healthy balanced diet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Exercise regularly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Use correct inhaler technique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Follow a  personal asthma action plan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Have an annual flu vaccination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Visual suggestions: no smoking, healthy diet , exercise, inhaler, action plan, flu vaccine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rgbClr val="FFFFFF"/>
              </a:solidFill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9DC6AE-D581-AF89-503E-9C34633CF2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723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700"/>
    </mc:Choice>
    <mc:Fallback>
      <p:transition spd="slow" advTm="10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guide to multidisciplinary healthcare teams | GHE Australia">
            <a:extLst>
              <a:ext uri="{FF2B5EF4-FFF2-40B4-BE49-F238E27FC236}">
                <a16:creationId xmlns:a16="http://schemas.microsoft.com/office/drawing/2014/main" id="{95039A96-CB01-3F43-AA75-848503B1AA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45143-846D-CAC8-0C6B-71462A2A8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1405719"/>
            <a:ext cx="4512988" cy="47495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FFFFF"/>
                </a:solidFill>
              </a:rPr>
              <a:t>Care plan and multidisciplinary  team (MDT)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FFFFF"/>
                </a:solidFill>
              </a:rPr>
              <a:t>General Practitioner (GP) – Diagnoses asthma, prescribes medication, and monitors long-term management.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FFFFF"/>
                </a:solidFill>
              </a:rPr>
              <a:t> Asthma Nurse – Provides patient education, reviews inhaler technique, and develops Asthma Action Plans.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FFFFF"/>
                </a:solidFill>
              </a:rPr>
              <a:t> Respiratory Consultant – Manages severe or difficult-to-control asthma and recommends specialist treatments.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FFFFF"/>
                </a:solidFill>
              </a:rPr>
              <a:t>Pharmacist – Counsels patients on medication use, checks inhaler technique, and promotes adherence.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FFFFF"/>
                </a:solidFill>
              </a:rPr>
              <a:t> Physiotherapist – Supports breathing exercises and physical activity where appropriate.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solidFill>
                  <a:srgbClr val="FFFFFF"/>
                </a:solidFill>
              </a:rPr>
              <a:t> Dietitian – Advises on weight management if obesity contributes to poor asthma control. Emergency Services – Provide urgent treatment during severe asthma attacks</a:t>
            </a:r>
            <a:r>
              <a:rPr lang="en-GB" sz="11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A17955-886D-32F2-734A-3687ECE1E2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17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162"/>
    </mc:Choice>
    <mc:Fallback>
      <p:transition spd="slow" advTm="110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1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206BB-9BD3-B216-0C18-FCABF2459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668741"/>
            <a:ext cx="5423428" cy="53726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Communication and ethical considerations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Effective communication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 Patient-centred care – Involve the patient in all decisions about their treatment.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 Shared decision-making – Discuss medication options, lifestyle changes, and treatment goals together.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 Education on inhaler technique – Demonstrate and regularly review correct inhaler use.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Personal Asthma Action Plan – Provide a written plan explaining daily management and what to do if symptoms worsen.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 Clear and accessible information – Use simple language and check the patient’s understanding.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Ethical Considerations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* Consent – Obtain informed consent before examinations or treatment.*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 Confidentiality – Protect patient information in accordance with professional and legal standards.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* Equality and diversity – Ensure care is fair, inclusive, and culturally appropriate for all patients.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* Respect for patient autonomy – Support the patient’s right to make informed decisions about their care.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AB68B8-D59D-1368-13B6-94151D5372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196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673"/>
    </mc:Choice>
    <mc:Fallback>
      <p:transition spd="slow" advTm="106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6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A0D56-6E64-B4C1-5EF9-6B3544667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812" y="1214652"/>
            <a:ext cx="8596668" cy="501778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  <a:p>
            <a:r>
              <a:rPr lang="en-GB" dirty="0"/>
              <a:t>* Asthma is a chronic inflammatory disease of the airways that affects people of all ages.</a:t>
            </a:r>
          </a:p>
          <a:p>
            <a:r>
              <a:rPr lang="en-GB" dirty="0"/>
              <a:t>* Early diagnosis and regular monitoring improve asthma control and reduce the risk of severe attacks.</a:t>
            </a:r>
          </a:p>
          <a:p>
            <a:r>
              <a:rPr lang="en-GB" dirty="0"/>
              <a:t>* Evidence-based medications, including reliever and preventer inhalers, help reduce airway inflammation and relieve symptoms.</a:t>
            </a:r>
          </a:p>
          <a:p>
            <a:r>
              <a:rPr lang="en-GB" dirty="0"/>
              <a:t>* Lifestyle changes, such as avoiding triggers, maintaining a healthy weight, exercising regularly, and using the correct inhaler technique, support effective asthma management.</a:t>
            </a:r>
          </a:p>
          <a:p>
            <a:r>
              <a:rPr lang="en-GB" dirty="0"/>
              <a:t>* A multidisciplinary team (MDT) and a personalised Asthma Action Plan help improve symptom control, reduce hospital admissions, and enhance the patient’s quality of life.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B5469C-552C-A8FE-4DED-3983F73C24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572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673"/>
    </mc:Choice>
    <mc:Fallback>
      <p:transition spd="slow" advTm="72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6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44B20-354F-65D4-85AF-EF900508D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59558"/>
            <a:ext cx="10431944" cy="548180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References</a:t>
            </a:r>
          </a:p>
          <a:p>
            <a:r>
              <a:rPr lang="en-GB" sz="2200" dirty="0"/>
              <a:t>British Thoracic Society (BTS) and Scottish Intercollegiate Guidelines Network (SIGN), 2019. British guideline on the management of asthma. London: BTS. Available at: https://www.brit-thoracic.org.uk [Accessed 18 July 2026].</a:t>
            </a:r>
          </a:p>
          <a:p>
            <a:r>
              <a:rPr lang="en-GB" sz="2200" dirty="0"/>
              <a:t>* Global Initiative for Asthma (GINA), 2024. Global strategy for asthma management and prevention. Available at: https://ginasthma.org [Accessed 18 July 2026].</a:t>
            </a:r>
          </a:p>
          <a:p>
            <a:r>
              <a:rPr lang="en-GB" sz="2200" dirty="0"/>
              <a:t>* National Institute for Health and Care Excellence (NICE), 2021. Asthma: diagnosis, monitoring and chronic asthma management (NG80). Available at: https://www.nice.org.uk/guidance/ng80 [Accessed 18 July 2026].</a:t>
            </a:r>
          </a:p>
          <a:p>
            <a:r>
              <a:rPr lang="en-GB" sz="2200" dirty="0"/>
              <a:t>* NHS, 2024. Asthma. Available at: https://www.nhs.uk/conditions/asthma/ [Accessed 18 July 2026].</a:t>
            </a:r>
          </a:p>
          <a:p>
            <a:r>
              <a:rPr lang="en-GB" sz="2200" dirty="0"/>
              <a:t>* Nursing and Midwifery Council (NMC), 2018. The Code: Professional standards of practice and behaviour for nurses, midwives and nursing associates. London: NMC. Available at: https://www.nmc.org.uk/standards/code/ [Accessed 18 July 2026].</a:t>
            </a:r>
          </a:p>
          <a:p>
            <a:r>
              <a:rPr lang="en-GB" sz="2200" dirty="0"/>
              <a:t>* Rutter, P., 2022. Community Pharmacy: Symptoms, Diagnosis and Treatment. 5th ed. Edinburgh: Elsevier.</a:t>
            </a:r>
          </a:p>
          <a:p>
            <a:r>
              <a:rPr lang="en-GB" sz="2200" dirty="0"/>
              <a:t>* The Lancet Respiratory Medicine, 2023. ‘Recent advances in asthma management’, The Lancet Respiratory Medicine, 11(5), pp. 401–414.</a:t>
            </a:r>
          </a:p>
          <a:p>
            <a:r>
              <a:rPr lang="en-GB" sz="2200" dirty="0"/>
              <a:t>* Tortora, G.J. and Derrickson, B., 2021. Principles of Anatomy and Physiology. 16th ed. Hoboken, NJ: John Wiley &amp; Sons.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AEE7DE-1444-C376-7BC8-7CB66FA9D2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341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958"/>
    </mc:Choice>
    <mc:Fallback>
      <p:transition spd="slow" advTm="23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086CE-BED8-9ED8-3517-922EE3044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0373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1673</TotalTime>
  <Words>1355</Words>
  <Application>Microsoft Office PowerPoint</Application>
  <PresentationFormat>Widescreen</PresentationFormat>
  <Paragraphs>139</Paragraphs>
  <Slides>13</Slides>
  <Notes>3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Trebuchet MS</vt:lpstr>
      <vt:lpstr>Wingdings 3</vt:lpstr>
      <vt:lpstr>Facet</vt:lpstr>
      <vt:lpstr>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Erum Shehzadi</dc:creator>
  <cp:lastModifiedBy>Erum Shehzadi</cp:lastModifiedBy>
  <cp:revision>2</cp:revision>
  <dcterms:created xsi:type="dcterms:W3CDTF">2026-07-17T08:23:33Z</dcterms:created>
  <dcterms:modified xsi:type="dcterms:W3CDTF">2026-07-18T20:48:51Z</dcterms:modified>
</cp:coreProperties>
</file>