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>
      <p:cViewPr>
        <p:scale>
          <a:sx n="33" d="100"/>
          <a:sy n="33" d="100"/>
        </p:scale>
        <p:origin x="2682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1219320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51235" y="6610295"/>
            <a:ext cx="6155531" cy="1924945"/>
          </a:xfrm>
        </p:spPr>
        <p:txBody>
          <a:bodyPr/>
          <a:lstStyle>
            <a:lvl1pPr algn="r">
              <a:defRPr/>
            </a:lvl1pPr>
          </a:lstStyle>
          <a:p>
            <a:pPr lvl="0"/>
            <a:r>
              <a:rPr lang="en-US" altLang="zh-CN" noProof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52425" y="8783620"/>
            <a:ext cx="6159103" cy="1744305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pPr lvl="0"/>
            <a:r>
              <a:rPr lang="en-US" altLang="zh-CN" noProof="0"/>
              <a:t>Click to edit Master subtitle style</a:t>
            </a:r>
          </a:p>
        </p:txBody>
      </p:sp>
      <p:sp>
        <p:nvSpPr>
          <p:cNvPr id="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2900" y="11103715"/>
            <a:ext cx="1600200" cy="84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11103715"/>
            <a:ext cx="2171700" cy="84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11103715"/>
            <a:ext cx="1600200" cy="84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834"/>
            <a:ext cx="5915025" cy="50720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849"/>
            <a:ext cx="5915025" cy="2667262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088650"/>
            <a:ext cx="3028950" cy="880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088650"/>
            <a:ext cx="3028950" cy="880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78" y="649175"/>
            <a:ext cx="5915025" cy="23567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678" y="2989029"/>
            <a:ext cx="2901553" cy="146487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678" y="4453905"/>
            <a:ext cx="2901553" cy="6551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9029"/>
            <a:ext cx="2915841" cy="146487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905"/>
            <a:ext cx="2915841" cy="6551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78" y="812880"/>
            <a:ext cx="2212181" cy="284508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41" y="1755595"/>
            <a:ext cx="3471863" cy="866507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678" y="3657960"/>
            <a:ext cx="2212181" cy="677682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78" y="812880"/>
            <a:ext cx="2212181" cy="284508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15841" y="1755595"/>
            <a:ext cx="3471863" cy="866507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678" y="3657960"/>
            <a:ext cx="2212181" cy="677682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38700"/>
            <a:ext cx="1543050" cy="105561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38700"/>
            <a:ext cx="4514850" cy="105561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0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6858000" cy="1219320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342900" y="338700"/>
            <a:ext cx="6172200" cy="103585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en-US" altLang="zh-CN" dirty="0"/>
              <a:t>Click to edit Master title style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342900" y="2088650"/>
            <a:ext cx="6172200" cy="8806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 dirty="0"/>
              <a:t>Click to edit Master text styles</a:t>
            </a:r>
          </a:p>
          <a:p>
            <a:pPr lvl="1"/>
            <a:r>
              <a:rPr lang="en-US" altLang="zh-CN" dirty="0"/>
              <a:t>Second level</a:t>
            </a:r>
          </a:p>
          <a:p>
            <a:pPr lvl="2"/>
            <a:r>
              <a:rPr lang="en-US" altLang="zh-CN" dirty="0"/>
              <a:t>Third level</a:t>
            </a:r>
          </a:p>
          <a:p>
            <a:pPr lvl="3"/>
            <a:r>
              <a:rPr lang="en-US" altLang="zh-CN" dirty="0"/>
              <a:t>Fourth level</a:t>
            </a:r>
          </a:p>
          <a:p>
            <a:pPr lvl="4"/>
            <a:r>
              <a:rPr lang="en-US" altLang="zh-CN" dirty="0"/>
              <a:t>Fifth level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42900" y="11103715"/>
            <a:ext cx="1600200" cy="84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050"/>
            </a:lvl1pPr>
          </a:lstStyle>
          <a:p>
            <a:fld id="{63A1C593-65D0-4073-BCC9-577B9352EA97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11103715"/>
            <a:ext cx="2171700" cy="84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050"/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11103715"/>
            <a:ext cx="1600200" cy="84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050"/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27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257175" indent="-257175" algn="l" rtl="0" fontAlgn="base">
        <a:spcBef>
          <a:spcPct val="15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3995" algn="l" rtl="0" fontAlgn="base">
        <a:spcBef>
          <a:spcPct val="15000"/>
        </a:spcBef>
        <a:spcAft>
          <a:spcPct val="0"/>
        </a:spcAft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fontAlgn="base">
        <a:spcBef>
          <a:spcPct val="15000"/>
        </a:spcBef>
        <a:spcAft>
          <a:spcPct val="0"/>
        </a:spcAft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fontAlgn="base">
        <a:spcBef>
          <a:spcPct val="15000"/>
        </a:spcBef>
        <a:spcAft>
          <a:spcPct val="0"/>
        </a:spcAft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fontAlgn="base">
        <a:spcBef>
          <a:spcPct val="15000"/>
        </a:spcBef>
        <a:spcAft>
          <a:spcPct val="0"/>
        </a:spcAft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30000"/>
            </a:gs>
            <a:gs pos="100000">
              <a:srgbClr val="760303"/>
            </a:gs>
          </a:gsLst>
          <a:lin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BMIH4002 Food and Beverage Operations</a:t>
            </a:r>
            <a:br>
              <a:rPr lang="en-US" dirty="0"/>
            </a:br>
            <a:r>
              <a:rPr lang="en-US" dirty="0"/>
              <a:t>Assignment 2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altLang="en-US"/>
              <a:t>Student Name: </a:t>
            </a:r>
          </a:p>
          <a:p>
            <a:r>
              <a:rPr lang="en-IN" altLang="en-US"/>
              <a:t>Student ID: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Hotel Trinity </a:t>
            </a:r>
            <a:b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4* Hotel</a:t>
            </a:r>
            <a:b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The Christmas Dinner</a:t>
            </a:r>
            <a:b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      The best memories are created when people are gathered around a table</a:t>
            </a:r>
            <a:b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</a:br>
            <a:r>
              <a:rPr lang="en-US" sz="1000" b="1" i="1">
                <a:solidFill>
                  <a:schemeClr val="bg1"/>
                </a:solidFill>
                <a:latin typeface="Times New Roman" panose="02020603050405020304" charset="0"/>
                <a:cs typeface="Times New Roman" panose="02020603050405020304" charset="0"/>
              </a:rPr>
              <a:t>Come and celebrate the most special day of the year together at the Trinity Hotel, and celebrate your special day with a delicious Christmas meal. Enjoy this special day with your loved ones because this is the season for family gatherings and holiday parties. If you’re looking for a family get-together celebration, come and enjoy your meal here, our Head Chef and his whole team have created the perfect delicious menus only for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2202860"/>
            <a:ext cx="3170753" cy="2786063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800" b="1" dirty="0">
                <a:latin typeface="Times New Roman" panose="02020603050405020304" charset="0"/>
                <a:cs typeface="Times New Roman" panose="02020603050405020304" charset="0"/>
              </a:rPr>
              <a:t>STARTERS (Pre-Order)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Cured Salmon                                                               $ 30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(Prawns, salad and dill lime creme fraiche)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Baked feta                                                               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$25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(Burst tomatoes,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chilli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honey)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Charred spring onions &amp; romesco                                 $29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(Onions, Carrot,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Chilli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sauce)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Cucumber prawn cocktail cups                                  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$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39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(Prawn, Cucumber, Lettuce Leaves, Topped with crispy shallots)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Halloumi, carrot &amp; orange salad                            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$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25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(Orange, Carrot, Mustard, Honey)</a:t>
            </a:r>
          </a:p>
          <a:p>
            <a:pPr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Hot smoked salmon &amp; beetroot platter                      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$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35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(Beetroot, rocket, walnuts)</a:t>
            </a:r>
          </a:p>
        </p:txBody>
      </p:sp>
      <p:sp>
        <p:nvSpPr>
          <p:cNvPr id="5" name="Text Box 4"/>
          <p:cNvSpPr txBox="1"/>
          <p:nvPr/>
        </p:nvSpPr>
        <p:spPr>
          <a:xfrm>
            <a:off x="3963670" y="1854200"/>
            <a:ext cx="2536190" cy="3484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700" b="1" i="1">
                <a:latin typeface="Times New Roman" panose="02020603050405020304" charset="0"/>
                <a:cs typeface="Times New Roman" panose="02020603050405020304" charset="0"/>
              </a:rPr>
              <a:t>VEGAN STARTERS (Pre-Order)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Cauliflower Samosa With Tangy Mango Chatni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25    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</a:t>
            </a:r>
          </a:p>
          <a:p>
            <a:pPr>
              <a:lnSpc>
                <a:spcPct val="150000"/>
              </a:lnSpc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(Cauliflower mixed in spices and deep fried until crispy, with fermented jaggery and spicey mango pickle to dip in)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Mushroom and Chestnut Roll                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$ 30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       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</a:t>
            </a:r>
            <a:endParaRPr lang="en-US" sz="7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(A delicious puffy pastry filled with the goodness of mushrooms and cooked chestnuts)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Ginger and Carrot Soup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$ 19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         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(Ginger and Carrot mixed in with spices)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Green Soup 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$ 20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 (Broccoli, green peas and spinach in a cream of  cashew)</a:t>
            </a:r>
          </a:p>
          <a:p>
            <a:pPr algn="ctr">
              <a:lnSpc>
                <a:spcPct val="150000"/>
              </a:lnSpc>
            </a:pPr>
            <a:r>
              <a:rPr lang="en-US" sz="700" b="1" i="1">
                <a:latin typeface="Times New Roman" panose="02020603050405020304" charset="0"/>
                <a:cs typeface="Times New Roman" panose="02020603050405020304" charset="0"/>
              </a:rPr>
              <a:t>VEGAN Main-course (Pre Order)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Green Lentil Single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   $ 30                                                 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(Broccoli, green lentil and mixed green herbs (coriander, Thyme, Rosemary in a single pot of  healthy filling dish)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Singaporean pad thai noodles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$35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A hearty combination of Singaporean and Thai cuisine, With a hint of Carrot, Onion, Spinach, Beetroot and Tofu)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Cabbage Wedges in green tomato porridge </a:t>
            </a:r>
            <a:r>
              <a:rPr lang="en-IN" altLang="en-US" sz="700">
                <a:latin typeface="Times New Roman" panose="02020603050405020304" charset="0"/>
                <a:cs typeface="Times New Roman" panose="02020603050405020304" charset="0"/>
              </a:rPr>
              <a:t>      </a:t>
            </a:r>
            <a:r>
              <a:rPr lang="en-US" sz="70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$ 32</a:t>
            </a:r>
            <a:endParaRPr lang="en-US" sz="700">
              <a:latin typeface="Times New Roman" panose="02020603050405020304" charset="0"/>
              <a:cs typeface="Times New Roman" panose="02020603050405020304" charset="0"/>
            </a:endParaRP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>
                <a:latin typeface="Times New Roman" panose="02020603050405020304" charset="0"/>
                <a:cs typeface="Times New Roman" panose="02020603050405020304" charset="0"/>
              </a:rPr>
              <a:t>(Veggie centrepiece with Cabbage roast, Served with succulent tomato porridge and fresh mint)                                                      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343535" y="5200650"/>
            <a:ext cx="2915285" cy="5423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b="1" i="1" dirty="0">
                <a:latin typeface="Times New Roman" panose="02020603050405020304" charset="0"/>
                <a:cs typeface="Times New Roman" panose="02020603050405020304" charset="0"/>
              </a:rPr>
              <a:t>NON-VEG MEALS INDIAN(Pre-Order)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Chicken curry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$ 40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(A popular choice that is packed full of 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flavour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. Tender chicken pieces are simmered in a fragrant curry sauce, served with rice or naan bread on the side)</a:t>
            </a:r>
            <a:endParaRPr lang="en-US" sz="7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Chicken Tikka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$ 40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(A curry house favourite. Marinated chicken pieces are grilled and served in a curry sauce, served with rice or naan bread).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Chicken korma      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$ 45 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(A mild curry with creamy coconut milk, fragrant spices, and served with rice or naan bread.)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Chicken jalfrezi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$ 55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(Served with rice or naan bread, a medium curry of chicken, peppers, onions, and tomatoes 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flavoured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with aromatic spices.)</a:t>
            </a:r>
            <a:endParaRPr lang="en-US" sz="7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Chicken bhuna 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$ 60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(A medium curry with chicken, peppers, onions, and tomatoes that has been 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flavoured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with aromatics)</a:t>
            </a:r>
            <a:endParaRPr lang="en-US" sz="7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</a:rPr>
              <a:t>Laccha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Paratha  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$ 10 (each)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(Flat bread made with soft layers)</a:t>
            </a:r>
          </a:p>
          <a:p>
            <a:pPr indent="0" algn="ctr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b="1" i="1" dirty="0">
                <a:latin typeface="Times New Roman" panose="02020603050405020304" charset="0"/>
                <a:cs typeface="Times New Roman" panose="02020603050405020304" charset="0"/>
              </a:rPr>
              <a:t>NON-VEG MAIN-COURSE CONTINENTAL (Pre-Order)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Continental mix   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$ 50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(One pot Pasta meal with Italian sausage, pork meat and fresh veggies)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Grilled octopus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$ 58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(saffron potatoes, 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escalivada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pure, &amp; pickled green 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courgettes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Pan-fried duck breast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$ 59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</a:t>
            </a:r>
            <a:r>
              <a:rPr lang="en-US" sz="7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caramelised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carrot puree, roasted carrot and green strawberries)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                                                                                      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House Special Farm-Veggie Pizza       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$ 56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(Loaded with fresh mozzarella cheese with a combination of selected veggies)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Beef Stroganoff   </a:t>
            </a:r>
            <a:r>
              <a:rPr lang="en-IN" alt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$ 80</a:t>
            </a: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    </a:t>
            </a:r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sz="700" dirty="0">
                <a:latin typeface="Times New Roman" panose="02020603050405020304" charset="0"/>
                <a:cs typeface="Times New Roman" panose="02020603050405020304" charset="0"/>
              </a:rPr>
              <a:t>(A rich and hearty dish that is perfect for winter dining. Tender beef strips are cooked in a creamy sauce and served over egg noodles or mashed potatoes).</a:t>
            </a:r>
          </a:p>
        </p:txBody>
      </p:sp>
      <p:sp>
        <p:nvSpPr>
          <p:cNvPr id="10" name="Text Box 9"/>
          <p:cNvSpPr txBox="1"/>
          <p:nvPr/>
        </p:nvSpPr>
        <p:spPr>
          <a:xfrm>
            <a:off x="3963670" y="5551805"/>
            <a:ext cx="2686050" cy="4546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800" b="1" i="1" dirty="0">
                <a:latin typeface="Times New Roman" panose="02020603050405020304" charset="0"/>
                <a:cs typeface="Times New Roman" panose="02020603050405020304" charset="0"/>
              </a:rPr>
              <a:t>VEG MEALS(Pre Order)</a:t>
            </a:r>
          </a:p>
          <a:p>
            <a:pPr marL="171450" indent="-1714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Sourdough stuffing balls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$45                            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(Sourdough bread, ideally stale, coriander seeds, onion)</a:t>
            </a:r>
          </a:p>
          <a:p>
            <a:pPr marL="171450" indent="-1714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Gambas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pil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pil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$35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(garlic,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chilli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, olive oil) </a:t>
            </a:r>
          </a:p>
          <a:p>
            <a:pPr marL="171450" indent="-1714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Grilled salmon with rice and salad  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  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$55                                                                                      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 (A healthy and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flavoursome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option, the salmon is grilled to perfection and served with fluffy rice and a fresh salad).</a:t>
            </a:r>
          </a:p>
          <a:p>
            <a:pPr marL="171450" indent="-1714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Vegetarian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lasagne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</a:t>
            </a:r>
            <a:r>
              <a:rPr lang="en-IN" altLang="en-US" sz="8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$ 57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</a:t>
            </a: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(A delicious meat-free option that is packed full of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flavour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. Layers of pasta, vegetables and cheese are baked together to create a mouth-watering dish that everyone will enjoy) </a:t>
            </a:r>
          </a:p>
          <a:p>
            <a:pPr algn="ctr">
              <a:lnSpc>
                <a:spcPct val="150000"/>
              </a:lnSpc>
            </a:pPr>
            <a:r>
              <a:rPr lang="en-US" sz="900" b="1" dirty="0">
                <a:latin typeface="Times New Roman" panose="02020603050405020304" charset="0"/>
                <a:cs typeface="Times New Roman" panose="02020603050405020304" charset="0"/>
              </a:rPr>
              <a:t>DRINKS  (Pre-order) Any 3 for just $</a:t>
            </a:r>
            <a:r>
              <a:rPr lang="en-IN" altLang="en-US" sz="900" b="1" dirty="0">
                <a:latin typeface="Times New Roman" panose="02020603050405020304" charset="0"/>
                <a:cs typeface="Times New Roman" panose="02020603050405020304" charset="0"/>
              </a:rPr>
              <a:t>8</a:t>
            </a:r>
            <a:r>
              <a:rPr lang="en-US" sz="900" b="1" dirty="0">
                <a:latin typeface="Times New Roman" panose="02020603050405020304" charset="0"/>
                <a:cs typeface="Times New Roman" panose="02020603050405020304" charset="0"/>
              </a:rPr>
              <a:t>0</a:t>
            </a: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Miguel Santos, Guinness, Heineken, Kopparberg, </a:t>
            </a:r>
            <a:r>
              <a:rPr lang="en-US" sz="800" dirty="0" err="1">
                <a:latin typeface="Times New Roman" panose="02020603050405020304" charset="0"/>
                <a:cs typeface="Times New Roman" panose="02020603050405020304" charset="0"/>
              </a:rPr>
              <a:t>Bulmers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, Peroni, Stella Artois beer</a:t>
            </a:r>
          </a:p>
          <a:p>
            <a:pPr algn="ctr">
              <a:lnSpc>
                <a:spcPct val="150000"/>
              </a:lnSpc>
            </a:pPr>
            <a:r>
              <a:rPr lang="en-US" sz="800" b="1" i="1" dirty="0">
                <a:latin typeface="Times New Roman" panose="02020603050405020304" charset="0"/>
                <a:cs typeface="Times New Roman" panose="02020603050405020304" charset="0"/>
              </a:rPr>
              <a:t>DESERTS( Pre order)</a:t>
            </a:r>
            <a:endParaRPr lang="en-US" sz="8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Dark chocolate mousse (Brandy sauce, cinnamon honeycomb)                                   $ 35</a:t>
            </a: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Chocolate fondant (Peanut butter ice cream, dark chocolate sauce)  $ 50</a:t>
            </a: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Soaked savarin (with Scottish raspberries)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$ 50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                                                                                            </a:t>
            </a: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Assiette of apples  (apple sorbet, Panna)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$ 50</a:t>
            </a:r>
            <a:endParaRPr lang="en-US" sz="8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Mincemeat Pie (apples, raisins, spices, nuts)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$ 50</a:t>
            </a:r>
            <a:endParaRPr lang="en-US" sz="800" dirty="0">
              <a:latin typeface="Times New Roman" panose="02020603050405020304" charset="0"/>
              <a:cs typeface="Times New Roman" panose="02020603050405020304" charset="0"/>
            </a:endParaRPr>
          </a:p>
          <a:p>
            <a:pPr algn="ctr">
              <a:lnSpc>
                <a:spcPct val="150000"/>
              </a:lnSpc>
            </a:pP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Madeira Cake (Lemon, served with Madeira wine)     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$ 55</a:t>
            </a:r>
            <a:r>
              <a:rPr lang="en-US" sz="800" dirty="0">
                <a:latin typeface="Times New Roman" panose="02020603050405020304" charset="0"/>
                <a:cs typeface="Times New Roman" panose="02020603050405020304" charset="0"/>
              </a:rPr>
              <a:t>                                                </a:t>
            </a:r>
          </a:p>
        </p:txBody>
      </p:sp>
      <p:sp>
        <p:nvSpPr>
          <p:cNvPr id="11" name="Text Box 10"/>
          <p:cNvSpPr txBox="1"/>
          <p:nvPr/>
        </p:nvSpPr>
        <p:spPr>
          <a:xfrm>
            <a:off x="193040" y="11081272"/>
            <a:ext cx="63068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600" dirty="0"/>
              <a:t>Raghubalan, G., Raghubalan, S. 2015. Hotel Housekeeping: Operations and Management. India: Oxford University Press.</a:t>
            </a:r>
          </a:p>
          <a:p>
            <a:pPr algn="just"/>
            <a:r>
              <a:rPr lang="en-US" sz="600" dirty="0" err="1"/>
              <a:t>Boussard</a:t>
            </a:r>
            <a:r>
              <a:rPr lang="en-US" sz="600" dirty="0"/>
              <a:t>, S. 2021. Food and Beverage Management in the Luxury Hotel Industry. United States: Business Expert Press.</a:t>
            </a:r>
          </a:p>
          <a:p>
            <a:pPr algn="just"/>
            <a:r>
              <a:rPr lang="en-US" sz="600" dirty="0"/>
              <a:t>Hilton.com, 2022, Festive Menu, Available at: https://www.hilton.com/en/hotels/sinorhi-hilton-singapore-orchard/dining/holidays/ [Accessed on: 18.11.2022]</a:t>
            </a:r>
          </a:p>
          <a:p>
            <a:pPr algn="just"/>
            <a:r>
              <a:rPr lang="en-US" sz="600" dirty="0"/>
              <a:t>Cosyclub.co.uk, 2022, Christmas, Available at: https://cosyclub.co.uk/christmas/?gclid=Cj0KCQiA99ybBhD9ARIsALvZavWJq5Co8-fvSXj_Sw3yWCxPjyw3m_-TqP7LzQe2ZWClz5lIt6qHXdwaAqgUEALw_wcB [Accessed on: 18.11.2022]</a:t>
            </a:r>
          </a:p>
          <a:p>
            <a:pPr algn="just"/>
            <a:r>
              <a:rPr lang="en-US" sz="600" dirty="0"/>
              <a:t>designmynight.com, 2022, BEST RESTAURANTS FOR CHRISTMAS DINNER IN THE UK, Available at: https://www.designmynight.com/uk/best-christmas-dinner-restaurants-uk [Accessed on: 18.11.2022]</a:t>
            </a:r>
          </a:p>
          <a:p>
            <a:pPr algn="just"/>
            <a:r>
              <a:rPr lang="en-US" sz="600" dirty="0"/>
              <a:t>express.co.uk, 2022, The 'perfect’ Michelin restaurants open for lunch on Christmas Day - which is cheapest?, Available at: https://www.express.co.uk/travel/articles/1526405/Christmas-day-cheapest-michelin-restaurants-lunch [Accessed on: 18.11.2022]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1E3429-02B2-A705-591B-19E4773AB0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6044" y="4278629"/>
            <a:ext cx="1385551" cy="92202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E578C7-45F9-2379-70C2-8C733ABD0D6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2108" y="6782322"/>
            <a:ext cx="1043090" cy="68471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BCE9BCE-7583-EF17-02C9-9C99DD4C9E3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960" y="10186434"/>
            <a:ext cx="1327355" cy="995516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8971F2-647E-D8A4-3A3E-144C2FA441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2108" y="8630388"/>
            <a:ext cx="1071563" cy="1071563"/>
          </a:xfrm>
          <a:prstGeom prst="rect">
            <a:avLst/>
          </a:prstGeom>
          <a:effectLst>
            <a:softEdge rad="127000"/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reen Color">
  <a:themeElements>
    <a:clrScheme name="Green Color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9900"/>
      </a:accent1>
      <a:accent2>
        <a:srgbClr val="99CC00"/>
      </a:accent2>
      <a:accent3>
        <a:srgbClr val="FFFFFF"/>
      </a:accent3>
      <a:accent4>
        <a:srgbClr val="000000"/>
      </a:accent4>
      <a:accent5>
        <a:srgbClr val="AACAAA"/>
      </a:accent5>
      <a:accent6>
        <a:srgbClr val="8AB900"/>
      </a:accent6>
      <a:hlink>
        <a:srgbClr val="CC3300"/>
      </a:hlink>
      <a:folHlink>
        <a:srgbClr val="996600"/>
      </a:folHlink>
    </a:clrScheme>
    <a:fontScheme name="Green Color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Green Colo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 Colo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 Colo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 Colo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 Colo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reen Colo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reen Color 13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9900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AACAAA"/>
        </a:accent5>
        <a:accent6>
          <a:srgbClr val="8AB900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1082</Words>
  <PresentationFormat>Widescreen</PresentationFormat>
  <Paragraphs>78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Times New Roman</vt:lpstr>
      <vt:lpstr>Green Color</vt:lpstr>
      <vt:lpstr>BMIH4002 Food and Beverage Operations Assignment 2  </vt:lpstr>
      <vt:lpstr>Hotel Trinity  4* Hotel The Christmas Dinner       The best memories are created when people are gathered around a table Come and celebrate the most special day of the year together at the Trinity Hotel, and celebrate your special day with a delicious Christmas meal. Enjoy this special day with your loved ones because this is the season for family gatherings and holiday parties. If you’re looking for a family get-together celebration, come and enjoy your meal here, our Head Chef and his whole team have created the perfect delicious menus only for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terms:created xsi:type="dcterms:W3CDTF">2022-11-18T12:07:24Z</dcterms:created>
  <dcterms:modified xsi:type="dcterms:W3CDTF">2022-11-18T13:21:27Z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4A13761D459E4091A718DA4350FC3F84</vt:lpwstr>
  </property>
  <property fmtid="{D5CDD505-2E9C-101B-9397-08002B2CF9AE}" pid="3" name="KSOProductBuildVer">
    <vt:lpwstr>1033-11.2.0.11388</vt:lpwstr>
  </property>
</Properties>
</file>