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62" r:id="rId4"/>
    <p:sldId id="265" r:id="rId5"/>
    <p:sldId id="259" r:id="rId6"/>
    <p:sldId id="257" r:id="rId7"/>
    <p:sldId id="258" r:id="rId8"/>
    <p:sldId id="264" r:id="rId9"/>
    <p:sldId id="260" r:id="rId10"/>
    <p:sldId id="263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7EE97EEC-71FA-421D-9E0E-72CC29C46879}" type="datetimeFigureOut">
              <a:rPr lang="en-GB" smtClean="0"/>
              <a:pPr/>
              <a:t>31/03/2012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417A723E-217E-40E6-B827-3167EC5CF1CB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97EEC-71FA-421D-9E0E-72CC29C46879}" type="datetimeFigureOut">
              <a:rPr lang="en-GB" smtClean="0"/>
              <a:pPr/>
              <a:t>31/03/2012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A723E-217E-40E6-B827-3167EC5CF1CB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7EE97EEC-71FA-421D-9E0E-72CC29C46879}" type="datetimeFigureOut">
              <a:rPr lang="en-GB" smtClean="0"/>
              <a:pPr/>
              <a:t>31/03/2012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417A723E-217E-40E6-B827-3167EC5CF1CB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97EEC-71FA-421D-9E0E-72CC29C46879}" type="datetimeFigureOut">
              <a:rPr lang="en-GB" smtClean="0"/>
              <a:pPr/>
              <a:t>31/03/2012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A723E-217E-40E6-B827-3167EC5CF1CB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97EEC-71FA-421D-9E0E-72CC29C46879}" type="datetimeFigureOut">
              <a:rPr lang="en-GB" smtClean="0"/>
              <a:pPr/>
              <a:t>31/03/2012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A723E-217E-40E6-B827-3167EC5CF1CB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97EEC-71FA-421D-9E0E-72CC29C46879}" type="datetimeFigureOut">
              <a:rPr lang="en-GB" smtClean="0"/>
              <a:pPr/>
              <a:t>31/03/2012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A723E-217E-40E6-B827-3167EC5CF1CB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97EEC-71FA-421D-9E0E-72CC29C46879}" type="datetimeFigureOut">
              <a:rPr lang="en-GB" smtClean="0"/>
              <a:pPr/>
              <a:t>31/03/2012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A723E-217E-40E6-B827-3167EC5CF1CB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97EEC-71FA-421D-9E0E-72CC29C46879}" type="datetimeFigureOut">
              <a:rPr lang="en-GB" smtClean="0"/>
              <a:pPr/>
              <a:t>31/03/2012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A723E-217E-40E6-B827-3167EC5CF1CB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97EEC-71FA-421D-9E0E-72CC29C46879}" type="datetimeFigureOut">
              <a:rPr lang="en-GB" smtClean="0"/>
              <a:pPr/>
              <a:t>31/03/2012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A723E-217E-40E6-B827-3167EC5CF1CB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97EEC-71FA-421D-9E0E-72CC29C46879}" type="datetimeFigureOut">
              <a:rPr lang="en-GB" smtClean="0"/>
              <a:pPr/>
              <a:t>31/03/2012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A723E-217E-40E6-B827-3167EC5CF1C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97EEC-71FA-421D-9E0E-72CC29C46879}" type="datetimeFigureOut">
              <a:rPr lang="en-GB" smtClean="0"/>
              <a:pPr/>
              <a:t>31/03/2012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A723E-217E-40E6-B827-3167EC5CF1CB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EE97EEC-71FA-421D-9E0E-72CC29C46879}" type="datetimeFigureOut">
              <a:rPr lang="en-GB" smtClean="0"/>
              <a:pPr/>
              <a:t>31/03/2012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417A723E-217E-40E6-B827-3167EC5CF1CB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Lesson 3</a:t>
            </a:r>
            <a:br>
              <a:rPr lang="en-GB" dirty="0" smtClean="0"/>
            </a:br>
            <a:r>
              <a:rPr lang="en-GB" dirty="0" smtClean="0"/>
              <a:t>Coordinate Verbs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Dictionary entries</a:t>
            </a:r>
            <a:endParaRPr lang="en-GB" dirty="0"/>
          </a:p>
        </p:txBody>
      </p:sp>
      <p:pic>
        <p:nvPicPr>
          <p:cNvPr id="4" name="Content Placeholder 3" descr="Dictionary entry2.tif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5496" y="2564904"/>
            <a:ext cx="9035313" cy="1728192"/>
          </a:xfrm>
        </p:spPr>
      </p:pic>
      <p:sp>
        <p:nvSpPr>
          <p:cNvPr id="5" name="Oval 4"/>
          <p:cNvSpPr/>
          <p:nvPr/>
        </p:nvSpPr>
        <p:spPr>
          <a:xfrm>
            <a:off x="3923928" y="2564904"/>
            <a:ext cx="1008112" cy="72008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827584" y="4797152"/>
            <a:ext cx="5544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From: Fuller,  </a:t>
            </a:r>
            <a:r>
              <a:rPr lang="en-GB" i="1" dirty="0" smtClean="0"/>
              <a:t>Literary Chinese</a:t>
            </a:r>
            <a:r>
              <a:rPr lang="en-GB" dirty="0" smtClean="0"/>
              <a:t>, p. 48.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4716016" y="1700808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* = Old Chinese Pronunciation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雨</a:t>
            </a:r>
            <a:r>
              <a:rPr lang="en-GB" altLang="zh-CN" dirty="0" smtClean="0"/>
              <a:t> </a:t>
            </a:r>
            <a:r>
              <a:rPr lang="en-GB" altLang="zh-CN" dirty="0" err="1" smtClean="0"/>
              <a:t>yú</a:t>
            </a:r>
            <a:r>
              <a:rPr lang="en-GB" altLang="zh-CN" dirty="0" smtClean="0"/>
              <a:t>: </a:t>
            </a:r>
            <a:r>
              <a:rPr lang="en-GB" altLang="zh-CN" dirty="0" smtClean="0"/>
              <a:t>1) rain; 2) to rain</a:t>
            </a:r>
            <a:endParaRPr lang="en-GB" i="1" dirty="0"/>
          </a:p>
        </p:txBody>
      </p:sp>
      <p:pic>
        <p:nvPicPr>
          <p:cNvPr id="4" name="Content Placeholder 3" descr="Dictionary entry.tif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2708920"/>
            <a:ext cx="9084328" cy="1944216"/>
          </a:xfrm>
        </p:spPr>
      </p:pic>
      <p:cxnSp>
        <p:nvCxnSpPr>
          <p:cNvPr id="6" name="Straight Arrow Connector 5"/>
          <p:cNvCxnSpPr/>
          <p:nvPr/>
        </p:nvCxnSpPr>
        <p:spPr>
          <a:xfrm>
            <a:off x="2267744" y="1988840"/>
            <a:ext cx="0" cy="936104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val 6"/>
          <p:cNvSpPr/>
          <p:nvPr/>
        </p:nvSpPr>
        <p:spPr>
          <a:xfrm>
            <a:off x="2483768" y="2852936"/>
            <a:ext cx="1296144" cy="7920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2627784" y="2267580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 err="1" smtClean="0"/>
              <a:t>Guangyun</a:t>
            </a:r>
            <a:r>
              <a:rPr lang="en-GB" dirty="0" smtClean="0"/>
              <a:t> </a:t>
            </a:r>
            <a:endParaRPr lang="en-GB" i="1" dirty="0"/>
          </a:p>
        </p:txBody>
      </p:sp>
      <p:sp>
        <p:nvSpPr>
          <p:cNvPr id="9" name="Rectangle 8"/>
          <p:cNvSpPr/>
          <p:nvPr/>
        </p:nvSpPr>
        <p:spPr>
          <a:xfrm>
            <a:off x="3779912" y="2996952"/>
            <a:ext cx="1008112" cy="504056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Down Arrow 11"/>
          <p:cNvSpPr/>
          <p:nvPr/>
        </p:nvSpPr>
        <p:spPr>
          <a:xfrm>
            <a:off x="7884368" y="2060848"/>
            <a:ext cx="117727" cy="792088"/>
          </a:xfrm>
          <a:prstGeom prst="downArrow">
            <a:avLst/>
          </a:prstGeom>
          <a:solidFill>
            <a:schemeClr val="accent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3707904" y="3501008"/>
            <a:ext cx="3312368" cy="432048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899592" y="2996952"/>
            <a:ext cx="288032" cy="648072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827584" y="5147900"/>
            <a:ext cx="5544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From: Fuller,  </a:t>
            </a:r>
            <a:r>
              <a:rPr lang="en-GB" i="1" dirty="0" smtClean="0"/>
              <a:t>Literary Chinese</a:t>
            </a:r>
            <a:r>
              <a:rPr lang="en-GB" dirty="0" smtClean="0"/>
              <a:t>, p. 48.</a:t>
            </a:r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4860032" y="2996952"/>
            <a:ext cx="720080" cy="432048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4788024" y="1340768"/>
            <a:ext cx="20162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4 Tones</a:t>
            </a:r>
          </a:p>
          <a:p>
            <a:r>
              <a:rPr lang="en-GB" i="1" dirty="0" smtClean="0"/>
              <a:t>ping </a:t>
            </a:r>
            <a:r>
              <a:rPr lang="zh-CN" altLang="en-US" dirty="0" smtClean="0"/>
              <a:t>平 </a:t>
            </a:r>
            <a:r>
              <a:rPr lang="en-GB" altLang="zh-CN" dirty="0" smtClean="0"/>
              <a:t>(level)</a:t>
            </a:r>
            <a:endParaRPr lang="en-GB" dirty="0" smtClean="0"/>
          </a:p>
          <a:p>
            <a:r>
              <a:rPr lang="en-GB" i="1" dirty="0" err="1" smtClean="0"/>
              <a:t>shang</a:t>
            </a:r>
            <a:r>
              <a:rPr lang="zh-CN" altLang="en-US" i="1" dirty="0" smtClean="0"/>
              <a:t> </a:t>
            </a:r>
            <a:r>
              <a:rPr lang="zh-CN" altLang="en-US" dirty="0" smtClean="0"/>
              <a:t>上 </a:t>
            </a:r>
            <a:r>
              <a:rPr lang="en-GB" altLang="zh-CN" dirty="0" smtClean="0"/>
              <a:t>(rising)</a:t>
            </a:r>
            <a:endParaRPr lang="en-GB" dirty="0" smtClean="0"/>
          </a:p>
          <a:p>
            <a:r>
              <a:rPr lang="en-GB" i="1" dirty="0" err="1" smtClean="0"/>
              <a:t>qu</a:t>
            </a:r>
            <a:r>
              <a:rPr lang="zh-CN" altLang="en-US" i="1" dirty="0" smtClean="0"/>
              <a:t> </a:t>
            </a:r>
            <a:r>
              <a:rPr lang="zh-CN" altLang="en-US" dirty="0" smtClean="0"/>
              <a:t>去 </a:t>
            </a:r>
            <a:r>
              <a:rPr lang="en-GB" altLang="zh-CN" dirty="0" smtClean="0"/>
              <a:t>(falling)</a:t>
            </a:r>
            <a:endParaRPr lang="en-GB" dirty="0" smtClean="0"/>
          </a:p>
          <a:p>
            <a:r>
              <a:rPr lang="en-GB" i="1" dirty="0" err="1" smtClean="0"/>
              <a:t>ru</a:t>
            </a:r>
            <a:r>
              <a:rPr lang="zh-CN" altLang="en-US" i="1" dirty="0" smtClean="0"/>
              <a:t> </a:t>
            </a:r>
            <a:r>
              <a:rPr lang="zh-CN" altLang="en-US" dirty="0" smtClean="0"/>
              <a:t>入 </a:t>
            </a:r>
            <a:r>
              <a:rPr lang="en-GB" altLang="zh-CN" dirty="0" smtClean="0"/>
              <a:t>(entering)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4499992" y="5085184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雨 </a:t>
            </a:r>
            <a:r>
              <a:rPr lang="en-GB" altLang="zh-CN" dirty="0" smtClean="0"/>
              <a:t>= initial</a:t>
            </a:r>
            <a:r>
              <a:rPr lang="zh-CN" altLang="en-US" dirty="0" smtClean="0"/>
              <a:t> </a:t>
            </a:r>
            <a:r>
              <a:rPr lang="en-GB" b="1" i="1" dirty="0" smtClean="0"/>
              <a:t>w</a:t>
            </a:r>
            <a:r>
              <a:rPr lang="en-GB" i="1" dirty="0" smtClean="0"/>
              <a:t>-</a:t>
            </a:r>
            <a:r>
              <a:rPr lang="en-GB" i="1" dirty="0" err="1" smtClean="0"/>
              <a:t>ang</a:t>
            </a:r>
            <a:r>
              <a:rPr lang="zh-CN" altLang="en-US" i="1" dirty="0" smtClean="0"/>
              <a:t> </a:t>
            </a:r>
            <a:r>
              <a:rPr lang="zh-CN" altLang="en-US" dirty="0" smtClean="0"/>
              <a:t>王 </a:t>
            </a:r>
            <a:r>
              <a:rPr lang="en-GB" altLang="zh-CN" dirty="0" smtClean="0"/>
              <a:t>+</a:t>
            </a:r>
          </a:p>
          <a:p>
            <a:r>
              <a:rPr lang="en-GB" altLang="zh-CN" dirty="0" smtClean="0"/>
              <a:t>        final </a:t>
            </a:r>
            <a:r>
              <a:rPr lang="en-GB" i="1" dirty="0" smtClean="0"/>
              <a:t>y-</a:t>
            </a:r>
            <a:r>
              <a:rPr lang="en-GB" b="1" i="1" dirty="0" smtClean="0"/>
              <a:t>u</a:t>
            </a:r>
            <a:r>
              <a:rPr lang="en-GB" i="1" dirty="0" smtClean="0"/>
              <a:t> </a:t>
            </a:r>
            <a:r>
              <a:rPr lang="zh-CN" altLang="en-US" dirty="0" smtClean="0"/>
              <a:t>遇</a:t>
            </a:r>
            <a:endParaRPr lang="en-GB" dirty="0"/>
          </a:p>
        </p:txBody>
      </p:sp>
      <p:cxnSp>
        <p:nvCxnSpPr>
          <p:cNvPr id="22" name="Straight Arrow Connector 21"/>
          <p:cNvCxnSpPr/>
          <p:nvPr/>
        </p:nvCxnSpPr>
        <p:spPr>
          <a:xfrm flipH="1" flipV="1">
            <a:off x="5868144" y="3356992"/>
            <a:ext cx="1800200" cy="20162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7164288" y="5517232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Rhyme category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2" grpId="0" animBg="1"/>
      <p:bldP spid="14" grpId="0" animBg="1"/>
      <p:bldP spid="15" grpId="0" animBg="1"/>
      <p:bldP spid="13" grpId="0" animBg="1"/>
      <p:bldP spid="17" grpId="0"/>
      <p:bldP spid="18" grpId="0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zh-TW" i="1" dirty="0" err="1" smtClean="0"/>
              <a:t>shǒu</a:t>
            </a:r>
            <a:r>
              <a:rPr lang="en-GB" altLang="zh-TW" i="1" dirty="0" smtClean="0"/>
              <a:t> </a:t>
            </a:r>
            <a:r>
              <a:rPr lang="en-GB" altLang="zh-TW" i="1" dirty="0" err="1" smtClean="0"/>
              <a:t>zhū</a:t>
            </a:r>
            <a:r>
              <a:rPr lang="en-GB" altLang="zh-TW" i="1" dirty="0" smtClean="0"/>
              <a:t> </a:t>
            </a:r>
            <a:r>
              <a:rPr lang="en-GB" altLang="zh-TW" i="1" dirty="0" err="1" smtClean="0"/>
              <a:t>dài</a:t>
            </a:r>
            <a:r>
              <a:rPr lang="en-GB" altLang="zh-TW" i="1" dirty="0" smtClean="0"/>
              <a:t> </a:t>
            </a:r>
            <a:r>
              <a:rPr lang="en-GB" altLang="zh-TW" i="1" dirty="0" err="1" smtClean="0"/>
              <a:t>tù</a:t>
            </a:r>
            <a:r>
              <a:rPr lang="zh-CN" altLang="en-US" i="1" dirty="0" smtClean="0"/>
              <a:t> </a:t>
            </a:r>
            <a:r>
              <a:rPr lang="zh-TW" altLang="en-US" dirty="0" smtClean="0">
                <a:latin typeface="+mj-ea"/>
              </a:rPr>
              <a:t>守株</a:t>
            </a:r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待兔 （韓非子）</a:t>
            </a:r>
            <a:endParaRPr lang="en-GB" dirty="0">
              <a:latin typeface="DFKai-SB" pitchFamily="65" charset="-120"/>
              <a:ea typeface="DFKai-SB" pitchFamily="65" charset="-12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zh-TW" altLang="en-US" b="1" dirty="0" smtClean="0"/>
              <a:t>宋人有耕田者</a:t>
            </a:r>
            <a:r>
              <a:rPr lang="zh-TW" altLang="en-US" dirty="0" smtClean="0"/>
              <a:t>，田中有</a:t>
            </a:r>
            <a:r>
              <a:rPr lang="zh-TW" altLang="en-US" dirty="0" smtClean="0"/>
              <a:t>株</a:t>
            </a:r>
            <a:r>
              <a:rPr lang="zh-CN" altLang="en-US" dirty="0" smtClean="0"/>
              <a:t>；</a:t>
            </a:r>
            <a:r>
              <a:rPr lang="zh-TW" altLang="en-US" dirty="0" smtClean="0"/>
              <a:t>兔走觸株</a:t>
            </a:r>
            <a:r>
              <a:rPr lang="zh-TW" altLang="en-US" dirty="0" smtClean="0"/>
              <a:t>，</a:t>
            </a:r>
            <a:r>
              <a:rPr lang="zh-TW" altLang="en-US" b="1" dirty="0" smtClean="0"/>
              <a:t>折</a:t>
            </a:r>
            <a:r>
              <a:rPr lang="zh-TW" altLang="en-US" b="1" dirty="0" smtClean="0"/>
              <a:t>頸而</a:t>
            </a:r>
            <a:r>
              <a:rPr lang="zh-TW" altLang="en-US" b="1" dirty="0" smtClean="0"/>
              <a:t>死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pPr marL="514350" indent="-514350">
              <a:buFont typeface="+mj-lt"/>
              <a:buAutoNum type="arabicPeriod"/>
            </a:pPr>
            <a:r>
              <a:rPr lang="zh-TW" altLang="en-US" dirty="0" smtClean="0"/>
              <a:t>因</a:t>
            </a:r>
            <a:r>
              <a:rPr lang="zh-TW" altLang="en-US" b="1" dirty="0" smtClean="0"/>
              <a:t>釋其耒而守株</a:t>
            </a:r>
            <a:r>
              <a:rPr lang="zh-TW" altLang="en-US" dirty="0" smtClean="0"/>
              <a:t>，冀復得</a:t>
            </a:r>
            <a:r>
              <a:rPr lang="zh-TW" altLang="en-US" dirty="0" smtClean="0"/>
              <a:t>兔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pPr marL="514350" indent="-514350">
              <a:buFont typeface="+mj-lt"/>
              <a:buAutoNum type="arabicPeriod"/>
            </a:pPr>
            <a:r>
              <a:rPr lang="zh-TW" altLang="en-US" dirty="0" smtClean="0"/>
              <a:t>兔</a:t>
            </a:r>
            <a:r>
              <a:rPr lang="zh-TW" altLang="en-US" dirty="0" smtClean="0"/>
              <a:t>不可復得，</a:t>
            </a:r>
            <a:r>
              <a:rPr lang="zh-TW" altLang="en-US" b="1" dirty="0" smtClean="0"/>
              <a:t>而身為宋國笑</a:t>
            </a:r>
            <a:r>
              <a:rPr lang="zh-TW" altLang="en-US" dirty="0" smtClean="0"/>
              <a:t>。</a:t>
            </a:r>
            <a:endParaRPr lang="en-US" altLang="zh-TW" dirty="0" smtClean="0"/>
          </a:p>
          <a:p>
            <a:pPr marL="514350" indent="-514350">
              <a:buFont typeface="+mj-lt"/>
              <a:buAutoNum type="arabicPeriod"/>
            </a:pPr>
            <a:r>
              <a:rPr lang="zh-TW" altLang="en-US" dirty="0" smtClean="0"/>
              <a:t>今</a:t>
            </a:r>
            <a:r>
              <a:rPr lang="zh-TW" altLang="en-US" dirty="0" smtClean="0"/>
              <a:t>欲以先王之政，治當世之民，皆守株之類也</a:t>
            </a:r>
            <a:r>
              <a:rPr lang="zh-TW" altLang="en-US" dirty="0" smtClean="0"/>
              <a:t>。</a:t>
            </a:r>
            <a:endParaRPr lang="en-US" altLang="zh-TW" dirty="0" smtClean="0"/>
          </a:p>
          <a:p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GB" dirty="0" err="1" smtClean="0"/>
              <a:t>Sòng</a:t>
            </a:r>
            <a:r>
              <a:rPr lang="en-GB" dirty="0" smtClean="0"/>
              <a:t> </a:t>
            </a:r>
            <a:r>
              <a:rPr lang="en-GB" dirty="0" err="1" smtClean="0"/>
              <a:t>rén</a:t>
            </a:r>
            <a:r>
              <a:rPr lang="en-GB" dirty="0" smtClean="0"/>
              <a:t> </a:t>
            </a:r>
            <a:r>
              <a:rPr lang="en-GB" dirty="0" err="1" smtClean="0"/>
              <a:t>yǒu</a:t>
            </a:r>
            <a:r>
              <a:rPr lang="en-GB" dirty="0" smtClean="0"/>
              <a:t> </a:t>
            </a:r>
            <a:r>
              <a:rPr lang="en-GB" dirty="0" err="1" smtClean="0"/>
              <a:t>gēng</a:t>
            </a:r>
            <a:r>
              <a:rPr lang="en-GB" dirty="0" smtClean="0"/>
              <a:t> </a:t>
            </a:r>
            <a:r>
              <a:rPr lang="en-GB" dirty="0" err="1" smtClean="0"/>
              <a:t>zhě</a:t>
            </a:r>
            <a:r>
              <a:rPr lang="en-GB" dirty="0" smtClean="0"/>
              <a:t>, </a:t>
            </a:r>
            <a:r>
              <a:rPr lang="en-GB" dirty="0" err="1" smtClean="0"/>
              <a:t>tián</a:t>
            </a:r>
            <a:r>
              <a:rPr lang="en-GB" dirty="0" smtClean="0"/>
              <a:t> </a:t>
            </a:r>
            <a:r>
              <a:rPr lang="en-GB" dirty="0" err="1" smtClean="0"/>
              <a:t>zhōng</a:t>
            </a:r>
            <a:r>
              <a:rPr lang="en-GB" dirty="0" smtClean="0"/>
              <a:t> </a:t>
            </a:r>
            <a:r>
              <a:rPr lang="en-GB" dirty="0" err="1" smtClean="0"/>
              <a:t>yǒu</a:t>
            </a:r>
            <a:r>
              <a:rPr lang="en-GB" dirty="0" smtClean="0"/>
              <a:t> </a:t>
            </a:r>
            <a:r>
              <a:rPr lang="en-GB" dirty="0" err="1" smtClean="0"/>
              <a:t>zhū</a:t>
            </a:r>
            <a:r>
              <a:rPr lang="en-GB" dirty="0" smtClean="0"/>
              <a:t>; </a:t>
            </a:r>
            <a:r>
              <a:rPr lang="en-GB" dirty="0" err="1" smtClean="0"/>
              <a:t>tù</a:t>
            </a:r>
            <a:r>
              <a:rPr lang="en-GB" dirty="0" smtClean="0"/>
              <a:t> </a:t>
            </a:r>
            <a:r>
              <a:rPr lang="en-GB" dirty="0" err="1" smtClean="0"/>
              <a:t>zǒu</a:t>
            </a:r>
            <a:r>
              <a:rPr lang="en-GB" dirty="0" smtClean="0"/>
              <a:t> </a:t>
            </a:r>
            <a:r>
              <a:rPr lang="en-GB" dirty="0" err="1" smtClean="0"/>
              <a:t>chù</a:t>
            </a:r>
            <a:r>
              <a:rPr lang="en-GB" dirty="0" smtClean="0"/>
              <a:t> </a:t>
            </a:r>
            <a:r>
              <a:rPr lang="en-GB" dirty="0" err="1" smtClean="0"/>
              <a:t>zhū</a:t>
            </a:r>
            <a:r>
              <a:rPr lang="en-GB" dirty="0" smtClean="0"/>
              <a:t>, </a:t>
            </a:r>
            <a:r>
              <a:rPr lang="en-GB" dirty="0" err="1" smtClean="0"/>
              <a:t>zhé</a:t>
            </a:r>
            <a:r>
              <a:rPr lang="en-GB" dirty="0" smtClean="0"/>
              <a:t> </a:t>
            </a:r>
            <a:r>
              <a:rPr lang="en-GB" dirty="0" err="1" smtClean="0"/>
              <a:t>jǐng</a:t>
            </a:r>
            <a:r>
              <a:rPr lang="en-GB" dirty="0" smtClean="0"/>
              <a:t> </a:t>
            </a:r>
            <a:r>
              <a:rPr lang="en-GB" dirty="0" err="1" smtClean="0"/>
              <a:t>ér</a:t>
            </a:r>
            <a:r>
              <a:rPr lang="en-GB" dirty="0" smtClean="0"/>
              <a:t> </a:t>
            </a:r>
            <a:r>
              <a:rPr lang="en-GB" dirty="0" err="1" smtClean="0"/>
              <a:t>sǐ</a:t>
            </a:r>
            <a:r>
              <a:rPr lang="en-GB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err="1" smtClean="0"/>
              <a:t>yīn</a:t>
            </a:r>
            <a:r>
              <a:rPr lang="en-GB" dirty="0" smtClean="0"/>
              <a:t> </a:t>
            </a:r>
            <a:r>
              <a:rPr lang="en-GB" dirty="0" err="1" smtClean="0"/>
              <a:t>shì</a:t>
            </a:r>
            <a:r>
              <a:rPr lang="en-GB" dirty="0" smtClean="0"/>
              <a:t> </a:t>
            </a:r>
            <a:r>
              <a:rPr lang="en-GB" dirty="0" err="1" smtClean="0"/>
              <a:t>qí</a:t>
            </a:r>
            <a:r>
              <a:rPr lang="en-GB" dirty="0" smtClean="0"/>
              <a:t> </a:t>
            </a:r>
            <a:r>
              <a:rPr lang="en-GB" dirty="0" err="1" smtClean="0"/>
              <a:t>lěi</a:t>
            </a:r>
            <a:r>
              <a:rPr lang="en-GB" dirty="0" smtClean="0"/>
              <a:t> </a:t>
            </a:r>
            <a:r>
              <a:rPr lang="en-GB" dirty="0" err="1" smtClean="0"/>
              <a:t>ér</a:t>
            </a:r>
            <a:r>
              <a:rPr lang="en-GB" dirty="0" smtClean="0"/>
              <a:t> </a:t>
            </a:r>
            <a:r>
              <a:rPr lang="en-GB" dirty="0" err="1" smtClean="0"/>
              <a:t>shǒu</a:t>
            </a:r>
            <a:r>
              <a:rPr lang="en-GB" dirty="0" smtClean="0"/>
              <a:t> </a:t>
            </a:r>
            <a:r>
              <a:rPr lang="en-GB" dirty="0" err="1" smtClean="0"/>
              <a:t>zhū</a:t>
            </a:r>
            <a:r>
              <a:rPr lang="en-GB" dirty="0" smtClean="0"/>
              <a:t>, </a:t>
            </a:r>
            <a:r>
              <a:rPr lang="en-GB" dirty="0" err="1" smtClean="0"/>
              <a:t>jì</a:t>
            </a:r>
            <a:r>
              <a:rPr lang="en-GB" dirty="0" smtClean="0"/>
              <a:t> </a:t>
            </a:r>
            <a:r>
              <a:rPr lang="en-GB" dirty="0" err="1" smtClean="0"/>
              <a:t>fù</a:t>
            </a:r>
            <a:r>
              <a:rPr lang="en-GB" dirty="0" smtClean="0"/>
              <a:t> </a:t>
            </a:r>
            <a:r>
              <a:rPr lang="en-GB" dirty="0" err="1" smtClean="0"/>
              <a:t>dé</a:t>
            </a:r>
            <a:r>
              <a:rPr lang="en-GB" dirty="0" smtClean="0"/>
              <a:t> </a:t>
            </a:r>
            <a:r>
              <a:rPr lang="en-GB" dirty="0" err="1" smtClean="0"/>
              <a:t>tù</a:t>
            </a:r>
            <a:r>
              <a:rPr lang="en-GB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err="1" smtClean="0"/>
              <a:t>tù</a:t>
            </a:r>
            <a:r>
              <a:rPr lang="en-GB" dirty="0" smtClean="0"/>
              <a:t> </a:t>
            </a:r>
            <a:r>
              <a:rPr lang="en-GB" dirty="0" err="1" smtClean="0"/>
              <a:t>bù</a:t>
            </a:r>
            <a:r>
              <a:rPr lang="en-GB" dirty="0" smtClean="0"/>
              <a:t> </a:t>
            </a:r>
            <a:r>
              <a:rPr lang="en-GB" dirty="0" err="1" smtClean="0"/>
              <a:t>kě</a:t>
            </a:r>
            <a:r>
              <a:rPr lang="en-GB" dirty="0" smtClean="0"/>
              <a:t> </a:t>
            </a:r>
            <a:r>
              <a:rPr lang="en-GB" dirty="0" err="1" smtClean="0"/>
              <a:t>fù</a:t>
            </a:r>
            <a:r>
              <a:rPr lang="en-GB" dirty="0" smtClean="0"/>
              <a:t> </a:t>
            </a:r>
            <a:r>
              <a:rPr lang="en-GB" dirty="0" err="1" smtClean="0"/>
              <a:t>dé</a:t>
            </a:r>
            <a:r>
              <a:rPr lang="en-GB" dirty="0" smtClean="0"/>
              <a:t>, </a:t>
            </a:r>
            <a:r>
              <a:rPr lang="en-GB" dirty="0" err="1" smtClean="0"/>
              <a:t>ér</a:t>
            </a:r>
            <a:r>
              <a:rPr lang="en-GB" dirty="0" smtClean="0"/>
              <a:t> </a:t>
            </a:r>
            <a:r>
              <a:rPr lang="en-GB" dirty="0" err="1" smtClean="0"/>
              <a:t>shēn</a:t>
            </a:r>
            <a:r>
              <a:rPr lang="en-GB" dirty="0" smtClean="0"/>
              <a:t> </a:t>
            </a:r>
            <a:r>
              <a:rPr lang="en-GB" dirty="0" err="1" smtClean="0"/>
              <a:t>wéi</a:t>
            </a:r>
            <a:r>
              <a:rPr lang="en-GB" dirty="0" smtClean="0"/>
              <a:t> </a:t>
            </a:r>
            <a:r>
              <a:rPr lang="en-GB" dirty="0" err="1" smtClean="0"/>
              <a:t>Sòng</a:t>
            </a:r>
            <a:r>
              <a:rPr lang="en-GB" dirty="0" smtClean="0"/>
              <a:t> </a:t>
            </a:r>
            <a:r>
              <a:rPr lang="en-GB" dirty="0" err="1" smtClean="0"/>
              <a:t>guó</a:t>
            </a:r>
            <a:r>
              <a:rPr lang="en-GB" dirty="0" smtClean="0"/>
              <a:t> </a:t>
            </a:r>
            <a:r>
              <a:rPr lang="en-GB" dirty="0" err="1" smtClean="0"/>
              <a:t>xiào</a:t>
            </a:r>
            <a:r>
              <a:rPr lang="en-GB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err="1" smtClean="0"/>
              <a:t>jīn</a:t>
            </a:r>
            <a:r>
              <a:rPr lang="en-GB" dirty="0" smtClean="0"/>
              <a:t> </a:t>
            </a:r>
            <a:r>
              <a:rPr lang="en-GB" dirty="0" err="1" smtClean="0"/>
              <a:t>yù</a:t>
            </a:r>
            <a:r>
              <a:rPr lang="en-GB" dirty="0" smtClean="0"/>
              <a:t> </a:t>
            </a:r>
            <a:r>
              <a:rPr lang="en-GB" dirty="0" err="1" smtClean="0"/>
              <a:t>yǐ</a:t>
            </a:r>
            <a:r>
              <a:rPr lang="en-GB" dirty="0" smtClean="0"/>
              <a:t> </a:t>
            </a:r>
            <a:r>
              <a:rPr lang="en-GB" dirty="0" err="1" smtClean="0"/>
              <a:t>xiān</a:t>
            </a:r>
            <a:r>
              <a:rPr lang="en-GB" dirty="0" smtClean="0"/>
              <a:t> </a:t>
            </a:r>
            <a:r>
              <a:rPr lang="en-GB" dirty="0" err="1" smtClean="0"/>
              <a:t>wáng</a:t>
            </a:r>
            <a:r>
              <a:rPr lang="en-GB" dirty="0" smtClean="0"/>
              <a:t> </a:t>
            </a:r>
            <a:r>
              <a:rPr lang="en-GB" dirty="0" err="1" smtClean="0"/>
              <a:t>zhī</a:t>
            </a:r>
            <a:r>
              <a:rPr lang="en-GB" dirty="0" smtClean="0"/>
              <a:t> </a:t>
            </a:r>
            <a:r>
              <a:rPr lang="en-GB" dirty="0" err="1" smtClean="0"/>
              <a:t>zhèng</a:t>
            </a:r>
            <a:r>
              <a:rPr lang="en-GB" dirty="0" smtClean="0"/>
              <a:t> </a:t>
            </a:r>
            <a:r>
              <a:rPr lang="en-GB" dirty="0" err="1" smtClean="0"/>
              <a:t>zhì</a:t>
            </a:r>
            <a:r>
              <a:rPr lang="en-GB" dirty="0" smtClean="0"/>
              <a:t> </a:t>
            </a:r>
            <a:r>
              <a:rPr lang="en-GB" dirty="0" err="1" smtClean="0"/>
              <a:t>dāng</a:t>
            </a:r>
            <a:r>
              <a:rPr lang="en-GB" dirty="0" smtClean="0"/>
              <a:t> </a:t>
            </a:r>
            <a:r>
              <a:rPr lang="en-GB" dirty="0" err="1" smtClean="0"/>
              <a:t>shì</a:t>
            </a:r>
            <a:r>
              <a:rPr lang="en-GB" dirty="0" smtClean="0"/>
              <a:t> </a:t>
            </a:r>
            <a:r>
              <a:rPr lang="en-GB" dirty="0" err="1" smtClean="0"/>
              <a:t>zhī</a:t>
            </a:r>
            <a:r>
              <a:rPr lang="en-GB" dirty="0" smtClean="0"/>
              <a:t> </a:t>
            </a:r>
            <a:r>
              <a:rPr lang="en-GB" dirty="0" err="1" smtClean="0"/>
              <a:t>mín</a:t>
            </a:r>
            <a:r>
              <a:rPr lang="en-GB" dirty="0" smtClean="0"/>
              <a:t> </a:t>
            </a:r>
            <a:r>
              <a:rPr lang="en-GB" dirty="0" err="1" smtClean="0"/>
              <a:t>jiē</a:t>
            </a:r>
            <a:r>
              <a:rPr lang="en-GB" dirty="0" smtClean="0"/>
              <a:t> </a:t>
            </a:r>
            <a:r>
              <a:rPr lang="en-GB" dirty="0" err="1" smtClean="0"/>
              <a:t>shǒu</a:t>
            </a:r>
            <a:r>
              <a:rPr lang="en-GB" dirty="0" smtClean="0"/>
              <a:t> </a:t>
            </a:r>
            <a:r>
              <a:rPr lang="en-GB" dirty="0" err="1" smtClean="0"/>
              <a:t>zhū</a:t>
            </a:r>
            <a:r>
              <a:rPr lang="en-GB" dirty="0" smtClean="0"/>
              <a:t> </a:t>
            </a:r>
            <a:r>
              <a:rPr lang="en-GB" dirty="0" err="1" smtClean="0"/>
              <a:t>zhī</a:t>
            </a:r>
            <a:r>
              <a:rPr lang="en-GB" dirty="0" smtClean="0"/>
              <a:t> </a:t>
            </a:r>
            <a:r>
              <a:rPr lang="en-GB" dirty="0" err="1" smtClean="0"/>
              <a:t>lèi</a:t>
            </a:r>
            <a:r>
              <a:rPr lang="en-GB" dirty="0" smtClean="0"/>
              <a:t> </a:t>
            </a:r>
            <a:r>
              <a:rPr lang="en-GB" dirty="0" err="1" smtClean="0"/>
              <a:t>yě</a:t>
            </a:r>
            <a:r>
              <a:rPr lang="en-GB" dirty="0" smtClean="0"/>
              <a:t>.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altLang="zh-CN" sz="3200" dirty="0" smtClean="0"/>
              <a:t>The verb of existential predication </a:t>
            </a:r>
            <a:r>
              <a:rPr lang="en-GB" altLang="zh-CN" i="1" dirty="0" err="1" smtClean="0"/>
              <a:t>yǒu</a:t>
            </a:r>
            <a:r>
              <a:rPr lang="en-GB" altLang="zh-CN" i="1" dirty="0" smtClean="0"/>
              <a:t> </a:t>
            </a:r>
            <a:r>
              <a:rPr lang="zh-CN" altLang="en-US" sz="3200" dirty="0" smtClean="0"/>
              <a:t>有</a:t>
            </a:r>
            <a:r>
              <a:rPr lang="en-GB" altLang="zh-CN" sz="3200" dirty="0" smtClean="0"/>
              <a:t/>
            </a:r>
            <a:br>
              <a:rPr lang="en-GB" altLang="zh-CN" sz="3200" dirty="0" smtClean="0"/>
            </a:br>
            <a:r>
              <a:rPr lang="en-GB" altLang="zh-CN" sz="3200" dirty="0" smtClean="0"/>
              <a:t>“there is/was”, “there exists”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altLang="zh-CN" sz="2800" i="1" dirty="0" err="1" smtClean="0"/>
              <a:t>yǒu</a:t>
            </a:r>
            <a:r>
              <a:rPr lang="en-GB" altLang="zh-CN" sz="2800" i="1" dirty="0" smtClean="0"/>
              <a:t> </a:t>
            </a:r>
            <a:r>
              <a:rPr lang="zh-CN" altLang="en-US" sz="2800" dirty="0" smtClean="0"/>
              <a:t>有</a:t>
            </a:r>
            <a:r>
              <a:rPr lang="en-GB" altLang="zh-CN" sz="2800" dirty="0" smtClean="0"/>
              <a:t>: says that its object exists</a:t>
            </a:r>
          </a:p>
          <a:p>
            <a:endParaRPr lang="en-GB" sz="2800" dirty="0" smtClean="0"/>
          </a:p>
          <a:p>
            <a:r>
              <a:rPr lang="en-GB" sz="2800" dirty="0" smtClean="0"/>
              <a:t>The construction</a:t>
            </a:r>
          </a:p>
          <a:p>
            <a:pPr>
              <a:buNone/>
            </a:pPr>
            <a:r>
              <a:rPr lang="en-GB" sz="2800" dirty="0" smtClean="0"/>
              <a:t>[State]</a:t>
            </a:r>
            <a:r>
              <a:rPr lang="zh-CN" altLang="en-US" sz="2800" dirty="0" smtClean="0"/>
              <a:t>人 </a:t>
            </a:r>
            <a:r>
              <a:rPr lang="zh-CN" altLang="en-US" sz="2800" dirty="0" smtClean="0"/>
              <a:t>有</a:t>
            </a:r>
            <a:r>
              <a:rPr lang="en-US" altLang="zh-CN" sz="2800" dirty="0" smtClean="0"/>
              <a:t>+Noun+</a:t>
            </a:r>
            <a:r>
              <a:rPr lang="zh-CN" altLang="en-US" sz="2800" dirty="0" smtClean="0"/>
              <a:t>者</a:t>
            </a:r>
            <a:endParaRPr lang="en-GB" altLang="zh-CN" sz="2800" dirty="0" smtClean="0"/>
          </a:p>
          <a:p>
            <a:pPr>
              <a:buNone/>
            </a:pPr>
            <a:r>
              <a:rPr lang="en-GB" altLang="zh-CN" sz="2800" dirty="0" smtClean="0"/>
              <a:t>“Among the people of X there was a Y.”</a:t>
            </a:r>
          </a:p>
          <a:p>
            <a:pPr>
              <a:buNone/>
            </a:pPr>
            <a:endParaRPr lang="en-GB" altLang="zh-CN" sz="2800" dirty="0" smtClean="0"/>
          </a:p>
          <a:p>
            <a:pPr>
              <a:buNone/>
            </a:pPr>
            <a:r>
              <a:rPr lang="zh-CN" altLang="en-US" sz="2800" dirty="0" smtClean="0"/>
              <a:t>宋   人 有     耕者</a:t>
            </a:r>
            <a:endParaRPr lang="en-GB" altLang="zh-CN" sz="2800" dirty="0" smtClean="0"/>
          </a:p>
          <a:p>
            <a:pPr>
              <a:buNone/>
            </a:pPr>
            <a:r>
              <a:rPr lang="en-GB" altLang="zh-CN" sz="2800" dirty="0" err="1" smtClean="0"/>
              <a:t>Sòng</a:t>
            </a:r>
            <a:r>
              <a:rPr lang="en-GB" altLang="zh-CN" sz="2800" dirty="0" smtClean="0"/>
              <a:t> </a:t>
            </a:r>
            <a:r>
              <a:rPr lang="en-GB" altLang="zh-CN" sz="2800" dirty="0" err="1" smtClean="0"/>
              <a:t>rén</a:t>
            </a:r>
            <a:r>
              <a:rPr lang="en-GB" altLang="zh-CN" sz="2800" dirty="0" smtClean="0"/>
              <a:t> </a:t>
            </a:r>
            <a:r>
              <a:rPr lang="en-GB" altLang="zh-CN" sz="2800" dirty="0" err="1" smtClean="0"/>
              <a:t>yǒu</a:t>
            </a:r>
            <a:r>
              <a:rPr lang="en-GB" altLang="zh-CN" sz="2800" dirty="0" smtClean="0"/>
              <a:t> </a:t>
            </a:r>
            <a:r>
              <a:rPr lang="en-GB" altLang="zh-CN" sz="2800" dirty="0" err="1" smtClean="0"/>
              <a:t>gēng</a:t>
            </a:r>
            <a:r>
              <a:rPr lang="en-GB" altLang="zh-CN" sz="2800" dirty="0" smtClean="0"/>
              <a:t> </a:t>
            </a:r>
            <a:r>
              <a:rPr lang="en-GB" altLang="zh-CN" sz="2800" dirty="0" err="1" smtClean="0"/>
              <a:t>zhě</a:t>
            </a:r>
            <a:endParaRPr lang="en-GB" altLang="zh-CN" sz="2800" dirty="0" smtClean="0"/>
          </a:p>
          <a:p>
            <a:pPr>
              <a:buNone/>
            </a:pPr>
            <a:r>
              <a:rPr lang="en-GB" sz="2400" dirty="0" smtClean="0"/>
              <a:t>“</a:t>
            </a:r>
            <a:r>
              <a:rPr lang="en-GB" sz="2400" b="1" dirty="0" smtClean="0"/>
              <a:t>Among the people of </a:t>
            </a:r>
            <a:r>
              <a:rPr lang="en-GB" sz="2400" dirty="0" smtClean="0"/>
              <a:t>Song </a:t>
            </a:r>
            <a:r>
              <a:rPr lang="en-GB" sz="2400" b="1" dirty="0" smtClean="0"/>
              <a:t>there was a </a:t>
            </a:r>
            <a:r>
              <a:rPr lang="en-GB" sz="2400" dirty="0" smtClean="0"/>
              <a:t>ploughman.”</a:t>
            </a:r>
          </a:p>
          <a:p>
            <a:pPr>
              <a:buNone/>
            </a:pPr>
            <a:endParaRPr lang="en-GB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Revision: Uses of </a:t>
            </a:r>
            <a:r>
              <a:rPr lang="en-GB" dirty="0" err="1" smtClean="0"/>
              <a:t>ér</a:t>
            </a:r>
            <a:r>
              <a:rPr lang="en-GB" dirty="0" smtClean="0"/>
              <a:t> </a:t>
            </a:r>
            <a:r>
              <a:rPr lang="zh-CN" altLang="en-US" dirty="0" smtClean="0"/>
              <a:t>而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The particle </a:t>
            </a:r>
            <a:r>
              <a:rPr lang="en-GB" i="1" dirty="0" err="1" smtClean="0"/>
              <a:t>er</a:t>
            </a:r>
            <a:r>
              <a:rPr lang="zh-CN" altLang="en-US" dirty="0" smtClean="0"/>
              <a:t>而</a:t>
            </a:r>
            <a:r>
              <a:rPr lang="en-GB" dirty="0" smtClean="0"/>
              <a:t> is used as a connective between verbs or verb phrases. It may be translated as ‘and’. </a:t>
            </a:r>
            <a:r>
              <a:rPr lang="en-GB" b="1" dirty="0" smtClean="0"/>
              <a:t>It cannot occur between nouns!</a:t>
            </a:r>
            <a:endParaRPr lang="en-GB" dirty="0" smtClean="0"/>
          </a:p>
          <a:p>
            <a:r>
              <a:rPr lang="en-GB" dirty="0" smtClean="0"/>
              <a:t>Two or more verbs or verb phrases in a series form a narrative or logical sequence.</a:t>
            </a:r>
          </a:p>
          <a:p>
            <a:pPr>
              <a:buNone/>
            </a:pPr>
            <a:endParaRPr lang="en-GB" altLang="zh-CN" dirty="0" smtClean="0"/>
          </a:p>
          <a:p>
            <a:pPr>
              <a:buNone/>
            </a:pPr>
            <a:r>
              <a:rPr lang="en-GB" altLang="zh-CN" dirty="0" smtClean="0"/>
              <a:t>Examples: </a:t>
            </a:r>
          </a:p>
          <a:p>
            <a:pPr>
              <a:buNone/>
            </a:pPr>
            <a:r>
              <a:rPr lang="zh-CN" altLang="en-US" dirty="0" smtClean="0"/>
              <a:t>滕文公為世子，將之楚，過宋，而見孟子。</a:t>
            </a:r>
            <a:endParaRPr lang="en-GB" dirty="0" smtClean="0"/>
          </a:p>
          <a:p>
            <a:pPr indent="0">
              <a:buNone/>
            </a:pPr>
            <a:r>
              <a:rPr lang="en-GB" dirty="0" smtClean="0"/>
              <a:t>When Duke </a:t>
            </a:r>
            <a:r>
              <a:rPr lang="en-GB" dirty="0" err="1" smtClean="0"/>
              <a:t>Wen</a:t>
            </a:r>
            <a:r>
              <a:rPr lang="en-GB" dirty="0" smtClean="0"/>
              <a:t> of </a:t>
            </a:r>
            <a:r>
              <a:rPr lang="en-GB" dirty="0" err="1" smtClean="0"/>
              <a:t>Teng</a:t>
            </a:r>
            <a:r>
              <a:rPr lang="en-GB" dirty="0" smtClean="0"/>
              <a:t> was Crown Prince, he passed through Song on his way to Chu and saw Mencius.</a:t>
            </a:r>
          </a:p>
          <a:p>
            <a:pPr>
              <a:buNone/>
            </a:pPr>
            <a:endParaRPr lang="en-GB" altLang="zh-CN" dirty="0" smtClean="0"/>
          </a:p>
          <a:p>
            <a:pPr>
              <a:buNone/>
            </a:pPr>
            <a:r>
              <a:rPr lang="zh-CN" altLang="en-US" dirty="0" smtClean="0"/>
              <a:t>至死而止。</a:t>
            </a:r>
            <a:endParaRPr lang="en-GB" dirty="0" smtClean="0"/>
          </a:p>
          <a:p>
            <a:pPr indent="0">
              <a:buNone/>
            </a:pPr>
            <a:r>
              <a:rPr lang="en-GB" dirty="0" smtClean="0"/>
              <a:t>‘only stopping when he had died’ (literally: ‘arrive at death and [only] then stop’)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Uses of </a:t>
            </a:r>
            <a:r>
              <a:rPr lang="zh-CN" altLang="en-US" dirty="0" smtClean="0"/>
              <a:t>而 </a:t>
            </a:r>
            <a:r>
              <a:rPr lang="en-GB" altLang="zh-CN" dirty="0" smtClean="0"/>
              <a:t>II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sz="2600" dirty="0" smtClean="0"/>
              <a:t>The semantic relationships between verbs in a series can be quite varied. Apart from simple narrative sequence there can be the main following relationships:</a:t>
            </a:r>
          </a:p>
          <a:p>
            <a:pPr>
              <a:buNone/>
            </a:pPr>
            <a:r>
              <a:rPr lang="en-GB" sz="2600" dirty="0" smtClean="0"/>
              <a:t> 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600" u="sng" dirty="0" smtClean="0"/>
              <a:t>Implication of purpose</a:t>
            </a:r>
            <a:r>
              <a:rPr lang="en-GB" sz="2600" dirty="0" smtClean="0"/>
              <a:t>: </a:t>
            </a:r>
            <a:r>
              <a:rPr lang="zh-CN" altLang="en-US" sz="2600" dirty="0" smtClean="0"/>
              <a:t>緣木而求魚 </a:t>
            </a:r>
            <a:r>
              <a:rPr lang="en-GB" altLang="zh-CN" sz="2600" i="1" dirty="0" err="1" smtClean="0"/>
              <a:t>yuan</a:t>
            </a:r>
            <a:r>
              <a:rPr lang="en-GB" altLang="zh-CN" sz="2600" i="1" dirty="0" smtClean="0"/>
              <a:t> mu </a:t>
            </a:r>
            <a:r>
              <a:rPr lang="en-GB" altLang="zh-CN" sz="2600" i="1" dirty="0" err="1" smtClean="0"/>
              <a:t>er</a:t>
            </a:r>
            <a:r>
              <a:rPr lang="en-GB" altLang="zh-CN" sz="2600" i="1" dirty="0" smtClean="0"/>
              <a:t> </a:t>
            </a:r>
            <a:r>
              <a:rPr lang="en-GB" altLang="zh-CN" sz="2600" i="1" dirty="0" err="1" smtClean="0"/>
              <a:t>qiu</a:t>
            </a:r>
            <a:r>
              <a:rPr lang="en-GB" altLang="zh-CN" sz="2600" i="1" dirty="0" smtClean="0"/>
              <a:t> </a:t>
            </a:r>
            <a:r>
              <a:rPr lang="en-GB" altLang="zh-CN" sz="2600" i="1" dirty="0" err="1" smtClean="0"/>
              <a:t>yu</a:t>
            </a:r>
            <a:r>
              <a:rPr lang="en-GB" altLang="zh-CN" sz="2600" i="1" dirty="0" smtClean="0"/>
              <a:t> </a:t>
            </a:r>
            <a:r>
              <a:rPr lang="en-GB" sz="2600" dirty="0" smtClean="0"/>
              <a:t>‘climbing a tree to hunt for fish’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600" u="sng" dirty="0" smtClean="0"/>
              <a:t>Indicating consequence</a:t>
            </a:r>
            <a:r>
              <a:rPr lang="en-GB" sz="2600" dirty="0" smtClean="0"/>
              <a:t>: </a:t>
            </a:r>
            <a:r>
              <a:rPr lang="zh-CN" altLang="en-US" sz="2600" dirty="0" smtClean="0"/>
              <a:t>折頸而死</a:t>
            </a:r>
            <a:r>
              <a:rPr lang="en-GB" sz="2600" dirty="0" smtClean="0"/>
              <a:t> </a:t>
            </a:r>
            <a:r>
              <a:rPr lang="en-GB" sz="2600" i="1" dirty="0" err="1" smtClean="0"/>
              <a:t>zhe</a:t>
            </a:r>
            <a:r>
              <a:rPr lang="en-GB" sz="2600" i="1" dirty="0" smtClean="0"/>
              <a:t> </a:t>
            </a:r>
            <a:r>
              <a:rPr lang="en-GB" sz="2600" i="1" dirty="0" err="1" smtClean="0"/>
              <a:t>jing</a:t>
            </a:r>
            <a:r>
              <a:rPr lang="en-GB" sz="2600" i="1" dirty="0" smtClean="0"/>
              <a:t> </a:t>
            </a:r>
            <a:r>
              <a:rPr lang="en-GB" sz="2600" i="1" dirty="0" err="1" smtClean="0"/>
              <a:t>er</a:t>
            </a:r>
            <a:r>
              <a:rPr lang="en-GB" sz="2600" i="1" dirty="0" smtClean="0"/>
              <a:t> </a:t>
            </a:r>
            <a:r>
              <a:rPr lang="en-GB" sz="2600" i="1" dirty="0" err="1" smtClean="0"/>
              <a:t>si</a:t>
            </a:r>
            <a:r>
              <a:rPr lang="en-GB" sz="2600" i="1" dirty="0" smtClean="0"/>
              <a:t>	   </a:t>
            </a:r>
            <a:r>
              <a:rPr lang="en-GB" sz="2600" dirty="0" smtClean="0"/>
              <a:t>‘twist/break its neck and die’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600" u="sng" dirty="0" smtClean="0"/>
              <a:t>Contrastive</a:t>
            </a:r>
            <a:r>
              <a:rPr lang="en-GB" sz="2600" dirty="0" smtClean="0"/>
              <a:t>: </a:t>
            </a:r>
            <a:r>
              <a:rPr lang="zh-CN" altLang="en-US" sz="2600" dirty="0" smtClean="0"/>
              <a:t>人而無知 </a:t>
            </a:r>
            <a:r>
              <a:rPr lang="en-GB" altLang="zh-CN" sz="2600" i="1" dirty="0" err="1" smtClean="0"/>
              <a:t>ren</a:t>
            </a:r>
            <a:r>
              <a:rPr lang="en-GB" altLang="zh-CN" sz="2600" i="1" dirty="0" smtClean="0"/>
              <a:t> </a:t>
            </a:r>
            <a:r>
              <a:rPr lang="en-GB" altLang="zh-CN" sz="2600" i="1" dirty="0" err="1" smtClean="0"/>
              <a:t>er</a:t>
            </a:r>
            <a:r>
              <a:rPr lang="en-GB" altLang="zh-CN" sz="2600" i="1" dirty="0" smtClean="0"/>
              <a:t> </a:t>
            </a:r>
            <a:r>
              <a:rPr lang="en-GB" altLang="zh-CN" sz="2600" i="1" dirty="0" err="1" smtClean="0"/>
              <a:t>wu</a:t>
            </a:r>
            <a:r>
              <a:rPr lang="en-GB" altLang="zh-CN" sz="2600" i="1" dirty="0" smtClean="0"/>
              <a:t> </a:t>
            </a:r>
            <a:r>
              <a:rPr lang="en-GB" altLang="zh-CN" sz="2600" i="1" dirty="0" err="1" smtClean="0"/>
              <a:t>zhi</a:t>
            </a:r>
            <a:r>
              <a:rPr lang="en-GB" altLang="zh-CN" sz="2600" i="1" dirty="0" smtClean="0"/>
              <a:t>		              </a:t>
            </a:r>
            <a:r>
              <a:rPr lang="en-GB" sz="2600" dirty="0" smtClean="0"/>
              <a:t>‘being a person and yet have no consciousness’</a:t>
            </a:r>
            <a:endParaRPr lang="en-GB" sz="2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Passive construction with </a:t>
            </a:r>
            <a:r>
              <a:rPr lang="en-GB" dirty="0" err="1" smtClean="0"/>
              <a:t>wèi</a:t>
            </a:r>
            <a:r>
              <a:rPr lang="en-GB" dirty="0" smtClean="0"/>
              <a:t> </a:t>
            </a:r>
            <a:r>
              <a:rPr lang="zh-CN" altLang="en-US" dirty="0" smtClean="0"/>
              <a:t>為</a:t>
            </a:r>
            <a:r>
              <a:rPr lang="en-GB" dirty="0" smtClean="0"/>
              <a:t>...</a:t>
            </a:r>
            <a:r>
              <a:rPr lang="en-GB" dirty="0" err="1" smtClean="0"/>
              <a:t>suǒ</a:t>
            </a:r>
            <a:r>
              <a:rPr lang="zh-CN" altLang="en-US" dirty="0" smtClean="0"/>
              <a:t> 所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zh-TW" altLang="en-US" dirty="0" smtClean="0"/>
              <a:t>身為宋</a:t>
            </a:r>
            <a:r>
              <a:rPr lang="zh-TW" altLang="en-US" dirty="0" smtClean="0"/>
              <a:t>國</a:t>
            </a:r>
            <a:r>
              <a:rPr lang="en-US" altLang="zh-CN" dirty="0" smtClean="0"/>
              <a:t>[</a:t>
            </a:r>
            <a:r>
              <a:rPr lang="zh-CN" altLang="en-US" dirty="0" smtClean="0"/>
              <a:t>所</a:t>
            </a:r>
            <a:r>
              <a:rPr lang="en-US" altLang="zh-CN" dirty="0" smtClean="0"/>
              <a:t>]</a:t>
            </a:r>
            <a:r>
              <a:rPr lang="zh-TW" altLang="en-US" dirty="0" smtClean="0"/>
              <a:t>笑 </a:t>
            </a:r>
            <a:r>
              <a:rPr lang="en-US" altLang="zh-TW" dirty="0" err="1" smtClean="0"/>
              <a:t>shēn</a:t>
            </a:r>
            <a:r>
              <a:rPr lang="en-US" altLang="zh-TW" dirty="0" smtClean="0"/>
              <a:t> </a:t>
            </a:r>
            <a:r>
              <a:rPr lang="en-US" altLang="zh-TW" dirty="0" err="1" smtClean="0"/>
              <a:t>wèi</a:t>
            </a:r>
            <a:r>
              <a:rPr lang="en-US" altLang="zh-TW" dirty="0" smtClean="0"/>
              <a:t> </a:t>
            </a:r>
            <a:r>
              <a:rPr lang="en-US" altLang="zh-TW" dirty="0" err="1" smtClean="0"/>
              <a:t>Sòng</a:t>
            </a:r>
            <a:r>
              <a:rPr lang="en-US" altLang="zh-TW" dirty="0" smtClean="0"/>
              <a:t> </a:t>
            </a:r>
            <a:r>
              <a:rPr lang="en-US" altLang="zh-TW" dirty="0" err="1" smtClean="0"/>
              <a:t>guó</a:t>
            </a:r>
            <a:r>
              <a:rPr lang="en-US" altLang="zh-TW" dirty="0" smtClean="0"/>
              <a:t> </a:t>
            </a:r>
            <a:r>
              <a:rPr lang="en-US" altLang="zh-TW" dirty="0" smtClean="0"/>
              <a:t>[</a:t>
            </a:r>
            <a:r>
              <a:rPr lang="en-US" altLang="zh-TW" dirty="0" err="1" smtClean="0"/>
              <a:t>suǒ</a:t>
            </a:r>
            <a:r>
              <a:rPr lang="en-US" altLang="zh-TW" dirty="0" smtClean="0"/>
              <a:t>] </a:t>
            </a:r>
            <a:r>
              <a:rPr lang="en-US" altLang="zh-TW" dirty="0" err="1" smtClean="0"/>
              <a:t>xiào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en-GB" dirty="0" err="1" smtClean="0"/>
              <a:t>wèi</a:t>
            </a:r>
            <a:r>
              <a:rPr lang="en-GB" dirty="0" smtClean="0"/>
              <a:t> </a:t>
            </a:r>
            <a:r>
              <a:rPr lang="zh-CN" altLang="en-US" dirty="0" smtClean="0"/>
              <a:t>為</a:t>
            </a:r>
            <a:r>
              <a:rPr lang="en-GB" dirty="0" smtClean="0"/>
              <a:t>...</a:t>
            </a:r>
            <a:r>
              <a:rPr lang="en-GB" dirty="0" err="1" smtClean="0"/>
              <a:t>suǒ</a:t>
            </a:r>
            <a:r>
              <a:rPr lang="zh-CN" altLang="en-US" dirty="0" smtClean="0"/>
              <a:t> </a:t>
            </a:r>
            <a:r>
              <a:rPr lang="zh-CN" altLang="en-US" dirty="0" smtClean="0"/>
              <a:t>所 </a:t>
            </a:r>
            <a:r>
              <a:rPr lang="en-GB" altLang="zh-CN" dirty="0" smtClean="0"/>
              <a:t>is a passive construction; </a:t>
            </a:r>
            <a:r>
              <a:rPr lang="en-GB" dirty="0" err="1" smtClean="0"/>
              <a:t>wèi</a:t>
            </a:r>
            <a:r>
              <a:rPr lang="en-GB" dirty="0" smtClean="0"/>
              <a:t> </a:t>
            </a:r>
            <a:r>
              <a:rPr lang="zh-CN" altLang="en-US" dirty="0" smtClean="0"/>
              <a:t>為 </a:t>
            </a:r>
            <a:r>
              <a:rPr lang="en-GB" altLang="zh-CN" dirty="0" smtClean="0"/>
              <a:t>‘by’ introducing the agent of the action (</a:t>
            </a:r>
            <a:r>
              <a:rPr lang="zh-TW" altLang="en-US" dirty="0" smtClean="0"/>
              <a:t>笑 </a:t>
            </a:r>
            <a:r>
              <a:rPr lang="en-GB" altLang="zh-TW" dirty="0" smtClean="0"/>
              <a:t>‘to laugh’) </a:t>
            </a:r>
            <a:r>
              <a:rPr lang="en-GB" altLang="zh-TW" dirty="0" smtClean="0">
                <a:sym typeface="Wingdings" pitchFamily="2" charset="2"/>
              </a:rPr>
              <a:t></a:t>
            </a:r>
          </a:p>
          <a:p>
            <a:endParaRPr lang="en-GB" altLang="zh-TW" dirty="0" smtClean="0">
              <a:sym typeface="Wingdings" pitchFamily="2" charset="2"/>
            </a:endParaRPr>
          </a:p>
          <a:p>
            <a:r>
              <a:rPr lang="en-GB" altLang="zh-TW" dirty="0" smtClean="0">
                <a:sym typeface="Wingdings" pitchFamily="2" charset="2"/>
              </a:rPr>
              <a:t>“he himself was laughed at by [all] the land of Song”.</a:t>
            </a:r>
            <a:endParaRPr lang="en-US" altLang="zh-TW" dirty="0" smtClean="0"/>
          </a:p>
          <a:p>
            <a:endParaRPr lang="en-US" altLang="zh-TW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Analysis of sentence 4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GB" altLang="zh-CN" sz="2800" dirty="0" smtClean="0"/>
              <a:t>	</a:t>
            </a:r>
            <a:r>
              <a:rPr lang="zh-CN" altLang="en-US" sz="2800" dirty="0" smtClean="0"/>
              <a:t>今欲以先王之政治当时之民，皆守株之類也。</a:t>
            </a:r>
            <a:endParaRPr lang="en-GB" altLang="zh-CN" sz="2800" dirty="0" smtClean="0"/>
          </a:p>
          <a:p>
            <a:pPr>
              <a:buNone/>
            </a:pPr>
            <a:endParaRPr lang="en-GB" sz="2800" dirty="0" smtClean="0"/>
          </a:p>
          <a:p>
            <a:pPr>
              <a:buNone/>
            </a:pPr>
            <a:endParaRPr lang="en-GB" sz="2800" dirty="0" smtClean="0"/>
          </a:p>
          <a:p>
            <a:pPr>
              <a:buNone/>
            </a:pPr>
            <a:r>
              <a:rPr lang="zh-CN" altLang="en-US" sz="2800" dirty="0" smtClean="0">
                <a:solidFill>
                  <a:srgbClr val="FF0000"/>
                </a:solidFill>
              </a:rPr>
              <a:t>今</a:t>
            </a:r>
            <a:r>
              <a:rPr lang="zh-CN" altLang="en-US" sz="2800" dirty="0" smtClean="0">
                <a:solidFill>
                  <a:srgbClr val="0070C0"/>
                </a:solidFill>
              </a:rPr>
              <a:t>欲</a:t>
            </a:r>
            <a:r>
              <a:rPr lang="zh-CN" altLang="en-US" sz="2800" dirty="0" smtClean="0">
                <a:solidFill>
                  <a:srgbClr val="006600"/>
                </a:solidFill>
              </a:rPr>
              <a:t>以先王之政治当时之</a:t>
            </a:r>
            <a:r>
              <a:rPr lang="zh-CN" altLang="en-US" sz="2800" dirty="0" smtClean="0">
                <a:solidFill>
                  <a:srgbClr val="006600"/>
                </a:solidFill>
              </a:rPr>
              <a:t>民</a:t>
            </a:r>
            <a:endParaRPr lang="en-GB" altLang="zh-CN" sz="2800" dirty="0" smtClean="0">
              <a:solidFill>
                <a:srgbClr val="006600"/>
              </a:solidFill>
            </a:endParaRPr>
          </a:p>
          <a:p>
            <a:pPr>
              <a:buNone/>
            </a:pPr>
            <a:r>
              <a:rPr lang="en-GB" sz="2000" dirty="0" err="1" smtClean="0">
                <a:solidFill>
                  <a:srgbClr val="FF0000"/>
                </a:solidFill>
              </a:rPr>
              <a:t>TW</a:t>
            </a:r>
            <a:r>
              <a:rPr lang="en-GB" sz="2000" dirty="0" err="1" smtClean="0"/>
              <a:t>+</a:t>
            </a:r>
            <a:r>
              <a:rPr lang="en-GB" sz="2000" dirty="0" err="1" smtClean="0">
                <a:solidFill>
                  <a:srgbClr val="0070C0"/>
                </a:solidFill>
              </a:rPr>
              <a:t>V</a:t>
            </a:r>
            <a:r>
              <a:rPr lang="en-GB" sz="2000" dirty="0" err="1" smtClean="0"/>
              <a:t>+</a:t>
            </a:r>
            <a:r>
              <a:rPr lang="en-GB" sz="2000" dirty="0" err="1" smtClean="0">
                <a:solidFill>
                  <a:srgbClr val="006600"/>
                </a:solidFill>
              </a:rPr>
              <a:t>Object</a:t>
            </a:r>
            <a:endParaRPr lang="en-GB" sz="2000" dirty="0" smtClean="0">
              <a:solidFill>
                <a:srgbClr val="006600"/>
              </a:solidFill>
            </a:endParaRPr>
          </a:p>
          <a:p>
            <a:pPr>
              <a:buNone/>
            </a:pPr>
            <a:endParaRPr lang="en-GB" altLang="zh-CN" sz="1800" dirty="0" smtClean="0">
              <a:solidFill>
                <a:srgbClr val="006600"/>
              </a:solidFill>
            </a:endParaRPr>
          </a:p>
          <a:p>
            <a:pPr>
              <a:buNone/>
            </a:pPr>
            <a:r>
              <a:rPr lang="zh-CN" altLang="en-US" sz="2800" dirty="0" smtClean="0">
                <a:solidFill>
                  <a:srgbClr val="0070C0"/>
                </a:solidFill>
              </a:rPr>
              <a:t>以</a:t>
            </a:r>
            <a:r>
              <a:rPr lang="zh-CN" altLang="en-US" sz="2800" dirty="0" smtClean="0">
                <a:solidFill>
                  <a:srgbClr val="006600"/>
                </a:solidFill>
              </a:rPr>
              <a:t>先王之政</a:t>
            </a:r>
            <a:r>
              <a:rPr lang="zh-CN" altLang="en-US" sz="2800" dirty="0" smtClean="0">
                <a:solidFill>
                  <a:srgbClr val="0070C0"/>
                </a:solidFill>
              </a:rPr>
              <a:t>治</a:t>
            </a:r>
            <a:r>
              <a:rPr lang="zh-CN" altLang="en-US" sz="2800" dirty="0" smtClean="0">
                <a:solidFill>
                  <a:srgbClr val="006600"/>
                </a:solidFill>
              </a:rPr>
              <a:t>当时之</a:t>
            </a:r>
            <a:r>
              <a:rPr lang="zh-CN" altLang="en-US" sz="2800" dirty="0" smtClean="0">
                <a:solidFill>
                  <a:srgbClr val="006600"/>
                </a:solidFill>
              </a:rPr>
              <a:t>民</a:t>
            </a:r>
            <a:endParaRPr lang="en-GB" altLang="zh-CN" sz="2800" dirty="0" smtClean="0">
              <a:solidFill>
                <a:srgbClr val="006600"/>
              </a:solidFill>
            </a:endParaRPr>
          </a:p>
          <a:p>
            <a:pPr>
              <a:buNone/>
            </a:pPr>
            <a:r>
              <a:rPr lang="en-GB" sz="2000" dirty="0" smtClean="0">
                <a:solidFill>
                  <a:srgbClr val="0070C0"/>
                </a:solidFill>
              </a:rPr>
              <a:t>CV</a:t>
            </a:r>
            <a:r>
              <a:rPr lang="en-GB" sz="2000" dirty="0" smtClean="0"/>
              <a:t>+   </a:t>
            </a:r>
            <a:r>
              <a:rPr lang="en-GB" sz="2000" dirty="0" smtClean="0">
                <a:solidFill>
                  <a:srgbClr val="006600"/>
                </a:solidFill>
              </a:rPr>
              <a:t>Obj</a:t>
            </a:r>
            <a:r>
              <a:rPr lang="en-GB" sz="2000" dirty="0" smtClean="0">
                <a:solidFill>
                  <a:srgbClr val="006600"/>
                </a:solidFill>
              </a:rPr>
              <a:t>ect  </a:t>
            </a:r>
            <a:r>
              <a:rPr lang="en-GB" sz="2000" dirty="0" smtClean="0"/>
              <a:t>+   </a:t>
            </a:r>
            <a:r>
              <a:rPr lang="en-GB" sz="2000" dirty="0" smtClean="0">
                <a:solidFill>
                  <a:srgbClr val="0070C0"/>
                </a:solidFill>
              </a:rPr>
              <a:t>V </a:t>
            </a:r>
            <a:r>
              <a:rPr lang="en-GB" sz="2000" dirty="0" smtClean="0"/>
              <a:t>+   </a:t>
            </a:r>
            <a:r>
              <a:rPr lang="en-GB" sz="2000" dirty="0" smtClean="0">
                <a:solidFill>
                  <a:srgbClr val="006600"/>
                </a:solidFill>
              </a:rPr>
              <a:t>Object </a:t>
            </a:r>
            <a:endParaRPr lang="en-GB" sz="2000" dirty="0" smtClean="0">
              <a:solidFill>
                <a:srgbClr val="006600"/>
              </a:solidFill>
            </a:endParaRPr>
          </a:p>
          <a:p>
            <a:pPr>
              <a:buNone/>
            </a:pPr>
            <a:endParaRPr lang="en-GB" sz="2000" dirty="0" smtClean="0">
              <a:solidFill>
                <a:srgbClr val="006600"/>
              </a:solidFill>
            </a:endParaRPr>
          </a:p>
          <a:p>
            <a:pPr>
              <a:buNone/>
            </a:pPr>
            <a:r>
              <a:rPr lang="zh-CN" altLang="en-US" sz="2800" dirty="0" smtClean="0">
                <a:solidFill>
                  <a:srgbClr val="0070C0"/>
                </a:solidFill>
              </a:rPr>
              <a:t>以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先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王</a:t>
            </a:r>
            <a:r>
              <a:rPr lang="zh-CN" altLang="en-US" sz="2800" dirty="0" smtClean="0">
                <a:solidFill>
                  <a:srgbClr val="7030A0"/>
                </a:solidFill>
              </a:rPr>
              <a:t>之</a:t>
            </a:r>
            <a:r>
              <a:rPr lang="zh-CN" altLang="en-US" sz="2800" dirty="0" smtClean="0">
                <a:solidFill>
                  <a:srgbClr val="FF0000"/>
                </a:solidFill>
              </a:rPr>
              <a:t>政</a:t>
            </a:r>
            <a:r>
              <a:rPr lang="en-GB" altLang="zh-CN" sz="2800" dirty="0" smtClean="0">
                <a:solidFill>
                  <a:srgbClr val="006600"/>
                </a:solidFill>
              </a:rPr>
              <a:t>			</a:t>
            </a:r>
            <a:r>
              <a:rPr lang="zh-CN" altLang="en-US" sz="2800" dirty="0" smtClean="0">
                <a:solidFill>
                  <a:srgbClr val="0070C0"/>
                </a:solidFill>
              </a:rPr>
              <a:t>治</a:t>
            </a:r>
            <a:r>
              <a:rPr lang="zh-CN" altLang="en-US" sz="2800" dirty="0" smtClean="0">
                <a:solidFill>
                  <a:srgbClr val="FF0000"/>
                </a:solidFill>
              </a:rPr>
              <a:t>当</a:t>
            </a:r>
            <a:r>
              <a:rPr lang="zh-CN" altLang="en-US" sz="2800" dirty="0" smtClean="0">
                <a:solidFill>
                  <a:srgbClr val="FF0000"/>
                </a:solidFill>
              </a:rPr>
              <a:t>时</a:t>
            </a:r>
            <a:r>
              <a:rPr lang="zh-CN" altLang="en-US" sz="2800" dirty="0" smtClean="0">
                <a:solidFill>
                  <a:srgbClr val="7030A0"/>
                </a:solidFill>
              </a:rPr>
              <a:t>之</a:t>
            </a:r>
            <a:r>
              <a:rPr lang="zh-CN" altLang="en-US" sz="2800" dirty="0" smtClean="0">
                <a:solidFill>
                  <a:srgbClr val="FF0000"/>
                </a:solidFill>
              </a:rPr>
              <a:t>民</a:t>
            </a:r>
            <a:endParaRPr lang="en-GB" altLang="zh-CN" sz="2800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GB" sz="2000" dirty="0" smtClean="0">
                <a:solidFill>
                  <a:srgbClr val="0070C0"/>
                </a:solidFill>
              </a:rPr>
              <a:t>CV</a:t>
            </a:r>
            <a:r>
              <a:rPr lang="en-GB" sz="2000" dirty="0" smtClean="0"/>
              <a:t>+</a:t>
            </a:r>
            <a:r>
              <a:rPr lang="en-GB" sz="2000" dirty="0" smtClean="0">
                <a:solidFill>
                  <a:srgbClr val="FF0000"/>
                </a:solidFill>
              </a:rPr>
              <a:t>  NP </a:t>
            </a:r>
            <a:r>
              <a:rPr lang="en-GB" sz="2000" dirty="0" smtClean="0"/>
              <a:t>+</a:t>
            </a:r>
            <a:r>
              <a:rPr lang="zh-CN" altLang="en-US" sz="2000" dirty="0" smtClean="0">
                <a:solidFill>
                  <a:srgbClr val="7030A0"/>
                </a:solidFill>
              </a:rPr>
              <a:t>之</a:t>
            </a:r>
            <a:r>
              <a:rPr lang="en-GB" sz="2000" dirty="0" smtClean="0"/>
              <a:t>+</a:t>
            </a:r>
            <a:r>
              <a:rPr lang="en-GB" sz="2000" dirty="0" smtClean="0">
                <a:solidFill>
                  <a:srgbClr val="FF0000"/>
                </a:solidFill>
              </a:rPr>
              <a:t>N</a:t>
            </a:r>
            <a:r>
              <a:rPr lang="en-GB" sz="2000" dirty="0" smtClean="0">
                <a:solidFill>
                  <a:srgbClr val="006600"/>
                </a:solidFill>
              </a:rPr>
              <a:t>			</a:t>
            </a:r>
            <a:r>
              <a:rPr lang="en-GB" sz="2000" dirty="0" smtClean="0">
                <a:solidFill>
                  <a:srgbClr val="0070C0"/>
                </a:solidFill>
              </a:rPr>
              <a:t> V </a:t>
            </a:r>
            <a:r>
              <a:rPr lang="en-GB" sz="2000" dirty="0" smtClean="0"/>
              <a:t>+</a:t>
            </a:r>
            <a:r>
              <a:rPr lang="en-GB" sz="2000" dirty="0" smtClean="0">
                <a:solidFill>
                  <a:srgbClr val="006600"/>
                </a:solidFill>
              </a:rPr>
              <a:t> </a:t>
            </a:r>
            <a:r>
              <a:rPr lang="en-GB" sz="2000" dirty="0" smtClean="0">
                <a:solidFill>
                  <a:srgbClr val="FF0000"/>
                </a:solidFill>
              </a:rPr>
              <a:t>NP</a:t>
            </a:r>
            <a:r>
              <a:rPr lang="en-GB" sz="2000" dirty="0" smtClean="0">
                <a:solidFill>
                  <a:srgbClr val="006600"/>
                </a:solidFill>
              </a:rPr>
              <a:t> </a:t>
            </a:r>
            <a:r>
              <a:rPr lang="en-GB" sz="2000" dirty="0" smtClean="0"/>
              <a:t>+ </a:t>
            </a:r>
            <a:r>
              <a:rPr lang="zh-CN" altLang="en-US" sz="2000" dirty="0" smtClean="0">
                <a:solidFill>
                  <a:srgbClr val="7030A0"/>
                </a:solidFill>
              </a:rPr>
              <a:t>之</a:t>
            </a:r>
            <a:r>
              <a:rPr lang="en-GB" sz="2000" dirty="0" smtClean="0"/>
              <a:t>+</a:t>
            </a:r>
            <a:r>
              <a:rPr lang="en-GB" sz="2000" dirty="0" smtClean="0">
                <a:solidFill>
                  <a:srgbClr val="FF0000"/>
                </a:solidFill>
              </a:rPr>
              <a:t>N</a:t>
            </a:r>
          </a:p>
          <a:p>
            <a:pPr>
              <a:buNone/>
            </a:pPr>
            <a:r>
              <a:rPr lang="en-GB" sz="2000" dirty="0" smtClean="0"/>
              <a:t>‘to use policies of the former kings’</a:t>
            </a:r>
            <a:r>
              <a:rPr lang="en-GB" sz="2000" dirty="0" smtClean="0">
                <a:solidFill>
                  <a:srgbClr val="FF0000"/>
                </a:solidFill>
              </a:rPr>
              <a:t>	</a:t>
            </a:r>
            <a:r>
              <a:rPr lang="en-GB" sz="2000" dirty="0" smtClean="0"/>
              <a:t>‘to govern the people of the present age’</a:t>
            </a:r>
            <a:endParaRPr lang="en-GB" sz="2000" dirty="0"/>
          </a:p>
        </p:txBody>
      </p:sp>
      <p:sp>
        <p:nvSpPr>
          <p:cNvPr id="4" name="Rectangle 3"/>
          <p:cNvSpPr/>
          <p:nvPr/>
        </p:nvSpPr>
        <p:spPr>
          <a:xfrm>
            <a:off x="755576" y="1196752"/>
            <a:ext cx="4464496" cy="57606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2555776" y="2060848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Topic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436096" y="1196752"/>
            <a:ext cx="2448272" cy="576064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6012160" y="2060848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</a:rPr>
              <a:t>Comment</a:t>
            </a:r>
            <a:endParaRPr lang="en-GB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  <p:bldP spid="5" grpId="0"/>
      <p:bldP spid="6" grpId="0" animBg="1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Building a complex sentence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zh-CN" altLang="en-US" sz="2400" dirty="0" smtClean="0"/>
              <a:t>治民。</a:t>
            </a:r>
            <a:r>
              <a:rPr lang="en-GB" altLang="zh-CN" sz="2400" dirty="0" smtClean="0"/>
              <a:t>to govern the people</a:t>
            </a:r>
            <a:endParaRPr lang="en-US" altLang="zh-CN" sz="2400" dirty="0" smtClean="0"/>
          </a:p>
          <a:p>
            <a:r>
              <a:rPr lang="zh-CN" altLang="en-US" sz="2400" dirty="0" smtClean="0"/>
              <a:t>欲治民。</a:t>
            </a:r>
            <a:r>
              <a:rPr lang="en-GB" altLang="zh-CN" sz="2400" dirty="0" smtClean="0"/>
              <a:t>desire to govern the people</a:t>
            </a:r>
            <a:endParaRPr lang="en-US" altLang="zh-CN" sz="2400" dirty="0" smtClean="0"/>
          </a:p>
          <a:p>
            <a:r>
              <a:rPr lang="zh-CN" altLang="en-US" sz="2400" dirty="0" smtClean="0"/>
              <a:t>欲以政治民。</a:t>
            </a:r>
            <a:r>
              <a:rPr lang="en-GB" altLang="zh-CN" sz="2400" dirty="0" smtClean="0"/>
              <a:t>desire to govern the people with policies</a:t>
            </a:r>
            <a:endParaRPr lang="en-US" altLang="zh-CN" sz="2400" dirty="0" smtClean="0"/>
          </a:p>
          <a:p>
            <a:r>
              <a:rPr lang="zh-CN" altLang="en-US" sz="2400" dirty="0" smtClean="0"/>
              <a:t>欲以先王之政治民。</a:t>
            </a:r>
            <a:r>
              <a:rPr lang="en-GB" altLang="zh-CN" sz="2400" dirty="0" smtClean="0"/>
              <a:t>desire to govern the people with the policies of the former kings</a:t>
            </a:r>
            <a:endParaRPr lang="en-US" altLang="zh-CN" sz="2400" dirty="0" smtClean="0"/>
          </a:p>
          <a:p>
            <a:r>
              <a:rPr lang="zh-CN" altLang="en-US" sz="2400" dirty="0" smtClean="0"/>
              <a:t>欲以先王之政治當世之民。</a:t>
            </a:r>
            <a:r>
              <a:rPr lang="en-GB" altLang="zh-CN" sz="2400" dirty="0" smtClean="0"/>
              <a:t>desire to govern the people of the present with the policies of the former kings</a:t>
            </a:r>
            <a:endParaRPr lang="en-US" altLang="zh-CN" sz="2400" dirty="0" smtClean="0"/>
          </a:p>
          <a:p>
            <a:r>
              <a:rPr lang="zh-CN" altLang="en-US" sz="2400" dirty="0" smtClean="0"/>
              <a:t>欲以先王之政治當世之民此類也。</a:t>
            </a:r>
            <a:r>
              <a:rPr lang="en-GB" altLang="zh-CN" sz="1800" dirty="0" smtClean="0"/>
              <a:t>Desiring </a:t>
            </a:r>
            <a:r>
              <a:rPr lang="en-GB" altLang="zh-CN" sz="1800" dirty="0" smtClean="0"/>
              <a:t>to </a:t>
            </a:r>
            <a:r>
              <a:rPr lang="en-GB" altLang="zh-CN" sz="1800" dirty="0" smtClean="0"/>
              <a:t>govern the </a:t>
            </a:r>
            <a:r>
              <a:rPr lang="en-GB" altLang="zh-CN" sz="1800" dirty="0" smtClean="0"/>
              <a:t>people </a:t>
            </a:r>
            <a:r>
              <a:rPr lang="en-GB" altLang="zh-CN" sz="1800" dirty="0" smtClean="0"/>
              <a:t>of </a:t>
            </a:r>
            <a:r>
              <a:rPr lang="en-GB" altLang="zh-CN" sz="1800" dirty="0" smtClean="0"/>
              <a:t>the present with the policies of the former </a:t>
            </a:r>
            <a:r>
              <a:rPr lang="en-GB" altLang="zh-CN" sz="1800" dirty="0" smtClean="0"/>
              <a:t>kings is of this kind.</a:t>
            </a:r>
            <a:endParaRPr lang="en-US" altLang="zh-CN" sz="1800" dirty="0" smtClean="0"/>
          </a:p>
          <a:p>
            <a:r>
              <a:rPr lang="zh-CN" altLang="en-US" sz="2400" dirty="0" smtClean="0"/>
              <a:t>欲以先王之政治當世之</a:t>
            </a:r>
            <a:r>
              <a:rPr lang="zh-CN" altLang="en-US" sz="2400" dirty="0" smtClean="0"/>
              <a:t>民皆此</a:t>
            </a:r>
            <a:r>
              <a:rPr lang="zh-CN" altLang="en-US" sz="2400" dirty="0" smtClean="0"/>
              <a:t>類也</a:t>
            </a:r>
            <a:r>
              <a:rPr lang="zh-CN" altLang="en-US" sz="2400" dirty="0" smtClean="0"/>
              <a:t>。</a:t>
            </a:r>
            <a:r>
              <a:rPr lang="en-GB" altLang="zh-CN" sz="1800" dirty="0" smtClean="0">
                <a:solidFill>
                  <a:prstClr val="black"/>
                </a:solidFill>
              </a:rPr>
              <a:t> </a:t>
            </a:r>
            <a:r>
              <a:rPr lang="en-GB" altLang="zh-CN" sz="1600" dirty="0" smtClean="0"/>
              <a:t>Desiring </a:t>
            </a:r>
            <a:r>
              <a:rPr lang="en-GB" altLang="zh-CN" sz="1600" dirty="0" smtClean="0"/>
              <a:t>to</a:t>
            </a:r>
            <a:r>
              <a:rPr lang="en-GB" altLang="zh-CN" sz="1600" dirty="0" smtClean="0">
                <a:solidFill>
                  <a:prstClr val="black"/>
                </a:solidFill>
              </a:rPr>
              <a:t> </a:t>
            </a:r>
            <a:r>
              <a:rPr lang="en-GB" altLang="zh-CN" sz="1600" dirty="0" smtClean="0">
                <a:solidFill>
                  <a:prstClr val="black"/>
                </a:solidFill>
              </a:rPr>
              <a:t>govern the people </a:t>
            </a:r>
            <a:r>
              <a:rPr lang="en-GB" altLang="zh-CN" sz="1600" dirty="0" smtClean="0">
                <a:solidFill>
                  <a:prstClr val="black"/>
                </a:solidFill>
              </a:rPr>
              <a:t>of </a:t>
            </a:r>
            <a:r>
              <a:rPr lang="en-GB" altLang="zh-CN" sz="1600" dirty="0" smtClean="0">
                <a:solidFill>
                  <a:prstClr val="black"/>
                </a:solidFill>
              </a:rPr>
              <a:t>the present with the policies of the former </a:t>
            </a:r>
            <a:r>
              <a:rPr lang="en-GB" altLang="zh-CN" sz="1600" dirty="0" smtClean="0">
                <a:solidFill>
                  <a:prstClr val="black"/>
                </a:solidFill>
              </a:rPr>
              <a:t>kings is always of this kind.</a:t>
            </a:r>
            <a:endParaRPr lang="en-US" altLang="zh-CN" sz="1600" dirty="0" smtClean="0"/>
          </a:p>
          <a:p>
            <a:r>
              <a:rPr lang="zh-CN" altLang="en-US" sz="2400" dirty="0" smtClean="0"/>
              <a:t>今欲</a:t>
            </a:r>
            <a:r>
              <a:rPr lang="zh-CN" altLang="en-US" sz="2400" dirty="0" smtClean="0"/>
              <a:t>以先王之政治當世之</a:t>
            </a:r>
            <a:r>
              <a:rPr lang="zh-CN" altLang="en-US" sz="2400" dirty="0" smtClean="0"/>
              <a:t>民皆守株此</a:t>
            </a:r>
            <a:r>
              <a:rPr lang="zh-CN" altLang="en-US" sz="2400" dirty="0" smtClean="0"/>
              <a:t>類也</a:t>
            </a:r>
            <a:r>
              <a:rPr lang="zh-CN" altLang="en-US" sz="2400" dirty="0" smtClean="0"/>
              <a:t>。</a:t>
            </a:r>
            <a:r>
              <a:rPr lang="en-GB" altLang="zh-CN" sz="1600" dirty="0" smtClean="0">
                <a:solidFill>
                  <a:prstClr val="black"/>
                </a:solidFill>
              </a:rPr>
              <a:t> </a:t>
            </a:r>
            <a:r>
              <a:rPr lang="en-GB" altLang="zh-CN" sz="1600" dirty="0" smtClean="0">
                <a:solidFill>
                  <a:prstClr val="black"/>
                </a:solidFill>
              </a:rPr>
              <a:t>Now, </a:t>
            </a:r>
            <a:r>
              <a:rPr lang="en-GB" altLang="zh-CN" sz="1600" dirty="0" smtClean="0">
                <a:solidFill>
                  <a:prstClr val="black"/>
                </a:solidFill>
              </a:rPr>
              <a:t> </a:t>
            </a:r>
            <a:r>
              <a:rPr lang="en-GB" altLang="zh-CN" sz="1600" dirty="0" smtClean="0">
                <a:solidFill>
                  <a:prstClr val="black"/>
                </a:solidFill>
              </a:rPr>
              <a:t>to d</a:t>
            </a:r>
            <a:r>
              <a:rPr lang="en-GB" altLang="zh-CN" sz="1600" dirty="0" smtClean="0"/>
              <a:t>esire </a:t>
            </a:r>
            <a:r>
              <a:rPr lang="en-GB" altLang="zh-CN" sz="1600" dirty="0" smtClean="0">
                <a:solidFill>
                  <a:prstClr val="black"/>
                </a:solidFill>
              </a:rPr>
              <a:t>to </a:t>
            </a:r>
            <a:r>
              <a:rPr lang="en-GB" altLang="zh-CN" sz="1600" dirty="0" smtClean="0">
                <a:solidFill>
                  <a:prstClr val="black"/>
                </a:solidFill>
              </a:rPr>
              <a:t>govern the people 	of the present with the policies of the former </a:t>
            </a:r>
            <a:r>
              <a:rPr lang="en-GB" altLang="zh-CN" sz="1600" dirty="0" smtClean="0">
                <a:solidFill>
                  <a:prstClr val="black"/>
                </a:solidFill>
              </a:rPr>
              <a:t>kings, this is always like guarding the tree stump.</a:t>
            </a:r>
            <a:endParaRPr lang="en-US" altLang="zh-CN" sz="2400" dirty="0" smtClean="0"/>
          </a:p>
          <a:p>
            <a:endParaRPr lang="en-US" altLang="zh-CN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303</TotalTime>
  <Words>688</Words>
  <Application>Microsoft Office PowerPoint</Application>
  <PresentationFormat>On-screen Show (4:3)</PresentationFormat>
  <Paragraphs>81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Origin</vt:lpstr>
      <vt:lpstr>Lesson 3 Coordinate Verbs</vt:lpstr>
      <vt:lpstr>Dictionary entries</vt:lpstr>
      <vt:lpstr>雨 yú: 1) rain; 2) to rain</vt:lpstr>
      <vt:lpstr>shǒu zhū dài tù 守株待兔 （韓非子）</vt:lpstr>
      <vt:lpstr>The verb of existential predication yǒu 有 “there is/was”, “there exists”</vt:lpstr>
      <vt:lpstr>Revision: Uses of ér 而</vt:lpstr>
      <vt:lpstr>Uses of 而 II</vt:lpstr>
      <vt:lpstr>Passive construction with wèi 為...suǒ 所</vt:lpstr>
      <vt:lpstr>Analysis of sentence 4</vt:lpstr>
      <vt:lpstr>Building a complex sentence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Nominal Sentences</dc:title>
  <dc:creator>Thomas</dc:creator>
  <cp:lastModifiedBy>Thomas</cp:lastModifiedBy>
  <cp:revision>38</cp:revision>
  <dcterms:created xsi:type="dcterms:W3CDTF">2012-02-02T07:21:05Z</dcterms:created>
  <dcterms:modified xsi:type="dcterms:W3CDTF">2012-03-31T20:00:05Z</dcterms:modified>
</cp:coreProperties>
</file>