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68" r:id="rId2"/>
    <p:sldId id="257" r:id="rId3"/>
    <p:sldId id="258" r:id="rId4"/>
    <p:sldId id="259" r:id="rId5"/>
    <p:sldId id="261" r:id="rId6"/>
    <p:sldId id="262" r:id="rId7"/>
    <p:sldId id="263" r:id="rId8"/>
    <p:sldId id="264" r:id="rId9"/>
    <p:sldId id="265"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5/13/2025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5/13/2025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5/13/2025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5/13/2025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E23AB-DB6D-D745-8F2E-E7A0F0AC4F23}"/>
              </a:ext>
            </a:extLst>
          </p:cNvPr>
          <p:cNvSpPr>
            <a:spLocks noGrp="1"/>
          </p:cNvSpPr>
          <p:nvPr>
            <p:ph type="title"/>
          </p:nvPr>
        </p:nvSpPr>
        <p:spPr>
          <a:xfrm>
            <a:off x="845468" y="2068945"/>
            <a:ext cx="4484178" cy="2320175"/>
          </a:xfrm>
        </p:spPr>
        <p:txBody>
          <a:bodyPr/>
          <a:lstStyle/>
          <a:p>
            <a:r>
              <a:rPr kumimoji="0" lang="en-US" altLang="en-US" sz="2000" b="1" i="0" u="none" strike="noStrike" cap="none" normalizeH="0" baseline="0" dirty="0">
                <a:ln>
                  <a:noFill/>
                </a:ln>
                <a:solidFill>
                  <a:schemeClr val="tx1"/>
                </a:solidFill>
                <a:effectLst/>
                <a:latin typeface="Arial Unicode MS"/>
              </a:rPr>
              <a:t>Strengthening Cybersecurity at FinSecure Ltd</a:t>
            </a:r>
            <a:r>
              <a:rPr kumimoji="0" lang="en-US" altLang="en-US" sz="2000" b="1" i="0" u="none" strike="noStrike" cap="none" normalizeH="0" baseline="0" dirty="0">
                <a:ln>
                  <a:noFill/>
                </a:ln>
                <a:solidFill>
                  <a:schemeClr val="tx1"/>
                </a:solidFill>
                <a:effectLst/>
              </a:rPr>
              <a:t> </a:t>
            </a:r>
            <a:br>
              <a:rPr kumimoji="0" lang="en-US" altLang="en-US" sz="2000" b="1" i="0" u="none" strike="noStrike" cap="none" normalizeH="0" baseline="0" dirty="0">
                <a:ln>
                  <a:noFill/>
                </a:ln>
                <a:solidFill>
                  <a:schemeClr val="tx1"/>
                </a:solidFill>
                <a:effectLst/>
              </a:rPr>
            </a:br>
            <a:br>
              <a:rPr kumimoji="0" lang="en-US" altLang="en-US" sz="2000" b="1" i="0" u="none" strike="noStrike" cap="none" normalizeH="0" baseline="0" dirty="0">
                <a:ln>
                  <a:noFill/>
                </a:ln>
                <a:solidFill>
                  <a:schemeClr val="tx1"/>
                </a:solidFill>
                <a:effectLst/>
              </a:rPr>
            </a:br>
            <a:r>
              <a:rPr kumimoji="0" lang="en-US" altLang="en-US" sz="2000" b="1" i="0" u="none" strike="noStrike" cap="none" normalizeH="0" baseline="0" dirty="0">
                <a:ln>
                  <a:noFill/>
                </a:ln>
                <a:solidFill>
                  <a:schemeClr val="tx1"/>
                </a:solidFill>
                <a:effectLst/>
                <a:latin typeface="Arial Unicode MS"/>
              </a:rPr>
              <a:t>A Comprehensive Strategy to Protect Our Future</a:t>
            </a:r>
            <a:br>
              <a:rPr kumimoji="0" lang="en-US" altLang="en-US" sz="2000" b="1" i="0" u="none" strike="noStrike" cap="none" normalizeH="0" baseline="0" dirty="0">
                <a:ln>
                  <a:noFill/>
                </a:ln>
                <a:solidFill>
                  <a:schemeClr val="tx1"/>
                </a:solidFill>
                <a:effectLst/>
                <a:latin typeface="Arial Unicode MS"/>
              </a:rPr>
            </a:br>
            <a:br>
              <a:rPr kumimoji="0" lang="en-US" altLang="en-US" sz="2000" b="1" i="0" u="none" strike="noStrike" cap="none" normalizeH="0" baseline="0" dirty="0">
                <a:ln>
                  <a:noFill/>
                </a:ln>
                <a:solidFill>
                  <a:schemeClr val="tx1"/>
                </a:solidFill>
                <a:effectLst/>
                <a:latin typeface="Arial Unicode MS"/>
              </a:rPr>
            </a:br>
            <a:r>
              <a:rPr kumimoji="0" lang="en-US" altLang="en-US" sz="2000" b="1" i="0" u="none" strike="noStrike" cap="none" normalizeH="0" baseline="0" dirty="0">
                <a:ln>
                  <a:noFill/>
                </a:ln>
                <a:solidFill>
                  <a:schemeClr val="tx1"/>
                </a:solidFill>
                <a:effectLst/>
                <a:latin typeface="Arial Unicode MS"/>
              </a:rPr>
              <a:t>By: Rehan Joseph</a:t>
            </a:r>
            <a:endParaRPr lang="en-ZA" dirty="0"/>
          </a:p>
        </p:txBody>
      </p:sp>
      <p:pic>
        <p:nvPicPr>
          <p:cNvPr id="2050" name="Picture 2">
            <a:extLst>
              <a:ext uri="{FF2B5EF4-FFF2-40B4-BE49-F238E27FC236}">
                <a16:creationId xmlns:a16="http://schemas.microsoft.com/office/drawing/2014/main" id="{0F8044B0-A2BE-8DAE-C2E4-6B952638D749}"/>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6632" r="1663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10816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D4EE-5ABB-EB26-062E-B49F97252B52}"/>
              </a:ext>
            </a:extLst>
          </p:cNvPr>
          <p:cNvSpPr>
            <a:spLocks noGrp="1"/>
          </p:cNvSpPr>
          <p:nvPr>
            <p:ph type="title"/>
          </p:nvPr>
        </p:nvSpPr>
        <p:spPr>
          <a:xfrm>
            <a:off x="786384" y="341876"/>
            <a:ext cx="4486656" cy="1141497"/>
          </a:xfrm>
        </p:spPr>
        <p:txBody>
          <a:bodyPr/>
          <a:lstStyle/>
          <a:p>
            <a:r>
              <a:rPr lang="en-US" dirty="0"/>
              <a:t>External Threats to FinSecure Ltd (FSL)</a:t>
            </a:r>
            <a:endParaRPr lang="en-ZA" dirty="0"/>
          </a:p>
        </p:txBody>
      </p:sp>
      <p:sp>
        <p:nvSpPr>
          <p:cNvPr id="9" name="Rectangle 5">
            <a:extLst>
              <a:ext uri="{FF2B5EF4-FFF2-40B4-BE49-F238E27FC236}">
                <a16:creationId xmlns:a16="http://schemas.microsoft.com/office/drawing/2014/main" id="{2DB9EC49-E3A3-C1B8-3418-7F47D031509E}"/>
              </a:ext>
            </a:extLst>
          </p:cNvPr>
          <p:cNvSpPr>
            <a:spLocks noGrp="1" noChangeArrowheads="1"/>
          </p:cNvSpPr>
          <p:nvPr>
            <p:ph type="body" sz="half" idx="2"/>
          </p:nvPr>
        </p:nvSpPr>
        <p:spPr bwMode="auto">
          <a:xfrm>
            <a:off x="0" y="1700037"/>
            <a:ext cx="5850781" cy="4575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None/>
            </a:pPr>
            <a:r>
              <a:rPr lang="en-US" sz="1600" b="1" dirty="0"/>
              <a:t>1. Phishing Attacks</a:t>
            </a:r>
            <a:endParaRPr lang="en-US" sz="1600" dirty="0"/>
          </a:p>
          <a:p>
            <a:pPr marL="285750" indent="-285750">
              <a:buFont typeface="Arial" panose="020B0604020202020204" pitchFamily="34" charset="0"/>
              <a:buChar char="•"/>
            </a:pPr>
            <a:r>
              <a:rPr lang="en-US" sz="1600" dirty="0"/>
              <a:t>Deceptive emails trick employees into revealing credentials or downloading malware.</a:t>
            </a:r>
          </a:p>
          <a:p>
            <a:pPr marL="285750" indent="-285750">
              <a:buFont typeface="Arial" panose="020B0604020202020204" pitchFamily="34" charset="0"/>
              <a:buChar char="•"/>
            </a:pPr>
            <a:r>
              <a:rPr lang="en-US" sz="1600" dirty="0"/>
              <a:t>Use of social engineering and impersonation tactics.</a:t>
            </a:r>
          </a:p>
          <a:p>
            <a:pPr marL="285750" indent="-285750">
              <a:buFont typeface="Arial" panose="020B0604020202020204" pitchFamily="34" charset="0"/>
              <a:buChar char="•"/>
            </a:pPr>
            <a:r>
              <a:rPr lang="en-US" sz="1600" dirty="0"/>
              <a:t>54% of ransomware attacks begin with phishing.</a:t>
            </a:r>
          </a:p>
          <a:p>
            <a:pPr>
              <a:buNone/>
            </a:pPr>
            <a:r>
              <a:rPr lang="en-US" sz="1600" b="1" dirty="0"/>
              <a:t>2. Ransomware</a:t>
            </a:r>
            <a:endParaRPr lang="en-US" sz="1600" dirty="0"/>
          </a:p>
          <a:p>
            <a:pPr>
              <a:buFont typeface="Arial" panose="020B0604020202020204" pitchFamily="34" charset="0"/>
              <a:buChar char="•"/>
            </a:pPr>
            <a:r>
              <a:rPr lang="en-US" sz="1600" dirty="0"/>
              <a:t>Encrypts data, demands payment (ransom).</a:t>
            </a:r>
          </a:p>
          <a:p>
            <a:pPr>
              <a:buFont typeface="Arial" panose="020B0604020202020204" pitchFamily="34" charset="0"/>
              <a:buChar char="•"/>
            </a:pPr>
            <a:r>
              <a:rPr lang="en-US" sz="1600" dirty="0"/>
              <a:t>Tactics: Double extortion—threat to leak data.</a:t>
            </a:r>
          </a:p>
          <a:p>
            <a:pPr>
              <a:buFont typeface="Arial" panose="020B0604020202020204" pitchFamily="34" charset="0"/>
              <a:buChar char="•"/>
            </a:pPr>
            <a:r>
              <a:rPr lang="en-US" sz="1600" dirty="0"/>
              <a:t>Causes major operational disruption and financial loss.</a:t>
            </a:r>
          </a:p>
          <a:p>
            <a:pPr>
              <a:buNone/>
            </a:pPr>
            <a:r>
              <a:rPr lang="en-US" sz="1600" b="1" dirty="0"/>
              <a:t>3. Distributed Denial of Service (DDoS)</a:t>
            </a:r>
            <a:endParaRPr lang="en-US" sz="1600" dirty="0"/>
          </a:p>
          <a:p>
            <a:pPr>
              <a:buFont typeface="Arial" panose="020B0604020202020204" pitchFamily="34" charset="0"/>
              <a:buChar char="•"/>
            </a:pPr>
            <a:r>
              <a:rPr lang="en-US" sz="1600" dirty="0"/>
              <a:t>Overwhelms systems with illegitimate traffic (botnets).</a:t>
            </a:r>
          </a:p>
          <a:p>
            <a:pPr>
              <a:buFont typeface="Arial" panose="020B0604020202020204" pitchFamily="34" charset="0"/>
              <a:buChar char="•"/>
            </a:pPr>
            <a:r>
              <a:rPr lang="en-US" sz="1600" dirty="0"/>
              <a:t>Impacts: Website downtime, client portal inaccessibility, lost revenue.</a:t>
            </a:r>
          </a:p>
        </p:txBody>
      </p:sp>
      <p:pic>
        <p:nvPicPr>
          <p:cNvPr id="10" name="Content Placeholder 9" descr="A graph of multiple colored squares&#10;&#10;AI-generated content may be incorrect.">
            <a:extLst>
              <a:ext uri="{FF2B5EF4-FFF2-40B4-BE49-F238E27FC236}">
                <a16:creationId xmlns:a16="http://schemas.microsoft.com/office/drawing/2014/main" id="{9180106D-1DD5-9DFE-EB42-16F2633D55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32843" y="265176"/>
            <a:ext cx="5850781" cy="4211531"/>
          </a:xfrm>
          <a:prstGeom prst="rect">
            <a:avLst/>
          </a:prstGeom>
        </p:spPr>
      </p:pic>
      <p:sp>
        <p:nvSpPr>
          <p:cNvPr id="11" name="TextBox 10">
            <a:extLst>
              <a:ext uri="{FF2B5EF4-FFF2-40B4-BE49-F238E27FC236}">
                <a16:creationId xmlns:a16="http://schemas.microsoft.com/office/drawing/2014/main" id="{050151CB-0BE6-C5A8-BCEF-0C22739A8ED0}"/>
              </a:ext>
            </a:extLst>
          </p:cNvPr>
          <p:cNvSpPr txBox="1"/>
          <p:nvPr/>
        </p:nvSpPr>
        <p:spPr>
          <a:xfrm>
            <a:off x="6096000" y="4627419"/>
            <a:ext cx="5532582" cy="2061077"/>
          </a:xfrm>
          <a:prstGeom prst="rect">
            <a:avLst/>
          </a:prstGeom>
          <a:noFill/>
        </p:spPr>
        <p:txBody>
          <a:bodyPr wrap="square" rtlCol="0">
            <a:spAutoFit/>
          </a:bodyPr>
          <a:lstStyle/>
          <a:p>
            <a:pPr marL="457200">
              <a:lnSpc>
                <a:spcPct val="115000"/>
              </a:lnSpc>
              <a:spcAft>
                <a:spcPts val="800"/>
              </a:spcAft>
              <a:buNone/>
            </a:pPr>
            <a:r>
              <a:rPr lang="en-ZA" sz="12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The bar chart shows the main causes of ransomware attacks from a 2020 survey. Phishing emails lead with 54%, followed by poor user practices at 27%, lack of cybersecurity training at 26%, and weak passwords at 21%.</a:t>
            </a:r>
            <a:endParaRPr lang="en-ZA" sz="1200" kern="100" dirty="0">
              <a:effectLst/>
              <a:latin typeface="Aptos" panose="020B0004020202020204" pitchFamily="34" charset="0"/>
              <a:ea typeface="Aptos" panose="020B0004020202020204" pitchFamily="34" charset="0"/>
              <a:cs typeface="Arial" panose="020B0604020202020204" pitchFamily="34" charset="0"/>
            </a:endParaRPr>
          </a:p>
          <a:p>
            <a:pPr marL="457200">
              <a:lnSpc>
                <a:spcPct val="115000"/>
              </a:lnSpc>
              <a:spcAft>
                <a:spcPts val="800"/>
              </a:spcAft>
            </a:pPr>
            <a:r>
              <a:rPr lang="en-ZA" sz="12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In light of these findings, it’s clear that strengthening user awareness and cybersecurity education is not just a priority—it’s a necessity. By tackling phishing and user-related vulnerabilities head-on, organizations can turn the tide against ransomware and build a more resilient digital future.</a:t>
            </a:r>
            <a:endParaRPr lang="en-ZA" sz="1200" kern="100" dirty="0">
              <a:effectLst/>
              <a:latin typeface="Aptos" panose="020B0004020202020204" pitchFamily="34" charset="0"/>
              <a:ea typeface="Aptos" panose="020B0004020202020204" pitchFamily="34" charset="0"/>
              <a:cs typeface="Arial" panose="020B0604020202020204" pitchFamily="34" charset="0"/>
            </a:endParaRPr>
          </a:p>
          <a:p>
            <a:endParaRPr lang="en-ZA" dirty="0"/>
          </a:p>
        </p:txBody>
      </p:sp>
    </p:spTree>
    <p:extLst>
      <p:ext uri="{BB962C8B-B14F-4D97-AF65-F5344CB8AC3E}">
        <p14:creationId xmlns:p14="http://schemas.microsoft.com/office/powerpoint/2010/main" val="32327937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21B4E-3CE4-ADD9-EB85-D619CBFF4D88}"/>
              </a:ext>
            </a:extLst>
          </p:cNvPr>
          <p:cNvSpPr>
            <a:spLocks noGrp="1"/>
          </p:cNvSpPr>
          <p:nvPr>
            <p:ph type="title"/>
          </p:nvPr>
        </p:nvSpPr>
        <p:spPr>
          <a:xfrm>
            <a:off x="769620" y="233923"/>
            <a:ext cx="4486656" cy="1141497"/>
          </a:xfrm>
        </p:spPr>
        <p:txBody>
          <a:bodyPr/>
          <a:lstStyle/>
          <a:p>
            <a:r>
              <a:rPr lang="en-US"/>
              <a:t>DDoS Attacks – A Deeper Dive</a:t>
            </a:r>
            <a:endParaRPr lang="en-ZA" dirty="0"/>
          </a:p>
        </p:txBody>
      </p:sp>
      <p:sp>
        <p:nvSpPr>
          <p:cNvPr id="4" name="Text Placeholder 3">
            <a:extLst>
              <a:ext uri="{FF2B5EF4-FFF2-40B4-BE49-F238E27FC236}">
                <a16:creationId xmlns:a16="http://schemas.microsoft.com/office/drawing/2014/main" id="{7F47EBD5-05BC-7625-4502-CF3059DF5D48}"/>
              </a:ext>
            </a:extLst>
          </p:cNvPr>
          <p:cNvSpPr>
            <a:spLocks noGrp="1"/>
          </p:cNvSpPr>
          <p:nvPr>
            <p:ph type="body" sz="half" idx="2"/>
          </p:nvPr>
        </p:nvSpPr>
        <p:spPr>
          <a:xfrm>
            <a:off x="940077" y="1610282"/>
            <a:ext cx="4316199" cy="4688918"/>
          </a:xfrm>
        </p:spPr>
        <p:txBody>
          <a:bodyPr>
            <a:normAutofit fontScale="77500" lnSpcReduction="20000"/>
          </a:bodyPr>
          <a:lstStyle/>
          <a:p>
            <a:pPr>
              <a:buNone/>
            </a:pPr>
            <a:r>
              <a:rPr lang="en-ZA" sz="2400" b="1" dirty="0"/>
              <a:t>Types of DDoS Attacks:</a:t>
            </a:r>
            <a:endParaRPr lang="en-ZA" sz="2400" dirty="0"/>
          </a:p>
          <a:p>
            <a:pPr>
              <a:buFont typeface="+mj-lt"/>
              <a:buAutoNum type="arabicPeriod"/>
            </a:pPr>
            <a:r>
              <a:rPr lang="en-ZA" sz="2400" b="1" dirty="0"/>
              <a:t>Volumetric:</a:t>
            </a:r>
            <a:r>
              <a:rPr lang="en-ZA" sz="2400" dirty="0"/>
              <a:t> Overloads bandwidth (e.g., UDP/ICMP floods).</a:t>
            </a:r>
          </a:p>
          <a:p>
            <a:pPr>
              <a:buFont typeface="+mj-lt"/>
              <a:buAutoNum type="arabicPeriod"/>
            </a:pPr>
            <a:r>
              <a:rPr lang="en-ZA" sz="2400" b="1" dirty="0"/>
              <a:t>Protocol:</a:t>
            </a:r>
            <a:r>
              <a:rPr lang="en-ZA" sz="2400" dirty="0"/>
              <a:t> Exploits server resources (e.g., SYN floods).</a:t>
            </a:r>
          </a:p>
          <a:p>
            <a:pPr>
              <a:buFont typeface="+mj-lt"/>
              <a:buAutoNum type="arabicPeriod"/>
            </a:pPr>
            <a:r>
              <a:rPr lang="en-ZA" sz="2400" b="1" dirty="0"/>
              <a:t>Application Layer:</a:t>
            </a:r>
            <a:r>
              <a:rPr lang="en-ZA" sz="2400" dirty="0"/>
              <a:t> Targets app services with seemingly normal traffic (e.g., HTTP floods).</a:t>
            </a:r>
          </a:p>
          <a:p>
            <a:pPr>
              <a:buNone/>
            </a:pPr>
            <a:r>
              <a:rPr lang="en-ZA" sz="2400" b="1" dirty="0"/>
              <a:t>Risks to FSL:</a:t>
            </a:r>
            <a:endParaRPr lang="en-ZA" sz="2400" dirty="0"/>
          </a:p>
          <a:p>
            <a:pPr>
              <a:buFont typeface="Arial" panose="020B0604020202020204" pitchFamily="34" charset="0"/>
              <a:buChar char="•"/>
            </a:pPr>
            <a:r>
              <a:rPr lang="en-ZA" sz="2400" dirty="0"/>
              <a:t>Disruption of online banking and trading platforms.</a:t>
            </a:r>
          </a:p>
          <a:p>
            <a:pPr>
              <a:buFont typeface="Arial" panose="020B0604020202020204" pitchFamily="34" charset="0"/>
              <a:buChar char="•"/>
            </a:pPr>
            <a:r>
              <a:rPr lang="en-ZA" sz="2400" dirty="0"/>
              <a:t>Downtime during peak periods (e.g., tax season) = revenue and trust loss.</a:t>
            </a:r>
          </a:p>
          <a:p>
            <a:pPr>
              <a:buFont typeface="Arial" panose="020B0604020202020204" pitchFamily="34" charset="0"/>
              <a:buChar char="•"/>
            </a:pPr>
            <a:r>
              <a:rPr lang="en-ZA" sz="2400" dirty="0"/>
              <a:t>Example: 100 Gbps attack can overwhelm enterprise-grade infrastructure.</a:t>
            </a:r>
          </a:p>
          <a:p>
            <a:endParaRPr lang="en-ZA" dirty="0"/>
          </a:p>
        </p:txBody>
      </p:sp>
      <p:pic>
        <p:nvPicPr>
          <p:cNvPr id="3074" name="Picture 2" descr="DDOS Attacks: What Is a DDoS Attack? What does it mean?">
            <a:extLst>
              <a:ext uri="{FF2B5EF4-FFF2-40B4-BE49-F238E27FC236}">
                <a16:creationId xmlns:a16="http://schemas.microsoft.com/office/drawing/2014/main" id="{B876DD75-C58D-D77F-A366-03FADA9BE3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05905" y="537460"/>
            <a:ext cx="4816475" cy="28915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10B26C4-70E4-93D5-65E4-C784AE856207}"/>
              </a:ext>
            </a:extLst>
          </p:cNvPr>
          <p:cNvSpPr txBox="1"/>
          <p:nvPr/>
        </p:nvSpPr>
        <p:spPr>
          <a:xfrm>
            <a:off x="6564445" y="3519054"/>
            <a:ext cx="5041150" cy="3139321"/>
          </a:xfrm>
          <a:prstGeom prst="rect">
            <a:avLst/>
          </a:prstGeom>
          <a:noFill/>
        </p:spPr>
        <p:txBody>
          <a:bodyPr wrap="square" rtlCol="0">
            <a:spAutoFit/>
          </a:bodyPr>
          <a:lstStyle/>
          <a:p>
            <a:r>
              <a:rPr lang="en-US" dirty="0"/>
              <a:t>A </a:t>
            </a:r>
            <a:r>
              <a:rPr lang="en-US" b="1" dirty="0"/>
              <a:t>Botmaster</a:t>
            </a:r>
            <a:r>
              <a:rPr lang="en-US" dirty="0"/>
              <a:t> controls a network of compromised computers known as </a:t>
            </a:r>
            <a:r>
              <a:rPr lang="en-US" b="1" dirty="0"/>
              <a:t>bots</a:t>
            </a:r>
            <a:r>
              <a:rPr lang="en-US" dirty="0"/>
              <a:t>. These bots are used to deliver various types of malicious content—such as </a:t>
            </a:r>
            <a:r>
              <a:rPr lang="en-US" b="1" dirty="0"/>
              <a:t>Trojans</a:t>
            </a:r>
            <a:r>
              <a:rPr lang="en-US" dirty="0"/>
              <a:t>, </a:t>
            </a:r>
            <a:r>
              <a:rPr lang="en-US" b="1" dirty="0"/>
              <a:t>phishing emails</a:t>
            </a:r>
            <a:r>
              <a:rPr lang="en-US" dirty="0"/>
              <a:t>, and </a:t>
            </a:r>
            <a:r>
              <a:rPr lang="en-US" b="1" dirty="0"/>
              <a:t>spam</a:t>
            </a:r>
            <a:r>
              <a:rPr lang="en-US" dirty="0"/>
              <a:t>—to unsuspecting </a:t>
            </a:r>
            <a:r>
              <a:rPr lang="en-US" b="1" dirty="0"/>
              <a:t>victims</a:t>
            </a:r>
            <a:r>
              <a:rPr lang="en-US" dirty="0"/>
              <a:t>. The goal is often to steal data, disrupt services, or install ransomware on the victim's devices. This type of distributed attack leverages the scale and anonymity of infected devices to overwhelm or deceive targets while masking the true attacker’s origin.</a:t>
            </a:r>
          </a:p>
          <a:p>
            <a:endParaRPr lang="en-ZA" dirty="0"/>
          </a:p>
        </p:txBody>
      </p:sp>
    </p:spTree>
    <p:extLst>
      <p:ext uri="{BB962C8B-B14F-4D97-AF65-F5344CB8AC3E}">
        <p14:creationId xmlns:p14="http://schemas.microsoft.com/office/powerpoint/2010/main" val="10593638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0F13D-C3CC-F297-763A-27C260630EAE}"/>
              </a:ext>
            </a:extLst>
          </p:cNvPr>
          <p:cNvSpPr>
            <a:spLocks noGrp="1"/>
          </p:cNvSpPr>
          <p:nvPr>
            <p:ph type="title"/>
          </p:nvPr>
        </p:nvSpPr>
        <p:spPr>
          <a:xfrm>
            <a:off x="769620" y="233923"/>
            <a:ext cx="4486656" cy="1141497"/>
          </a:xfrm>
        </p:spPr>
        <p:txBody>
          <a:bodyPr/>
          <a:lstStyle/>
          <a:p>
            <a:r>
              <a:rPr lang="en-US" dirty="0"/>
              <a:t>Internal Security Risks at FSL</a:t>
            </a:r>
            <a:endParaRPr lang="en-ZA" dirty="0"/>
          </a:p>
        </p:txBody>
      </p:sp>
      <p:sp>
        <p:nvSpPr>
          <p:cNvPr id="4" name="Text Placeholder 3">
            <a:extLst>
              <a:ext uri="{FF2B5EF4-FFF2-40B4-BE49-F238E27FC236}">
                <a16:creationId xmlns:a16="http://schemas.microsoft.com/office/drawing/2014/main" id="{E7EC4B00-F1A1-F692-C8C8-A545C658C848}"/>
              </a:ext>
            </a:extLst>
          </p:cNvPr>
          <p:cNvSpPr>
            <a:spLocks noGrp="1"/>
          </p:cNvSpPr>
          <p:nvPr>
            <p:ph type="body" sz="half" idx="2"/>
          </p:nvPr>
        </p:nvSpPr>
        <p:spPr>
          <a:xfrm>
            <a:off x="1069387" y="1582571"/>
            <a:ext cx="4019850" cy="4282519"/>
          </a:xfrm>
        </p:spPr>
        <p:txBody>
          <a:bodyPr>
            <a:normAutofit fontScale="92500" lnSpcReduction="20000"/>
          </a:bodyPr>
          <a:lstStyle/>
          <a:p>
            <a:pPr>
              <a:buNone/>
            </a:pPr>
            <a:r>
              <a:rPr lang="en-US" b="1" dirty="0"/>
              <a:t>1. Employee Negligence</a:t>
            </a:r>
            <a:endParaRPr lang="en-US" dirty="0"/>
          </a:p>
          <a:p>
            <a:pPr>
              <a:buFont typeface="Arial" panose="020B0604020202020204" pitchFamily="34" charset="0"/>
              <a:buChar char="•"/>
            </a:pPr>
            <a:r>
              <a:rPr lang="en-US" dirty="0"/>
              <a:t>Accidental clicks on phishing links, poor password habits.</a:t>
            </a:r>
          </a:p>
          <a:p>
            <a:pPr>
              <a:buFont typeface="Arial" panose="020B0604020202020204" pitchFamily="34" charset="0"/>
              <a:buChar char="•"/>
            </a:pPr>
            <a:r>
              <a:rPr lang="en-US" dirty="0"/>
              <a:t>High-risk among remote workers.</a:t>
            </a:r>
          </a:p>
          <a:p>
            <a:pPr>
              <a:buNone/>
            </a:pPr>
            <a:r>
              <a:rPr lang="en-US" b="1" dirty="0"/>
              <a:t>2. Insider Threats</a:t>
            </a:r>
            <a:endParaRPr lang="en-US" dirty="0"/>
          </a:p>
          <a:p>
            <a:pPr>
              <a:buFont typeface="Arial" panose="020B0604020202020204" pitchFamily="34" charset="0"/>
              <a:buChar char="•"/>
            </a:pPr>
            <a:r>
              <a:rPr lang="en-US" dirty="0"/>
              <a:t>Malicious actions by disgruntled or coerced employees.</a:t>
            </a:r>
          </a:p>
          <a:p>
            <a:pPr>
              <a:buFont typeface="Arial" panose="020B0604020202020204" pitchFamily="34" charset="0"/>
              <a:buChar char="•"/>
            </a:pPr>
            <a:r>
              <a:rPr lang="en-US" dirty="0"/>
              <a:t>Risk of leaking sensitive client data.</a:t>
            </a:r>
          </a:p>
          <a:p>
            <a:pPr>
              <a:buNone/>
            </a:pPr>
            <a:r>
              <a:rPr lang="en-US" b="1" dirty="0"/>
              <a:t>3. Shadow IT</a:t>
            </a:r>
            <a:endParaRPr lang="en-US" dirty="0"/>
          </a:p>
          <a:p>
            <a:pPr>
              <a:buFont typeface="Arial" panose="020B0604020202020204" pitchFamily="34" charset="0"/>
              <a:buChar char="•"/>
            </a:pPr>
            <a:r>
              <a:rPr lang="en-US" dirty="0"/>
              <a:t>Use of unapproved tools or devices bypasses corporate security.</a:t>
            </a:r>
          </a:p>
          <a:p>
            <a:pPr>
              <a:buFont typeface="Arial" panose="020B0604020202020204" pitchFamily="34" charset="0"/>
              <a:buChar char="•"/>
            </a:pPr>
            <a:r>
              <a:rPr lang="en-US" dirty="0"/>
              <a:t>Increases risk of malware and data loss.</a:t>
            </a:r>
          </a:p>
          <a:p>
            <a:pPr>
              <a:buNone/>
            </a:pPr>
            <a:r>
              <a:rPr lang="en-US" b="1" dirty="0"/>
              <a:t>4. Inadequate Access Controls</a:t>
            </a:r>
            <a:endParaRPr lang="en-US" dirty="0"/>
          </a:p>
          <a:p>
            <a:pPr>
              <a:buFont typeface="Arial" panose="020B0604020202020204" pitchFamily="34" charset="0"/>
              <a:buChar char="•"/>
            </a:pPr>
            <a:r>
              <a:rPr lang="en-US" dirty="0"/>
              <a:t>Over-privileged accounts widen attack surface.</a:t>
            </a:r>
          </a:p>
          <a:p>
            <a:pPr>
              <a:buFont typeface="Arial" panose="020B0604020202020204" pitchFamily="34" charset="0"/>
              <a:buChar char="•"/>
            </a:pPr>
            <a:r>
              <a:rPr lang="en-US" dirty="0"/>
              <a:t>Poor role-based access enforcement = critical risk.</a:t>
            </a:r>
          </a:p>
          <a:p>
            <a:endParaRPr lang="en-ZA" dirty="0"/>
          </a:p>
        </p:txBody>
      </p:sp>
      <p:pic>
        <p:nvPicPr>
          <p:cNvPr id="5" name="Content Placeholder 4" descr="A diagram of a diagram&#10;&#10;AI-generated content may be incorrect.">
            <a:extLst>
              <a:ext uri="{FF2B5EF4-FFF2-40B4-BE49-F238E27FC236}">
                <a16:creationId xmlns:a16="http://schemas.microsoft.com/office/drawing/2014/main" id="{C51E1284-E72B-3753-160E-565E55C132D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786694" y="427642"/>
            <a:ext cx="4403031" cy="3484954"/>
          </a:xfrm>
          <a:prstGeom prst="rect">
            <a:avLst/>
          </a:prstGeom>
        </p:spPr>
      </p:pic>
      <p:sp>
        <p:nvSpPr>
          <p:cNvPr id="3" name="TextBox 2">
            <a:extLst>
              <a:ext uri="{FF2B5EF4-FFF2-40B4-BE49-F238E27FC236}">
                <a16:creationId xmlns:a16="http://schemas.microsoft.com/office/drawing/2014/main" id="{1FBCA77E-6112-7875-731D-C91F55D9CA8B}"/>
              </a:ext>
            </a:extLst>
          </p:cNvPr>
          <p:cNvSpPr txBox="1"/>
          <p:nvPr/>
        </p:nvSpPr>
        <p:spPr>
          <a:xfrm>
            <a:off x="6501468" y="4093828"/>
            <a:ext cx="5352176" cy="2739211"/>
          </a:xfrm>
          <a:prstGeom prst="rect">
            <a:avLst/>
          </a:prstGeom>
          <a:noFill/>
        </p:spPr>
        <p:txBody>
          <a:bodyPr wrap="square" rtlCol="0">
            <a:spAutoFit/>
          </a:bodyPr>
          <a:lstStyle/>
          <a:p>
            <a:r>
              <a:rPr lang="en-US" sz="1400" dirty="0">
                <a:effectLst/>
              </a:rPr>
              <a:t>This diagram illustrates the overlapping internal cybersecurity risks at FinSecure Ltd (FSL), emphasizing their interconnections and severity. Four key threats—Employee Negligence, Insider Threats, Shadow IT, and Inadequate Access Controls—are depicted as intersecting circles. The color gradient represents severity scores (5 to 9), with darker shades indicating higher risk. Employee Negligence and Inadequate Access Controls, both in mid-range severity, often amplify risks like Shadow IT (unapproved tools) and Insider Threats, which pose the highest severity due to potential data leaks or disruptions. This visual underscores the need for integrated policies and training to mitigate these interconnected risks effectively.</a:t>
            </a:r>
          </a:p>
          <a:p>
            <a:endParaRPr lang="en-ZA" dirty="0"/>
          </a:p>
        </p:txBody>
      </p:sp>
    </p:spTree>
    <p:extLst>
      <p:ext uri="{BB962C8B-B14F-4D97-AF65-F5344CB8AC3E}">
        <p14:creationId xmlns:p14="http://schemas.microsoft.com/office/powerpoint/2010/main" val="119931414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CF35-2FC5-7E42-0ADF-A3F4A1E1EF11}"/>
              </a:ext>
            </a:extLst>
          </p:cNvPr>
          <p:cNvSpPr>
            <a:spLocks noGrp="1"/>
          </p:cNvSpPr>
          <p:nvPr>
            <p:ph type="title"/>
          </p:nvPr>
        </p:nvSpPr>
        <p:spPr>
          <a:xfrm>
            <a:off x="769620" y="233923"/>
            <a:ext cx="4486656" cy="1141497"/>
          </a:xfrm>
        </p:spPr>
        <p:txBody>
          <a:bodyPr/>
          <a:lstStyle/>
          <a:p>
            <a:r>
              <a:rPr lang="en-ZA" dirty="0"/>
              <a:t>FSL Security Policies</a:t>
            </a:r>
          </a:p>
        </p:txBody>
      </p:sp>
      <p:sp>
        <p:nvSpPr>
          <p:cNvPr id="4" name="Text Placeholder 3">
            <a:extLst>
              <a:ext uri="{FF2B5EF4-FFF2-40B4-BE49-F238E27FC236}">
                <a16:creationId xmlns:a16="http://schemas.microsoft.com/office/drawing/2014/main" id="{C25A0529-4569-8A15-5F51-2E890774E417}"/>
              </a:ext>
            </a:extLst>
          </p:cNvPr>
          <p:cNvSpPr>
            <a:spLocks noGrp="1"/>
          </p:cNvSpPr>
          <p:nvPr>
            <p:ph type="body" sz="half" idx="2"/>
          </p:nvPr>
        </p:nvSpPr>
        <p:spPr>
          <a:xfrm>
            <a:off x="786382" y="1536389"/>
            <a:ext cx="4589182" cy="5248655"/>
          </a:xfrm>
        </p:spPr>
        <p:txBody>
          <a:bodyPr>
            <a:normAutofit fontScale="77500" lnSpcReduction="20000"/>
          </a:bodyPr>
          <a:lstStyle/>
          <a:p>
            <a:pPr>
              <a:buNone/>
            </a:pPr>
            <a:r>
              <a:rPr lang="en-US" b="1" dirty="0"/>
              <a:t>1. Acceptable Use Policy (AUP)</a:t>
            </a:r>
          </a:p>
          <a:p>
            <a:pPr>
              <a:buFont typeface="Arial" panose="020B0604020202020204" pitchFamily="34" charset="0"/>
              <a:buChar char="•"/>
            </a:pPr>
            <a:r>
              <a:rPr lang="en-US" dirty="0"/>
              <a:t>Defines proper use of company systems</a:t>
            </a:r>
          </a:p>
          <a:p>
            <a:pPr>
              <a:buFont typeface="Arial" panose="020B0604020202020204" pitchFamily="34" charset="0"/>
              <a:buChar char="•"/>
            </a:pPr>
            <a:r>
              <a:rPr lang="en-US" dirty="0"/>
              <a:t>Enforces strong passwords (12+ characters)</a:t>
            </a:r>
          </a:p>
          <a:p>
            <a:pPr>
              <a:buFont typeface="Arial" panose="020B0604020202020204" pitchFamily="34" charset="0"/>
              <a:buChar char="•"/>
            </a:pPr>
            <a:r>
              <a:rPr lang="en-US" dirty="0"/>
              <a:t>Requires Multi-Factor Authentication (MFA)</a:t>
            </a:r>
          </a:p>
          <a:p>
            <a:pPr>
              <a:buNone/>
            </a:pPr>
            <a:r>
              <a:rPr lang="en-US" b="1" dirty="0"/>
              <a:t>2. Remote Work Policy</a:t>
            </a:r>
          </a:p>
          <a:p>
            <a:pPr>
              <a:buFont typeface="Arial" panose="020B0604020202020204" pitchFamily="34" charset="0"/>
              <a:buChar char="•"/>
            </a:pPr>
            <a:r>
              <a:rPr lang="en-US" dirty="0"/>
              <a:t>Mandatory VPN with end-to-end encryption</a:t>
            </a:r>
          </a:p>
          <a:p>
            <a:pPr>
              <a:buFont typeface="Arial" panose="020B0604020202020204" pitchFamily="34" charset="0"/>
              <a:buChar char="•"/>
            </a:pPr>
            <a:r>
              <a:rPr lang="en-US" dirty="0"/>
              <a:t>Unapproved devices are prohibited</a:t>
            </a:r>
          </a:p>
          <a:p>
            <a:pPr>
              <a:buFont typeface="Arial" panose="020B0604020202020204" pitchFamily="34" charset="0"/>
              <a:buChar char="•"/>
            </a:pPr>
            <a:r>
              <a:rPr lang="en-US" dirty="0"/>
              <a:t>Personal devices must receive regular security updates</a:t>
            </a:r>
          </a:p>
          <a:p>
            <a:pPr>
              <a:buNone/>
            </a:pPr>
            <a:r>
              <a:rPr lang="en-US" b="1" dirty="0"/>
              <a:t>3. Data Protection Policy</a:t>
            </a:r>
          </a:p>
          <a:p>
            <a:pPr>
              <a:buFont typeface="Arial" panose="020B0604020202020204" pitchFamily="34" charset="0"/>
              <a:buChar char="•"/>
            </a:pPr>
            <a:r>
              <a:rPr lang="en-US" dirty="0"/>
              <a:t>Data encryption (in transit &amp; at rest)</a:t>
            </a:r>
          </a:p>
          <a:p>
            <a:pPr>
              <a:buFont typeface="Arial" panose="020B0604020202020204" pitchFamily="34" charset="0"/>
              <a:buChar char="•"/>
            </a:pPr>
            <a:r>
              <a:rPr lang="en-US" dirty="0"/>
              <a:t>Role-based access restrictions</a:t>
            </a:r>
          </a:p>
          <a:p>
            <a:pPr>
              <a:buFont typeface="Arial" panose="020B0604020202020204" pitchFamily="34" charset="0"/>
              <a:buChar char="•"/>
            </a:pPr>
            <a:r>
              <a:rPr lang="en-US" dirty="0"/>
              <a:t>Annual audits on data handling</a:t>
            </a:r>
          </a:p>
          <a:p>
            <a:pPr>
              <a:buNone/>
            </a:pPr>
            <a:r>
              <a:rPr lang="en-US" b="1" dirty="0"/>
              <a:t>4. Incident Reporting Policy</a:t>
            </a:r>
          </a:p>
          <a:p>
            <a:pPr>
              <a:buFont typeface="Arial" panose="020B0604020202020204" pitchFamily="34" charset="0"/>
              <a:buChar char="•"/>
            </a:pPr>
            <a:r>
              <a:rPr lang="en-US" dirty="0"/>
              <a:t>Report suspicious activity within 1 hour</a:t>
            </a:r>
          </a:p>
          <a:p>
            <a:pPr>
              <a:buFont typeface="Arial" panose="020B0604020202020204" pitchFamily="34" charset="0"/>
              <a:buChar char="•"/>
            </a:pPr>
            <a:r>
              <a:rPr lang="en-US" dirty="0"/>
              <a:t>Dedicated hotline &amp; anonymous portal</a:t>
            </a:r>
          </a:p>
          <a:p>
            <a:pPr>
              <a:buNone/>
            </a:pPr>
            <a:r>
              <a:rPr lang="en-US" b="1" dirty="0"/>
              <a:t>5. Third-Party Risk Management</a:t>
            </a:r>
          </a:p>
          <a:p>
            <a:pPr>
              <a:buFont typeface="Arial" panose="020B0604020202020204" pitchFamily="34" charset="0"/>
              <a:buChar char="•"/>
            </a:pPr>
            <a:r>
              <a:rPr lang="en-US" dirty="0"/>
              <a:t>Security assessments for all vendors</a:t>
            </a:r>
          </a:p>
          <a:p>
            <a:pPr>
              <a:buFont typeface="Arial" panose="020B0604020202020204" pitchFamily="34" charset="0"/>
              <a:buChar char="•"/>
            </a:pPr>
            <a:r>
              <a:rPr lang="en-US" dirty="0"/>
              <a:t>Cybersecurity clauses in contracts</a:t>
            </a:r>
          </a:p>
          <a:p>
            <a:pPr>
              <a:buFont typeface="Arial" panose="020B0604020202020204" pitchFamily="34" charset="0"/>
              <a:buChar char="•"/>
            </a:pPr>
            <a:r>
              <a:rPr lang="en-US" dirty="0"/>
              <a:t>Ongoing vendor compliance monitoring</a:t>
            </a:r>
          </a:p>
          <a:p>
            <a:endParaRPr lang="en-ZA" dirty="0"/>
          </a:p>
        </p:txBody>
      </p:sp>
      <p:pic>
        <p:nvPicPr>
          <p:cNvPr id="2050" name="Picture 2">
            <a:extLst>
              <a:ext uri="{FF2B5EF4-FFF2-40B4-BE49-F238E27FC236}">
                <a16:creationId xmlns:a16="http://schemas.microsoft.com/office/drawing/2014/main" id="{64F9A572-32A6-7EB3-DB22-C936D36119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2400" y="440549"/>
            <a:ext cx="5255068" cy="35033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7BB545-598E-7BD9-4368-C98216FB8674}"/>
              </a:ext>
            </a:extLst>
          </p:cNvPr>
          <p:cNvSpPr txBox="1"/>
          <p:nvPr/>
        </p:nvSpPr>
        <p:spPr>
          <a:xfrm>
            <a:off x="6502400" y="4100945"/>
            <a:ext cx="5449455" cy="2339102"/>
          </a:xfrm>
          <a:prstGeom prst="rect">
            <a:avLst/>
          </a:prstGeom>
          <a:noFill/>
        </p:spPr>
        <p:txBody>
          <a:bodyPr wrap="square" rtlCol="0">
            <a:spAutoFit/>
          </a:bodyPr>
          <a:lstStyle/>
          <a:p>
            <a:r>
              <a:rPr lang="en-US" sz="1600" dirty="0" err="1">
                <a:effectLst/>
              </a:rPr>
              <a:t>FinSecure</a:t>
            </a:r>
            <a:r>
              <a:rPr lang="en-US" sz="1600" dirty="0">
                <a:effectLst/>
              </a:rPr>
              <a:t> </a:t>
            </a:r>
            <a:r>
              <a:rPr lang="en-US" sz="1600" dirty="0" err="1">
                <a:effectLst/>
              </a:rPr>
              <a:t>Ltd’s</a:t>
            </a:r>
            <a:r>
              <a:rPr lang="en-US" sz="1600" dirty="0">
                <a:effectLst/>
              </a:rPr>
              <a:t> five key security policies, aligned with NIST and ISO 27001 standards, include the Acceptable Use Policy for proper system usage, Remote Work Policy for secure offsite access with VPNs, Data Protection Policy for encrypted client data, Incident Reporting Policy for rapid threat response, and Third-Party Risk Management for vendor compliance, forming a robust framework to mitigate risks, protect operations, and maintain client trust.</a:t>
            </a:r>
          </a:p>
          <a:p>
            <a:endParaRPr lang="en-ZA" dirty="0"/>
          </a:p>
        </p:txBody>
      </p:sp>
    </p:spTree>
    <p:extLst>
      <p:ext uri="{BB962C8B-B14F-4D97-AF65-F5344CB8AC3E}">
        <p14:creationId xmlns:p14="http://schemas.microsoft.com/office/powerpoint/2010/main" val="163940915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23ED4-4415-1753-5253-A51219F0FCBB}"/>
              </a:ext>
            </a:extLst>
          </p:cNvPr>
          <p:cNvSpPr>
            <a:spLocks noGrp="1"/>
          </p:cNvSpPr>
          <p:nvPr>
            <p:ph type="title"/>
          </p:nvPr>
        </p:nvSpPr>
        <p:spPr>
          <a:xfrm>
            <a:off x="769620" y="313428"/>
            <a:ext cx="4486656" cy="1141497"/>
          </a:xfrm>
        </p:spPr>
        <p:txBody>
          <a:bodyPr>
            <a:normAutofit fontScale="90000"/>
          </a:bodyPr>
          <a:lstStyle/>
          <a:p>
            <a:r>
              <a:rPr lang="en-US" dirty="0"/>
              <a:t>Targeted Cybersecurity Measures at FinSecure Ltd (FSL)</a:t>
            </a:r>
            <a:endParaRPr lang="en-ZA" dirty="0"/>
          </a:p>
        </p:txBody>
      </p:sp>
      <p:graphicFrame>
        <p:nvGraphicFramePr>
          <p:cNvPr id="8" name="Content Placeholder 7">
            <a:extLst>
              <a:ext uri="{FF2B5EF4-FFF2-40B4-BE49-F238E27FC236}">
                <a16:creationId xmlns:a16="http://schemas.microsoft.com/office/drawing/2014/main" id="{7FD07CCC-2CA3-6018-6DAF-B23B5409FD0C}"/>
              </a:ext>
            </a:extLst>
          </p:cNvPr>
          <p:cNvGraphicFramePr>
            <a:graphicFrameLocks noGrp="1"/>
          </p:cNvGraphicFramePr>
          <p:nvPr>
            <p:ph idx="1"/>
            <p:extLst>
              <p:ext uri="{D42A27DB-BD31-4B8C-83A1-F6EECF244321}">
                <p14:modId xmlns:p14="http://schemas.microsoft.com/office/powerpoint/2010/main" val="599468296"/>
              </p:ext>
            </p:extLst>
          </p:nvPr>
        </p:nvGraphicFramePr>
        <p:xfrm>
          <a:off x="406400" y="1616364"/>
          <a:ext cx="5200072" cy="4835845"/>
        </p:xfrm>
        <a:graphic>
          <a:graphicData uri="http://schemas.openxmlformats.org/drawingml/2006/table">
            <a:tbl>
              <a:tblPr/>
              <a:tblGrid>
                <a:gridCol w="1722678">
                  <a:extLst>
                    <a:ext uri="{9D8B030D-6E8A-4147-A177-3AD203B41FA5}">
                      <a16:colId xmlns:a16="http://schemas.microsoft.com/office/drawing/2014/main" val="113596668"/>
                    </a:ext>
                  </a:extLst>
                </a:gridCol>
                <a:gridCol w="1738697">
                  <a:extLst>
                    <a:ext uri="{9D8B030D-6E8A-4147-A177-3AD203B41FA5}">
                      <a16:colId xmlns:a16="http://schemas.microsoft.com/office/drawing/2014/main" val="855836489"/>
                    </a:ext>
                  </a:extLst>
                </a:gridCol>
                <a:gridCol w="1738697">
                  <a:extLst>
                    <a:ext uri="{9D8B030D-6E8A-4147-A177-3AD203B41FA5}">
                      <a16:colId xmlns:a16="http://schemas.microsoft.com/office/drawing/2014/main" val="1328097049"/>
                    </a:ext>
                  </a:extLst>
                </a:gridCol>
              </a:tblGrid>
              <a:tr h="417912">
                <a:tc>
                  <a:txBody>
                    <a:bodyPr/>
                    <a:lstStyle/>
                    <a:p>
                      <a:r>
                        <a:rPr lang="en-ZA" sz="1100" b="1" dirty="0"/>
                        <a:t>Threat Area</a:t>
                      </a:r>
                      <a:endParaRPr lang="en-ZA" sz="1100" dirty="0"/>
                    </a:p>
                  </a:txBody>
                  <a:tcPr marL="56967" marR="56967" marT="28483" marB="28483" anchor="ctr">
                    <a:lnL>
                      <a:noFill/>
                    </a:lnL>
                    <a:lnR>
                      <a:noFill/>
                    </a:lnR>
                    <a:lnT>
                      <a:noFill/>
                    </a:lnT>
                    <a:lnB>
                      <a:noFill/>
                    </a:lnB>
                    <a:noFill/>
                  </a:tcPr>
                </a:tc>
                <a:tc>
                  <a:txBody>
                    <a:bodyPr/>
                    <a:lstStyle/>
                    <a:p>
                      <a:r>
                        <a:rPr lang="en-ZA" sz="1100" b="1" dirty="0"/>
                        <a:t>Measure</a:t>
                      </a:r>
                      <a:endParaRPr lang="en-ZA" sz="1100" dirty="0"/>
                    </a:p>
                  </a:txBody>
                  <a:tcPr marL="56967" marR="56967" marT="28483" marB="28483" anchor="ctr">
                    <a:lnL>
                      <a:noFill/>
                    </a:lnL>
                    <a:lnR>
                      <a:noFill/>
                    </a:lnR>
                    <a:lnT>
                      <a:noFill/>
                    </a:lnT>
                    <a:lnB>
                      <a:noFill/>
                    </a:lnB>
                    <a:noFill/>
                  </a:tcPr>
                </a:tc>
                <a:tc>
                  <a:txBody>
                    <a:bodyPr/>
                    <a:lstStyle/>
                    <a:p>
                      <a:r>
                        <a:rPr lang="en-ZA" sz="1100" b="1"/>
                        <a:t>Tool &amp; Implementation</a:t>
                      </a:r>
                      <a:endParaRPr lang="en-ZA" sz="1100"/>
                    </a:p>
                  </a:txBody>
                  <a:tcPr marL="56967" marR="56967" marT="28483" marB="28483" anchor="ctr">
                    <a:lnL>
                      <a:noFill/>
                    </a:lnL>
                    <a:lnR>
                      <a:noFill/>
                    </a:lnR>
                    <a:lnT>
                      <a:noFill/>
                    </a:lnT>
                    <a:lnB>
                      <a:noFill/>
                    </a:lnB>
                    <a:noFill/>
                  </a:tcPr>
                </a:tc>
                <a:extLst>
                  <a:ext uri="{0D108BD9-81ED-4DB2-BD59-A6C34878D82A}">
                    <a16:rowId xmlns:a16="http://schemas.microsoft.com/office/drawing/2014/main" val="1300015890"/>
                  </a:ext>
                </a:extLst>
              </a:tr>
              <a:tr h="776123">
                <a:tc>
                  <a:txBody>
                    <a:bodyPr/>
                    <a:lstStyle/>
                    <a:p>
                      <a:r>
                        <a:rPr lang="en-ZA" sz="1100" b="1"/>
                        <a:t>Phishing Attacks</a:t>
                      </a:r>
                      <a:endParaRPr lang="en-ZA" sz="1100"/>
                    </a:p>
                  </a:txBody>
                  <a:tcPr marL="56967" marR="56967" marT="28483" marB="28483" anchor="ctr">
                    <a:lnL>
                      <a:noFill/>
                    </a:lnL>
                    <a:lnR>
                      <a:noFill/>
                    </a:lnR>
                    <a:lnT>
                      <a:noFill/>
                    </a:lnT>
                    <a:lnB>
                      <a:noFill/>
                    </a:lnB>
                    <a:noFill/>
                  </a:tcPr>
                </a:tc>
                <a:tc>
                  <a:txBody>
                    <a:bodyPr/>
                    <a:lstStyle/>
                    <a:p>
                      <a:r>
                        <a:rPr lang="en-ZA" sz="1100"/>
                        <a:t>Intelligent Email Filtering</a:t>
                      </a:r>
                    </a:p>
                  </a:txBody>
                  <a:tcPr marL="56967" marR="56967" marT="28483" marB="28483" anchor="ctr">
                    <a:lnL>
                      <a:noFill/>
                    </a:lnL>
                    <a:lnR>
                      <a:noFill/>
                    </a:lnR>
                    <a:lnT>
                      <a:noFill/>
                    </a:lnT>
                    <a:lnB>
                      <a:noFill/>
                    </a:lnB>
                    <a:noFill/>
                  </a:tcPr>
                </a:tc>
                <a:tc>
                  <a:txBody>
                    <a:bodyPr/>
                    <a:lstStyle/>
                    <a:p>
                      <a:r>
                        <a:rPr lang="en-US" sz="1100" b="1"/>
                        <a:t>Barracuda Sentinel</a:t>
                      </a:r>
                      <a:r>
                        <a:rPr lang="en-US" sz="1100"/>
                        <a:t>: Scans/block scams; staff simulations improve detection skills</a:t>
                      </a:r>
                    </a:p>
                  </a:txBody>
                  <a:tcPr marL="56967" marR="56967" marT="28483" marB="28483" anchor="ctr">
                    <a:lnL>
                      <a:noFill/>
                    </a:lnL>
                    <a:lnR>
                      <a:noFill/>
                    </a:lnR>
                    <a:lnT>
                      <a:noFill/>
                    </a:lnT>
                    <a:lnB>
                      <a:noFill/>
                    </a:lnB>
                    <a:noFill/>
                  </a:tcPr>
                </a:tc>
                <a:extLst>
                  <a:ext uri="{0D108BD9-81ED-4DB2-BD59-A6C34878D82A}">
                    <a16:rowId xmlns:a16="http://schemas.microsoft.com/office/drawing/2014/main" val="3173352256"/>
                  </a:ext>
                </a:extLst>
              </a:tr>
              <a:tr h="955229">
                <a:tc>
                  <a:txBody>
                    <a:bodyPr/>
                    <a:lstStyle/>
                    <a:p>
                      <a:r>
                        <a:rPr lang="en-ZA" sz="1100" b="1"/>
                        <a:t>Unauthorized Access</a:t>
                      </a:r>
                      <a:endParaRPr lang="en-ZA" sz="1100"/>
                    </a:p>
                  </a:txBody>
                  <a:tcPr marL="56967" marR="56967" marT="28483" marB="28483" anchor="ctr">
                    <a:lnL>
                      <a:noFill/>
                    </a:lnL>
                    <a:lnR>
                      <a:noFill/>
                    </a:lnR>
                    <a:lnT>
                      <a:noFill/>
                    </a:lnT>
                    <a:lnB>
                      <a:noFill/>
                    </a:lnB>
                    <a:noFill/>
                  </a:tcPr>
                </a:tc>
                <a:tc>
                  <a:txBody>
                    <a:bodyPr/>
                    <a:lstStyle/>
                    <a:p>
                      <a:r>
                        <a:rPr lang="en-ZA" sz="1100"/>
                        <a:t>Endpoint Security &amp; Data Backups</a:t>
                      </a:r>
                    </a:p>
                  </a:txBody>
                  <a:tcPr marL="56967" marR="56967" marT="28483" marB="28483" anchor="ctr">
                    <a:lnL>
                      <a:noFill/>
                    </a:lnL>
                    <a:lnR>
                      <a:noFill/>
                    </a:lnR>
                    <a:lnT>
                      <a:noFill/>
                    </a:lnT>
                    <a:lnB>
                      <a:noFill/>
                    </a:lnB>
                    <a:noFill/>
                  </a:tcPr>
                </a:tc>
                <a:tc>
                  <a:txBody>
                    <a:bodyPr/>
                    <a:lstStyle/>
                    <a:p>
                      <a:r>
                        <a:rPr lang="en-US" sz="1100" b="1"/>
                        <a:t>CrowdStrike Falcon</a:t>
                      </a:r>
                      <a:r>
                        <a:rPr lang="en-US" sz="1100"/>
                        <a:t>: Monitors devices; </a:t>
                      </a:r>
                      <a:r>
                        <a:rPr lang="en-US" sz="1100" b="1"/>
                        <a:t>AWS S3</a:t>
                      </a:r>
                      <a:r>
                        <a:rPr lang="en-US" sz="1100"/>
                        <a:t>: Encrypted daily backups; quarterly recovery tests</a:t>
                      </a:r>
                    </a:p>
                  </a:txBody>
                  <a:tcPr marL="56967" marR="56967" marT="28483" marB="28483" anchor="ctr">
                    <a:lnL>
                      <a:noFill/>
                    </a:lnL>
                    <a:lnR>
                      <a:noFill/>
                    </a:lnR>
                    <a:lnT>
                      <a:noFill/>
                    </a:lnT>
                    <a:lnB>
                      <a:noFill/>
                    </a:lnB>
                    <a:noFill/>
                  </a:tcPr>
                </a:tc>
                <a:extLst>
                  <a:ext uri="{0D108BD9-81ED-4DB2-BD59-A6C34878D82A}">
                    <a16:rowId xmlns:a16="http://schemas.microsoft.com/office/drawing/2014/main" val="2128856890"/>
                  </a:ext>
                </a:extLst>
              </a:tr>
              <a:tr h="776123">
                <a:tc>
                  <a:txBody>
                    <a:bodyPr/>
                    <a:lstStyle/>
                    <a:p>
                      <a:r>
                        <a:rPr lang="en-ZA" sz="1100" b="1"/>
                        <a:t>DDoS Attacks</a:t>
                      </a:r>
                      <a:endParaRPr lang="en-ZA" sz="1100"/>
                    </a:p>
                  </a:txBody>
                  <a:tcPr marL="56967" marR="56967" marT="28483" marB="28483" anchor="ctr">
                    <a:lnL>
                      <a:noFill/>
                    </a:lnL>
                    <a:lnR>
                      <a:noFill/>
                    </a:lnR>
                    <a:lnT>
                      <a:noFill/>
                    </a:lnT>
                    <a:lnB>
                      <a:noFill/>
                    </a:lnB>
                    <a:noFill/>
                  </a:tcPr>
                </a:tc>
                <a:tc>
                  <a:txBody>
                    <a:bodyPr/>
                    <a:lstStyle/>
                    <a:p>
                      <a:r>
                        <a:rPr lang="en-ZA" sz="1100"/>
                        <a:t>Cloud-Based Traffic Protection</a:t>
                      </a:r>
                    </a:p>
                  </a:txBody>
                  <a:tcPr marL="56967" marR="56967" marT="28483" marB="28483" anchor="ctr">
                    <a:lnL>
                      <a:noFill/>
                    </a:lnL>
                    <a:lnR>
                      <a:noFill/>
                    </a:lnR>
                    <a:lnT>
                      <a:noFill/>
                    </a:lnT>
                    <a:lnB>
                      <a:noFill/>
                    </a:lnB>
                    <a:noFill/>
                  </a:tcPr>
                </a:tc>
                <a:tc>
                  <a:txBody>
                    <a:bodyPr/>
                    <a:lstStyle/>
                    <a:p>
                      <a:r>
                        <a:rPr lang="en-US" sz="1100" b="1"/>
                        <a:t>Cloudflare</a:t>
                      </a:r>
                      <a:r>
                        <a:rPr lang="en-US" sz="1100"/>
                        <a:t>: Manages traffic, blocks excess requests; annual tests verify uptime</a:t>
                      </a:r>
                    </a:p>
                  </a:txBody>
                  <a:tcPr marL="56967" marR="56967" marT="28483" marB="28483" anchor="ctr">
                    <a:lnL>
                      <a:noFill/>
                    </a:lnL>
                    <a:lnR>
                      <a:noFill/>
                    </a:lnR>
                    <a:lnT>
                      <a:noFill/>
                    </a:lnT>
                    <a:lnB>
                      <a:noFill/>
                    </a:lnB>
                    <a:noFill/>
                  </a:tcPr>
                </a:tc>
                <a:extLst>
                  <a:ext uri="{0D108BD9-81ED-4DB2-BD59-A6C34878D82A}">
                    <a16:rowId xmlns:a16="http://schemas.microsoft.com/office/drawing/2014/main" val="4233772064"/>
                  </a:ext>
                </a:extLst>
              </a:tr>
              <a:tr h="955229">
                <a:tc>
                  <a:txBody>
                    <a:bodyPr/>
                    <a:lstStyle/>
                    <a:p>
                      <a:r>
                        <a:rPr lang="en-ZA" sz="1100" b="1"/>
                        <a:t>Insider Risks</a:t>
                      </a:r>
                      <a:endParaRPr lang="en-ZA" sz="1100"/>
                    </a:p>
                  </a:txBody>
                  <a:tcPr marL="56967" marR="56967" marT="28483" marB="28483" anchor="ctr">
                    <a:lnL>
                      <a:noFill/>
                    </a:lnL>
                    <a:lnR>
                      <a:noFill/>
                    </a:lnR>
                    <a:lnT>
                      <a:noFill/>
                    </a:lnT>
                    <a:lnB>
                      <a:noFill/>
                    </a:lnB>
                    <a:noFill/>
                  </a:tcPr>
                </a:tc>
                <a:tc>
                  <a:txBody>
                    <a:bodyPr/>
                    <a:lstStyle/>
                    <a:p>
                      <a:r>
                        <a:rPr lang="en-ZA" sz="1100"/>
                        <a:t>Behavior Monitoring &amp; Access Controls</a:t>
                      </a:r>
                    </a:p>
                  </a:txBody>
                  <a:tcPr marL="56967" marR="56967" marT="28483" marB="28483" anchor="ctr">
                    <a:lnL>
                      <a:noFill/>
                    </a:lnL>
                    <a:lnR>
                      <a:noFill/>
                    </a:lnR>
                    <a:lnT>
                      <a:noFill/>
                    </a:lnT>
                    <a:lnB>
                      <a:noFill/>
                    </a:lnB>
                    <a:noFill/>
                  </a:tcPr>
                </a:tc>
                <a:tc>
                  <a:txBody>
                    <a:bodyPr/>
                    <a:lstStyle/>
                    <a:p>
                      <a:r>
                        <a:rPr lang="en-US" sz="1100" b="1"/>
                        <a:t>Splunk UBA</a:t>
                      </a:r>
                      <a:r>
                        <a:rPr lang="en-US" sz="1100"/>
                        <a:t>: Flags anomalies (e.g., odd access times); role-based access limits; monthly privilege reviews</a:t>
                      </a:r>
                    </a:p>
                  </a:txBody>
                  <a:tcPr marL="56967" marR="56967" marT="28483" marB="28483" anchor="ctr">
                    <a:lnL>
                      <a:noFill/>
                    </a:lnL>
                    <a:lnR>
                      <a:noFill/>
                    </a:lnR>
                    <a:lnT>
                      <a:noFill/>
                    </a:lnT>
                    <a:lnB>
                      <a:noFill/>
                    </a:lnB>
                    <a:noFill/>
                  </a:tcPr>
                </a:tc>
                <a:extLst>
                  <a:ext uri="{0D108BD9-81ED-4DB2-BD59-A6C34878D82A}">
                    <a16:rowId xmlns:a16="http://schemas.microsoft.com/office/drawing/2014/main" val="732090640"/>
                  </a:ext>
                </a:extLst>
              </a:tr>
              <a:tr h="955229">
                <a:tc>
                  <a:txBody>
                    <a:bodyPr/>
                    <a:lstStyle/>
                    <a:p>
                      <a:r>
                        <a:rPr lang="en-ZA" sz="1100" b="1"/>
                        <a:t>Shadow IT</a:t>
                      </a:r>
                      <a:endParaRPr lang="en-ZA" sz="1100"/>
                    </a:p>
                  </a:txBody>
                  <a:tcPr marL="56967" marR="56967" marT="28483" marB="28483" anchor="ctr">
                    <a:lnL>
                      <a:noFill/>
                    </a:lnL>
                    <a:lnR>
                      <a:noFill/>
                    </a:lnR>
                    <a:lnT>
                      <a:noFill/>
                    </a:lnT>
                    <a:lnB>
                      <a:noFill/>
                    </a:lnB>
                    <a:noFill/>
                  </a:tcPr>
                </a:tc>
                <a:tc>
                  <a:txBody>
                    <a:bodyPr/>
                    <a:lstStyle/>
                    <a:p>
                      <a:r>
                        <a:rPr lang="en-ZA" sz="1100"/>
                        <a:t>Application Usage Monitoring</a:t>
                      </a:r>
                    </a:p>
                  </a:txBody>
                  <a:tcPr marL="56967" marR="56967" marT="28483" marB="28483" anchor="ctr">
                    <a:lnL>
                      <a:noFill/>
                    </a:lnL>
                    <a:lnR>
                      <a:noFill/>
                    </a:lnR>
                    <a:lnT>
                      <a:noFill/>
                    </a:lnT>
                    <a:lnB>
                      <a:noFill/>
                    </a:lnB>
                    <a:noFill/>
                  </a:tcPr>
                </a:tc>
                <a:tc>
                  <a:txBody>
                    <a:bodyPr/>
                    <a:lstStyle/>
                    <a:p>
                      <a:r>
                        <a:rPr lang="en-US" sz="1100" b="1" dirty="0"/>
                        <a:t>Microsoft Defender for Cloud Apps</a:t>
                      </a:r>
                      <a:r>
                        <a:rPr lang="en-US" sz="1100" dirty="0"/>
                        <a:t>: Blocks unapproved software; maintains quarterly-reviewed tool list</a:t>
                      </a:r>
                    </a:p>
                  </a:txBody>
                  <a:tcPr marL="56967" marR="56967" marT="28483" marB="28483" anchor="ctr">
                    <a:lnL>
                      <a:noFill/>
                    </a:lnL>
                    <a:lnR>
                      <a:noFill/>
                    </a:lnR>
                    <a:lnT>
                      <a:noFill/>
                    </a:lnT>
                    <a:lnB>
                      <a:noFill/>
                    </a:lnB>
                    <a:noFill/>
                  </a:tcPr>
                </a:tc>
                <a:extLst>
                  <a:ext uri="{0D108BD9-81ED-4DB2-BD59-A6C34878D82A}">
                    <a16:rowId xmlns:a16="http://schemas.microsoft.com/office/drawing/2014/main" val="787422606"/>
                  </a:ext>
                </a:extLst>
              </a:tr>
            </a:tbl>
          </a:graphicData>
        </a:graphic>
      </p:graphicFrame>
      <p:pic>
        <p:nvPicPr>
          <p:cNvPr id="9" name="Picture 8" descr="A diagram of a computer security system&#10;&#10;AI-generated content may be incorrect.">
            <a:extLst>
              <a:ext uri="{FF2B5EF4-FFF2-40B4-BE49-F238E27FC236}">
                <a16:creationId xmlns:a16="http://schemas.microsoft.com/office/drawing/2014/main" id="{0DEBB593-C7BC-8412-0F58-16A7C857FC1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38999" y="1145729"/>
            <a:ext cx="5147451" cy="4566541"/>
          </a:xfrm>
          <a:prstGeom prst="rect">
            <a:avLst/>
          </a:prstGeom>
          <a:noFill/>
          <a:ln>
            <a:noFill/>
          </a:ln>
        </p:spPr>
      </p:pic>
      <p:graphicFrame>
        <p:nvGraphicFramePr>
          <p:cNvPr id="10" name="Table 9">
            <a:extLst>
              <a:ext uri="{FF2B5EF4-FFF2-40B4-BE49-F238E27FC236}">
                <a16:creationId xmlns:a16="http://schemas.microsoft.com/office/drawing/2014/main" id="{A859ABD5-03E5-ACB0-D94C-0907EA42A931}"/>
              </a:ext>
            </a:extLst>
          </p:cNvPr>
          <p:cNvGraphicFramePr>
            <a:graphicFrameLocks noGrp="1"/>
          </p:cNvGraphicFramePr>
          <p:nvPr>
            <p:extLst>
              <p:ext uri="{D42A27DB-BD31-4B8C-83A1-F6EECF244321}">
                <p14:modId xmlns:p14="http://schemas.microsoft.com/office/powerpoint/2010/main" val="1260419880"/>
              </p:ext>
            </p:extLst>
          </p:nvPr>
        </p:nvGraphicFramePr>
        <p:xfrm>
          <a:off x="83130" y="1551708"/>
          <a:ext cx="5929744" cy="4992864"/>
        </p:xfrm>
        <a:graphic>
          <a:graphicData uri="http://schemas.openxmlformats.org/drawingml/2006/table">
            <a:tbl>
              <a:tblPr firstRow="1" bandRow="1">
                <a:tableStyleId>{21E4AEA4-8DFA-4A89-87EB-49C32662AFE0}</a:tableStyleId>
              </a:tblPr>
              <a:tblGrid>
                <a:gridCol w="1659692">
                  <a:extLst>
                    <a:ext uri="{9D8B030D-6E8A-4147-A177-3AD203B41FA5}">
                      <a16:colId xmlns:a16="http://schemas.microsoft.com/office/drawing/2014/main" val="361256841"/>
                    </a:ext>
                  </a:extLst>
                </a:gridCol>
                <a:gridCol w="2135026">
                  <a:extLst>
                    <a:ext uri="{9D8B030D-6E8A-4147-A177-3AD203B41FA5}">
                      <a16:colId xmlns:a16="http://schemas.microsoft.com/office/drawing/2014/main" val="1320815969"/>
                    </a:ext>
                  </a:extLst>
                </a:gridCol>
                <a:gridCol w="2135026">
                  <a:extLst>
                    <a:ext uri="{9D8B030D-6E8A-4147-A177-3AD203B41FA5}">
                      <a16:colId xmlns:a16="http://schemas.microsoft.com/office/drawing/2014/main" val="1223452957"/>
                    </a:ext>
                  </a:extLst>
                </a:gridCol>
              </a:tblGrid>
              <a:tr h="642315">
                <a:tc>
                  <a:txBody>
                    <a:bodyPr/>
                    <a:lstStyle/>
                    <a:p>
                      <a:r>
                        <a:rPr lang="en-ZA" b="1" dirty="0"/>
                        <a:t>Threat Area</a:t>
                      </a:r>
                      <a:endParaRPr lang="en-ZA" dirty="0"/>
                    </a:p>
                  </a:txBody>
                  <a:tcPr anchor="ctr"/>
                </a:tc>
                <a:tc>
                  <a:txBody>
                    <a:bodyPr/>
                    <a:lstStyle/>
                    <a:p>
                      <a:r>
                        <a:rPr lang="en-ZA" b="1"/>
                        <a:t>Measure</a:t>
                      </a:r>
                      <a:endParaRPr lang="en-ZA"/>
                    </a:p>
                  </a:txBody>
                  <a:tcPr anchor="ctr"/>
                </a:tc>
                <a:tc>
                  <a:txBody>
                    <a:bodyPr/>
                    <a:lstStyle/>
                    <a:p>
                      <a:r>
                        <a:rPr lang="en-ZA" b="1"/>
                        <a:t>Tool &amp; Implementation</a:t>
                      </a:r>
                      <a:endParaRPr lang="en-ZA"/>
                    </a:p>
                  </a:txBody>
                  <a:tcPr anchor="ctr"/>
                </a:tc>
                <a:extLst>
                  <a:ext uri="{0D108BD9-81ED-4DB2-BD59-A6C34878D82A}">
                    <a16:rowId xmlns:a16="http://schemas.microsoft.com/office/drawing/2014/main" val="1415922466"/>
                  </a:ext>
                </a:extLst>
              </a:tr>
              <a:tr h="825833">
                <a:tc>
                  <a:txBody>
                    <a:bodyPr/>
                    <a:lstStyle/>
                    <a:p>
                      <a:r>
                        <a:rPr lang="en-ZA" sz="1200" b="1" dirty="0"/>
                        <a:t>Phishing Attacks</a:t>
                      </a:r>
                      <a:endParaRPr lang="en-ZA" sz="1200" dirty="0"/>
                    </a:p>
                  </a:txBody>
                  <a:tcPr anchor="ctr"/>
                </a:tc>
                <a:tc>
                  <a:txBody>
                    <a:bodyPr/>
                    <a:lstStyle/>
                    <a:p>
                      <a:r>
                        <a:rPr lang="en-ZA" sz="1200" dirty="0"/>
                        <a:t>Intelligent Email Filtering</a:t>
                      </a:r>
                    </a:p>
                  </a:txBody>
                  <a:tcPr anchor="ctr"/>
                </a:tc>
                <a:tc>
                  <a:txBody>
                    <a:bodyPr/>
                    <a:lstStyle/>
                    <a:p>
                      <a:r>
                        <a:rPr lang="en-US" sz="1200" b="1" dirty="0"/>
                        <a:t>Barracuda Sentinel</a:t>
                      </a:r>
                      <a:r>
                        <a:rPr lang="en-US" sz="1200" dirty="0"/>
                        <a:t>: Scans/block scams; staff simulations improve detection skills</a:t>
                      </a:r>
                    </a:p>
                  </a:txBody>
                  <a:tcPr anchor="ctr"/>
                </a:tc>
                <a:extLst>
                  <a:ext uri="{0D108BD9-81ED-4DB2-BD59-A6C34878D82A}">
                    <a16:rowId xmlns:a16="http://schemas.microsoft.com/office/drawing/2014/main" val="114058355"/>
                  </a:ext>
                </a:extLst>
              </a:tr>
              <a:tr h="924516">
                <a:tc>
                  <a:txBody>
                    <a:bodyPr/>
                    <a:lstStyle/>
                    <a:p>
                      <a:r>
                        <a:rPr lang="en-ZA" sz="1200" b="1"/>
                        <a:t>Unauthorized Access</a:t>
                      </a:r>
                      <a:endParaRPr lang="en-ZA" sz="1200"/>
                    </a:p>
                  </a:txBody>
                  <a:tcPr anchor="ctr"/>
                </a:tc>
                <a:tc>
                  <a:txBody>
                    <a:bodyPr/>
                    <a:lstStyle/>
                    <a:p>
                      <a:r>
                        <a:rPr lang="en-ZA" sz="1200" dirty="0"/>
                        <a:t>Endpoint Security &amp; Data Backups</a:t>
                      </a:r>
                    </a:p>
                  </a:txBody>
                  <a:tcPr anchor="ctr"/>
                </a:tc>
                <a:tc>
                  <a:txBody>
                    <a:bodyPr/>
                    <a:lstStyle/>
                    <a:p>
                      <a:r>
                        <a:rPr lang="en-US" sz="1200" b="1"/>
                        <a:t>CrowdStrike Falcon</a:t>
                      </a:r>
                      <a:r>
                        <a:rPr lang="en-US" sz="1200"/>
                        <a:t>: Monitors devices; </a:t>
                      </a:r>
                      <a:r>
                        <a:rPr lang="en-US" sz="1200" b="1"/>
                        <a:t>AWS S3</a:t>
                      </a:r>
                      <a:r>
                        <a:rPr lang="en-US" sz="1200"/>
                        <a:t>: Encrypted daily backups; quarterly recovery tests</a:t>
                      </a:r>
                    </a:p>
                  </a:txBody>
                  <a:tcPr anchor="ctr"/>
                </a:tc>
                <a:extLst>
                  <a:ext uri="{0D108BD9-81ED-4DB2-BD59-A6C34878D82A}">
                    <a16:rowId xmlns:a16="http://schemas.microsoft.com/office/drawing/2014/main" val="3982342107"/>
                  </a:ext>
                </a:extLst>
              </a:tr>
              <a:tr h="751168">
                <a:tc>
                  <a:txBody>
                    <a:bodyPr/>
                    <a:lstStyle/>
                    <a:p>
                      <a:r>
                        <a:rPr lang="en-ZA" sz="1200" b="1"/>
                        <a:t>DDoS Attacks</a:t>
                      </a:r>
                      <a:endParaRPr lang="en-ZA" sz="1200"/>
                    </a:p>
                  </a:txBody>
                  <a:tcPr anchor="ctr"/>
                </a:tc>
                <a:tc>
                  <a:txBody>
                    <a:bodyPr/>
                    <a:lstStyle/>
                    <a:p>
                      <a:r>
                        <a:rPr lang="en-ZA" sz="1200" dirty="0"/>
                        <a:t>Cloud-Based Traffic Protection</a:t>
                      </a:r>
                    </a:p>
                  </a:txBody>
                  <a:tcPr anchor="ctr"/>
                </a:tc>
                <a:tc>
                  <a:txBody>
                    <a:bodyPr/>
                    <a:lstStyle/>
                    <a:p>
                      <a:r>
                        <a:rPr lang="en-US" sz="1200" b="1"/>
                        <a:t>Cloudflare</a:t>
                      </a:r>
                      <a:r>
                        <a:rPr lang="en-US" sz="1200"/>
                        <a:t>: Manages traffic, blocks excess requests; annual tests verify uptime</a:t>
                      </a:r>
                    </a:p>
                  </a:txBody>
                  <a:tcPr anchor="ctr"/>
                </a:tc>
                <a:extLst>
                  <a:ext uri="{0D108BD9-81ED-4DB2-BD59-A6C34878D82A}">
                    <a16:rowId xmlns:a16="http://schemas.microsoft.com/office/drawing/2014/main" val="3570415275"/>
                  </a:ext>
                </a:extLst>
              </a:tr>
              <a:tr h="924516">
                <a:tc>
                  <a:txBody>
                    <a:bodyPr/>
                    <a:lstStyle/>
                    <a:p>
                      <a:r>
                        <a:rPr lang="en-ZA" sz="1200" b="1"/>
                        <a:t>Insider Risks</a:t>
                      </a:r>
                      <a:endParaRPr lang="en-ZA" sz="1200"/>
                    </a:p>
                  </a:txBody>
                  <a:tcPr anchor="ctr"/>
                </a:tc>
                <a:tc>
                  <a:txBody>
                    <a:bodyPr/>
                    <a:lstStyle/>
                    <a:p>
                      <a:r>
                        <a:rPr lang="en-ZA" sz="1200"/>
                        <a:t>Behavior Monitoring &amp; Access Controls</a:t>
                      </a:r>
                    </a:p>
                  </a:txBody>
                  <a:tcPr anchor="ctr"/>
                </a:tc>
                <a:tc>
                  <a:txBody>
                    <a:bodyPr/>
                    <a:lstStyle/>
                    <a:p>
                      <a:r>
                        <a:rPr lang="en-US" sz="1200" b="1" dirty="0"/>
                        <a:t>Splunk UBA</a:t>
                      </a:r>
                      <a:r>
                        <a:rPr lang="en-US" sz="1200" dirty="0"/>
                        <a:t>: Flags anomalies (e.g., odd access times); role-based access limits; monthly privilege reviews</a:t>
                      </a:r>
                    </a:p>
                  </a:txBody>
                  <a:tcPr anchor="ctr"/>
                </a:tc>
                <a:extLst>
                  <a:ext uri="{0D108BD9-81ED-4DB2-BD59-A6C34878D82A}">
                    <a16:rowId xmlns:a16="http://schemas.microsoft.com/office/drawing/2014/main" val="1163075728"/>
                  </a:ext>
                </a:extLst>
              </a:tr>
              <a:tr h="924516">
                <a:tc>
                  <a:txBody>
                    <a:bodyPr/>
                    <a:lstStyle/>
                    <a:p>
                      <a:r>
                        <a:rPr lang="en-ZA" sz="1200" b="1"/>
                        <a:t>Shadow IT</a:t>
                      </a:r>
                      <a:endParaRPr lang="en-ZA" sz="1200"/>
                    </a:p>
                  </a:txBody>
                  <a:tcPr anchor="ctr"/>
                </a:tc>
                <a:tc>
                  <a:txBody>
                    <a:bodyPr/>
                    <a:lstStyle/>
                    <a:p>
                      <a:r>
                        <a:rPr lang="en-ZA" sz="1200"/>
                        <a:t>Application Usage Monitoring</a:t>
                      </a:r>
                    </a:p>
                  </a:txBody>
                  <a:tcPr anchor="ctr"/>
                </a:tc>
                <a:tc>
                  <a:txBody>
                    <a:bodyPr/>
                    <a:lstStyle/>
                    <a:p>
                      <a:r>
                        <a:rPr lang="en-US" sz="1200" b="1" dirty="0"/>
                        <a:t>Microsoft Defender for Cloud Apps</a:t>
                      </a:r>
                      <a:r>
                        <a:rPr lang="en-US" sz="1200" dirty="0"/>
                        <a:t>: Blocks unapproved software; maintains quarterly-reviewed tool list</a:t>
                      </a:r>
                    </a:p>
                  </a:txBody>
                  <a:tcPr anchor="ctr"/>
                </a:tc>
                <a:extLst>
                  <a:ext uri="{0D108BD9-81ED-4DB2-BD59-A6C34878D82A}">
                    <a16:rowId xmlns:a16="http://schemas.microsoft.com/office/drawing/2014/main" val="2376089064"/>
                  </a:ext>
                </a:extLst>
              </a:tr>
            </a:tbl>
          </a:graphicData>
        </a:graphic>
      </p:graphicFrame>
    </p:spTree>
    <p:extLst>
      <p:ext uri="{BB962C8B-B14F-4D97-AF65-F5344CB8AC3E}">
        <p14:creationId xmlns:p14="http://schemas.microsoft.com/office/powerpoint/2010/main" val="330965897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9D21D-9195-188D-E08A-B61F41E12F00}"/>
              </a:ext>
            </a:extLst>
          </p:cNvPr>
          <p:cNvSpPr>
            <a:spLocks noGrp="1"/>
          </p:cNvSpPr>
          <p:nvPr>
            <p:ph type="title"/>
          </p:nvPr>
        </p:nvSpPr>
        <p:spPr>
          <a:xfrm>
            <a:off x="804672" y="304192"/>
            <a:ext cx="4486656" cy="1141497"/>
          </a:xfrm>
        </p:spPr>
        <p:txBody>
          <a:bodyPr/>
          <a:lstStyle/>
          <a:p>
            <a:r>
              <a:rPr lang="en-ZA" dirty="0"/>
              <a:t>Monitoring Strategy</a:t>
            </a:r>
          </a:p>
        </p:txBody>
      </p:sp>
      <p:sp>
        <p:nvSpPr>
          <p:cNvPr id="22" name="TextBox 21">
            <a:extLst>
              <a:ext uri="{FF2B5EF4-FFF2-40B4-BE49-F238E27FC236}">
                <a16:creationId xmlns:a16="http://schemas.microsoft.com/office/drawing/2014/main" id="{7C42BA7F-1816-3D3E-C375-767C61EF145D}"/>
              </a:ext>
            </a:extLst>
          </p:cNvPr>
          <p:cNvSpPr txBox="1"/>
          <p:nvPr/>
        </p:nvSpPr>
        <p:spPr>
          <a:xfrm>
            <a:off x="83127" y="1542473"/>
            <a:ext cx="5791200" cy="5047536"/>
          </a:xfrm>
          <a:prstGeom prst="rect">
            <a:avLst/>
          </a:prstGeom>
          <a:noFill/>
        </p:spPr>
        <p:txBody>
          <a:bodyPr wrap="square" rtlCol="0">
            <a:spAutoFit/>
          </a:bodyPr>
          <a:lstStyle/>
          <a:p>
            <a:pPr>
              <a:buNone/>
            </a:pPr>
            <a:r>
              <a:rPr lang="en-US" sz="1400" dirty="0">
                <a:solidFill>
                  <a:schemeClr val="bg1"/>
                </a:solidFill>
              </a:rPr>
              <a:t>FinSecure Ltd (FSL) is establishing a lightweight Security Operations Center (SOC) to monitor and protect systems around the clock. This SOC combines the expertise of our internal IT team with selected external specialists for optimal efficiency and coverage.</a:t>
            </a:r>
          </a:p>
          <a:p>
            <a:pPr>
              <a:buNone/>
            </a:pPr>
            <a:endParaRPr lang="en-US" sz="1400" dirty="0">
              <a:solidFill>
                <a:schemeClr val="bg1"/>
              </a:solidFill>
            </a:endParaRPr>
          </a:p>
          <a:p>
            <a:pPr>
              <a:buNone/>
            </a:pPr>
            <a:r>
              <a:rPr lang="en-US" sz="1400" dirty="0">
                <a:solidFill>
                  <a:schemeClr val="bg1"/>
                </a:solidFill>
              </a:rPr>
              <a:t>Key Components:</a:t>
            </a:r>
          </a:p>
          <a:p>
            <a:pPr>
              <a:buFont typeface="Arial" panose="020B0604020202020204" pitchFamily="34" charset="0"/>
              <a:buChar char="•"/>
            </a:pPr>
            <a:r>
              <a:rPr lang="en-US" sz="1400" dirty="0">
                <a:solidFill>
                  <a:schemeClr val="bg1"/>
                </a:solidFill>
              </a:rPr>
              <a:t>Advanced Security Tools:</a:t>
            </a:r>
            <a:br>
              <a:rPr lang="en-US" sz="1400" dirty="0">
                <a:solidFill>
                  <a:schemeClr val="bg1"/>
                </a:solidFill>
              </a:rPr>
            </a:br>
            <a:r>
              <a:rPr lang="en-US" sz="1400" dirty="0">
                <a:solidFill>
                  <a:schemeClr val="bg1"/>
                </a:solidFill>
              </a:rPr>
              <a:t>We will implement a Security Information and Event Management (SIEM) system—such as Splunk or IBM </a:t>
            </a:r>
            <a:r>
              <a:rPr lang="en-US" sz="1400" dirty="0" err="1">
                <a:solidFill>
                  <a:schemeClr val="bg1"/>
                </a:solidFill>
              </a:rPr>
              <a:t>QRadar</a:t>
            </a:r>
            <a:r>
              <a:rPr lang="en-US" sz="1400" dirty="0">
                <a:solidFill>
                  <a:schemeClr val="bg1"/>
                </a:solidFill>
              </a:rPr>
              <a:t>.</a:t>
            </a:r>
            <a:br>
              <a:rPr lang="en-US" sz="1400" dirty="0">
                <a:solidFill>
                  <a:schemeClr val="bg1"/>
                </a:solidFill>
              </a:rPr>
            </a:br>
            <a:r>
              <a:rPr lang="en-US" sz="1400" dirty="0">
                <a:solidFill>
                  <a:schemeClr val="bg1"/>
                </a:solidFill>
              </a:rPr>
              <a:t>These tools collect network activity logs and use real-time analytics to detect threats like unauthorized access attempts or unusual traffic patterns.</a:t>
            </a:r>
          </a:p>
          <a:p>
            <a:pPr>
              <a:buFont typeface="Arial" panose="020B0604020202020204" pitchFamily="34" charset="0"/>
              <a:buChar char="•"/>
            </a:pPr>
            <a:r>
              <a:rPr lang="en-US" sz="1400" dirty="0">
                <a:solidFill>
                  <a:schemeClr val="bg1"/>
                </a:solidFill>
              </a:rPr>
              <a:t>24/7 Monitoring:</a:t>
            </a:r>
            <a:br>
              <a:rPr lang="en-US" sz="1400" dirty="0">
                <a:solidFill>
                  <a:schemeClr val="bg1"/>
                </a:solidFill>
              </a:rPr>
            </a:br>
            <a:r>
              <a:rPr lang="en-US" sz="1400" dirty="0">
                <a:solidFill>
                  <a:schemeClr val="bg1"/>
                </a:solidFill>
              </a:rPr>
              <a:t>The SOC will operate 24 hours a day, 7 days a week.</a:t>
            </a:r>
            <a:br>
              <a:rPr lang="en-US" sz="1400" dirty="0">
                <a:solidFill>
                  <a:schemeClr val="bg1"/>
                </a:solidFill>
              </a:rPr>
            </a:br>
            <a:r>
              <a:rPr lang="en-US" sz="1400" dirty="0">
                <a:solidFill>
                  <a:schemeClr val="bg1"/>
                </a:solidFill>
              </a:rPr>
              <a:t>The SIEM system will automatically trigger alerts for suspicious behavior—such as repeated login failures or late-night data transfers.</a:t>
            </a:r>
          </a:p>
          <a:p>
            <a:pPr>
              <a:buFont typeface="Arial" panose="020B0604020202020204" pitchFamily="34" charset="0"/>
              <a:buChar char="•"/>
            </a:pPr>
            <a:r>
              <a:rPr lang="en-US" sz="1400" dirty="0">
                <a:solidFill>
                  <a:schemeClr val="bg1"/>
                </a:solidFill>
              </a:rPr>
              <a:t>Response Targets:</a:t>
            </a:r>
            <a:br>
              <a:rPr lang="en-US" sz="1400" dirty="0">
                <a:solidFill>
                  <a:schemeClr val="bg1"/>
                </a:solidFill>
              </a:rPr>
            </a:br>
            <a:r>
              <a:rPr lang="en-US" sz="1400" dirty="0">
                <a:solidFill>
                  <a:schemeClr val="bg1"/>
                </a:solidFill>
              </a:rPr>
              <a:t>Our goal is to act fast:</a:t>
            </a:r>
          </a:p>
          <a:p>
            <a:pPr marL="742950" lvl="1" indent="-285750">
              <a:buFont typeface="Arial" panose="020B0604020202020204" pitchFamily="34" charset="0"/>
              <a:buChar char="•"/>
            </a:pPr>
            <a:r>
              <a:rPr lang="en-US" sz="1400" dirty="0">
                <a:solidFill>
                  <a:schemeClr val="bg1"/>
                </a:solidFill>
              </a:rPr>
              <a:t>Mean Time to Detect (MTTD): Under 30 minutes</a:t>
            </a:r>
          </a:p>
          <a:p>
            <a:pPr marL="742950" lvl="1" indent="-285750">
              <a:buFont typeface="Arial" panose="020B0604020202020204" pitchFamily="34" charset="0"/>
              <a:buChar char="•"/>
            </a:pPr>
            <a:r>
              <a:rPr lang="en-US" sz="1400" dirty="0">
                <a:solidFill>
                  <a:schemeClr val="bg1"/>
                </a:solidFill>
              </a:rPr>
              <a:t>Mean Time to Respond (MTTR): Also under 30 minutes</a:t>
            </a:r>
          </a:p>
          <a:p>
            <a:pPr lvl="1"/>
            <a:endParaRPr lang="en-US" sz="1400" dirty="0">
              <a:solidFill>
                <a:schemeClr val="bg1"/>
              </a:solidFill>
            </a:endParaRPr>
          </a:p>
          <a:p>
            <a:r>
              <a:rPr lang="en-US" sz="1400" dirty="0">
                <a:solidFill>
                  <a:schemeClr val="bg1"/>
                </a:solidFill>
              </a:rPr>
              <a:t>Outcome:</a:t>
            </a:r>
            <a:br>
              <a:rPr lang="en-US" sz="1400" dirty="0">
                <a:solidFill>
                  <a:schemeClr val="bg1"/>
                </a:solidFill>
              </a:rPr>
            </a:br>
            <a:r>
              <a:rPr lang="en-US" sz="1400" dirty="0">
                <a:solidFill>
                  <a:schemeClr val="bg1"/>
                </a:solidFill>
              </a:rPr>
              <a:t>This proactive monitoring approach enables immediate threat detection and containment, ensuring consistent protection of FSL’s systems and data.</a:t>
            </a:r>
            <a:endParaRPr lang="en-ZA" sz="1400" dirty="0">
              <a:solidFill>
                <a:schemeClr val="bg1"/>
              </a:solidFill>
            </a:endParaRPr>
          </a:p>
        </p:txBody>
      </p:sp>
      <p:pic>
        <p:nvPicPr>
          <p:cNvPr id="29" name="Content Placeholder 28" descr="A diagram of a computer&#10;&#10;AI-generated content may be incorrect.">
            <a:extLst>
              <a:ext uri="{FF2B5EF4-FFF2-40B4-BE49-F238E27FC236}">
                <a16:creationId xmlns:a16="http://schemas.microsoft.com/office/drawing/2014/main" id="{8425FD39-6CF8-EC26-C254-D6665D391D0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03254" y="1684964"/>
            <a:ext cx="5605174" cy="3736782"/>
          </a:xfrm>
          <a:prstGeom prst="rect">
            <a:avLst/>
          </a:prstGeom>
          <a:noFill/>
          <a:ln>
            <a:noFill/>
          </a:ln>
        </p:spPr>
      </p:pic>
    </p:spTree>
    <p:extLst>
      <p:ext uri="{BB962C8B-B14F-4D97-AF65-F5344CB8AC3E}">
        <p14:creationId xmlns:p14="http://schemas.microsoft.com/office/powerpoint/2010/main" val="287926460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81F11-60FE-67BF-8649-F9E2839EA218}"/>
              </a:ext>
            </a:extLst>
          </p:cNvPr>
          <p:cNvSpPr>
            <a:spLocks noGrp="1"/>
          </p:cNvSpPr>
          <p:nvPr>
            <p:ph type="title"/>
          </p:nvPr>
        </p:nvSpPr>
        <p:spPr>
          <a:xfrm>
            <a:off x="769620" y="350374"/>
            <a:ext cx="4486656" cy="1141497"/>
          </a:xfrm>
        </p:spPr>
        <p:txBody>
          <a:bodyPr/>
          <a:lstStyle/>
          <a:p>
            <a:r>
              <a:rPr lang="en-ZA" dirty="0"/>
              <a:t>Incident Response Plan</a:t>
            </a:r>
          </a:p>
        </p:txBody>
      </p:sp>
      <p:sp>
        <p:nvSpPr>
          <p:cNvPr id="4" name="Text Placeholder 3">
            <a:extLst>
              <a:ext uri="{FF2B5EF4-FFF2-40B4-BE49-F238E27FC236}">
                <a16:creationId xmlns:a16="http://schemas.microsoft.com/office/drawing/2014/main" id="{73546B04-F18A-E3CA-26D6-04D69F6EB173}"/>
              </a:ext>
            </a:extLst>
          </p:cNvPr>
          <p:cNvSpPr>
            <a:spLocks noGrp="1"/>
          </p:cNvSpPr>
          <p:nvPr>
            <p:ph type="body" sz="half" idx="2"/>
          </p:nvPr>
        </p:nvSpPr>
        <p:spPr>
          <a:xfrm>
            <a:off x="769621" y="1776535"/>
            <a:ext cx="4486656" cy="4892119"/>
          </a:xfrm>
        </p:spPr>
        <p:txBody>
          <a:bodyPr>
            <a:normAutofit fontScale="92500" lnSpcReduction="20000"/>
          </a:bodyPr>
          <a:lstStyle/>
          <a:p>
            <a:pPr>
              <a:buNone/>
            </a:pPr>
            <a:r>
              <a:rPr lang="en-US" dirty="0"/>
              <a:t>🔹 </a:t>
            </a:r>
            <a:r>
              <a:rPr lang="en-US" b="1" dirty="0"/>
              <a:t>1. Preparation</a:t>
            </a:r>
            <a:br>
              <a:rPr lang="en-US" dirty="0"/>
            </a:br>
            <a:r>
              <a:rPr lang="en-US" dirty="0"/>
              <a:t>Key roles assigned (e.g., Incident Commander, IT Lead).</a:t>
            </a:r>
            <a:br>
              <a:rPr lang="en-US" dirty="0"/>
            </a:br>
            <a:r>
              <a:rPr lang="en-US" dirty="0"/>
              <a:t>Contacts are kept current; tools and response plans are tested regularly.</a:t>
            </a:r>
          </a:p>
          <a:p>
            <a:pPr>
              <a:buNone/>
            </a:pPr>
            <a:r>
              <a:rPr lang="en-US" dirty="0"/>
              <a:t>🔹 </a:t>
            </a:r>
            <a:r>
              <a:rPr lang="en-US" b="1" dirty="0"/>
              <a:t>2. Identification</a:t>
            </a:r>
            <a:br>
              <a:rPr lang="en-US" dirty="0"/>
            </a:br>
            <a:r>
              <a:rPr lang="en-US" dirty="0"/>
              <a:t>SIEM tools (e.g., Splunk/</a:t>
            </a:r>
            <a:r>
              <a:rPr lang="en-US" dirty="0" err="1"/>
              <a:t>QRadar</a:t>
            </a:r>
            <a:r>
              <a:rPr lang="en-US" dirty="0"/>
              <a:t>) detect issues; staff can report suspicious activity.</a:t>
            </a:r>
            <a:br>
              <a:rPr lang="en-US" dirty="0"/>
            </a:br>
            <a:r>
              <a:rPr lang="en-US" dirty="0"/>
              <a:t>Incidents are confirmed within </a:t>
            </a:r>
            <a:r>
              <a:rPr lang="en-US" b="1" dirty="0"/>
              <a:t>15 minutes</a:t>
            </a:r>
            <a:r>
              <a:rPr lang="en-US" dirty="0"/>
              <a:t>.</a:t>
            </a:r>
          </a:p>
          <a:p>
            <a:pPr>
              <a:buNone/>
            </a:pPr>
            <a:r>
              <a:rPr lang="en-US" dirty="0"/>
              <a:t>🔹 </a:t>
            </a:r>
            <a:r>
              <a:rPr lang="en-US" b="1" dirty="0"/>
              <a:t>3. Containment</a:t>
            </a:r>
            <a:br>
              <a:rPr lang="en-US" dirty="0"/>
            </a:br>
            <a:r>
              <a:rPr lang="en-US" dirty="0"/>
              <a:t>Affected systems are </a:t>
            </a:r>
            <a:r>
              <a:rPr lang="en-US" b="1" dirty="0"/>
              <a:t>isolated within 1 hour</a:t>
            </a:r>
            <a:r>
              <a:rPr lang="en-US" dirty="0"/>
              <a:t> using network segmentation to stop spread.</a:t>
            </a:r>
          </a:p>
          <a:p>
            <a:pPr>
              <a:buNone/>
            </a:pPr>
            <a:r>
              <a:rPr lang="en-US" dirty="0"/>
              <a:t>🔹 </a:t>
            </a:r>
            <a:r>
              <a:rPr lang="en-US" b="1" dirty="0"/>
              <a:t>4. Eradication</a:t>
            </a:r>
            <a:br>
              <a:rPr lang="en-US" dirty="0"/>
            </a:br>
            <a:r>
              <a:rPr lang="en-US" dirty="0"/>
              <a:t>Threat is eliminated using forensic tools.</a:t>
            </a:r>
            <a:br>
              <a:rPr lang="en-US" dirty="0"/>
            </a:br>
            <a:r>
              <a:rPr lang="en-US" dirty="0"/>
              <a:t>Goal: Clean the system thoroughly within </a:t>
            </a:r>
            <a:r>
              <a:rPr lang="en-US" b="1" dirty="0"/>
              <a:t>24 hours</a:t>
            </a:r>
            <a:r>
              <a:rPr lang="en-US" dirty="0"/>
              <a:t>.</a:t>
            </a:r>
          </a:p>
          <a:p>
            <a:pPr>
              <a:buNone/>
            </a:pPr>
            <a:r>
              <a:rPr lang="en-US" dirty="0"/>
              <a:t>🔹 </a:t>
            </a:r>
            <a:r>
              <a:rPr lang="en-US" b="1" dirty="0"/>
              <a:t>5. Recovery</a:t>
            </a:r>
            <a:br>
              <a:rPr lang="en-US" dirty="0"/>
            </a:br>
            <a:r>
              <a:rPr lang="en-US" dirty="0"/>
              <a:t>Restore operations using </a:t>
            </a:r>
            <a:r>
              <a:rPr lang="en-US" b="1" dirty="0"/>
              <a:t>clean backups</a:t>
            </a:r>
            <a:r>
              <a:rPr lang="en-US" dirty="0"/>
              <a:t>.</a:t>
            </a:r>
            <a:br>
              <a:rPr lang="en-US" dirty="0"/>
            </a:br>
            <a:r>
              <a:rPr lang="en-US" dirty="0"/>
              <a:t>Verify systems are secure and resume functionality within </a:t>
            </a:r>
            <a:r>
              <a:rPr lang="en-US" b="1" dirty="0"/>
              <a:t>48 hours</a:t>
            </a:r>
            <a:r>
              <a:rPr lang="en-US" dirty="0"/>
              <a:t>.</a:t>
            </a:r>
          </a:p>
          <a:p>
            <a:r>
              <a:rPr lang="en-US" dirty="0"/>
              <a:t>🔹 </a:t>
            </a:r>
            <a:r>
              <a:rPr lang="en-US" b="1" dirty="0"/>
              <a:t>6. Lessons Learned</a:t>
            </a:r>
            <a:br>
              <a:rPr lang="en-US" dirty="0"/>
            </a:br>
            <a:r>
              <a:rPr lang="en-US" dirty="0"/>
              <a:t>Post-incident review within </a:t>
            </a:r>
            <a:r>
              <a:rPr lang="en-US" b="1" dirty="0"/>
              <a:t>7 days</a:t>
            </a:r>
            <a:r>
              <a:rPr lang="en-US" dirty="0"/>
              <a:t>.</a:t>
            </a:r>
            <a:br>
              <a:rPr lang="en-US" dirty="0"/>
            </a:br>
            <a:r>
              <a:rPr lang="en-US" dirty="0"/>
              <a:t>Plans are refined, and security gaps are addressed for future resilience.</a:t>
            </a:r>
          </a:p>
          <a:p>
            <a:endParaRPr lang="en-ZA" dirty="0"/>
          </a:p>
        </p:txBody>
      </p:sp>
      <p:pic>
        <p:nvPicPr>
          <p:cNvPr id="5" name="Content Placeholder 4" descr="A diagram of a computer system&#10;&#10;AI-generated content may be incorrect.">
            <a:extLst>
              <a:ext uri="{FF2B5EF4-FFF2-40B4-BE49-F238E27FC236}">
                <a16:creationId xmlns:a16="http://schemas.microsoft.com/office/drawing/2014/main" id="{8D0D310A-6A45-212F-B604-D2A6E978ABB9}"/>
              </a:ext>
            </a:extLst>
          </p:cNvPr>
          <p:cNvPicPr>
            <a:picLocks noGrp="1" noChangeAspect="1"/>
          </p:cNvPicPr>
          <p:nvPr>
            <p:ph idx="1"/>
          </p:nvPr>
        </p:nvPicPr>
        <p:blipFill>
          <a:blip r:embed="rId2"/>
          <a:stretch>
            <a:fillRect/>
          </a:stretch>
        </p:blipFill>
        <p:spPr>
          <a:xfrm>
            <a:off x="6347836" y="921122"/>
            <a:ext cx="5648989" cy="5578762"/>
          </a:xfrm>
          <a:prstGeom prst="rect">
            <a:avLst/>
          </a:prstGeom>
        </p:spPr>
      </p:pic>
    </p:spTree>
    <p:extLst>
      <p:ext uri="{BB962C8B-B14F-4D97-AF65-F5344CB8AC3E}">
        <p14:creationId xmlns:p14="http://schemas.microsoft.com/office/powerpoint/2010/main" val="24101840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D2994D-90AD-1925-7184-E19061B0F758}"/>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600" b="1">
                <a:effectLst/>
              </a:rPr>
              <a:t>Training and Awareness Program</a:t>
            </a:r>
            <a:endParaRPr lang="en-US" sz="2600"/>
          </a:p>
        </p:txBody>
      </p:sp>
      <p:sp>
        <p:nvSpPr>
          <p:cNvPr id="10" name="Rectangle 9">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training and awareness program&#10;&#10;AI-generated content may be incorrect.">
            <a:extLst>
              <a:ext uri="{FF2B5EF4-FFF2-40B4-BE49-F238E27FC236}">
                <a16:creationId xmlns:a16="http://schemas.microsoft.com/office/drawing/2014/main" id="{24D374BF-1AE3-AB4C-2737-65DB47451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140452" y="1294074"/>
            <a:ext cx="5925312" cy="3955145"/>
          </a:xfrm>
          <a:prstGeom prst="rect">
            <a:avLst/>
          </a:prstGeom>
          <a:noFill/>
        </p:spPr>
      </p:pic>
    </p:spTree>
    <p:extLst>
      <p:ext uri="{BB962C8B-B14F-4D97-AF65-F5344CB8AC3E}">
        <p14:creationId xmlns:p14="http://schemas.microsoft.com/office/powerpoint/2010/main" val="303184786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B8AC3-B398-FC8A-1CE3-5D4C92918707}"/>
              </a:ext>
            </a:extLst>
          </p:cNvPr>
          <p:cNvSpPr>
            <a:spLocks noGrp="1"/>
          </p:cNvSpPr>
          <p:nvPr>
            <p:ph type="title"/>
          </p:nvPr>
        </p:nvSpPr>
        <p:spPr>
          <a:xfrm>
            <a:off x="792805" y="640080"/>
            <a:ext cx="5291327" cy="1188720"/>
          </a:xfrm>
          <a:solidFill>
            <a:srgbClr val="FFFFFF"/>
          </a:solidFill>
          <a:ln>
            <a:solidFill>
              <a:srgbClr val="404040"/>
            </a:solidFill>
          </a:ln>
        </p:spPr>
        <p:txBody>
          <a:bodyPr vert="horz" lIns="182880" tIns="182880" rIns="182880" bIns="182880" rtlCol="0" anchor="ctr">
            <a:normAutofit/>
          </a:bodyPr>
          <a:lstStyle/>
          <a:p>
            <a:r>
              <a:rPr lang="en-US" sz="2800" dirty="0"/>
              <a:t>Conclusion</a:t>
            </a:r>
          </a:p>
        </p:txBody>
      </p:sp>
      <p:sp>
        <p:nvSpPr>
          <p:cNvPr id="4" name="Text Placeholder 3">
            <a:extLst>
              <a:ext uri="{FF2B5EF4-FFF2-40B4-BE49-F238E27FC236}">
                <a16:creationId xmlns:a16="http://schemas.microsoft.com/office/drawing/2014/main" id="{5C5ADAD7-DF92-DA63-475C-48FEF62F4EF0}"/>
              </a:ext>
            </a:extLst>
          </p:cNvPr>
          <p:cNvSpPr>
            <a:spLocks noGrp="1"/>
          </p:cNvSpPr>
          <p:nvPr>
            <p:ph type="body" sz="half" idx="2"/>
          </p:nvPr>
        </p:nvSpPr>
        <p:spPr>
          <a:xfrm>
            <a:off x="640081" y="2070949"/>
            <a:ext cx="5691050" cy="3671406"/>
          </a:xfrm>
        </p:spPr>
        <p:txBody>
          <a:bodyPr vert="horz" lIns="91440" tIns="45720" rIns="91440" bIns="45720" rtlCol="0">
            <a:normAutofit/>
          </a:bodyPr>
          <a:lstStyle/>
          <a:p>
            <a:pPr indent="-228600" algn="l">
              <a:lnSpc>
                <a:spcPct val="90000"/>
              </a:lnSpc>
              <a:buFont typeface="Arial" panose="020B0604020202020204" pitchFamily="34" charset="0"/>
              <a:buChar char="•"/>
            </a:pPr>
            <a:r>
              <a:rPr lang="en-US" sz="1800" dirty="0">
                <a:effectLst/>
              </a:rPr>
              <a:t>FinSecure Ltd stands at a critical juncture—recent phishing attacks and unauthorized access attempts expose vulnerabilities that threaten our operations, client trust, and regulatory compliance. </a:t>
            </a:r>
          </a:p>
          <a:p>
            <a:pPr algn="l">
              <a:lnSpc>
                <a:spcPct val="90000"/>
              </a:lnSpc>
            </a:pPr>
            <a:r>
              <a:rPr lang="en-US" sz="1800" dirty="0">
                <a:effectLst/>
              </a:rPr>
              <a:t>This comprehensive strategy identifies key threats, enforces robust policies, implements targeted mitigation, ensures vigilant monitoring, and empowers staff through training. By addressing these risks, we safeguard our financial data, maintain service continuity, and strengthen our reputation. </a:t>
            </a:r>
          </a:p>
          <a:p>
            <a:pPr algn="l">
              <a:lnSpc>
                <a:spcPct val="90000"/>
              </a:lnSpc>
            </a:pPr>
            <a:r>
              <a:rPr lang="en-US" sz="1800" dirty="0">
                <a:effectLst/>
              </a:rPr>
              <a:t>I urge the board to approve a budget for 2025 implementation, ensuring FSL’s resilience in an increasingly hostile digital landscape. Let’s secure our future—together.</a:t>
            </a:r>
          </a:p>
          <a:p>
            <a:pPr indent="-228600" algn="l">
              <a:lnSpc>
                <a:spcPct val="90000"/>
              </a:lnSpc>
              <a:buFont typeface="Arial" panose="020B0604020202020204" pitchFamily="34" charset="0"/>
              <a:buChar char="•"/>
            </a:pPr>
            <a:endParaRPr lang="en-US" dirty="0"/>
          </a:p>
        </p:txBody>
      </p:sp>
      <p:sp>
        <p:nvSpPr>
          <p:cNvPr id="16" name="Rectangle 15">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Illustration vector graphic cartoon character of cyber security 6584841 ...">
            <a:extLst>
              <a:ext uri="{FF2B5EF4-FFF2-40B4-BE49-F238E27FC236}">
                <a16:creationId xmlns:a16="http://schemas.microsoft.com/office/drawing/2014/main" id="{F2CA84EF-CDFC-BE18-0F7C-B4C32F711B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5364" y="2070949"/>
            <a:ext cx="3355848" cy="2399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6531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269</TotalTime>
  <Words>1465</Words>
  <Application>Microsoft Office PowerPoint</Application>
  <PresentationFormat>Widescreen</PresentationFormat>
  <Paragraphs>120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Arial Unicode MS</vt:lpstr>
      <vt:lpstr>Gill Sans MT</vt:lpstr>
      <vt:lpstr>Parcel</vt:lpstr>
      <vt:lpstr>Strengthening Cybersecurity at FinSecure Ltd   A Comprehensive Strategy to Protect Our Future  By: Rehan Joseph</vt:lpstr>
      <vt:lpstr>External Threats to FinSecure Ltd (FSL)</vt:lpstr>
      <vt:lpstr>DDoS Attacks – A Deeper Dive</vt:lpstr>
      <vt:lpstr>Internal Security Risks at FSL</vt:lpstr>
      <vt:lpstr>FSL Security Policies</vt:lpstr>
      <vt:lpstr>Targeted Cybersecurity Measures at FinSecure Ltd (FSL)</vt:lpstr>
      <vt:lpstr>Monitoring Strategy</vt:lpstr>
      <vt:lpstr>Incident Response Plan</vt:lpstr>
      <vt:lpstr>Training and Awareness Program</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Rehan Joseph (2404834)</dc:creator>
  <cp:lastModifiedBy>Rehan Joseph (2404834)</cp:lastModifiedBy>
  <cp:revision>11</cp:revision>
  <dcterms:created xsi:type="dcterms:W3CDTF">2025-05-05T11:03:53Z</dcterms:created>
  <dcterms:modified xsi:type="dcterms:W3CDTF">2025-05-13T08:18:35Z</dcterms:modified>
</cp:coreProperties>
</file>