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A15F2-1A6C-08F0-6477-EB1377B93E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99EC35-EA98-B5B0-88F2-D8B693EFCE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6A574C-E72A-75A6-456D-01BAEBA5C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B4447-E212-46C1-9A6C-C1383F5E1B8E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3264C5-8D80-59E5-E40C-F6DFD24B43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175A3B-68AF-3BA9-2554-2664A2CDA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BB162-09C0-4FFA-BB58-8B3C6FCDE5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0031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4E0D2-3DBA-C0CB-224E-67BEA73515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FC60B9-6F74-390E-9174-F95094D1A5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B44B6D-63A2-08DC-ACDF-FE1E6343B2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B4447-E212-46C1-9A6C-C1383F5E1B8E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EB1545-6D2B-900A-52CE-0FBAFD7B59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578DEA-78A4-57BA-0BF2-B211084A04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BB162-09C0-4FFA-BB58-8B3C6FCDE5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7408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B0131-1AE2-B7E6-350E-4C12A74452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E54C01-49C9-2562-94A4-DE007150DF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7C0452-4B82-0E4F-C7A6-B95B3C46C1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B4447-E212-46C1-9A6C-C1383F5E1B8E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638071-F124-02C7-0001-101AF02A0A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9E4757-8533-6490-3207-DA510F3AE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BB162-09C0-4FFA-BB58-8B3C6FCDE5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4435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23699C-A54F-3200-2ADA-4A8CA5F44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53F94-F0C7-E462-9540-6530AFCB20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675C42-DF52-87AA-B39F-69184ECE42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590B84-CDA8-047B-BDA5-BCBB0EE4FA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B4447-E212-46C1-9A6C-C1383F5E1B8E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FB2894-2A08-C863-7715-F3E686E5B3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487817-1A55-95C7-6065-3D675349E6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BB162-09C0-4FFA-BB58-8B3C6FCDE5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469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9BE0AA-6FD4-BD88-9F17-305D5D13F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94ADE2-8525-8D78-58C5-3C3038DED8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95DD2D-BAEE-09B5-872E-1B5535B7FD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A91BED-4FF6-D6EC-4554-EFFB32FD1EA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A9CE538-5FAA-3885-47D5-5F13D79A76F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303AA0-68B7-EFB6-C5CD-78BE88D8EA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B4447-E212-46C1-9A6C-C1383F5E1B8E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A2D02A-A75D-281D-6854-C702F3CF68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1849AA-768E-907C-6C0C-5DDB070A0A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BB162-09C0-4FFA-BB58-8B3C6FCDE5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5379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862CD-37AF-B7E0-DDCA-C3A5BCFB4F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E50030-2556-65B5-08A8-983BE70435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B4447-E212-46C1-9A6C-C1383F5E1B8E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128726-E8DA-5BF7-8157-30FF94464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00ED43-69D6-C6CD-E324-5C09F7654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BB162-09C0-4FFA-BB58-8B3C6FCDE5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1980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A36B2E-D5BA-CB08-434F-ED78C46DBB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B4447-E212-46C1-9A6C-C1383F5E1B8E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C55AA75-7363-4A9B-34B5-A19321A20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343E1E-5C2D-E3AE-9240-18FEBC5A2D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BB162-09C0-4FFA-BB58-8B3C6FCDE5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8144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F38388-4C3A-95A0-706F-77D280111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22B880-9EA9-F0BE-B4DB-582BF59AA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08F721-FB78-DA28-2A73-608A2AD73A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555FA3-FB81-A693-B4A4-337A7D83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B4447-E212-46C1-9A6C-C1383F5E1B8E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01FDEB-B9BE-55E2-32A7-CFA07FE822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7FA8B3-3F3E-9CD2-0F8A-56D3F391C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BB162-09C0-4FFA-BB58-8B3C6FCDE5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017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7D7990-FF94-EE11-F85F-76C023FF7D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659B59-9B06-5D18-3D30-0ED189EAA3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0760DE-26B4-366B-028A-A2CB89B7A9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813350-D444-1E6A-5181-CA6DE1773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B4447-E212-46C1-9A6C-C1383F5E1B8E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2DA2C7-D0FA-46FB-F57C-F8B3367B43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372A4E-1EAF-14D1-EB5E-5F36E9D88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BB162-09C0-4FFA-BB58-8B3C6FCDE5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9796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42852-6299-F594-ABB0-5D856C37AC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A98F4C-E9C4-B244-D17B-F1010B0C97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426FA-4C40-AC18-5D44-62BC43DD89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B4447-E212-46C1-9A6C-C1383F5E1B8E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57E054-2EE6-41FF-3D23-2718C765A9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A1166F-5DBC-C651-E52D-BAB16A9FFA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BB162-09C0-4FFA-BB58-8B3C6FCDE5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7816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D747577-D9B1-A928-9163-0D37434E629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04EDEE-BA1B-CC92-36B9-3CD531CCC9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9D7A1B-75BA-EAB9-A424-049E2EA983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B4447-E212-46C1-9A6C-C1383F5E1B8E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ED9C86-3B35-9FBB-2D26-BCDF0AEEC6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6AF173-5A9D-1919-F4B0-D42BD1370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BB162-09C0-4FFA-BB58-8B3C6FCDE5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937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6B09B2-FB27-F3A3-1896-C70649E1C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03E3A6-94F9-7C6C-AEC2-633DA8AB52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3D72B2-E4C3-6C56-B7BF-D41B8646963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99B4447-E212-46C1-9A6C-C1383F5E1B8E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0BB013-41D6-15A6-DBB4-B01FBE3EDC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682D8F-A9CE-F851-9AC0-2ABA8542BD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F5BB162-09C0-4FFA-BB58-8B3C6FCDE5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8882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15719BB-48A7-4AF4-BB91-DC82E0DF7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10973A55-5440-4A99-B526-B5812E462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096002" cy="6858000"/>
          </a:xfrm>
          <a:custGeom>
            <a:avLst/>
            <a:gdLst>
              <a:gd name="connsiteX0" fmla="*/ 0 w 6096002"/>
              <a:gd name="connsiteY0" fmla="*/ 0 h 6858000"/>
              <a:gd name="connsiteX1" fmla="*/ 4885967 w 6096002"/>
              <a:gd name="connsiteY1" fmla="*/ 0 h 6858000"/>
              <a:gd name="connsiteX2" fmla="*/ 4946007 w 6096002"/>
              <a:gd name="connsiteY2" fmla="*/ 69271 h 6858000"/>
              <a:gd name="connsiteX3" fmla="*/ 6096002 w 6096002"/>
              <a:gd name="connsiteY3" fmla="*/ 3429000 h 6858000"/>
              <a:gd name="connsiteX4" fmla="*/ 4946007 w 6096002"/>
              <a:gd name="connsiteY4" fmla="*/ 6788730 h 6858000"/>
              <a:gd name="connsiteX5" fmla="*/ 4885967 w 6096002"/>
              <a:gd name="connsiteY5" fmla="*/ 6858000 h 6858000"/>
              <a:gd name="connsiteX6" fmla="*/ 0 w 609600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2" h="6858000">
                <a:moveTo>
                  <a:pt x="0" y="0"/>
                </a:moveTo>
                <a:lnTo>
                  <a:pt x="4885967" y="0"/>
                </a:lnTo>
                <a:lnTo>
                  <a:pt x="4946007" y="69271"/>
                </a:lnTo>
                <a:cubicBezTo>
                  <a:pt x="5656533" y="929100"/>
                  <a:pt x="6096002" y="2116944"/>
                  <a:pt x="6096002" y="3429000"/>
                </a:cubicBezTo>
                <a:cubicBezTo>
                  <a:pt x="6096002" y="4741056"/>
                  <a:pt x="5656533" y="5928900"/>
                  <a:pt x="4946007" y="6788730"/>
                </a:cubicBezTo>
                <a:lnTo>
                  <a:pt x="4885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A9682493-588A-4D52-98F6-FBBD80C07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5370" cy="6858000"/>
          </a:xfrm>
          <a:custGeom>
            <a:avLst/>
            <a:gdLst>
              <a:gd name="connsiteX0" fmla="*/ 0 w 6085370"/>
              <a:gd name="connsiteY0" fmla="*/ 0 h 6858000"/>
              <a:gd name="connsiteX1" fmla="*/ 4875335 w 6085370"/>
              <a:gd name="connsiteY1" fmla="*/ 0 h 6858000"/>
              <a:gd name="connsiteX2" fmla="*/ 4935375 w 6085370"/>
              <a:gd name="connsiteY2" fmla="*/ 69271 h 6858000"/>
              <a:gd name="connsiteX3" fmla="*/ 6085370 w 6085370"/>
              <a:gd name="connsiteY3" fmla="*/ 3429000 h 6858000"/>
              <a:gd name="connsiteX4" fmla="*/ 4935375 w 6085370"/>
              <a:gd name="connsiteY4" fmla="*/ 6788730 h 6858000"/>
              <a:gd name="connsiteX5" fmla="*/ 4875335 w 6085370"/>
              <a:gd name="connsiteY5" fmla="*/ 6858000 h 6858000"/>
              <a:gd name="connsiteX6" fmla="*/ 0 w 60853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5370" h="6858000">
                <a:moveTo>
                  <a:pt x="0" y="0"/>
                </a:moveTo>
                <a:lnTo>
                  <a:pt x="4875335" y="0"/>
                </a:lnTo>
                <a:lnTo>
                  <a:pt x="4935375" y="69271"/>
                </a:lnTo>
                <a:cubicBezTo>
                  <a:pt x="5645901" y="929100"/>
                  <a:pt x="6085370" y="2116944"/>
                  <a:pt x="6085370" y="3429000"/>
                </a:cubicBezTo>
                <a:cubicBezTo>
                  <a:pt x="6085370" y="4741056"/>
                  <a:pt x="5645901" y="5928900"/>
                  <a:pt x="4935375" y="6788730"/>
                </a:cubicBezTo>
                <a:lnTo>
                  <a:pt x="4875335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A2BA24-821D-8684-FB28-5E949DFE9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913" y="859536"/>
            <a:ext cx="5318654" cy="1170432"/>
          </a:xfrm>
        </p:spPr>
        <p:txBody>
          <a:bodyPr anchor="b">
            <a:noAutofit/>
          </a:bodyPr>
          <a:lstStyle/>
          <a:p>
            <a:r>
              <a:rPr lang="en-US" sz="2800" dirty="0">
                <a:latin typeface="Arial Black" panose="020B0A04020102020204" pitchFamily="34" charset="0"/>
              </a:rPr>
              <a:t>Celebrity Endorsements in Modern Marketing</a:t>
            </a:r>
            <a:endParaRPr lang="en-GB" sz="2800" dirty="0">
              <a:latin typeface="Arial Black" panose="020B0A040201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BEC5A7A-ADE4-48D9-B89C-2BA1C9110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03236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92" y="2185062"/>
            <a:ext cx="49377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268E54-BE8C-F305-ECC9-E42CA588F4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913" y="2443243"/>
            <a:ext cx="4832803" cy="2642083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Celebrity endorsements are popular because , when facing competition, companies simply need some attention in competitive markets.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Celebrities can help a brand connect with consumers in an emotional way while still standing out.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Research supports the idea that celebrity endorsements engage consumers and lead to increased brand awareness and purchase intention (Knoll and Matthes, 2017).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 this social media age, celebrity influence has become even more powerful because a celebrity can reach the masses with an instant message to millions.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50E5B2-A0A5-3A4A-60BD-E8083FEA1E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3454" y="517600"/>
            <a:ext cx="4792531" cy="27432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E07444B-9FF1-06DA-950F-59D2A4FF70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0434" y="3429000"/>
            <a:ext cx="4898571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5426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4F2FC05-7D27-410F-BDA9-ADF4831368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080D120-BD54-46E1-BA37-82F5E808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3" y="633619"/>
            <a:ext cx="5457817" cy="5495925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508F5A-F844-B496-3694-02A141D108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8" y="978408"/>
            <a:ext cx="4607052" cy="1106424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 Black" panose="020B0A04020102020204" pitchFamily="34" charset="0"/>
              </a:rPr>
              <a:t>Key Research Insights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1D83946-74FA-498A-AC80-9926F041B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5" y="1181536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060D983-8B52-443A-8183-2A1DE0561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6" y="2185416"/>
            <a:ext cx="4446484" cy="9144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3A8CC3-413F-A162-6FBD-33EF1AA890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581" y="2194560"/>
            <a:ext cx="5328129" cy="3925840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Research indicates that consumers tend to trust celebrities that they admire which enhances their brand interest (Osei-Frimpong et al., 2019).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Celebrity endorsement is more credible when there is a strong fit between the celebrity and the product (Rocha et al., 2020).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Online endorsement also leads to higher purchase intention because consumers view celebrities frequently on their digital devices (Sufian et al., 2021).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Longitudinal studies show that endorsements have been successful for decades, although their effectiveness hinges on personal credibility and authenticity (Wang and Liu, 2023).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Trust in the brand increases the strength of celebrity endorsement and helps consumers feel secure in their purchase decision (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Febrian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and Fadly, 2021). </a:t>
            </a:r>
          </a:p>
          <a:p>
            <a:pPr marL="0" indent="0">
              <a:buNone/>
            </a:pP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Real world example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Nike &amp; Michael Jordan: This partnership assisted Nike in becoming a top global sportswear brand. The “Air Jordan” brand shows that when there is a strong fit to a celebrity, the consumer relationship can last for decades.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AAD5B04-5114-41FB-BE65-115A9FE314E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20" r="4402" b="-2"/>
          <a:stretch>
            <a:fillRect/>
          </a:stretch>
        </p:blipFill>
        <p:spPr>
          <a:xfrm>
            <a:off x="6324599" y="10"/>
            <a:ext cx="5457817" cy="333754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4777482-2AEC-BC75-5F48-99510456257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84" r="-2" b="-2"/>
          <a:stretch>
            <a:fillRect/>
          </a:stretch>
        </p:blipFill>
        <p:spPr>
          <a:xfrm>
            <a:off x="6324590" y="3520439"/>
            <a:ext cx="5457817" cy="3337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6261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EFFA17B-4570-4DBF-B52B-4DA2032CD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7E044B5-BE84-43DF-9B50-2E334209D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0092" y="0"/>
            <a:ext cx="4681908" cy="6858000"/>
          </a:xfrm>
          <a:custGeom>
            <a:avLst/>
            <a:gdLst>
              <a:gd name="connsiteX0" fmla="*/ 1798249 w 4681908"/>
              <a:gd name="connsiteY0" fmla="*/ 0 h 6858000"/>
              <a:gd name="connsiteX1" fmla="*/ 4681908 w 4681908"/>
              <a:gd name="connsiteY1" fmla="*/ 0 h 6858000"/>
              <a:gd name="connsiteX2" fmla="*/ 4681908 w 4681908"/>
              <a:gd name="connsiteY2" fmla="*/ 6858000 h 6858000"/>
              <a:gd name="connsiteX3" fmla="*/ 0 w 4681908"/>
              <a:gd name="connsiteY3" fmla="*/ 6858000 h 6858000"/>
              <a:gd name="connsiteX4" fmla="*/ 1539 w 4681908"/>
              <a:gd name="connsiteY4" fmla="*/ 6856393 h 6858000"/>
              <a:gd name="connsiteX5" fmla="*/ 15349 w 4681908"/>
              <a:gd name="connsiteY5" fmla="*/ 6833717 h 6858000"/>
              <a:gd name="connsiteX6" fmla="*/ 93540 w 4681908"/>
              <a:gd name="connsiteY6" fmla="*/ 6694002 h 6858000"/>
              <a:gd name="connsiteX7" fmla="*/ 124187 w 4681908"/>
              <a:gd name="connsiteY7" fmla="*/ 6533998 h 6858000"/>
              <a:gd name="connsiteX8" fmla="*/ 152268 w 4681908"/>
              <a:gd name="connsiteY8" fmla="*/ 6372437 h 6858000"/>
              <a:gd name="connsiteX9" fmla="*/ 199255 w 4681908"/>
              <a:gd name="connsiteY9" fmla="*/ 6256704 h 6858000"/>
              <a:gd name="connsiteX10" fmla="*/ 294725 w 4681908"/>
              <a:gd name="connsiteY10" fmla="*/ 6095161 h 6858000"/>
              <a:gd name="connsiteX11" fmla="*/ 545477 w 4681908"/>
              <a:gd name="connsiteY11" fmla="*/ 5642612 h 6858000"/>
              <a:gd name="connsiteX12" fmla="*/ 613646 w 4681908"/>
              <a:gd name="connsiteY12" fmla="*/ 5422246 h 6858000"/>
              <a:gd name="connsiteX13" fmla="*/ 652930 w 4681908"/>
              <a:gd name="connsiteY13" fmla="*/ 5061925 h 6858000"/>
              <a:gd name="connsiteX14" fmla="*/ 648134 w 4681908"/>
              <a:gd name="connsiteY14" fmla="*/ 4884700 h 6858000"/>
              <a:gd name="connsiteX15" fmla="*/ 655524 w 4681908"/>
              <a:gd name="connsiteY15" fmla="*/ 4561312 h 6858000"/>
              <a:gd name="connsiteX16" fmla="*/ 664940 w 4681908"/>
              <a:gd name="connsiteY16" fmla="*/ 4326216 h 6858000"/>
              <a:gd name="connsiteX17" fmla="*/ 698135 w 4681908"/>
              <a:gd name="connsiteY17" fmla="*/ 4131832 h 6858000"/>
              <a:gd name="connsiteX18" fmla="*/ 765400 w 4681908"/>
              <a:gd name="connsiteY18" fmla="*/ 3872858 h 6858000"/>
              <a:gd name="connsiteX19" fmla="*/ 799284 w 4681908"/>
              <a:gd name="connsiteY19" fmla="*/ 3744732 h 6858000"/>
              <a:gd name="connsiteX20" fmla="*/ 807627 w 4681908"/>
              <a:gd name="connsiteY20" fmla="*/ 3561990 h 6858000"/>
              <a:gd name="connsiteX21" fmla="*/ 816404 w 4681908"/>
              <a:gd name="connsiteY21" fmla="*/ 3558396 h 6858000"/>
              <a:gd name="connsiteX22" fmla="*/ 837267 w 4681908"/>
              <a:gd name="connsiteY22" fmla="*/ 3494675 h 6858000"/>
              <a:gd name="connsiteX23" fmla="*/ 869574 w 4681908"/>
              <a:gd name="connsiteY23" fmla="*/ 3241478 h 6858000"/>
              <a:gd name="connsiteX24" fmla="*/ 911473 w 4681908"/>
              <a:gd name="connsiteY24" fmla="*/ 3117781 h 6858000"/>
              <a:gd name="connsiteX25" fmla="*/ 932923 w 4681908"/>
              <a:gd name="connsiteY25" fmla="*/ 3078715 h 6858000"/>
              <a:gd name="connsiteX26" fmla="*/ 968445 w 4681908"/>
              <a:gd name="connsiteY26" fmla="*/ 3012958 h 6858000"/>
              <a:gd name="connsiteX27" fmla="*/ 1011340 w 4681908"/>
              <a:gd name="connsiteY27" fmla="*/ 2960757 h 6858000"/>
              <a:gd name="connsiteX28" fmla="*/ 1104578 w 4681908"/>
              <a:gd name="connsiteY28" fmla="*/ 2867961 h 6858000"/>
              <a:gd name="connsiteX29" fmla="*/ 1159252 w 4681908"/>
              <a:gd name="connsiteY29" fmla="*/ 2765291 h 6858000"/>
              <a:gd name="connsiteX30" fmla="*/ 1208779 w 4681908"/>
              <a:gd name="connsiteY30" fmla="*/ 2692681 h 6858000"/>
              <a:gd name="connsiteX31" fmla="*/ 1272110 w 4681908"/>
              <a:gd name="connsiteY31" fmla="*/ 2560718 h 6858000"/>
              <a:gd name="connsiteX32" fmla="*/ 1331138 w 4681908"/>
              <a:gd name="connsiteY32" fmla="*/ 2383805 h 6858000"/>
              <a:gd name="connsiteX33" fmla="*/ 1358622 w 4681908"/>
              <a:gd name="connsiteY33" fmla="*/ 2311485 h 6858000"/>
              <a:gd name="connsiteX34" fmla="*/ 1424084 w 4681908"/>
              <a:gd name="connsiteY34" fmla="*/ 2227529 h 6858000"/>
              <a:gd name="connsiteX35" fmla="*/ 1464279 w 4681908"/>
              <a:gd name="connsiteY35" fmla="*/ 2182389 h 6858000"/>
              <a:gd name="connsiteX36" fmla="*/ 1510638 w 4681908"/>
              <a:gd name="connsiteY36" fmla="*/ 2128292 h 6858000"/>
              <a:gd name="connsiteX37" fmla="*/ 1529893 w 4681908"/>
              <a:gd name="connsiteY37" fmla="*/ 2011609 h 6858000"/>
              <a:gd name="connsiteX38" fmla="*/ 1539225 w 4681908"/>
              <a:gd name="connsiteY38" fmla="*/ 1926204 h 6858000"/>
              <a:gd name="connsiteX39" fmla="*/ 1563554 w 4681908"/>
              <a:gd name="connsiteY39" fmla="*/ 1801454 h 6858000"/>
              <a:gd name="connsiteX40" fmla="*/ 1566638 w 4681908"/>
              <a:gd name="connsiteY40" fmla="*/ 1743950 h 6858000"/>
              <a:gd name="connsiteX41" fmla="*/ 1587121 w 4681908"/>
              <a:gd name="connsiteY41" fmla="*/ 1643314 h 6858000"/>
              <a:gd name="connsiteX42" fmla="*/ 1602170 w 4681908"/>
              <a:gd name="connsiteY42" fmla="*/ 1533847 h 6858000"/>
              <a:gd name="connsiteX43" fmla="*/ 1637966 w 4681908"/>
              <a:gd name="connsiteY43" fmla="*/ 1480393 h 6858000"/>
              <a:gd name="connsiteX44" fmla="*/ 1642359 w 4681908"/>
              <a:gd name="connsiteY44" fmla="*/ 1388013 h 6858000"/>
              <a:gd name="connsiteX45" fmla="*/ 1652762 w 4681908"/>
              <a:gd name="connsiteY45" fmla="*/ 1342661 h 6858000"/>
              <a:gd name="connsiteX46" fmla="*/ 1674754 w 4681908"/>
              <a:gd name="connsiteY46" fmla="*/ 1255098 h 6858000"/>
              <a:gd name="connsiteX47" fmla="*/ 1704878 w 4681908"/>
              <a:gd name="connsiteY47" fmla="*/ 1177596 h 6858000"/>
              <a:gd name="connsiteX48" fmla="*/ 1715570 w 4681908"/>
              <a:gd name="connsiteY48" fmla="*/ 1025163 h 6858000"/>
              <a:gd name="connsiteX49" fmla="*/ 1700083 w 4681908"/>
              <a:gd name="connsiteY49" fmla="*/ 975521 h 6858000"/>
              <a:gd name="connsiteX50" fmla="*/ 1708914 w 4681908"/>
              <a:gd name="connsiteY50" fmla="*/ 918418 h 6858000"/>
              <a:gd name="connsiteX51" fmla="*/ 1698651 w 4681908"/>
              <a:gd name="connsiteY51" fmla="*/ 863412 h 6858000"/>
              <a:gd name="connsiteX52" fmla="*/ 1720022 w 4681908"/>
              <a:gd name="connsiteY52" fmla="*/ 811469 h 6858000"/>
              <a:gd name="connsiteX53" fmla="*/ 1743498 w 4681908"/>
              <a:gd name="connsiteY53" fmla="*/ 738889 h 6858000"/>
              <a:gd name="connsiteX54" fmla="*/ 1742162 w 4681908"/>
              <a:gd name="connsiteY54" fmla="*/ 684770 h 6858000"/>
              <a:gd name="connsiteX55" fmla="*/ 1770672 w 4681908"/>
              <a:gd name="connsiteY55" fmla="*/ 536456 h 6858000"/>
              <a:gd name="connsiteX56" fmla="*/ 1733572 w 4681908"/>
              <a:gd name="connsiteY56" fmla="*/ 385471 h 6858000"/>
              <a:gd name="connsiteX57" fmla="*/ 1765855 w 4681908"/>
              <a:gd name="connsiteY57" fmla="*/ 85543 h 6858000"/>
              <a:gd name="connsiteX58" fmla="*/ 1794092 w 4681908"/>
              <a:gd name="connsiteY58" fmla="*/ 18241 h 6858000"/>
              <a:gd name="connsiteX59" fmla="*/ 1798106 w 4681908"/>
              <a:gd name="connsiteY59" fmla="*/ 32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4681908" h="6858000">
                <a:moveTo>
                  <a:pt x="1798249" y="0"/>
                </a:moveTo>
                <a:lnTo>
                  <a:pt x="4681908" y="0"/>
                </a:lnTo>
                <a:lnTo>
                  <a:pt x="4681908" y="6858000"/>
                </a:lnTo>
                <a:lnTo>
                  <a:pt x="0" y="6858000"/>
                </a:lnTo>
                <a:lnTo>
                  <a:pt x="1539" y="6856393"/>
                </a:lnTo>
                <a:cubicBezTo>
                  <a:pt x="9461" y="6847207"/>
                  <a:pt x="14894" y="6839241"/>
                  <a:pt x="15349" y="6833717"/>
                </a:cubicBezTo>
                <a:cubicBezTo>
                  <a:pt x="-13609" y="6771109"/>
                  <a:pt x="96112" y="6770445"/>
                  <a:pt x="93540" y="6694002"/>
                </a:cubicBezTo>
                <a:cubicBezTo>
                  <a:pt x="101964" y="6598352"/>
                  <a:pt x="126642" y="6616020"/>
                  <a:pt x="124187" y="6533998"/>
                </a:cubicBezTo>
                <a:cubicBezTo>
                  <a:pt x="118551" y="6499074"/>
                  <a:pt x="175406" y="6472745"/>
                  <a:pt x="152268" y="6372437"/>
                </a:cubicBezTo>
                <a:cubicBezTo>
                  <a:pt x="179590" y="6364405"/>
                  <a:pt x="200403" y="6274611"/>
                  <a:pt x="199255" y="6256704"/>
                </a:cubicBezTo>
                <a:cubicBezTo>
                  <a:pt x="208468" y="6182230"/>
                  <a:pt x="277259" y="6172819"/>
                  <a:pt x="294725" y="6095161"/>
                </a:cubicBezTo>
                <a:cubicBezTo>
                  <a:pt x="297658" y="5985388"/>
                  <a:pt x="546656" y="5713550"/>
                  <a:pt x="545477" y="5642612"/>
                </a:cubicBezTo>
                <a:cubicBezTo>
                  <a:pt x="560431" y="5537311"/>
                  <a:pt x="612340" y="5496801"/>
                  <a:pt x="613646" y="5422246"/>
                </a:cubicBezTo>
                <a:cubicBezTo>
                  <a:pt x="621519" y="5240042"/>
                  <a:pt x="644816" y="5249831"/>
                  <a:pt x="652930" y="5061925"/>
                </a:cubicBezTo>
                <a:cubicBezTo>
                  <a:pt x="657570" y="4944789"/>
                  <a:pt x="643495" y="5001836"/>
                  <a:pt x="648134" y="4884700"/>
                </a:cubicBezTo>
                <a:lnTo>
                  <a:pt x="655524" y="4561312"/>
                </a:lnTo>
                <a:cubicBezTo>
                  <a:pt x="660875" y="4551841"/>
                  <a:pt x="662257" y="4340331"/>
                  <a:pt x="664940" y="4326216"/>
                </a:cubicBezTo>
                <a:cubicBezTo>
                  <a:pt x="684686" y="4269827"/>
                  <a:pt x="676409" y="4190482"/>
                  <a:pt x="698135" y="4131832"/>
                </a:cubicBezTo>
                <a:cubicBezTo>
                  <a:pt x="716127" y="4128386"/>
                  <a:pt x="749650" y="3857168"/>
                  <a:pt x="765400" y="3872858"/>
                </a:cubicBezTo>
                <a:cubicBezTo>
                  <a:pt x="759238" y="3830057"/>
                  <a:pt x="783354" y="3770374"/>
                  <a:pt x="799284" y="3744732"/>
                </a:cubicBezTo>
                <a:cubicBezTo>
                  <a:pt x="817682" y="3693457"/>
                  <a:pt x="795916" y="3600378"/>
                  <a:pt x="807627" y="3561990"/>
                </a:cubicBezTo>
                <a:cubicBezTo>
                  <a:pt x="810599" y="3561430"/>
                  <a:pt x="813557" y="3560220"/>
                  <a:pt x="816404" y="3558396"/>
                </a:cubicBezTo>
                <a:cubicBezTo>
                  <a:pt x="832943" y="3547807"/>
                  <a:pt x="842287" y="3519276"/>
                  <a:pt x="837267" y="3494675"/>
                </a:cubicBezTo>
                <a:cubicBezTo>
                  <a:pt x="829947" y="3390102"/>
                  <a:pt x="854503" y="3316294"/>
                  <a:pt x="869574" y="3241478"/>
                </a:cubicBezTo>
                <a:cubicBezTo>
                  <a:pt x="890300" y="3159407"/>
                  <a:pt x="911785" y="3238523"/>
                  <a:pt x="911473" y="3117781"/>
                </a:cubicBezTo>
                <a:cubicBezTo>
                  <a:pt x="927966" y="3116376"/>
                  <a:pt x="932546" y="3104275"/>
                  <a:pt x="932923" y="3078715"/>
                </a:cubicBezTo>
                <a:cubicBezTo>
                  <a:pt x="943973" y="3039527"/>
                  <a:pt x="976055" y="3065796"/>
                  <a:pt x="968445" y="3012958"/>
                </a:cubicBezTo>
                <a:lnTo>
                  <a:pt x="1011340" y="2960757"/>
                </a:lnTo>
                <a:cubicBezTo>
                  <a:pt x="1004876" y="2960646"/>
                  <a:pt x="1100323" y="2883936"/>
                  <a:pt x="1104578" y="2867961"/>
                </a:cubicBezTo>
                <a:lnTo>
                  <a:pt x="1159252" y="2765291"/>
                </a:lnTo>
                <a:cubicBezTo>
                  <a:pt x="1190891" y="2732947"/>
                  <a:pt x="1189970" y="2726776"/>
                  <a:pt x="1208779" y="2692681"/>
                </a:cubicBezTo>
                <a:cubicBezTo>
                  <a:pt x="1227589" y="2658585"/>
                  <a:pt x="1223379" y="2638914"/>
                  <a:pt x="1272110" y="2560718"/>
                </a:cubicBezTo>
                <a:cubicBezTo>
                  <a:pt x="1299758" y="2530054"/>
                  <a:pt x="1290409" y="2444798"/>
                  <a:pt x="1331138" y="2383805"/>
                </a:cubicBezTo>
                <a:cubicBezTo>
                  <a:pt x="1348500" y="2386705"/>
                  <a:pt x="1362194" y="2342095"/>
                  <a:pt x="1358622" y="2311485"/>
                </a:cubicBezTo>
                <a:lnTo>
                  <a:pt x="1424084" y="2227529"/>
                </a:lnTo>
                <a:cubicBezTo>
                  <a:pt x="1448202" y="2231105"/>
                  <a:pt x="1436030" y="2216793"/>
                  <a:pt x="1464279" y="2182389"/>
                </a:cubicBezTo>
                <a:cubicBezTo>
                  <a:pt x="1483624" y="2172809"/>
                  <a:pt x="1488022" y="2154559"/>
                  <a:pt x="1510638" y="2128292"/>
                </a:cubicBezTo>
                <a:cubicBezTo>
                  <a:pt x="1528858" y="2119330"/>
                  <a:pt x="1511922" y="2034304"/>
                  <a:pt x="1529893" y="2011609"/>
                </a:cubicBezTo>
                <a:cubicBezTo>
                  <a:pt x="1542617" y="1987756"/>
                  <a:pt x="1516840" y="1987045"/>
                  <a:pt x="1539225" y="1926204"/>
                </a:cubicBezTo>
                <a:cubicBezTo>
                  <a:pt x="1555410" y="1867659"/>
                  <a:pt x="1547958" y="1863996"/>
                  <a:pt x="1563554" y="1801454"/>
                </a:cubicBezTo>
                <a:cubicBezTo>
                  <a:pt x="1574626" y="1759297"/>
                  <a:pt x="1560184" y="1767049"/>
                  <a:pt x="1566638" y="1743950"/>
                </a:cubicBezTo>
                <a:cubicBezTo>
                  <a:pt x="1595856" y="1715471"/>
                  <a:pt x="1557786" y="1663533"/>
                  <a:pt x="1587121" y="1643314"/>
                </a:cubicBezTo>
                <a:lnTo>
                  <a:pt x="1602170" y="1533847"/>
                </a:lnTo>
                <a:lnTo>
                  <a:pt x="1637966" y="1480393"/>
                </a:lnTo>
                <a:cubicBezTo>
                  <a:pt x="1646856" y="1463577"/>
                  <a:pt x="1638987" y="1400444"/>
                  <a:pt x="1642359" y="1388013"/>
                </a:cubicBezTo>
                <a:cubicBezTo>
                  <a:pt x="1656584" y="1384759"/>
                  <a:pt x="1653549" y="1368952"/>
                  <a:pt x="1652762" y="1342661"/>
                </a:cubicBezTo>
                <a:cubicBezTo>
                  <a:pt x="1660631" y="1301207"/>
                  <a:pt x="1669675" y="1295552"/>
                  <a:pt x="1674754" y="1255098"/>
                </a:cubicBezTo>
                <a:cubicBezTo>
                  <a:pt x="1700138" y="1203692"/>
                  <a:pt x="1696660" y="1233246"/>
                  <a:pt x="1704878" y="1177596"/>
                </a:cubicBezTo>
                <a:cubicBezTo>
                  <a:pt x="1718586" y="1144523"/>
                  <a:pt x="1698499" y="1090500"/>
                  <a:pt x="1715570" y="1025163"/>
                </a:cubicBezTo>
                <a:cubicBezTo>
                  <a:pt x="1729180" y="984416"/>
                  <a:pt x="1691906" y="998408"/>
                  <a:pt x="1700083" y="975521"/>
                </a:cubicBezTo>
                <a:lnTo>
                  <a:pt x="1708914" y="918418"/>
                </a:lnTo>
                <a:lnTo>
                  <a:pt x="1698651" y="863412"/>
                </a:lnTo>
                <a:cubicBezTo>
                  <a:pt x="1696428" y="860295"/>
                  <a:pt x="1725108" y="812899"/>
                  <a:pt x="1720022" y="811469"/>
                </a:cubicBezTo>
                <a:lnTo>
                  <a:pt x="1743498" y="738889"/>
                </a:lnTo>
                <a:lnTo>
                  <a:pt x="1742162" y="684770"/>
                </a:lnTo>
                <a:lnTo>
                  <a:pt x="1770672" y="536456"/>
                </a:lnTo>
                <a:cubicBezTo>
                  <a:pt x="1794771" y="488535"/>
                  <a:pt x="1721652" y="475797"/>
                  <a:pt x="1733572" y="385471"/>
                </a:cubicBezTo>
                <a:cubicBezTo>
                  <a:pt x="1739248" y="310321"/>
                  <a:pt x="1755769" y="146747"/>
                  <a:pt x="1765855" y="85543"/>
                </a:cubicBezTo>
                <a:cubicBezTo>
                  <a:pt x="1750000" y="48730"/>
                  <a:pt x="1784943" y="49967"/>
                  <a:pt x="1794092" y="18241"/>
                </a:cubicBezTo>
                <a:cubicBezTo>
                  <a:pt x="1794781" y="11140"/>
                  <a:pt x="1796242" y="5450"/>
                  <a:pt x="1798106" y="320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447C66-27C6-9808-5F6A-B0EE1C3AB1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8"/>
            <a:ext cx="6765020" cy="1330841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How Effective Are Celebrity Endorsements?</a:t>
            </a:r>
            <a:endParaRPr lang="en-GB" sz="2800" dirty="0">
              <a:solidFill>
                <a:schemeClr val="tx1">
                  <a:lumMod val="85000"/>
                  <a:lumOff val="1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6EC79F-6DBE-1F6B-605A-4D30278EE1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785" y="2704905"/>
            <a:ext cx="6373057" cy="2510328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Endorsements can be very impactful when the celebrity has credibility, trustworthiness, and relevance.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They help the brand garner attention, build positive sentiment, and facilitate consumer action (Adam and Hussain, 2017).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the other hand, endorsements can bring risks. If a celebrity was involved in a scandal, the brand may suffer because of it.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Just as well, endorsements can be costly, and consumers may question whether the celebrity stitches the product.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Ultimately, celebrity endorsement is most effective when it appears authentic, relevant to the brand, and communicates a distinct marketing message.</a:t>
            </a:r>
            <a:endParaRPr lang="en-GB" sz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06EE196-46B1-4987-B8E2-2681AD6A9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02554" y="657573"/>
            <a:ext cx="3022685" cy="5542853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2AECC6-012B-06C6-2734-BEDFC79E547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034" b="-2"/>
          <a:stretch>
            <a:fillRect/>
          </a:stretch>
        </p:blipFill>
        <p:spPr>
          <a:xfrm>
            <a:off x="8666329" y="819568"/>
            <a:ext cx="2699424" cy="258081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B1E1340-B218-6738-B6EB-35B72986E23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918" r="1" b="16738"/>
          <a:stretch>
            <a:fillRect/>
          </a:stretch>
        </p:blipFill>
        <p:spPr>
          <a:xfrm>
            <a:off x="8666329" y="3454115"/>
            <a:ext cx="2699424" cy="2592028"/>
          </a:xfrm>
          <a:prstGeom prst="rect">
            <a:avLst/>
          </a:prstGeom>
        </p:spPr>
      </p:pic>
      <p:sp>
        <p:nvSpPr>
          <p:cNvPr id="16" name="Rectangle 6">
            <a:extLst>
              <a:ext uri="{FF2B5EF4-FFF2-40B4-BE49-F238E27FC236}">
                <a16:creationId xmlns:a16="http://schemas.microsoft.com/office/drawing/2014/main" id="{C99D11B4-B61D-4ECC-AA3A-DE3A9B6926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0083" y="6115460"/>
            <a:ext cx="1367625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08544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B9E271-E847-4045-5192-4EE054337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9751" y="934327"/>
            <a:ext cx="8924392" cy="1058275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295B176-FA0E-4B6A-A190-5E2E82BEA5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93813" y="2337807"/>
            <a:ext cx="9604374" cy="3585866"/>
          </a:xfrm>
          <a:custGeom>
            <a:avLst/>
            <a:gdLst>
              <a:gd name="connsiteX0" fmla="*/ 0 w 9604374"/>
              <a:gd name="connsiteY0" fmla="*/ 0 h 3585866"/>
              <a:gd name="connsiteX1" fmla="*/ 9604374 w 9604374"/>
              <a:gd name="connsiteY1" fmla="*/ 0 h 3585866"/>
              <a:gd name="connsiteX2" fmla="*/ 9604374 w 9604374"/>
              <a:gd name="connsiteY2" fmla="*/ 3095088 h 3585866"/>
              <a:gd name="connsiteX3" fmla="*/ 9591455 w 9604374"/>
              <a:gd name="connsiteY3" fmla="*/ 3097044 h 3585866"/>
              <a:gd name="connsiteX4" fmla="*/ 9285147 w 9604374"/>
              <a:gd name="connsiteY4" fmla="*/ 3164182 h 3585866"/>
              <a:gd name="connsiteX5" fmla="*/ 9114078 w 9604374"/>
              <a:gd name="connsiteY5" fmla="*/ 3164299 h 3585866"/>
              <a:gd name="connsiteX6" fmla="*/ 8999665 w 9604374"/>
              <a:gd name="connsiteY6" fmla="*/ 3157864 h 3585866"/>
              <a:gd name="connsiteX7" fmla="*/ 8925240 w 9604374"/>
              <a:gd name="connsiteY7" fmla="*/ 3152135 h 3585866"/>
              <a:gd name="connsiteX8" fmla="*/ 8868257 w 9604374"/>
              <a:gd name="connsiteY8" fmla="*/ 3146819 h 3585866"/>
              <a:gd name="connsiteX9" fmla="*/ 8792363 w 9604374"/>
              <a:gd name="connsiteY9" fmla="*/ 3146856 h 3585866"/>
              <a:gd name="connsiteX10" fmla="*/ 8668399 w 9604374"/>
              <a:gd name="connsiteY10" fmla="*/ 3196893 h 3585866"/>
              <a:gd name="connsiteX11" fmla="*/ 8474043 w 9604374"/>
              <a:gd name="connsiteY11" fmla="*/ 3240734 h 3585866"/>
              <a:gd name="connsiteX12" fmla="*/ 8317555 w 9604374"/>
              <a:gd name="connsiteY12" fmla="*/ 3247156 h 3585866"/>
              <a:gd name="connsiteX13" fmla="*/ 8280111 w 9604374"/>
              <a:gd name="connsiteY13" fmla="*/ 3255812 h 3585866"/>
              <a:gd name="connsiteX14" fmla="*/ 8096088 w 9604374"/>
              <a:gd name="connsiteY14" fmla="*/ 3253903 h 3585866"/>
              <a:gd name="connsiteX15" fmla="*/ 7825642 w 9604374"/>
              <a:gd name="connsiteY15" fmla="*/ 3271628 h 3585866"/>
              <a:gd name="connsiteX16" fmla="*/ 7531820 w 9604374"/>
              <a:gd name="connsiteY16" fmla="*/ 3252671 h 3585866"/>
              <a:gd name="connsiteX17" fmla="*/ 7193751 w 9604374"/>
              <a:gd name="connsiteY17" fmla="*/ 3245192 h 3585866"/>
              <a:gd name="connsiteX18" fmla="*/ 6976768 w 9604374"/>
              <a:gd name="connsiteY18" fmla="*/ 3238559 h 3585866"/>
              <a:gd name="connsiteX19" fmla="*/ 6756462 w 9604374"/>
              <a:gd name="connsiteY19" fmla="*/ 3273268 h 3585866"/>
              <a:gd name="connsiteX20" fmla="*/ 6512214 w 9604374"/>
              <a:gd name="connsiteY20" fmla="*/ 3298845 h 3585866"/>
              <a:gd name="connsiteX21" fmla="*/ 6289569 w 9604374"/>
              <a:gd name="connsiteY21" fmla="*/ 3301118 h 3585866"/>
              <a:gd name="connsiteX22" fmla="*/ 6157816 w 9604374"/>
              <a:gd name="connsiteY22" fmla="*/ 3308643 h 3585866"/>
              <a:gd name="connsiteX23" fmla="*/ 6110062 w 9604374"/>
              <a:gd name="connsiteY23" fmla="*/ 3321185 h 3585866"/>
              <a:gd name="connsiteX24" fmla="*/ 6041832 w 9604374"/>
              <a:gd name="connsiteY24" fmla="*/ 3332190 h 3585866"/>
              <a:gd name="connsiteX25" fmla="*/ 5923195 w 9604374"/>
              <a:gd name="connsiteY25" fmla="*/ 3359104 h 3585866"/>
              <a:gd name="connsiteX26" fmla="*/ 5770972 w 9604374"/>
              <a:gd name="connsiteY26" fmla="*/ 3369893 h 3585866"/>
              <a:gd name="connsiteX27" fmla="*/ 5632583 w 9604374"/>
              <a:gd name="connsiteY27" fmla="*/ 3357730 h 3585866"/>
              <a:gd name="connsiteX28" fmla="*/ 5539996 w 9604374"/>
              <a:gd name="connsiteY28" fmla="*/ 3352890 h 3585866"/>
              <a:gd name="connsiteX29" fmla="*/ 5315460 w 9604374"/>
              <a:gd name="connsiteY29" fmla="*/ 3350411 h 3585866"/>
              <a:gd name="connsiteX30" fmla="*/ 5072455 w 9604374"/>
              <a:gd name="connsiteY30" fmla="*/ 3338147 h 3585866"/>
              <a:gd name="connsiteX31" fmla="*/ 5016364 w 9604374"/>
              <a:gd name="connsiteY31" fmla="*/ 3348937 h 3585866"/>
              <a:gd name="connsiteX32" fmla="*/ 4922276 w 9604374"/>
              <a:gd name="connsiteY32" fmla="*/ 3366515 h 3585866"/>
              <a:gd name="connsiteX33" fmla="*/ 4856444 w 9604374"/>
              <a:gd name="connsiteY33" fmla="*/ 3399463 h 3585866"/>
              <a:gd name="connsiteX34" fmla="*/ 4775993 w 9604374"/>
              <a:gd name="connsiteY34" fmla="*/ 3406312 h 3585866"/>
              <a:gd name="connsiteX35" fmla="*/ 4667320 w 9604374"/>
              <a:gd name="connsiteY35" fmla="*/ 3397926 h 3585866"/>
              <a:gd name="connsiteX36" fmla="*/ 4540268 w 9604374"/>
              <a:gd name="connsiteY36" fmla="*/ 3424464 h 3585866"/>
              <a:gd name="connsiteX37" fmla="*/ 4465491 w 9604374"/>
              <a:gd name="connsiteY37" fmla="*/ 3433154 h 3585866"/>
              <a:gd name="connsiteX38" fmla="*/ 4262864 w 9604374"/>
              <a:gd name="connsiteY38" fmla="*/ 3464075 h 3585866"/>
              <a:gd name="connsiteX39" fmla="*/ 4175005 w 9604374"/>
              <a:gd name="connsiteY39" fmla="*/ 3493545 h 3585866"/>
              <a:gd name="connsiteX40" fmla="*/ 4030100 w 9604374"/>
              <a:gd name="connsiteY40" fmla="*/ 3514212 h 3585866"/>
              <a:gd name="connsiteX41" fmla="*/ 3926631 w 9604374"/>
              <a:gd name="connsiteY41" fmla="*/ 3525304 h 3585866"/>
              <a:gd name="connsiteX42" fmla="*/ 3897306 w 9604374"/>
              <a:gd name="connsiteY42" fmla="*/ 3547095 h 3585866"/>
              <a:gd name="connsiteX43" fmla="*/ 3896886 w 9604374"/>
              <a:gd name="connsiteY43" fmla="*/ 3547500 h 3585866"/>
              <a:gd name="connsiteX44" fmla="*/ 3834004 w 9604374"/>
              <a:gd name="connsiteY44" fmla="*/ 3550510 h 3585866"/>
              <a:gd name="connsiteX45" fmla="*/ 3696227 w 9604374"/>
              <a:gd name="connsiteY45" fmla="*/ 3574175 h 3585866"/>
              <a:gd name="connsiteX46" fmla="*/ 3652821 w 9604374"/>
              <a:gd name="connsiteY46" fmla="*/ 3580368 h 3585866"/>
              <a:gd name="connsiteX47" fmla="*/ 3629691 w 9604374"/>
              <a:gd name="connsiteY47" fmla="*/ 3585866 h 3585866"/>
              <a:gd name="connsiteX48" fmla="*/ 3595018 w 9604374"/>
              <a:gd name="connsiteY48" fmla="*/ 3571623 h 3585866"/>
              <a:gd name="connsiteX49" fmla="*/ 3551656 w 9604374"/>
              <a:gd name="connsiteY49" fmla="*/ 3577800 h 3585866"/>
              <a:gd name="connsiteX50" fmla="*/ 3541558 w 9604374"/>
              <a:gd name="connsiteY50" fmla="*/ 3579797 h 3585866"/>
              <a:gd name="connsiteX51" fmla="*/ 3465708 w 9604374"/>
              <a:gd name="connsiteY51" fmla="*/ 3565931 h 3585866"/>
              <a:gd name="connsiteX52" fmla="*/ 3458313 w 9604374"/>
              <a:gd name="connsiteY52" fmla="*/ 3560366 h 3585866"/>
              <a:gd name="connsiteX53" fmla="*/ 3420278 w 9604374"/>
              <a:gd name="connsiteY53" fmla="*/ 3557947 h 3585866"/>
              <a:gd name="connsiteX54" fmla="*/ 3415952 w 9604374"/>
              <a:gd name="connsiteY54" fmla="*/ 3559424 h 3585866"/>
              <a:gd name="connsiteX55" fmla="*/ 3384432 w 9604374"/>
              <a:gd name="connsiteY55" fmla="*/ 3550905 h 3585866"/>
              <a:gd name="connsiteX56" fmla="*/ 3258039 w 9604374"/>
              <a:gd name="connsiteY56" fmla="*/ 3535884 h 3585866"/>
              <a:gd name="connsiteX57" fmla="*/ 3015008 w 9604374"/>
              <a:gd name="connsiteY57" fmla="*/ 3528000 h 3585866"/>
              <a:gd name="connsiteX58" fmla="*/ 2761910 w 9604374"/>
              <a:gd name="connsiteY58" fmla="*/ 3505496 h 3585866"/>
              <a:gd name="connsiteX59" fmla="*/ 2521923 w 9604374"/>
              <a:gd name="connsiteY59" fmla="*/ 3514208 h 3585866"/>
              <a:gd name="connsiteX60" fmla="*/ 2085894 w 9604374"/>
              <a:gd name="connsiteY60" fmla="*/ 3490122 h 3585866"/>
              <a:gd name="connsiteX61" fmla="*/ 1936305 w 9604374"/>
              <a:gd name="connsiteY61" fmla="*/ 3487966 h 3585866"/>
              <a:gd name="connsiteX62" fmla="*/ 1836080 w 9604374"/>
              <a:gd name="connsiteY62" fmla="*/ 3487150 h 3585866"/>
              <a:gd name="connsiteX63" fmla="*/ 1829133 w 9604374"/>
              <a:gd name="connsiteY63" fmla="*/ 3489437 h 3585866"/>
              <a:gd name="connsiteX64" fmla="*/ 1801140 w 9604374"/>
              <a:gd name="connsiteY64" fmla="*/ 3490787 h 3585866"/>
              <a:gd name="connsiteX65" fmla="*/ 1793476 w 9604374"/>
              <a:gd name="connsiteY65" fmla="*/ 3500921 h 3585866"/>
              <a:gd name="connsiteX66" fmla="*/ 1699923 w 9604374"/>
              <a:gd name="connsiteY66" fmla="*/ 3509706 h 3585866"/>
              <a:gd name="connsiteX67" fmla="*/ 1474760 w 9604374"/>
              <a:gd name="connsiteY67" fmla="*/ 3513685 h 3585866"/>
              <a:gd name="connsiteX68" fmla="*/ 1308130 w 9604374"/>
              <a:gd name="connsiteY68" fmla="*/ 3496703 h 3585866"/>
              <a:gd name="connsiteX69" fmla="*/ 1252381 w 9604374"/>
              <a:gd name="connsiteY69" fmla="*/ 3506093 h 3585866"/>
              <a:gd name="connsiteX70" fmla="*/ 1174550 w 9604374"/>
              <a:gd name="connsiteY70" fmla="*/ 3512642 h 3585866"/>
              <a:gd name="connsiteX71" fmla="*/ 924455 w 9604374"/>
              <a:gd name="connsiteY71" fmla="*/ 3507283 h 3585866"/>
              <a:gd name="connsiteX72" fmla="*/ 718373 w 9604374"/>
              <a:gd name="connsiteY72" fmla="*/ 3511753 h 3585866"/>
              <a:gd name="connsiteX73" fmla="*/ 600444 w 9604374"/>
              <a:gd name="connsiteY73" fmla="*/ 3520899 h 3585866"/>
              <a:gd name="connsiteX74" fmla="*/ 351173 w 9604374"/>
              <a:gd name="connsiteY74" fmla="*/ 3495843 h 3585866"/>
              <a:gd name="connsiteX75" fmla="*/ 108372 w 9604374"/>
              <a:gd name="connsiteY75" fmla="*/ 3484386 h 3585866"/>
              <a:gd name="connsiteX76" fmla="*/ 6467 w 9604374"/>
              <a:gd name="connsiteY76" fmla="*/ 3476532 h 3585866"/>
              <a:gd name="connsiteX77" fmla="*/ 0 w 9604374"/>
              <a:gd name="connsiteY77" fmla="*/ 3475412 h 3585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9604374" h="3585866">
                <a:moveTo>
                  <a:pt x="0" y="0"/>
                </a:moveTo>
                <a:lnTo>
                  <a:pt x="9604374" y="0"/>
                </a:lnTo>
                <a:lnTo>
                  <a:pt x="9604374" y="3095088"/>
                </a:lnTo>
                <a:lnTo>
                  <a:pt x="9591455" y="3097044"/>
                </a:lnTo>
                <a:cubicBezTo>
                  <a:pt x="9496183" y="3133516"/>
                  <a:pt x="9411472" y="3121301"/>
                  <a:pt x="9285147" y="3164182"/>
                </a:cubicBezTo>
                <a:cubicBezTo>
                  <a:pt x="9222914" y="3162781"/>
                  <a:pt x="9174371" y="3173454"/>
                  <a:pt x="9114078" y="3164299"/>
                </a:cubicBezTo>
                <a:cubicBezTo>
                  <a:pt x="9087411" y="3155904"/>
                  <a:pt x="9030947" y="3180906"/>
                  <a:pt x="8999665" y="3157864"/>
                </a:cubicBezTo>
                <a:cubicBezTo>
                  <a:pt x="8997339" y="3174606"/>
                  <a:pt x="8938300" y="3159909"/>
                  <a:pt x="8925240" y="3152135"/>
                </a:cubicBezTo>
                <a:cubicBezTo>
                  <a:pt x="8910091" y="3159441"/>
                  <a:pt x="8884639" y="3146109"/>
                  <a:pt x="8868257" y="3146819"/>
                </a:cubicBezTo>
                <a:cubicBezTo>
                  <a:pt x="8835852" y="3110204"/>
                  <a:pt x="8832251" y="3167659"/>
                  <a:pt x="8792363" y="3146856"/>
                </a:cubicBezTo>
                <a:cubicBezTo>
                  <a:pt x="8774838" y="3159285"/>
                  <a:pt x="8715420" y="3185652"/>
                  <a:pt x="8668399" y="3196893"/>
                </a:cubicBezTo>
                <a:cubicBezTo>
                  <a:pt x="8575902" y="3221445"/>
                  <a:pt x="8569506" y="3250654"/>
                  <a:pt x="8474043" y="3240734"/>
                </a:cubicBezTo>
                <a:cubicBezTo>
                  <a:pt x="8460613" y="3264436"/>
                  <a:pt x="8297088" y="3204738"/>
                  <a:pt x="8317555" y="3247156"/>
                </a:cubicBezTo>
                <a:cubicBezTo>
                  <a:pt x="8285696" y="3245083"/>
                  <a:pt x="8262352" y="3228203"/>
                  <a:pt x="8280111" y="3255812"/>
                </a:cubicBezTo>
                <a:lnTo>
                  <a:pt x="8096088" y="3253903"/>
                </a:lnTo>
                <a:cubicBezTo>
                  <a:pt x="7994084" y="3261603"/>
                  <a:pt x="7930388" y="3281921"/>
                  <a:pt x="7825642" y="3271628"/>
                </a:cubicBezTo>
                <a:cubicBezTo>
                  <a:pt x="7723046" y="3270395"/>
                  <a:pt x="7671282" y="3252297"/>
                  <a:pt x="7531820" y="3252671"/>
                </a:cubicBezTo>
                <a:cubicBezTo>
                  <a:pt x="7433606" y="3250277"/>
                  <a:pt x="7293100" y="3236234"/>
                  <a:pt x="7193751" y="3245192"/>
                </a:cubicBezTo>
                <a:cubicBezTo>
                  <a:pt x="7074822" y="3223769"/>
                  <a:pt x="7104250" y="3250265"/>
                  <a:pt x="6976768" y="3238559"/>
                </a:cubicBezTo>
                <a:cubicBezTo>
                  <a:pt x="6921032" y="3284865"/>
                  <a:pt x="6823818" y="3261794"/>
                  <a:pt x="6756462" y="3273268"/>
                </a:cubicBezTo>
                <a:cubicBezTo>
                  <a:pt x="6679037" y="3283316"/>
                  <a:pt x="6590030" y="3294204"/>
                  <a:pt x="6512214" y="3298845"/>
                </a:cubicBezTo>
                <a:cubicBezTo>
                  <a:pt x="6450581" y="3277980"/>
                  <a:pt x="6366042" y="3329199"/>
                  <a:pt x="6289569" y="3301118"/>
                </a:cubicBezTo>
                <a:cubicBezTo>
                  <a:pt x="6261432" y="3294355"/>
                  <a:pt x="6174310" y="3295209"/>
                  <a:pt x="6157816" y="3308643"/>
                </a:cubicBezTo>
                <a:cubicBezTo>
                  <a:pt x="6139648" y="3311557"/>
                  <a:pt x="6118459" y="3306799"/>
                  <a:pt x="6110062" y="3321185"/>
                </a:cubicBezTo>
                <a:cubicBezTo>
                  <a:pt x="6096189" y="3338498"/>
                  <a:pt x="6032810" y="3311765"/>
                  <a:pt x="6041832" y="3332190"/>
                </a:cubicBezTo>
                <a:cubicBezTo>
                  <a:pt x="5996830" y="3313871"/>
                  <a:pt x="5961033" y="3350141"/>
                  <a:pt x="5923195" y="3359104"/>
                </a:cubicBezTo>
                <a:cubicBezTo>
                  <a:pt x="5887750" y="3340930"/>
                  <a:pt x="5853570" y="3365323"/>
                  <a:pt x="5770972" y="3369893"/>
                </a:cubicBezTo>
                <a:cubicBezTo>
                  <a:pt x="5731993" y="3348876"/>
                  <a:pt x="5705091" y="3385599"/>
                  <a:pt x="5632583" y="3357730"/>
                </a:cubicBezTo>
                <a:cubicBezTo>
                  <a:pt x="5594087" y="3357562"/>
                  <a:pt x="5606154" y="3357443"/>
                  <a:pt x="5539996" y="3352890"/>
                </a:cubicBezTo>
                <a:cubicBezTo>
                  <a:pt x="5439049" y="3348000"/>
                  <a:pt x="5408459" y="3356166"/>
                  <a:pt x="5315460" y="3350411"/>
                </a:cubicBezTo>
                <a:cubicBezTo>
                  <a:pt x="5211119" y="3348356"/>
                  <a:pt x="5208881" y="3372469"/>
                  <a:pt x="5072455" y="3338147"/>
                </a:cubicBezTo>
                <a:cubicBezTo>
                  <a:pt x="5061717" y="3354508"/>
                  <a:pt x="5045493" y="3355753"/>
                  <a:pt x="5016364" y="3348937"/>
                </a:cubicBezTo>
                <a:cubicBezTo>
                  <a:pt x="4965900" y="3349130"/>
                  <a:pt x="4977835" y="3389131"/>
                  <a:pt x="4922276" y="3366515"/>
                </a:cubicBezTo>
                <a:cubicBezTo>
                  <a:pt x="4935702" y="3387794"/>
                  <a:pt x="4828733" y="3377760"/>
                  <a:pt x="4856444" y="3399463"/>
                </a:cubicBezTo>
                <a:cubicBezTo>
                  <a:pt x="4827698" y="3420094"/>
                  <a:pt x="4805019" y="3388256"/>
                  <a:pt x="4775993" y="3406312"/>
                </a:cubicBezTo>
                <a:cubicBezTo>
                  <a:pt x="4744470" y="3406056"/>
                  <a:pt x="4706605" y="3394901"/>
                  <a:pt x="4667320" y="3397926"/>
                </a:cubicBezTo>
                <a:cubicBezTo>
                  <a:pt x="4613435" y="3387476"/>
                  <a:pt x="4608100" y="3410487"/>
                  <a:pt x="4540268" y="3424464"/>
                </a:cubicBezTo>
                <a:cubicBezTo>
                  <a:pt x="4508279" y="3412969"/>
                  <a:pt x="4485989" y="3420063"/>
                  <a:pt x="4465491" y="3433154"/>
                </a:cubicBezTo>
                <a:cubicBezTo>
                  <a:pt x="4396498" y="3432601"/>
                  <a:pt x="4338078" y="3453569"/>
                  <a:pt x="4262864" y="3464075"/>
                </a:cubicBezTo>
                <a:cubicBezTo>
                  <a:pt x="4180249" y="3483394"/>
                  <a:pt x="4225769" y="3479019"/>
                  <a:pt x="4175005" y="3493545"/>
                </a:cubicBezTo>
                <a:lnTo>
                  <a:pt x="4030100" y="3514212"/>
                </a:lnTo>
                <a:lnTo>
                  <a:pt x="3926631" y="3525304"/>
                </a:lnTo>
                <a:lnTo>
                  <a:pt x="3897306" y="3547095"/>
                </a:lnTo>
                <a:lnTo>
                  <a:pt x="3896886" y="3547500"/>
                </a:lnTo>
                <a:lnTo>
                  <a:pt x="3834004" y="3550510"/>
                </a:lnTo>
                <a:cubicBezTo>
                  <a:pt x="3800562" y="3554957"/>
                  <a:pt x="3734185" y="3568533"/>
                  <a:pt x="3696227" y="3574175"/>
                </a:cubicBezTo>
                <a:cubicBezTo>
                  <a:pt x="3661780" y="3570074"/>
                  <a:pt x="3640587" y="3551815"/>
                  <a:pt x="3652821" y="3580368"/>
                </a:cubicBezTo>
                <a:cubicBezTo>
                  <a:pt x="3641506" y="3579831"/>
                  <a:pt x="3634593" y="3582151"/>
                  <a:pt x="3629691" y="3585866"/>
                </a:cubicBezTo>
                <a:lnTo>
                  <a:pt x="3595018" y="3571623"/>
                </a:lnTo>
                <a:lnTo>
                  <a:pt x="3551656" y="3577800"/>
                </a:lnTo>
                <a:lnTo>
                  <a:pt x="3541558" y="3579797"/>
                </a:lnTo>
                <a:lnTo>
                  <a:pt x="3465708" y="3565931"/>
                </a:lnTo>
                <a:lnTo>
                  <a:pt x="3458313" y="3560366"/>
                </a:lnTo>
                <a:cubicBezTo>
                  <a:pt x="3450380" y="3556940"/>
                  <a:pt x="3439090" y="3555355"/>
                  <a:pt x="3420278" y="3557947"/>
                </a:cubicBezTo>
                <a:lnTo>
                  <a:pt x="3415952" y="3559424"/>
                </a:lnTo>
                <a:lnTo>
                  <a:pt x="3384432" y="3550905"/>
                </a:lnTo>
                <a:cubicBezTo>
                  <a:pt x="3374259" y="3547029"/>
                  <a:pt x="3265415" y="3542149"/>
                  <a:pt x="3258039" y="3535884"/>
                </a:cubicBezTo>
                <a:cubicBezTo>
                  <a:pt x="3138852" y="3551394"/>
                  <a:pt x="3130647" y="3523871"/>
                  <a:pt x="3015008" y="3528000"/>
                </a:cubicBezTo>
                <a:cubicBezTo>
                  <a:pt x="2914857" y="3486061"/>
                  <a:pt x="2851687" y="3511605"/>
                  <a:pt x="2761910" y="3505496"/>
                </a:cubicBezTo>
                <a:cubicBezTo>
                  <a:pt x="2676401" y="3501198"/>
                  <a:pt x="2636809" y="3514769"/>
                  <a:pt x="2521923" y="3514208"/>
                </a:cubicBezTo>
                <a:cubicBezTo>
                  <a:pt x="2400197" y="3505062"/>
                  <a:pt x="2222818" y="3509922"/>
                  <a:pt x="2085894" y="3490122"/>
                </a:cubicBezTo>
                <a:cubicBezTo>
                  <a:pt x="1978312" y="3483748"/>
                  <a:pt x="1977940" y="3488460"/>
                  <a:pt x="1936305" y="3487966"/>
                </a:cubicBezTo>
                <a:cubicBezTo>
                  <a:pt x="1922459" y="3490683"/>
                  <a:pt x="1849334" y="3482739"/>
                  <a:pt x="1836080" y="3487150"/>
                </a:cubicBezTo>
                <a:lnTo>
                  <a:pt x="1829133" y="3489437"/>
                </a:lnTo>
                <a:lnTo>
                  <a:pt x="1801140" y="3490787"/>
                </a:lnTo>
                <a:lnTo>
                  <a:pt x="1793476" y="3500921"/>
                </a:lnTo>
                <a:lnTo>
                  <a:pt x="1699923" y="3509706"/>
                </a:lnTo>
                <a:cubicBezTo>
                  <a:pt x="1637728" y="3485036"/>
                  <a:pt x="1584624" y="3514467"/>
                  <a:pt x="1474760" y="3513685"/>
                </a:cubicBezTo>
                <a:cubicBezTo>
                  <a:pt x="1445646" y="3505164"/>
                  <a:pt x="1329781" y="3484421"/>
                  <a:pt x="1308130" y="3496703"/>
                </a:cubicBezTo>
                <a:cubicBezTo>
                  <a:pt x="1287409" y="3498430"/>
                  <a:pt x="1265391" y="3492347"/>
                  <a:pt x="1252381" y="3506093"/>
                </a:cubicBezTo>
                <a:cubicBezTo>
                  <a:pt x="1232588" y="3522393"/>
                  <a:pt x="1170020" y="3491785"/>
                  <a:pt x="1174550" y="3512642"/>
                </a:cubicBezTo>
                <a:cubicBezTo>
                  <a:pt x="1119896" y="3512841"/>
                  <a:pt x="1000484" y="3507431"/>
                  <a:pt x="924455" y="3507283"/>
                </a:cubicBezTo>
                <a:cubicBezTo>
                  <a:pt x="887180" y="3483915"/>
                  <a:pt x="777361" y="3516071"/>
                  <a:pt x="718373" y="3511753"/>
                </a:cubicBezTo>
                <a:cubicBezTo>
                  <a:pt x="666588" y="3513355"/>
                  <a:pt x="661645" y="3525551"/>
                  <a:pt x="600444" y="3520899"/>
                </a:cubicBezTo>
                <a:cubicBezTo>
                  <a:pt x="491334" y="3516943"/>
                  <a:pt x="451794" y="3507522"/>
                  <a:pt x="351173" y="3495843"/>
                </a:cubicBezTo>
                <a:cubicBezTo>
                  <a:pt x="237121" y="3487112"/>
                  <a:pt x="235857" y="3499212"/>
                  <a:pt x="108372" y="3484386"/>
                </a:cubicBezTo>
                <a:cubicBezTo>
                  <a:pt x="86318" y="3481054"/>
                  <a:pt x="40657" y="3480329"/>
                  <a:pt x="6467" y="3476532"/>
                </a:cubicBezTo>
                <a:lnTo>
                  <a:pt x="0" y="3475412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48F779DE-4744-42D6-9C74-33EC94460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1727" y="2190741"/>
            <a:ext cx="1348547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BB4C2-9742-81F5-7656-DAED55C55F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2761" y="2943750"/>
            <a:ext cx="8327400" cy="3516562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Adam, M. and Hussain, N., 2017. Impact of celebrity endorsement on consumers buying behaviour.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Marketing Studies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5(3), pp.79–121.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Febrian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 and Fadly, M., 2021. Brand trust as celebrity endorser marketing moderator's role.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Jurnal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Aplikasi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Manajemen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19(1), pp.207–216.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Knoll, J. and Matthes, J., 2017. The effectiveness of celebrity endorsements: a meta-analysis.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the Academy of Marketing Science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45(1), pp.55–75.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Osei-Frimpong, K., Donkor, G. and Owusu-Frimpong, N., 2019. The impact of celebrity endorsement on consumer purchase intention.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Marketing Theory and Practice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27(1), pp.103–121.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Rocha, P.I., Caldeira de Oliveira, J.H. and Giraldi, J.D.M.E., 2020. Marketing communications via celebrity endorsement.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Benchmarking,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27(7), pp.2233–2259.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Sufian, A. et al., 2021. The effectiveness of celebrity endorsement in online advertisement.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Revista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Geintec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11(3), pp.1520–1538.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Wang, S. and Liu, M.T., 2023. Celebrity endorsement in marketing from 1960 to 2021.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Asia Pacific Journal of Marketing and Logistics,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35(4), pp.849–873.</a:t>
            </a:r>
          </a:p>
        </p:txBody>
      </p:sp>
    </p:spTree>
    <p:extLst>
      <p:ext uri="{BB962C8B-B14F-4D97-AF65-F5344CB8AC3E}">
        <p14:creationId xmlns:p14="http://schemas.microsoft.com/office/powerpoint/2010/main" val="28548391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Yellow Orang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620</Words>
  <PresentationFormat>Widescreen</PresentationFormat>
  <Paragraphs>27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Aptos</vt:lpstr>
      <vt:lpstr>Aptos Display</vt:lpstr>
      <vt:lpstr>Arial</vt:lpstr>
      <vt:lpstr>Arial Black</vt:lpstr>
      <vt:lpstr>Calibri</vt:lpstr>
      <vt:lpstr>Office Theme</vt:lpstr>
      <vt:lpstr>Celebrity Endorsements in Modern Marketing</vt:lpstr>
      <vt:lpstr>Key Research Insights</vt:lpstr>
      <vt:lpstr>How Effective Are Celebrity Endorsements?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2025-11-24T22:13:36Z</dcterms:created>
  <dcterms:modified xsi:type="dcterms:W3CDTF">2025-11-24T22:28:16Z</dcterms:modified>
</cp:coreProperties>
</file>