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206" autoAdjust="0"/>
    <p:restoredTop sz="28571" autoAdjust="0"/>
  </p:normalViewPr>
  <p:slideViewPr>
    <p:cSldViewPr snapToGrid="0">
      <p:cViewPr varScale="1">
        <p:scale>
          <a:sx n="20" d="100"/>
          <a:sy n="20" d="100"/>
        </p:scale>
        <p:origin x="256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34F4FF48-3EB1-4106-8BFF-D7300D7A19D6}" type="datetimeFigureOut">
              <a:rPr lang="en-GB" smtClean="0"/>
              <a:t>24/02/2021</a:t>
            </a:fld>
            <a:endParaRPr lang="en-GB" dirty="0"/>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440" tIns="45720" rIns="91440" bIns="45720" rtlCol="0" anchor="b"/>
          <a:lstStyle>
            <a:lvl1pPr algn="r">
              <a:defRPr sz="1200"/>
            </a:lvl1pPr>
          </a:lstStyle>
          <a:p>
            <a:fld id="{A70E2321-0B1C-46FB-AFFB-57F718095AB3}" type="slidenum">
              <a:rPr lang="en-GB" smtClean="0"/>
              <a:t>‹#›</a:t>
            </a:fld>
            <a:endParaRPr lang="en-GB" dirty="0"/>
          </a:p>
        </p:txBody>
      </p:sp>
    </p:spTree>
    <p:extLst>
      <p:ext uri="{BB962C8B-B14F-4D97-AF65-F5344CB8AC3E}">
        <p14:creationId xmlns:p14="http://schemas.microsoft.com/office/powerpoint/2010/main" val="2858725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Joe Fernandes and this is my presentation on digital business.</a:t>
            </a:r>
          </a:p>
        </p:txBody>
      </p:sp>
      <p:sp>
        <p:nvSpPr>
          <p:cNvPr id="4" name="Slide Number Placeholder 3"/>
          <p:cNvSpPr>
            <a:spLocks noGrp="1"/>
          </p:cNvSpPr>
          <p:nvPr>
            <p:ph type="sldNum" sz="quarter" idx="5"/>
          </p:nvPr>
        </p:nvSpPr>
        <p:spPr/>
        <p:txBody>
          <a:bodyPr/>
          <a:lstStyle/>
          <a:p>
            <a:fld id="{A70E2321-0B1C-46FB-AFFB-57F718095AB3}" type="slidenum">
              <a:rPr lang="en-GB" smtClean="0"/>
              <a:t>1</a:t>
            </a:fld>
            <a:endParaRPr lang="en-GB" dirty="0"/>
          </a:p>
        </p:txBody>
      </p:sp>
    </p:spTree>
    <p:extLst>
      <p:ext uri="{BB962C8B-B14F-4D97-AF65-F5344CB8AC3E}">
        <p14:creationId xmlns:p14="http://schemas.microsoft.com/office/powerpoint/2010/main" val="797137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Introduction</a:t>
            </a:r>
          </a:p>
          <a:p>
            <a:endParaRPr lang="en-GB" u="sng" dirty="0"/>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this presentation, I am going to be systematically understanding the current and emerging digital business themes or applications and the impact of their use in organisations.  This is going to be done by analysing a variety of different themes which consist of the sharing economy, peer to peer sharing economy, Airbnb’s sharing economy, Airbnb’s value creation on peer to peer accommodation networks, digital disruption, Airbnb’s digital disruption and networks in China which involves their concept and introduction to China, the business model and the challenges faced by these networks in China.  With these themes they will be compared to the business that is Airbnb by following the book of Peer-To-Peer Accommodation Networks: Pushing the boundaries Goodfellow Publishers Limited and this book was written by Sara Dolnicar (Dolnicar,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u="none" dirty="0"/>
          </a:p>
        </p:txBody>
      </p:sp>
      <p:sp>
        <p:nvSpPr>
          <p:cNvPr id="4" name="Slide Number Placeholder 3"/>
          <p:cNvSpPr>
            <a:spLocks noGrp="1"/>
          </p:cNvSpPr>
          <p:nvPr>
            <p:ph type="sldNum" sz="quarter" idx="5"/>
          </p:nvPr>
        </p:nvSpPr>
        <p:spPr/>
        <p:txBody>
          <a:bodyPr/>
          <a:lstStyle/>
          <a:p>
            <a:fld id="{A70E2321-0B1C-46FB-AFFB-57F718095AB3}" type="slidenum">
              <a:rPr lang="en-GB" smtClean="0"/>
              <a:t>2</a:t>
            </a:fld>
            <a:endParaRPr lang="en-GB" dirty="0"/>
          </a:p>
        </p:txBody>
      </p:sp>
    </p:spTree>
    <p:extLst>
      <p:ext uri="{BB962C8B-B14F-4D97-AF65-F5344CB8AC3E}">
        <p14:creationId xmlns:p14="http://schemas.microsoft.com/office/powerpoint/2010/main" val="1595665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The Sharing Economy</a:t>
            </a:r>
          </a:p>
          <a:p>
            <a:endParaRPr lang="en-GB" u="sng" dirty="0"/>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sharing economy is a group of emerging software platforms acting as an intermediary between private buyers and private sellers, which permits them to share their existing resources either for free or for a fee, which is usually done through the means of the internet.  The components that drives the development of the sharing economy consist of the flexibility that a business model offers, the convenience of online access to shared goods and services, allow barrier to entry for participants and minimal regulations have also boosted the amount of people opting to leave the traditional workforce and join the sharing economy as a sustainable way of earning income (Durio, 2021).  Here are a couple of companies that are successfully operating within the sharing economy: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 Airbnb is a community marketplace for people to list, find and book exclusive accommodations around the world, which can be done by going online, from a mobile phone or even a tablet.  Airbnb lets people monetize their extra space and promote it to a widespread, targeted audience (Airbnb,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Lyft – Lyft is a ridesharing network that matches drivers with passengers who request rides through Lyft’s smartphone app.  Passengers pay automatically through the app.  The company emphasizes its quality service, prompt on demand drivers, and affordable rates as competitive advantages (lyft business,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JustPark – JustPark is a technology platform that matches drivers with available parking spaces through its website and mobile app.  By specifying access to 200,000 underused spaces, the company provides cheaper and more convenient parking to more than 1 million drivers across the United Kingdom.  Drivers can locate, reserve, and pay for parking wherever and whenever they need it (JustPark,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Before social media there was a community of practice and that was called collaborative consumption which is the reinvention of traditional market behaviours such as renting, lending, swapping, sharing, bartering, and gifting and it is all done through technology.  Which takes place in ways and on a scale that was not even possible before the internet.  The main focus of collaborative consumption is having access to goods and services and skills would be more important than ownership (Botsman, 2015).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u="sng" dirty="0"/>
          </a:p>
        </p:txBody>
      </p:sp>
      <p:sp>
        <p:nvSpPr>
          <p:cNvPr id="4" name="Slide Number Placeholder 3"/>
          <p:cNvSpPr>
            <a:spLocks noGrp="1"/>
          </p:cNvSpPr>
          <p:nvPr>
            <p:ph type="sldNum" sz="quarter" idx="5"/>
          </p:nvPr>
        </p:nvSpPr>
        <p:spPr/>
        <p:txBody>
          <a:bodyPr/>
          <a:lstStyle/>
          <a:p>
            <a:fld id="{A70E2321-0B1C-46FB-AFFB-57F718095AB3}" type="slidenum">
              <a:rPr lang="en-GB" smtClean="0"/>
              <a:t>3</a:t>
            </a:fld>
            <a:endParaRPr lang="en-GB" dirty="0"/>
          </a:p>
        </p:txBody>
      </p:sp>
    </p:spTree>
    <p:extLst>
      <p:ext uri="{BB962C8B-B14F-4D97-AF65-F5344CB8AC3E}">
        <p14:creationId xmlns:p14="http://schemas.microsoft.com/office/powerpoint/2010/main" val="169497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u="sng" dirty="0">
                <a:effectLst/>
                <a:latin typeface="Times New Roman" panose="02020603050405020304" pitchFamily="18" charset="0"/>
                <a:ea typeface="Calibri" panose="020F0502020204030204" pitchFamily="34" charset="0"/>
                <a:cs typeface="Times New Roman" panose="02020603050405020304" pitchFamily="18" charset="0"/>
              </a:rPr>
              <a:t>Peer to Peer Sharing Economy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Another definition for the sharing economy is that the sharing economy is also know as peer-to-peer based sharing on platforms that allow the sharing of an asset or resource among peers.  Peers can use these community based online platforms to trade, share, rent or donate goods and services. The main characteristics of the sharing economy business model consist of a sharing platform that matches two fragmented sides of a market, a many-to-many structure which means that the likelihood of a match increases as the number of peers increases, matches are generally instantaneous to supply services on demand and there must be a high level of trust between the peers.  The benefits of the sharing economy is that it lets people make constructive use of their assets,  it offers flexibility and efficiency to consumers – goods and services are accessed for only as long as they are needed, there will be an increased quality of service through rating systems and there will also be an expansion in entrepreneurship and innovation (Market Business News,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u="sng" dirty="0"/>
          </a:p>
        </p:txBody>
      </p:sp>
      <p:sp>
        <p:nvSpPr>
          <p:cNvPr id="4" name="Slide Number Placeholder 3"/>
          <p:cNvSpPr>
            <a:spLocks noGrp="1"/>
          </p:cNvSpPr>
          <p:nvPr>
            <p:ph type="sldNum" sz="quarter" idx="5"/>
          </p:nvPr>
        </p:nvSpPr>
        <p:spPr/>
        <p:txBody>
          <a:bodyPr/>
          <a:lstStyle/>
          <a:p>
            <a:fld id="{A70E2321-0B1C-46FB-AFFB-57F718095AB3}" type="slidenum">
              <a:rPr lang="en-GB" smtClean="0"/>
              <a:t>4</a:t>
            </a:fld>
            <a:endParaRPr lang="en-GB" dirty="0"/>
          </a:p>
        </p:txBody>
      </p:sp>
    </p:spTree>
    <p:extLst>
      <p:ext uri="{BB962C8B-B14F-4D97-AF65-F5344CB8AC3E}">
        <p14:creationId xmlns:p14="http://schemas.microsoft.com/office/powerpoint/2010/main" val="2996452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u="sng" dirty="0">
                <a:effectLst/>
                <a:latin typeface="Times New Roman" panose="02020603050405020304" pitchFamily="18" charset="0"/>
                <a:ea typeface="Calibri" panose="020F0502020204030204" pitchFamily="34" charset="0"/>
                <a:cs typeface="Times New Roman" panose="02020603050405020304" pitchFamily="18" charset="0"/>
              </a:rPr>
              <a:t>Airbnb’s Sharing Economy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is a community built on a sharing economy.  It is an online marketplace that provides a platform from which people can rent out their properties or spare rooms to guests.  Airbnb takes 3% commission of every booking from hosts and between 6% and 12% from guests.  Airbnb also provide a referral plan if a person introduces a new customer to the platform.  Airbnb has led the way in the expansion and the development of house sharing of this nature and there are now a number of companies that are offering similar services (Stainton,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fits into the area of sharing on peer-to-peer networks due to the range of behaviours that are linked with sharing in the sharing economy: lending, trading, swapping, bartering, gifting, and renting. Which is stated above as Airbnb rent out properties or spare rooms to guests.  The key characteristics of the sharing side of things of the sharing exchange continuum consists of being non reciprocal, dependant on social bonds, the sharer and recipient must be present, it creates a sense of joint ownership, the interaction is independent of monetary exchange and the value of exchange is not calculated also it can maintain social bonds which will outlast the exchange.  Airbnb fit into these characteristics as Airbnb want people experience the place that they have rented out as if it was their own place and it is helping out the local small businesses as they are bringing in new people that want to check out their neighbourhoods, which will build up a social bond with the company and this type of sharing economy is creating a sense of joint ownership as it not only benefits small local businesses but it also benefits property owners and the traditional property industries. Also Airbnb is focusing more on their guests experience than their own profits that they make which goes into the characteristic of  the interaction is independent of monetary exchange (iGMS,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70E2321-0B1C-46FB-AFFB-57F718095AB3}" type="slidenum">
              <a:rPr lang="en-GB" smtClean="0"/>
              <a:t>5</a:t>
            </a:fld>
            <a:endParaRPr lang="en-GB" dirty="0"/>
          </a:p>
        </p:txBody>
      </p:sp>
    </p:spTree>
    <p:extLst>
      <p:ext uri="{BB962C8B-B14F-4D97-AF65-F5344CB8AC3E}">
        <p14:creationId xmlns:p14="http://schemas.microsoft.com/office/powerpoint/2010/main" val="2176884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dirty="0">
                <a:effectLst/>
                <a:latin typeface="Times New Roman" panose="02020603050405020304" pitchFamily="18" charset="0"/>
                <a:ea typeface="Calibri" panose="020F0502020204030204" pitchFamily="34" charset="0"/>
                <a:cs typeface="Times New Roman" panose="02020603050405020304" pitchFamily="18" charset="0"/>
              </a:rPr>
              <a:t>Value Creation on Peer-to-Peer Accommodation Networks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contributes to platform dependence as they are asking for feedback outside of Airbnb and they are doing this by asking guests to review their Airbnb stay through a non-Airbnb website, or they are taking reviews and posting them onto a non-Airbnb website.  They are also asking if they are willing to fill out a survey on the subject of their Airbnb stay through a non-Airbnb website or from outside of Airbnb (Airbnb, 2021).  Airbnb represents the case of the facilitator not owning trade resources.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obliges that the sellers and buyers are of an equal status, which automatically excludes the institutionalised market participants.  For example, an exchange between a private tourist and a private home owner renting out a spare room establishes a trustworthy peer-to-peer exchange. Whereas a hotel selling rooms via a peer-to-peer accommodation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network – effectively using the network as a distribution channel – does not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constitute an exchange among equals (Dolnicar, 2018).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Airbnb’s mission drive is “to live in the world where one day you can feel like you’re home anywhere &amp; not in a home, but truly home, where you belong”.  It mostly highlights the magnitude of satisfaction that would position it as a coveted marketing place.  The main factors associated with Airbnb’s mission statement is that it embraces the improvement of life, exceeds expectations and it is creating a sense of belonging (Mission Statement, 2019).  Airbnb’s alternative funding could consist of a crowd funding webpage.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has changed world wide travel just by using digital technology to connect millions of guests with private hosts (Alumni, 2016).  Airbnb is participating in technology dependence as they are: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is developing technologies to push their mission forward and support guests, hosts, and local communities.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They are scaling machine learning and artificial intelligence across Airbnb to entice more personalisation and ease to the end-to-end travel experience.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They are organising themselves internally through functionally diverse teams that are incorporating data science, research, engineering, and product design so that individuals can identify ways to positively impact our business and communities (Airbnb,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70E2321-0B1C-46FB-AFFB-57F718095AB3}" type="slidenum">
              <a:rPr lang="en-GB" smtClean="0"/>
              <a:t>6</a:t>
            </a:fld>
            <a:endParaRPr lang="en-GB" dirty="0"/>
          </a:p>
        </p:txBody>
      </p:sp>
    </p:spTree>
    <p:extLst>
      <p:ext uri="{BB962C8B-B14F-4D97-AF65-F5344CB8AC3E}">
        <p14:creationId xmlns:p14="http://schemas.microsoft.com/office/powerpoint/2010/main" val="1523435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95300"/>
            <a:r>
              <a:rPr lang="en-GB" sz="1800" u="sng" dirty="0">
                <a:effectLst/>
                <a:latin typeface="Times New Roman" panose="02020603050405020304" pitchFamily="18" charset="0"/>
                <a:ea typeface="Calibri" panose="020F0502020204030204" pitchFamily="34" charset="0"/>
                <a:cs typeface="Times New Roman" panose="02020603050405020304" pitchFamily="18" charset="0"/>
              </a:rPr>
              <a:t>Digital Disruption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95300"/>
            <a:r>
              <a:rPr lang="en-GB" sz="18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95300"/>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Digital disruption is the process of fitting into the digital reality and offering a product or service that has not been offered before by emerging digital technologies and business models.  Therefore, this disruptive approach, the competition has no feasible alternative to what the disruptor is offering, which is basically depicting them unable to compete in any way (Cruickshank, 2017).  Digital disruption typically marks the changes in consumer needs and therefore working with the flow permits a company to achieve the emerging needs, which will then keep existing customers content and it will open up new opportunities for new customers to find what they need form the company. Doing this will impact the company to see how they can work with the digital disruption so they can make it stronger and more successful in the future (Oxford College of Marketing,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95300"/>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70E2321-0B1C-46FB-AFFB-57F718095AB3}" type="slidenum">
              <a:rPr lang="en-GB" smtClean="0"/>
              <a:t>7</a:t>
            </a:fld>
            <a:endParaRPr lang="en-GB" dirty="0"/>
          </a:p>
        </p:txBody>
      </p:sp>
    </p:spTree>
    <p:extLst>
      <p:ext uri="{BB962C8B-B14F-4D97-AF65-F5344CB8AC3E}">
        <p14:creationId xmlns:p14="http://schemas.microsoft.com/office/powerpoint/2010/main" val="1542109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95300"/>
            <a:r>
              <a:rPr lang="en-GB" sz="1800" u="sng" dirty="0">
                <a:effectLst/>
                <a:latin typeface="Times New Roman" panose="02020603050405020304" pitchFamily="18" charset="0"/>
                <a:ea typeface="Calibri" panose="020F0502020204030204" pitchFamily="34" charset="0"/>
                <a:cs typeface="Times New Roman" panose="02020603050405020304" pitchFamily="18" charset="0"/>
              </a:rPr>
              <a:t>Airbnb’s Digital Disruption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95300"/>
            <a:r>
              <a:rPr lang="en-GB" sz="18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95300"/>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is disruptive because of its innovative internet based business model and unique appeal to tourists.  As it has the use of reviews, user profiles and identity verification.  Airbnb allows peer-to-peer accommodation.  Hosts are also able to simply promote their accommodations using Airbnb’s technological infrastructure to post photos and comments.  For tourists, it costs less than staying in a hotel and gives them more of a local experience, other than other competitors, where it is just as expensive as staying in a hotel and it does not feel like you are getting a local experience it is more like you have just come down for a quick weekend visit.  Airbnb is also considered disruptive as it attracts the low end of the market offering a low cost rent (Leist, 2016).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95300"/>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95300"/>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differentiates from their competitors due to costing less than hotels while offering more space, you get a peek at the local life by simply being in a local’s home.  You can see the layout, materials used to build the home, how it is furnished, and other small details that may be unique to the area that you are visiting.  Also, large groups can stay in Airbnb’s rather than getting two to three different hotel rooms, which will then make the guests feel more at home as they can be together like a family (Chetrit, 2018).  Also Airbnb hosts get reviews from their guests that stay in their rented homes, so the hosts get to see how the guests present themselves and the hosts can see how previous hosts have assessed their behaviour as guests (Dolnicar, 2018).</a:t>
            </a:r>
          </a:p>
          <a:p>
            <a:pPr marL="495300"/>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70E2321-0B1C-46FB-AFFB-57F718095AB3}" type="slidenum">
              <a:rPr lang="en-GB" smtClean="0"/>
              <a:t>8</a:t>
            </a:fld>
            <a:endParaRPr lang="en-GB" dirty="0"/>
          </a:p>
        </p:txBody>
      </p:sp>
    </p:spTree>
    <p:extLst>
      <p:ext uri="{BB962C8B-B14F-4D97-AF65-F5344CB8AC3E}">
        <p14:creationId xmlns:p14="http://schemas.microsoft.com/office/powerpoint/2010/main" val="4290290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95300"/>
            <a:r>
              <a:rPr lang="en-GB" sz="1800" u="sng" dirty="0">
                <a:effectLst/>
                <a:latin typeface="Times New Roman" panose="02020603050405020304" pitchFamily="18" charset="0"/>
                <a:ea typeface="Calibri" panose="020F0502020204030204" pitchFamily="34" charset="0"/>
                <a:cs typeface="Times New Roman" panose="02020603050405020304" pitchFamily="18" charset="0"/>
              </a:rPr>
              <a:t>Networks in China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95300"/>
            <a:r>
              <a:rPr lang="en-GB" sz="18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95300"/>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first Airbnb did not want to pursue China because China has a very unique market due to Chinese people not wanting to use the same social media as the rest of the world, which reduces the credibility of the verification methods on international peer-to-peer networks.  Chinese people have a conventional sense of their home being only for their use and the use of their relatives and friends, not for strangers.  Which makes it difficult for Airbnb’s platform driving international market successes are not effective in encouraging Chinese people into this particular network as hosts.  However, in 2008 Airbnb was introduced to China due to the younger Chinese generation that have lived outside of china and have adopted peer-to-peer accommodation networks during their international travels.  It is run by the Chinese government as the saw an interest in the sharing economy as they can then increase the tax income, increase employment, encourage entrepreneurship and innovation.  The Chinese government supports peer-to peer accommodation through networks through policies and regulatory frameworks.  One of these policies is that all foreigners in China are required to make a temporary residence registration within 24 hours of arrival.  However, if a host does not register a foreign guest it’s the foreigner who gets in trouble, not the local host, which could then lead to the local authorities getting involved (Summers,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95300"/>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95300"/>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For the business model in China Airbnb brought new rules and patterns to tourism accommodation in China by offering consumer-to-consumer platform that actually bonds demand and supply with the network facilitator serving as arbitrator as a commission fee.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70E2321-0B1C-46FB-AFFB-57F718095AB3}" type="slidenum">
              <a:rPr lang="en-GB" smtClean="0"/>
              <a:t>9</a:t>
            </a:fld>
            <a:endParaRPr lang="en-GB" dirty="0"/>
          </a:p>
        </p:txBody>
      </p:sp>
    </p:spTree>
    <p:extLst>
      <p:ext uri="{BB962C8B-B14F-4D97-AF65-F5344CB8AC3E}">
        <p14:creationId xmlns:p14="http://schemas.microsoft.com/office/powerpoint/2010/main" val="25673856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u="sng" dirty="0">
                <a:effectLst/>
                <a:latin typeface="Times New Roman" panose="02020603050405020304" pitchFamily="18" charset="0"/>
                <a:ea typeface="Calibri" panose="020F0502020204030204" pitchFamily="34" charset="0"/>
                <a:cs typeface="Times New Roman" panose="02020603050405020304" pitchFamily="18" charset="0"/>
              </a:rPr>
              <a:t>The Challenges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95300"/>
            <a:r>
              <a:rPr lang="en-GB" sz="18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challenges Airbnb face in China is the lack of credibility, lack of supply and demand, strong competition, non-compliance with the Chinese government policy and sharing one’s home with strangers in Chinese culture.  The lack of credibility occurs because in China, online channels that are able to share information are fairly different from the ones that mainly used in other countries such as Twitter and Facebook. In China WeChat is the most popular social media platform, but this does not need formal registration with someone’s real name and personal identity.  As a result, Airbnb being reciprocal reviewing and the development of network track records are not operational in regulating demand and supply and making sure that network members perceive the platform as credible.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lack of supply and demand is due to that the Chinese people who own unused space are not normally facing financial difficulties, they prefer for the space to stay empty.  However, if they do want to people to live their so they can earn an income they make it more appealing for investors to buy and sell their properties rather than rent them out.  Which then causes Airbnb to have a lack of supply and demand.  Due to Airbnb only getting seriously involved with China in 2015 they have got serious competition with the local businesses, such as Tujia, which was founded in 2011, and the have been working on expanding throughout the Chinese market for years (Custer, 2016).  Therefore, Airbnb has to fight to get customers to come onto their platform that is most certain to have fewer listings and fewer reviews when they are compared with Tujia.  For example, 80,000 spaces are available for rent on Airbnb in China, whereas Tujia has access to 400,000 listings (Dolnicar,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Due to the short term online rental industry is still quite new in China Airbnb faces regulatory issues.  As the Chinese government is not exactly clear on what the rules and regulations are for this new industry, such as safety systems and taxes.  Therefore, as a foreign company, Airbnb have to be extra careful to make sure that they are operating legally, which can be a little bit tricky as the rules are not exactly clear yet.  Another challenge that Airbnb face is that they are not used to the Chinese culture.  For example, if someone tries to sell something over the web in China, instant messaging has been more popular than email, so people are used to getting fast responses to questions. If there is a question about a listing on Airbnb, you can message the landlord, but you have to do it through the site. You don’t get to talk to a real person directly and you might not get a quick response and you might not get a quick response due to the language barrier (Custer, 2016).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70E2321-0B1C-46FB-AFFB-57F718095AB3}" type="slidenum">
              <a:rPr lang="en-GB" smtClean="0"/>
              <a:t>10</a:t>
            </a:fld>
            <a:endParaRPr lang="en-GB" dirty="0"/>
          </a:p>
        </p:txBody>
      </p:sp>
    </p:spTree>
    <p:extLst>
      <p:ext uri="{BB962C8B-B14F-4D97-AF65-F5344CB8AC3E}">
        <p14:creationId xmlns:p14="http://schemas.microsoft.com/office/powerpoint/2010/main" val="1413157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u="sng"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 have met the needs for this assignment as I have created a 15 minute presentation which presents the current and emerging digital business themes or applications.  Also, the needs have been met as I have analysed the themes which tells me that Airbnb is a peer to peer sharing economy, that Airbnb is disruptive because of its innovative internet based business model and unique appeal to tourists.  As it has the use of reviews, user profiles and identity verification and that Airbnb still need to adapt to improve their company in China.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70E2321-0B1C-46FB-AFFB-57F718095AB3}" type="slidenum">
              <a:rPr lang="en-GB" smtClean="0"/>
              <a:t>11</a:t>
            </a:fld>
            <a:endParaRPr lang="en-GB" dirty="0"/>
          </a:p>
        </p:txBody>
      </p:sp>
    </p:spTree>
    <p:extLst>
      <p:ext uri="{BB962C8B-B14F-4D97-AF65-F5344CB8AC3E}">
        <p14:creationId xmlns:p14="http://schemas.microsoft.com/office/powerpoint/2010/main" val="31269113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Airbnb. (2018, March 23).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Sharing More About the Technology That Powers Airbnb</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https://news.airbnb.com/: https://news.airbnb.com/sharing-more-about-the-technology-that-powers-airbnb/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Airbnb.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Airbnb’s Off-Platform Policy</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https://www.airbnb.co.uk/: https://www.airbnb.co.uk/help/article/2799/airbnbs-offplatform-policy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Airbnb.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How Airbnb works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https://www.airbnb.co.uk/: https://www.airbnb.co.uk/d/howairbnbworks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Alumni, S. (2016, November 18).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Airbnb: Using Technology to Reimagine Trave</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https://digital.hbs.edu/: https://digital.hbs.edu/platform-rctom/submission/airbnb-using-technology-to-reimagine-travel/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Botsman, R. (2015, May 27).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Defining The Sharing Economy: What is Collaborative Consumption and What Isn't</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https://www.fastcompany.com/: https://www.fastcompany.com/3046119/defining-the-sharing-economy-what-is-collaborative-consumption-and-what-isnt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Chetrit, S. (2018, March 26).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What Airbnb Is and Why It’s Better Than Hotels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https://www.fromlusttilldawn.com/: https://www.fromlusttilldawn.com/what-is-airbnb-vs-hotel/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Chin Travel News. (2017, June 18).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Airbnb sticks to C2C model in China localization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https://www.chinatravelnews.com: https://www.chinatravelnews.com/article/115341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Cruickshank, S. (2017, May 09).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Is Airbnb Really Disrupting the Hotel Industry? A Look Behind the Scenes.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https://blog.stormid.com/: https://blog.stormid.com/is-airbnb-disrupting-the-hotel-industry/#:~:text=Digital%20disruption%20is%20a%20powerful%20tool%20for%20any,disruption%20can%20be%20applied%20to%20virtually%20any%20sector.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Custer, C. (2016, July 11).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Why Airbnb is struggling in China</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https://www.techinasia.com/: https://www.techinasia.com/airbnb-struggling-china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Dolnicar, S. (2018).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Pushing the Boundaries.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Oxford: Goodfellow Publishers Ltd.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Durio, S.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What Is the Sharing Economy? Definition, Examples &amp; Companies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https://www.onespace.com/: https://www.onespace.com/blog/2017/06/sharing-economy-definition-examples-companies/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iGMS. (2018, July 09).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Sharing is Caring: The Positive Influence of the Airbnb Sharing Economy</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https://medium.com/: https://medium.com/@airgms/sharing-is-caring-the-positive-influence-of-the-airbnb-sharing-economy-61671d83e5e3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JustPark. (2019).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About Us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https://www.justpark.com/: https://www.justpark.com/about/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Leist, A. (2016, October 18).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Airbnb: Disruptive Innovation in the Tourism Industry</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https://digitalmarketing.temple.edu/: https://digitalmarketing.temple.edu/aleist/2016/10/18/airbnb-disruptive-innovation-in-the-tourism-industry/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lyft business.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https://www.lyftbusiness.com/</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lyft business: https://www.lyftbusiness.com/?&amp;utm_medium=web&amp;utm_source=headernav</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Market Business News.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What is the sharing economy? Definition and meaning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https://marketbusinessnews.com/: https://marketbusinessnews.com/financial-glossary/sharing-economy/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Mission Statement. (2019, June 02).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Airbnb Mission and Vision Statement Analysis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https://mission-statement.com/: https://mission-statement.com/airbnb/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Oxford College of Marketing.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Digital Disruption: What Is It and How Does It Impact Businesses?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https://blog.oxfordcollegeofmarketing.com: https://blog.oxfordcollegeofmarketing.com/2016/02/22/what-is-digital-disruption/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Stainton, D. H. (2020, October 10).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What is the sharing economy and how is it changing the tourism industry?</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https://tourismteacher.com/: https://tourismteacher.com/sharing-economy-tourism-industry/#:~:text=Accommodation-sharing%20platform%20Airbnb%20is%20often%20considered%20to%20be,key%20role%20in%20the%20gentrification%20of%20global%20cities.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Summers, J. (2020, August 02).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Airbnb in China 2020 | Foreigner’s Guide to China Homestays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https://www.travelchinacheaper.com/: https://www.travelchinacheaper.com/airbnb-in-china#:~:text=Millions%20of%20travelers%20use%20Airbnb%20in%20China%20each,with%20only%20a%20small%20fraction%20being%20foreign%20travelers.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A70E2321-0B1C-46FB-AFFB-57F718095AB3}" type="slidenum">
              <a:rPr lang="en-GB" smtClean="0"/>
              <a:t>12</a:t>
            </a:fld>
            <a:endParaRPr lang="en-GB" dirty="0"/>
          </a:p>
        </p:txBody>
      </p:sp>
    </p:spTree>
    <p:extLst>
      <p:ext uri="{BB962C8B-B14F-4D97-AF65-F5344CB8AC3E}">
        <p14:creationId xmlns:p14="http://schemas.microsoft.com/office/powerpoint/2010/main" val="35544337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741C84BF-F015-4DF4-9E06-2A00C3F22651}" type="datetimeFigureOut">
              <a:rPr lang="en-GB" smtClean="0"/>
              <a:t>24/02/2021</a:t>
            </a:fld>
            <a:endParaRPr lang="en-GB" dirty="0"/>
          </a:p>
        </p:txBody>
      </p:sp>
      <p:sp>
        <p:nvSpPr>
          <p:cNvPr id="5" name="Footer Placeholder 4"/>
          <p:cNvSpPr>
            <a:spLocks noGrp="1"/>
          </p:cNvSpPr>
          <p:nvPr>
            <p:ph type="ftr" sz="quarter" idx="11"/>
          </p:nvPr>
        </p:nvSpPr>
        <p:spPr>
          <a:xfrm>
            <a:off x="1876424" y="5410201"/>
            <a:ext cx="5124886" cy="365125"/>
          </a:xfrm>
        </p:spPr>
        <p:txBody>
          <a:bodyPr/>
          <a:lstStyle/>
          <a:p>
            <a:endParaRPr lang="en-GB" dirty="0"/>
          </a:p>
        </p:txBody>
      </p:sp>
      <p:sp>
        <p:nvSpPr>
          <p:cNvPr id="6" name="Slide Number Placeholder 5"/>
          <p:cNvSpPr>
            <a:spLocks noGrp="1"/>
          </p:cNvSpPr>
          <p:nvPr>
            <p:ph type="sldNum" sz="quarter" idx="12"/>
          </p:nvPr>
        </p:nvSpPr>
        <p:spPr>
          <a:xfrm>
            <a:off x="9896911" y="5410199"/>
            <a:ext cx="771089" cy="365125"/>
          </a:xfrm>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1032001927"/>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1302624810"/>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1380961818"/>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1190872489"/>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551620053"/>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3667890121"/>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3906276485"/>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3830449824"/>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3051959504"/>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826717553"/>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3326877425"/>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7C6E561-370C-4051-B626-D8906832E686}" type="slidenum">
              <a:rPr lang="en-GB" smtClean="0"/>
              <a:t>‹#›</a:t>
            </a:fld>
            <a:endParaRPr lang="en-GB"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52846409"/>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1280749728"/>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416497174"/>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4219365303"/>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3573001485"/>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1C84BF-F015-4DF4-9E06-2A00C3F22651}" type="datetimeFigureOut">
              <a:rPr lang="en-GB" smtClean="0"/>
              <a:t>24/02/2021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7C6E561-370C-4051-B626-D8906832E686}" type="slidenum">
              <a:rPr lang="en-GB" smtClean="0"/>
              <a:t>‹#›</a:t>
            </a:fld>
            <a:endParaRPr lang="en-GB" dirty="0"/>
          </a:p>
        </p:txBody>
      </p:sp>
    </p:spTree>
    <p:extLst>
      <p:ext uri="{BB962C8B-B14F-4D97-AF65-F5344CB8AC3E}">
        <p14:creationId xmlns:p14="http://schemas.microsoft.com/office/powerpoint/2010/main" val="3366363031"/>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41C84BF-F015-4DF4-9E06-2A00C3F22651}" type="datetimeFigureOut">
              <a:rPr lang="en-GB" smtClean="0"/>
              <a:t>24/02/2021</a:t>
            </a:fld>
            <a:endParaRPr lang="en-GB"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7C6E561-370C-4051-B626-D8906832E686}" type="slidenum">
              <a:rPr lang="en-GB" smtClean="0"/>
              <a:t>‹#›</a:t>
            </a:fld>
            <a:endParaRPr lang="en-GB" dirty="0"/>
          </a:p>
        </p:txBody>
      </p:sp>
    </p:spTree>
    <p:extLst>
      <p:ext uri="{BB962C8B-B14F-4D97-AF65-F5344CB8AC3E}">
        <p14:creationId xmlns:p14="http://schemas.microsoft.com/office/powerpoint/2010/main" val="3303079611"/>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3.png"/><Relationship Id="rId2" Type="http://schemas.microsoft.com/office/2007/relationships/media" Target="../media/media3.m4a"/><Relationship Id="rId1" Type="http://schemas.openxmlformats.org/officeDocument/2006/relationships/tags" Target="../tags/tag4.xml"/><Relationship Id="rId6" Type="http://schemas.openxmlformats.org/officeDocument/2006/relationships/image" Target="../media/image4.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5.xml"/><Relationship Id="rId6" Type="http://schemas.openxmlformats.org/officeDocument/2006/relationships/image" Target="../media/image3.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6.xml"/><Relationship Id="rId6" Type="http://schemas.openxmlformats.org/officeDocument/2006/relationships/image" Target="../media/image3.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7.xml"/><Relationship Id="rId6" Type="http://schemas.openxmlformats.org/officeDocument/2006/relationships/image" Target="../media/image3.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8.xml"/><Relationship Id="rId6" Type="http://schemas.openxmlformats.org/officeDocument/2006/relationships/image" Target="../media/image3.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9.xml"/><Relationship Id="rId6" Type="http://schemas.openxmlformats.org/officeDocument/2006/relationships/image" Target="../media/image3.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10.xml"/><Relationship Id="rId6" Type="http://schemas.openxmlformats.org/officeDocument/2006/relationships/image" Target="../media/image3.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11.xml"/><Relationship Id="rId6" Type="http://schemas.openxmlformats.org/officeDocument/2006/relationships/image" Target="../media/image3.pn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2.xml"/><Relationship Id="rId6" Type="http://schemas.openxmlformats.org/officeDocument/2006/relationships/image" Target="../media/image3.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AD615-1CEC-4C10-A8E7-9AB1337D027B}"/>
              </a:ext>
            </a:extLst>
          </p:cNvPr>
          <p:cNvSpPr>
            <a:spLocks noGrp="1"/>
          </p:cNvSpPr>
          <p:nvPr>
            <p:ph type="ctrTitle"/>
          </p:nvPr>
        </p:nvSpPr>
        <p:spPr>
          <a:xfrm>
            <a:off x="2035450" y="1992922"/>
            <a:ext cx="8791575" cy="1994119"/>
          </a:xfrm>
        </p:spPr>
        <p:txBody>
          <a:bodyPr>
            <a:normAutofit/>
          </a:bodyPr>
          <a:lstStyle/>
          <a:p>
            <a:pPr algn="ctr"/>
            <a:r>
              <a:rPr lang="en-GB" sz="2400" b="1" dirty="0">
                <a:latin typeface="Times New Roman" panose="02020603050405020304" pitchFamily="18" charset="0"/>
                <a:cs typeface="Times New Roman" panose="02020603050405020304" pitchFamily="18" charset="0"/>
              </a:rPr>
              <a:t>Digital Business (BMSP6002)</a:t>
            </a: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Dr Roisin Mullins</a:t>
            </a: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presentation</a:t>
            </a: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Joaquim Anthony Fernandes (1805865)</a:t>
            </a:r>
          </a:p>
        </p:txBody>
      </p:sp>
    </p:spTree>
    <p:custDataLst>
      <p:tags r:id="rId1"/>
    </p:custDataLst>
    <p:extLst>
      <p:ext uri="{BB962C8B-B14F-4D97-AF65-F5344CB8AC3E}">
        <p14:creationId xmlns:p14="http://schemas.microsoft.com/office/powerpoint/2010/main" val="3681478397"/>
      </p:ext>
    </p:extLst>
  </p:cSld>
  <p:clrMapOvr>
    <a:masterClrMapping/>
  </p:clrMapOvr>
  <mc:AlternateContent xmlns:mc="http://schemas.openxmlformats.org/markup-compatibility/2006">
    <mc:Choice xmlns:p14="http://schemas.microsoft.com/office/powerpoint/2010/main" Requires="p14">
      <p:transition spd="slow" p14:dur="25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xit" presetSubtype="0" fill="hold" grpId="0" nodeType="clickEffect">
                                  <p:stCondLst>
                                    <p:cond delay="0"/>
                                  </p:stCondLst>
                                  <p:childTnLst>
                                    <p:animEffect transition="out" filter="wipe(down)">
                                      <p:cBhvr>
                                        <p:cTn id="6" dur="180" accel="50000">
                                          <p:stCondLst>
                                            <p:cond delay="1820"/>
                                          </p:stCondLst>
                                        </p:cTn>
                                        <p:tgtEl>
                                          <p:spTgt spid="2"/>
                                        </p:tgtEl>
                                      </p:cBhvr>
                                    </p:animEffect>
                                    <p:anim calcmode="lin" valueType="num">
                                      <p:cBhvr>
                                        <p:cTn id="7" dur="1822" tmFilter="0,0; 0.14,0.31; 0.43,0.73; 0.71,0.91; 1.0,1.0">
                                          <p:stCondLst>
                                            <p:cond delay="0"/>
                                          </p:stCondLst>
                                        </p:cTn>
                                        <p:tgtEl>
                                          <p:spTgt spid="2"/>
                                        </p:tgtEl>
                                        <p:attrNameLst>
                                          <p:attrName>ppt_x</p:attrName>
                                        </p:attrNameLst>
                                      </p:cBhvr>
                                      <p:tavLst>
                                        <p:tav tm="0">
                                          <p:val>
                                            <p:strVal val="ppt_x"/>
                                          </p:val>
                                        </p:tav>
                                        <p:tav tm="100000">
                                          <p:val>
                                            <p:strVal val="#ppt_x+0.25"/>
                                          </p:val>
                                        </p:tav>
                                      </p:tavLst>
                                    </p:anim>
                                    <p:anim calcmode="lin" valueType="num">
                                      <p:cBhvr>
                                        <p:cTn id="8" dur="178">
                                          <p:stCondLst>
                                            <p:cond delay="1822"/>
                                          </p:stCondLst>
                                        </p:cTn>
                                        <p:tgtEl>
                                          <p:spTgt spid="2"/>
                                        </p:tgtEl>
                                        <p:attrNameLst>
                                          <p:attrName>ppt_x</p:attrName>
                                        </p:attrNameLst>
                                      </p:cBhvr>
                                      <p:tavLst>
                                        <p:tav tm="0">
                                          <p:val>
                                            <p:strVal val="ppt_x"/>
                                          </p:val>
                                        </p:tav>
                                        <p:tav tm="100000">
                                          <p:val>
                                            <p:strVal val="ppt_x"/>
                                          </p:val>
                                        </p:tav>
                                      </p:tavLst>
                                    </p:anim>
                                    <p:anim calcmode="lin" valueType="num">
                                      <p:cBhvr>
                                        <p:cTn id="9" dur="664" tmFilter="0.0,0.0;0.25,0.07;0.50,0.2;0.75,0.467;1.0,1.0">
                                          <p:stCondLst>
                                            <p:cond delay="0"/>
                                          </p:stCondLst>
                                        </p:cTn>
                                        <p:tgtEl>
                                          <p:spTgt spid="2"/>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3" dur="180" accel="50000">
                                          <p:stCondLst>
                                            <p:cond delay="1820"/>
                                          </p:stCondLst>
                                        </p:cTn>
                                        <p:tgtEl>
                                          <p:spTgt spid="2"/>
                                        </p:tgtEl>
                                        <p:attrNameLst>
                                          <p:attrName>ppt_y</p:attrName>
                                        </p:attrNameLst>
                                      </p:cBhvr>
                                      <p:tavLst>
                                        <p:tav tm="0">
                                          <p:val>
                                            <p:strVal val="ppt_y"/>
                                          </p:val>
                                        </p:tav>
                                        <p:tav tm="100000">
                                          <p:val>
                                            <p:strVal val="ppt_y+ppt_h"/>
                                          </p:val>
                                        </p:tav>
                                      </p:tavLst>
                                    </p:anim>
                                    <p:animScale>
                                      <p:cBhvr>
                                        <p:cTn id="14" dur="26">
                                          <p:stCondLst>
                                            <p:cond delay="620"/>
                                          </p:stCondLst>
                                        </p:cTn>
                                        <p:tgtEl>
                                          <p:spTgt spid="2"/>
                                        </p:tgtEl>
                                      </p:cBhvr>
                                      <p:to x="100000" y="60000"/>
                                    </p:animScale>
                                    <p:animScale>
                                      <p:cBhvr>
                                        <p:cTn id="15" dur="166" decel="50000">
                                          <p:stCondLst>
                                            <p:cond delay="646"/>
                                          </p:stCondLst>
                                        </p:cTn>
                                        <p:tgtEl>
                                          <p:spTgt spid="2"/>
                                        </p:tgtEl>
                                      </p:cBhvr>
                                      <p:to x="100000" y="100000"/>
                                    </p:animScale>
                                    <p:animScale>
                                      <p:cBhvr>
                                        <p:cTn id="16" dur="26">
                                          <p:stCondLst>
                                            <p:cond delay="1312"/>
                                          </p:stCondLst>
                                        </p:cTn>
                                        <p:tgtEl>
                                          <p:spTgt spid="2"/>
                                        </p:tgtEl>
                                      </p:cBhvr>
                                      <p:to x="100000" y="80000"/>
                                    </p:animScale>
                                    <p:animScale>
                                      <p:cBhvr>
                                        <p:cTn id="17" dur="166" decel="50000">
                                          <p:stCondLst>
                                            <p:cond delay="1338"/>
                                          </p:stCondLst>
                                        </p:cTn>
                                        <p:tgtEl>
                                          <p:spTgt spid="2"/>
                                        </p:tgtEl>
                                      </p:cBhvr>
                                      <p:to x="100000" y="100000"/>
                                    </p:animScale>
                                    <p:animScale>
                                      <p:cBhvr>
                                        <p:cTn id="18" dur="26">
                                          <p:stCondLst>
                                            <p:cond delay="1642"/>
                                          </p:stCondLst>
                                        </p:cTn>
                                        <p:tgtEl>
                                          <p:spTgt spid="2"/>
                                        </p:tgtEl>
                                      </p:cBhvr>
                                      <p:to x="100000" y="90000"/>
                                    </p:animScale>
                                    <p:animScale>
                                      <p:cBhvr>
                                        <p:cTn id="19" dur="166" decel="50000">
                                          <p:stCondLst>
                                            <p:cond delay="1668"/>
                                          </p:stCondLst>
                                        </p:cTn>
                                        <p:tgtEl>
                                          <p:spTgt spid="2"/>
                                        </p:tgtEl>
                                      </p:cBhvr>
                                      <p:to x="100000" y="100000"/>
                                    </p:animScale>
                                    <p:animScale>
                                      <p:cBhvr>
                                        <p:cTn id="20" dur="26">
                                          <p:stCondLst>
                                            <p:cond delay="1808"/>
                                          </p:stCondLst>
                                        </p:cTn>
                                        <p:tgtEl>
                                          <p:spTgt spid="2"/>
                                        </p:tgtEl>
                                      </p:cBhvr>
                                      <p:to x="100000" y="95000"/>
                                    </p:animScale>
                                    <p:animScale>
                                      <p:cBhvr>
                                        <p:cTn id="21" dur="166" decel="50000">
                                          <p:stCondLst>
                                            <p:cond delay="1834"/>
                                          </p:stCondLst>
                                        </p:cTn>
                                        <p:tgtEl>
                                          <p:spTgt spid="2"/>
                                        </p:tgtEl>
                                      </p:cBhvr>
                                      <p:to x="100000" y="100000"/>
                                    </p:animScale>
                                    <p:set>
                                      <p:cBhvr>
                                        <p:cTn id="22" dur="1" fill="hold">
                                          <p:stCondLst>
                                            <p:cond delay="1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A02EB-434B-4B67-A528-BF64AC5734C1}"/>
              </a:ext>
            </a:extLst>
          </p:cNvPr>
          <p:cNvSpPr>
            <a:spLocks noGrp="1"/>
          </p:cNvSpPr>
          <p:nvPr>
            <p:ph type="title"/>
          </p:nvPr>
        </p:nvSpPr>
        <p:spPr>
          <a:xfrm>
            <a:off x="4759981" y="251791"/>
            <a:ext cx="2672037" cy="1050710"/>
          </a:xfrm>
        </p:spPr>
        <p:txBody>
          <a:bodyPr>
            <a:normAutofit/>
          </a:bodyPr>
          <a:lstStyle/>
          <a:p>
            <a:pPr algn="ctr"/>
            <a:r>
              <a:rPr lang="en-GB" sz="2800" b="1" dirty="0"/>
              <a:t>Introduction</a:t>
            </a:r>
          </a:p>
        </p:txBody>
      </p:sp>
      <p:sp>
        <p:nvSpPr>
          <p:cNvPr id="3" name="Content Placeholder 2">
            <a:extLst>
              <a:ext uri="{FF2B5EF4-FFF2-40B4-BE49-F238E27FC236}">
                <a16:creationId xmlns:a16="http://schemas.microsoft.com/office/drawing/2014/main" id="{CBA7BBC1-4DE4-4EA7-A603-EE3DA185A4B4}"/>
              </a:ext>
            </a:extLst>
          </p:cNvPr>
          <p:cNvSpPr>
            <a:spLocks noGrp="1"/>
          </p:cNvSpPr>
          <p:nvPr>
            <p:ph idx="1"/>
          </p:nvPr>
        </p:nvSpPr>
        <p:spPr>
          <a:xfrm>
            <a:off x="1141412" y="1189313"/>
            <a:ext cx="7275757" cy="3828164"/>
          </a:xfrm>
        </p:spPr>
        <p:txBody>
          <a:bodyPr>
            <a:normAutofit/>
          </a:bodyPr>
          <a:lstStyle/>
          <a:p>
            <a:r>
              <a:rPr lang="en-GB" sz="2000" dirty="0">
                <a:latin typeface="Times New Roman" panose="02020603050405020304" pitchFamily="18" charset="0"/>
                <a:cs typeface="Times New Roman" panose="02020603050405020304" pitchFamily="18" charset="0"/>
              </a:rPr>
              <a:t>The Sharing Economy</a:t>
            </a:r>
          </a:p>
          <a:p>
            <a:r>
              <a:rPr lang="en-GB" sz="2000" dirty="0">
                <a:latin typeface="Times New Roman" panose="02020603050405020304" pitchFamily="18" charset="0"/>
                <a:cs typeface="Times New Roman" panose="02020603050405020304" pitchFamily="18" charset="0"/>
              </a:rPr>
              <a:t>Peer to peer sharing economy</a:t>
            </a:r>
          </a:p>
          <a:p>
            <a:r>
              <a:rPr lang="en-GB" sz="2000" dirty="0">
                <a:latin typeface="Times New Roman" panose="02020603050405020304" pitchFamily="18" charset="0"/>
                <a:cs typeface="Times New Roman" panose="02020603050405020304" pitchFamily="18" charset="0"/>
              </a:rPr>
              <a:t>Airbnb’s Sharing Economy</a:t>
            </a:r>
          </a:p>
          <a:p>
            <a:r>
              <a:rPr lang="en-GB" sz="2000" dirty="0">
                <a:latin typeface="Times New Roman" panose="02020603050405020304" pitchFamily="18" charset="0"/>
                <a:cs typeface="Times New Roman" panose="02020603050405020304" pitchFamily="18" charset="0"/>
              </a:rPr>
              <a:t>Airbnb’s value creation on peer to peer accommodation networks</a:t>
            </a:r>
          </a:p>
          <a:p>
            <a:r>
              <a:rPr lang="en-GB" sz="2000" dirty="0">
                <a:latin typeface="Times New Roman" panose="02020603050405020304" pitchFamily="18" charset="0"/>
                <a:cs typeface="Times New Roman" panose="02020603050405020304" pitchFamily="18" charset="0"/>
              </a:rPr>
              <a:t>Digital Disruption</a:t>
            </a:r>
          </a:p>
          <a:p>
            <a:r>
              <a:rPr lang="en-GB" sz="2000" dirty="0">
                <a:latin typeface="Times New Roman" panose="02020603050405020304" pitchFamily="18" charset="0"/>
                <a:cs typeface="Times New Roman" panose="02020603050405020304" pitchFamily="18" charset="0"/>
              </a:rPr>
              <a:t>Airbnb’s Digital Disruption</a:t>
            </a:r>
          </a:p>
          <a:p>
            <a:r>
              <a:rPr lang="en-GB" sz="2000" dirty="0">
                <a:latin typeface="Times New Roman" panose="02020603050405020304" pitchFamily="18" charset="0"/>
                <a:cs typeface="Times New Roman" panose="02020603050405020304" pitchFamily="18" charset="0"/>
              </a:rPr>
              <a:t>Networks in China</a:t>
            </a:r>
          </a:p>
          <a:p>
            <a:endParaRPr lang="en-GB" sz="2000" dirty="0">
              <a:latin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74209817-42F9-4D28-84A5-3BED2BB5CD7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567285447"/>
      </p:ext>
    </p:extLst>
  </p:cSld>
  <p:clrMapOvr>
    <a:masterClrMapping/>
  </p:clrMapOvr>
  <mc:AlternateContent xmlns:mc="http://schemas.openxmlformats.org/markup-compatibility/2006">
    <mc:Choice xmlns:p14="http://schemas.microsoft.com/office/powerpoint/2010/main" Requires="p14">
      <p:transition spd="slow" p14:dur="2500" advTm="53740">
        <p14:vortex dir="r"/>
      </p:transition>
    </mc:Choice>
    <mc:Fallback>
      <p:transition spd="slow" advTm="537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Effect transition="in" filter="wipe(down)">
                                      <p:cBhvr>
                                        <p:cTn id="29" dur="580">
                                          <p:stCondLst>
                                            <p:cond delay="0"/>
                                          </p:stCondLst>
                                        </p:cTn>
                                        <p:tgtEl>
                                          <p:spTgt spid="3">
                                            <p:txEl>
                                              <p:pRg st="0" end="0"/>
                                            </p:txEl>
                                          </p:spTgt>
                                        </p:tgtEl>
                                      </p:cBhvr>
                                    </p:animEffect>
                                    <p:anim calcmode="lin" valueType="num">
                                      <p:cBhvr>
                                        <p:cTn id="30"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3">
                                            <p:txEl>
                                              <p:pRg st="0" end="0"/>
                                            </p:txEl>
                                          </p:spTgt>
                                        </p:tgtEl>
                                      </p:cBhvr>
                                      <p:to x="100000" y="60000"/>
                                    </p:animScale>
                                    <p:animScale>
                                      <p:cBhvr>
                                        <p:cTn id="36" dur="166" decel="50000">
                                          <p:stCondLst>
                                            <p:cond delay="676"/>
                                          </p:stCondLst>
                                        </p:cTn>
                                        <p:tgtEl>
                                          <p:spTgt spid="3">
                                            <p:txEl>
                                              <p:pRg st="0" end="0"/>
                                            </p:txEl>
                                          </p:spTgt>
                                        </p:tgtEl>
                                      </p:cBhvr>
                                      <p:to x="100000" y="100000"/>
                                    </p:animScale>
                                    <p:animScale>
                                      <p:cBhvr>
                                        <p:cTn id="37" dur="26">
                                          <p:stCondLst>
                                            <p:cond delay="1312"/>
                                          </p:stCondLst>
                                        </p:cTn>
                                        <p:tgtEl>
                                          <p:spTgt spid="3">
                                            <p:txEl>
                                              <p:pRg st="0" end="0"/>
                                            </p:txEl>
                                          </p:spTgt>
                                        </p:tgtEl>
                                      </p:cBhvr>
                                      <p:to x="100000" y="80000"/>
                                    </p:animScale>
                                    <p:animScale>
                                      <p:cBhvr>
                                        <p:cTn id="38" dur="166" decel="50000">
                                          <p:stCondLst>
                                            <p:cond delay="1338"/>
                                          </p:stCondLst>
                                        </p:cTn>
                                        <p:tgtEl>
                                          <p:spTgt spid="3">
                                            <p:txEl>
                                              <p:pRg st="0" end="0"/>
                                            </p:txEl>
                                          </p:spTgt>
                                        </p:tgtEl>
                                      </p:cBhvr>
                                      <p:to x="100000" y="100000"/>
                                    </p:animScale>
                                    <p:animScale>
                                      <p:cBhvr>
                                        <p:cTn id="39" dur="26">
                                          <p:stCondLst>
                                            <p:cond delay="1642"/>
                                          </p:stCondLst>
                                        </p:cTn>
                                        <p:tgtEl>
                                          <p:spTgt spid="3">
                                            <p:txEl>
                                              <p:pRg st="0" end="0"/>
                                            </p:txEl>
                                          </p:spTgt>
                                        </p:tgtEl>
                                      </p:cBhvr>
                                      <p:to x="100000" y="90000"/>
                                    </p:animScale>
                                    <p:animScale>
                                      <p:cBhvr>
                                        <p:cTn id="40" dur="166" decel="50000">
                                          <p:stCondLst>
                                            <p:cond delay="1668"/>
                                          </p:stCondLst>
                                        </p:cTn>
                                        <p:tgtEl>
                                          <p:spTgt spid="3">
                                            <p:txEl>
                                              <p:pRg st="0" end="0"/>
                                            </p:txEl>
                                          </p:spTgt>
                                        </p:tgtEl>
                                      </p:cBhvr>
                                      <p:to x="100000" y="100000"/>
                                    </p:animScale>
                                    <p:animScale>
                                      <p:cBhvr>
                                        <p:cTn id="41" dur="26">
                                          <p:stCondLst>
                                            <p:cond delay="1808"/>
                                          </p:stCondLst>
                                        </p:cTn>
                                        <p:tgtEl>
                                          <p:spTgt spid="3">
                                            <p:txEl>
                                              <p:pRg st="0" end="0"/>
                                            </p:txEl>
                                          </p:spTgt>
                                        </p:tgtEl>
                                      </p:cBhvr>
                                      <p:to x="100000" y="95000"/>
                                    </p:animScale>
                                    <p:animScale>
                                      <p:cBhvr>
                                        <p:cTn id="42" dur="166" decel="50000">
                                          <p:stCondLst>
                                            <p:cond delay="1834"/>
                                          </p:stCondLst>
                                        </p:cTn>
                                        <p:tgtEl>
                                          <p:spTgt spid="3">
                                            <p:txEl>
                                              <p:pRg st="0" end="0"/>
                                            </p:txEl>
                                          </p:spTgt>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wipe(down)">
                                      <p:cBhvr>
                                        <p:cTn id="47" dur="580">
                                          <p:stCondLst>
                                            <p:cond delay="0"/>
                                          </p:stCondLst>
                                        </p:cTn>
                                        <p:tgtEl>
                                          <p:spTgt spid="3">
                                            <p:txEl>
                                              <p:pRg st="1" end="1"/>
                                            </p:txEl>
                                          </p:spTgt>
                                        </p:tgtEl>
                                      </p:cBhvr>
                                    </p:animEffect>
                                    <p:anim calcmode="lin" valueType="num">
                                      <p:cBhvr>
                                        <p:cTn id="4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
                                            <p:txEl>
                                              <p:pRg st="1" end="1"/>
                                            </p:txEl>
                                          </p:spTgt>
                                        </p:tgtEl>
                                      </p:cBhvr>
                                      <p:to x="100000" y="60000"/>
                                    </p:animScale>
                                    <p:animScale>
                                      <p:cBhvr>
                                        <p:cTn id="54" dur="166" decel="50000">
                                          <p:stCondLst>
                                            <p:cond delay="676"/>
                                          </p:stCondLst>
                                        </p:cTn>
                                        <p:tgtEl>
                                          <p:spTgt spid="3">
                                            <p:txEl>
                                              <p:pRg st="1" end="1"/>
                                            </p:txEl>
                                          </p:spTgt>
                                        </p:tgtEl>
                                      </p:cBhvr>
                                      <p:to x="100000" y="100000"/>
                                    </p:animScale>
                                    <p:animScale>
                                      <p:cBhvr>
                                        <p:cTn id="55" dur="26">
                                          <p:stCondLst>
                                            <p:cond delay="1312"/>
                                          </p:stCondLst>
                                        </p:cTn>
                                        <p:tgtEl>
                                          <p:spTgt spid="3">
                                            <p:txEl>
                                              <p:pRg st="1" end="1"/>
                                            </p:txEl>
                                          </p:spTgt>
                                        </p:tgtEl>
                                      </p:cBhvr>
                                      <p:to x="100000" y="80000"/>
                                    </p:animScale>
                                    <p:animScale>
                                      <p:cBhvr>
                                        <p:cTn id="56" dur="166" decel="50000">
                                          <p:stCondLst>
                                            <p:cond delay="1338"/>
                                          </p:stCondLst>
                                        </p:cTn>
                                        <p:tgtEl>
                                          <p:spTgt spid="3">
                                            <p:txEl>
                                              <p:pRg st="1" end="1"/>
                                            </p:txEl>
                                          </p:spTgt>
                                        </p:tgtEl>
                                      </p:cBhvr>
                                      <p:to x="100000" y="100000"/>
                                    </p:animScale>
                                    <p:animScale>
                                      <p:cBhvr>
                                        <p:cTn id="57" dur="26">
                                          <p:stCondLst>
                                            <p:cond delay="1642"/>
                                          </p:stCondLst>
                                        </p:cTn>
                                        <p:tgtEl>
                                          <p:spTgt spid="3">
                                            <p:txEl>
                                              <p:pRg st="1" end="1"/>
                                            </p:txEl>
                                          </p:spTgt>
                                        </p:tgtEl>
                                      </p:cBhvr>
                                      <p:to x="100000" y="90000"/>
                                    </p:animScale>
                                    <p:animScale>
                                      <p:cBhvr>
                                        <p:cTn id="58" dur="166" decel="50000">
                                          <p:stCondLst>
                                            <p:cond delay="1668"/>
                                          </p:stCondLst>
                                        </p:cTn>
                                        <p:tgtEl>
                                          <p:spTgt spid="3">
                                            <p:txEl>
                                              <p:pRg st="1" end="1"/>
                                            </p:txEl>
                                          </p:spTgt>
                                        </p:tgtEl>
                                      </p:cBhvr>
                                      <p:to x="100000" y="100000"/>
                                    </p:animScale>
                                    <p:animScale>
                                      <p:cBhvr>
                                        <p:cTn id="59" dur="26">
                                          <p:stCondLst>
                                            <p:cond delay="1808"/>
                                          </p:stCondLst>
                                        </p:cTn>
                                        <p:tgtEl>
                                          <p:spTgt spid="3">
                                            <p:txEl>
                                              <p:pRg st="1" end="1"/>
                                            </p:txEl>
                                          </p:spTgt>
                                        </p:tgtEl>
                                      </p:cBhvr>
                                      <p:to x="100000" y="95000"/>
                                    </p:animScale>
                                    <p:animScale>
                                      <p:cBhvr>
                                        <p:cTn id="60" dur="166" decel="50000">
                                          <p:stCondLst>
                                            <p:cond delay="1834"/>
                                          </p:stCondLst>
                                        </p:cTn>
                                        <p:tgtEl>
                                          <p:spTgt spid="3">
                                            <p:txEl>
                                              <p:pRg st="1" end="1"/>
                                            </p:txEl>
                                          </p:spTgt>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grpId="0" nodeType="clickEffect">
                                  <p:stCondLst>
                                    <p:cond delay="0"/>
                                  </p:stCondLst>
                                  <p:childTnLst>
                                    <p:set>
                                      <p:cBhvr>
                                        <p:cTn id="64" dur="1" fill="hold">
                                          <p:stCondLst>
                                            <p:cond delay="0"/>
                                          </p:stCondLst>
                                        </p:cTn>
                                        <p:tgtEl>
                                          <p:spTgt spid="3">
                                            <p:txEl>
                                              <p:pRg st="2" end="2"/>
                                            </p:txEl>
                                          </p:spTgt>
                                        </p:tgtEl>
                                        <p:attrNameLst>
                                          <p:attrName>style.visibility</p:attrName>
                                        </p:attrNameLst>
                                      </p:cBhvr>
                                      <p:to>
                                        <p:strVal val="visible"/>
                                      </p:to>
                                    </p:set>
                                    <p:animEffect transition="in" filter="wipe(down)">
                                      <p:cBhvr>
                                        <p:cTn id="65" dur="580">
                                          <p:stCondLst>
                                            <p:cond delay="0"/>
                                          </p:stCondLst>
                                        </p:cTn>
                                        <p:tgtEl>
                                          <p:spTgt spid="3">
                                            <p:txEl>
                                              <p:pRg st="2" end="2"/>
                                            </p:txEl>
                                          </p:spTgt>
                                        </p:tgtEl>
                                      </p:cBhvr>
                                    </p:animEffect>
                                    <p:anim calcmode="lin" valueType="num">
                                      <p:cBhvr>
                                        <p:cTn id="6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71" dur="26">
                                          <p:stCondLst>
                                            <p:cond delay="650"/>
                                          </p:stCondLst>
                                        </p:cTn>
                                        <p:tgtEl>
                                          <p:spTgt spid="3">
                                            <p:txEl>
                                              <p:pRg st="2" end="2"/>
                                            </p:txEl>
                                          </p:spTgt>
                                        </p:tgtEl>
                                      </p:cBhvr>
                                      <p:to x="100000" y="60000"/>
                                    </p:animScale>
                                    <p:animScale>
                                      <p:cBhvr>
                                        <p:cTn id="72" dur="166" decel="50000">
                                          <p:stCondLst>
                                            <p:cond delay="676"/>
                                          </p:stCondLst>
                                        </p:cTn>
                                        <p:tgtEl>
                                          <p:spTgt spid="3">
                                            <p:txEl>
                                              <p:pRg st="2" end="2"/>
                                            </p:txEl>
                                          </p:spTgt>
                                        </p:tgtEl>
                                      </p:cBhvr>
                                      <p:to x="100000" y="100000"/>
                                    </p:animScale>
                                    <p:animScale>
                                      <p:cBhvr>
                                        <p:cTn id="73" dur="26">
                                          <p:stCondLst>
                                            <p:cond delay="1312"/>
                                          </p:stCondLst>
                                        </p:cTn>
                                        <p:tgtEl>
                                          <p:spTgt spid="3">
                                            <p:txEl>
                                              <p:pRg st="2" end="2"/>
                                            </p:txEl>
                                          </p:spTgt>
                                        </p:tgtEl>
                                      </p:cBhvr>
                                      <p:to x="100000" y="80000"/>
                                    </p:animScale>
                                    <p:animScale>
                                      <p:cBhvr>
                                        <p:cTn id="74" dur="166" decel="50000">
                                          <p:stCondLst>
                                            <p:cond delay="1338"/>
                                          </p:stCondLst>
                                        </p:cTn>
                                        <p:tgtEl>
                                          <p:spTgt spid="3">
                                            <p:txEl>
                                              <p:pRg st="2" end="2"/>
                                            </p:txEl>
                                          </p:spTgt>
                                        </p:tgtEl>
                                      </p:cBhvr>
                                      <p:to x="100000" y="100000"/>
                                    </p:animScale>
                                    <p:animScale>
                                      <p:cBhvr>
                                        <p:cTn id="75" dur="26">
                                          <p:stCondLst>
                                            <p:cond delay="1642"/>
                                          </p:stCondLst>
                                        </p:cTn>
                                        <p:tgtEl>
                                          <p:spTgt spid="3">
                                            <p:txEl>
                                              <p:pRg st="2" end="2"/>
                                            </p:txEl>
                                          </p:spTgt>
                                        </p:tgtEl>
                                      </p:cBhvr>
                                      <p:to x="100000" y="90000"/>
                                    </p:animScale>
                                    <p:animScale>
                                      <p:cBhvr>
                                        <p:cTn id="76" dur="166" decel="50000">
                                          <p:stCondLst>
                                            <p:cond delay="1668"/>
                                          </p:stCondLst>
                                        </p:cTn>
                                        <p:tgtEl>
                                          <p:spTgt spid="3">
                                            <p:txEl>
                                              <p:pRg st="2" end="2"/>
                                            </p:txEl>
                                          </p:spTgt>
                                        </p:tgtEl>
                                      </p:cBhvr>
                                      <p:to x="100000" y="100000"/>
                                    </p:animScale>
                                    <p:animScale>
                                      <p:cBhvr>
                                        <p:cTn id="77" dur="26">
                                          <p:stCondLst>
                                            <p:cond delay="1808"/>
                                          </p:stCondLst>
                                        </p:cTn>
                                        <p:tgtEl>
                                          <p:spTgt spid="3">
                                            <p:txEl>
                                              <p:pRg st="2" end="2"/>
                                            </p:txEl>
                                          </p:spTgt>
                                        </p:tgtEl>
                                      </p:cBhvr>
                                      <p:to x="100000" y="95000"/>
                                    </p:animScale>
                                    <p:animScale>
                                      <p:cBhvr>
                                        <p:cTn id="78" dur="166" decel="50000">
                                          <p:stCondLst>
                                            <p:cond delay="1834"/>
                                          </p:stCondLst>
                                        </p:cTn>
                                        <p:tgtEl>
                                          <p:spTgt spid="3">
                                            <p:txEl>
                                              <p:pRg st="2" end="2"/>
                                            </p:txEl>
                                          </p:spTgt>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grpId="0" nodeType="clickEffect">
                                  <p:stCondLst>
                                    <p:cond delay="0"/>
                                  </p:stCondLst>
                                  <p:childTnLst>
                                    <p:set>
                                      <p:cBhvr>
                                        <p:cTn id="82" dur="1" fill="hold">
                                          <p:stCondLst>
                                            <p:cond delay="0"/>
                                          </p:stCondLst>
                                        </p:cTn>
                                        <p:tgtEl>
                                          <p:spTgt spid="3">
                                            <p:txEl>
                                              <p:pRg st="3" end="3"/>
                                            </p:txEl>
                                          </p:spTgt>
                                        </p:tgtEl>
                                        <p:attrNameLst>
                                          <p:attrName>style.visibility</p:attrName>
                                        </p:attrNameLst>
                                      </p:cBhvr>
                                      <p:to>
                                        <p:strVal val="visible"/>
                                      </p:to>
                                    </p:set>
                                    <p:animEffect transition="in" filter="wipe(down)">
                                      <p:cBhvr>
                                        <p:cTn id="83" dur="580">
                                          <p:stCondLst>
                                            <p:cond delay="0"/>
                                          </p:stCondLst>
                                        </p:cTn>
                                        <p:tgtEl>
                                          <p:spTgt spid="3">
                                            <p:txEl>
                                              <p:pRg st="3" end="3"/>
                                            </p:txEl>
                                          </p:spTgt>
                                        </p:tgtEl>
                                      </p:cBhvr>
                                    </p:animEffect>
                                    <p:anim calcmode="lin" valueType="num">
                                      <p:cBhvr>
                                        <p:cTn id="84"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89" dur="26">
                                          <p:stCondLst>
                                            <p:cond delay="650"/>
                                          </p:stCondLst>
                                        </p:cTn>
                                        <p:tgtEl>
                                          <p:spTgt spid="3">
                                            <p:txEl>
                                              <p:pRg st="3" end="3"/>
                                            </p:txEl>
                                          </p:spTgt>
                                        </p:tgtEl>
                                      </p:cBhvr>
                                      <p:to x="100000" y="60000"/>
                                    </p:animScale>
                                    <p:animScale>
                                      <p:cBhvr>
                                        <p:cTn id="90" dur="166" decel="50000">
                                          <p:stCondLst>
                                            <p:cond delay="676"/>
                                          </p:stCondLst>
                                        </p:cTn>
                                        <p:tgtEl>
                                          <p:spTgt spid="3">
                                            <p:txEl>
                                              <p:pRg st="3" end="3"/>
                                            </p:txEl>
                                          </p:spTgt>
                                        </p:tgtEl>
                                      </p:cBhvr>
                                      <p:to x="100000" y="100000"/>
                                    </p:animScale>
                                    <p:animScale>
                                      <p:cBhvr>
                                        <p:cTn id="91" dur="26">
                                          <p:stCondLst>
                                            <p:cond delay="1312"/>
                                          </p:stCondLst>
                                        </p:cTn>
                                        <p:tgtEl>
                                          <p:spTgt spid="3">
                                            <p:txEl>
                                              <p:pRg st="3" end="3"/>
                                            </p:txEl>
                                          </p:spTgt>
                                        </p:tgtEl>
                                      </p:cBhvr>
                                      <p:to x="100000" y="80000"/>
                                    </p:animScale>
                                    <p:animScale>
                                      <p:cBhvr>
                                        <p:cTn id="92" dur="166" decel="50000">
                                          <p:stCondLst>
                                            <p:cond delay="1338"/>
                                          </p:stCondLst>
                                        </p:cTn>
                                        <p:tgtEl>
                                          <p:spTgt spid="3">
                                            <p:txEl>
                                              <p:pRg st="3" end="3"/>
                                            </p:txEl>
                                          </p:spTgt>
                                        </p:tgtEl>
                                      </p:cBhvr>
                                      <p:to x="100000" y="100000"/>
                                    </p:animScale>
                                    <p:animScale>
                                      <p:cBhvr>
                                        <p:cTn id="93" dur="26">
                                          <p:stCondLst>
                                            <p:cond delay="1642"/>
                                          </p:stCondLst>
                                        </p:cTn>
                                        <p:tgtEl>
                                          <p:spTgt spid="3">
                                            <p:txEl>
                                              <p:pRg st="3" end="3"/>
                                            </p:txEl>
                                          </p:spTgt>
                                        </p:tgtEl>
                                      </p:cBhvr>
                                      <p:to x="100000" y="90000"/>
                                    </p:animScale>
                                    <p:animScale>
                                      <p:cBhvr>
                                        <p:cTn id="94" dur="166" decel="50000">
                                          <p:stCondLst>
                                            <p:cond delay="1668"/>
                                          </p:stCondLst>
                                        </p:cTn>
                                        <p:tgtEl>
                                          <p:spTgt spid="3">
                                            <p:txEl>
                                              <p:pRg st="3" end="3"/>
                                            </p:txEl>
                                          </p:spTgt>
                                        </p:tgtEl>
                                      </p:cBhvr>
                                      <p:to x="100000" y="100000"/>
                                    </p:animScale>
                                    <p:animScale>
                                      <p:cBhvr>
                                        <p:cTn id="95" dur="26">
                                          <p:stCondLst>
                                            <p:cond delay="1808"/>
                                          </p:stCondLst>
                                        </p:cTn>
                                        <p:tgtEl>
                                          <p:spTgt spid="3">
                                            <p:txEl>
                                              <p:pRg st="3" end="3"/>
                                            </p:txEl>
                                          </p:spTgt>
                                        </p:tgtEl>
                                      </p:cBhvr>
                                      <p:to x="100000" y="95000"/>
                                    </p:animScale>
                                    <p:animScale>
                                      <p:cBhvr>
                                        <p:cTn id="96" dur="166" decel="50000">
                                          <p:stCondLst>
                                            <p:cond delay="1834"/>
                                          </p:stCondLst>
                                        </p:cTn>
                                        <p:tgtEl>
                                          <p:spTgt spid="3">
                                            <p:txEl>
                                              <p:pRg st="3" end="3"/>
                                            </p:txEl>
                                          </p:spTgt>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grpId="0" nodeType="clickEffect">
                                  <p:stCondLst>
                                    <p:cond delay="0"/>
                                  </p:stCondLst>
                                  <p:childTnLst>
                                    <p:set>
                                      <p:cBhvr>
                                        <p:cTn id="100" dur="1" fill="hold">
                                          <p:stCondLst>
                                            <p:cond delay="0"/>
                                          </p:stCondLst>
                                        </p:cTn>
                                        <p:tgtEl>
                                          <p:spTgt spid="3">
                                            <p:txEl>
                                              <p:pRg st="4" end="4"/>
                                            </p:txEl>
                                          </p:spTgt>
                                        </p:tgtEl>
                                        <p:attrNameLst>
                                          <p:attrName>style.visibility</p:attrName>
                                        </p:attrNameLst>
                                      </p:cBhvr>
                                      <p:to>
                                        <p:strVal val="visible"/>
                                      </p:to>
                                    </p:set>
                                    <p:animEffect transition="in" filter="wipe(down)">
                                      <p:cBhvr>
                                        <p:cTn id="101" dur="580">
                                          <p:stCondLst>
                                            <p:cond delay="0"/>
                                          </p:stCondLst>
                                        </p:cTn>
                                        <p:tgtEl>
                                          <p:spTgt spid="3">
                                            <p:txEl>
                                              <p:pRg st="4" end="4"/>
                                            </p:txEl>
                                          </p:spTgt>
                                        </p:tgtEl>
                                      </p:cBhvr>
                                    </p:animEffect>
                                    <p:anim calcmode="lin" valueType="num">
                                      <p:cBhvr>
                                        <p:cTn id="10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07" dur="26">
                                          <p:stCondLst>
                                            <p:cond delay="650"/>
                                          </p:stCondLst>
                                        </p:cTn>
                                        <p:tgtEl>
                                          <p:spTgt spid="3">
                                            <p:txEl>
                                              <p:pRg st="4" end="4"/>
                                            </p:txEl>
                                          </p:spTgt>
                                        </p:tgtEl>
                                      </p:cBhvr>
                                      <p:to x="100000" y="60000"/>
                                    </p:animScale>
                                    <p:animScale>
                                      <p:cBhvr>
                                        <p:cTn id="108" dur="166" decel="50000">
                                          <p:stCondLst>
                                            <p:cond delay="676"/>
                                          </p:stCondLst>
                                        </p:cTn>
                                        <p:tgtEl>
                                          <p:spTgt spid="3">
                                            <p:txEl>
                                              <p:pRg st="4" end="4"/>
                                            </p:txEl>
                                          </p:spTgt>
                                        </p:tgtEl>
                                      </p:cBhvr>
                                      <p:to x="100000" y="100000"/>
                                    </p:animScale>
                                    <p:animScale>
                                      <p:cBhvr>
                                        <p:cTn id="109" dur="26">
                                          <p:stCondLst>
                                            <p:cond delay="1312"/>
                                          </p:stCondLst>
                                        </p:cTn>
                                        <p:tgtEl>
                                          <p:spTgt spid="3">
                                            <p:txEl>
                                              <p:pRg st="4" end="4"/>
                                            </p:txEl>
                                          </p:spTgt>
                                        </p:tgtEl>
                                      </p:cBhvr>
                                      <p:to x="100000" y="80000"/>
                                    </p:animScale>
                                    <p:animScale>
                                      <p:cBhvr>
                                        <p:cTn id="110" dur="166" decel="50000">
                                          <p:stCondLst>
                                            <p:cond delay="1338"/>
                                          </p:stCondLst>
                                        </p:cTn>
                                        <p:tgtEl>
                                          <p:spTgt spid="3">
                                            <p:txEl>
                                              <p:pRg st="4" end="4"/>
                                            </p:txEl>
                                          </p:spTgt>
                                        </p:tgtEl>
                                      </p:cBhvr>
                                      <p:to x="100000" y="100000"/>
                                    </p:animScale>
                                    <p:animScale>
                                      <p:cBhvr>
                                        <p:cTn id="111" dur="26">
                                          <p:stCondLst>
                                            <p:cond delay="1642"/>
                                          </p:stCondLst>
                                        </p:cTn>
                                        <p:tgtEl>
                                          <p:spTgt spid="3">
                                            <p:txEl>
                                              <p:pRg st="4" end="4"/>
                                            </p:txEl>
                                          </p:spTgt>
                                        </p:tgtEl>
                                      </p:cBhvr>
                                      <p:to x="100000" y="90000"/>
                                    </p:animScale>
                                    <p:animScale>
                                      <p:cBhvr>
                                        <p:cTn id="112" dur="166" decel="50000">
                                          <p:stCondLst>
                                            <p:cond delay="1668"/>
                                          </p:stCondLst>
                                        </p:cTn>
                                        <p:tgtEl>
                                          <p:spTgt spid="3">
                                            <p:txEl>
                                              <p:pRg st="4" end="4"/>
                                            </p:txEl>
                                          </p:spTgt>
                                        </p:tgtEl>
                                      </p:cBhvr>
                                      <p:to x="100000" y="100000"/>
                                    </p:animScale>
                                    <p:animScale>
                                      <p:cBhvr>
                                        <p:cTn id="113" dur="26">
                                          <p:stCondLst>
                                            <p:cond delay="1808"/>
                                          </p:stCondLst>
                                        </p:cTn>
                                        <p:tgtEl>
                                          <p:spTgt spid="3">
                                            <p:txEl>
                                              <p:pRg st="4" end="4"/>
                                            </p:txEl>
                                          </p:spTgt>
                                        </p:tgtEl>
                                      </p:cBhvr>
                                      <p:to x="100000" y="95000"/>
                                    </p:animScale>
                                    <p:animScale>
                                      <p:cBhvr>
                                        <p:cTn id="114" dur="166" decel="50000">
                                          <p:stCondLst>
                                            <p:cond delay="1834"/>
                                          </p:stCondLst>
                                        </p:cTn>
                                        <p:tgtEl>
                                          <p:spTgt spid="3">
                                            <p:txEl>
                                              <p:pRg st="4" end="4"/>
                                            </p:txEl>
                                          </p:spTgt>
                                        </p:tgtEl>
                                      </p:cBhvr>
                                      <p:to x="100000" y="100000"/>
                                    </p:animScale>
                                  </p:childTnLst>
                                </p:cTn>
                              </p:par>
                            </p:childTnLst>
                          </p:cTn>
                        </p:par>
                      </p:childTnLst>
                    </p:cTn>
                  </p:par>
                  <p:par>
                    <p:cTn id="115" fill="hold">
                      <p:stCondLst>
                        <p:cond delay="indefinite"/>
                      </p:stCondLst>
                      <p:childTnLst>
                        <p:par>
                          <p:cTn id="116" fill="hold">
                            <p:stCondLst>
                              <p:cond delay="0"/>
                            </p:stCondLst>
                            <p:childTnLst>
                              <p:par>
                                <p:cTn id="117" presetID="26" presetClass="entr" presetSubtype="0" fill="hold" grpId="0" nodeType="clickEffect">
                                  <p:stCondLst>
                                    <p:cond delay="0"/>
                                  </p:stCondLst>
                                  <p:childTnLst>
                                    <p:set>
                                      <p:cBhvr>
                                        <p:cTn id="118" dur="1" fill="hold">
                                          <p:stCondLst>
                                            <p:cond delay="0"/>
                                          </p:stCondLst>
                                        </p:cTn>
                                        <p:tgtEl>
                                          <p:spTgt spid="3">
                                            <p:txEl>
                                              <p:pRg st="5" end="5"/>
                                            </p:txEl>
                                          </p:spTgt>
                                        </p:tgtEl>
                                        <p:attrNameLst>
                                          <p:attrName>style.visibility</p:attrName>
                                        </p:attrNameLst>
                                      </p:cBhvr>
                                      <p:to>
                                        <p:strVal val="visible"/>
                                      </p:to>
                                    </p:set>
                                    <p:animEffect transition="in" filter="wipe(down)">
                                      <p:cBhvr>
                                        <p:cTn id="119" dur="580">
                                          <p:stCondLst>
                                            <p:cond delay="0"/>
                                          </p:stCondLst>
                                        </p:cTn>
                                        <p:tgtEl>
                                          <p:spTgt spid="3">
                                            <p:txEl>
                                              <p:pRg st="5" end="5"/>
                                            </p:txEl>
                                          </p:spTgt>
                                        </p:tgtEl>
                                      </p:cBhvr>
                                    </p:animEffect>
                                    <p:anim calcmode="lin" valueType="num">
                                      <p:cBhvr>
                                        <p:cTn id="120"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3">
                                            <p:txEl>
                                              <p:pRg st="5" end="5"/>
                                            </p:txEl>
                                          </p:spTgt>
                                        </p:tgtEl>
                                      </p:cBhvr>
                                      <p:to x="100000" y="60000"/>
                                    </p:animScale>
                                    <p:animScale>
                                      <p:cBhvr>
                                        <p:cTn id="126" dur="166" decel="50000">
                                          <p:stCondLst>
                                            <p:cond delay="676"/>
                                          </p:stCondLst>
                                        </p:cTn>
                                        <p:tgtEl>
                                          <p:spTgt spid="3">
                                            <p:txEl>
                                              <p:pRg st="5" end="5"/>
                                            </p:txEl>
                                          </p:spTgt>
                                        </p:tgtEl>
                                      </p:cBhvr>
                                      <p:to x="100000" y="100000"/>
                                    </p:animScale>
                                    <p:animScale>
                                      <p:cBhvr>
                                        <p:cTn id="127" dur="26">
                                          <p:stCondLst>
                                            <p:cond delay="1312"/>
                                          </p:stCondLst>
                                        </p:cTn>
                                        <p:tgtEl>
                                          <p:spTgt spid="3">
                                            <p:txEl>
                                              <p:pRg st="5" end="5"/>
                                            </p:txEl>
                                          </p:spTgt>
                                        </p:tgtEl>
                                      </p:cBhvr>
                                      <p:to x="100000" y="80000"/>
                                    </p:animScale>
                                    <p:animScale>
                                      <p:cBhvr>
                                        <p:cTn id="128" dur="166" decel="50000">
                                          <p:stCondLst>
                                            <p:cond delay="1338"/>
                                          </p:stCondLst>
                                        </p:cTn>
                                        <p:tgtEl>
                                          <p:spTgt spid="3">
                                            <p:txEl>
                                              <p:pRg st="5" end="5"/>
                                            </p:txEl>
                                          </p:spTgt>
                                        </p:tgtEl>
                                      </p:cBhvr>
                                      <p:to x="100000" y="100000"/>
                                    </p:animScale>
                                    <p:animScale>
                                      <p:cBhvr>
                                        <p:cTn id="129" dur="26">
                                          <p:stCondLst>
                                            <p:cond delay="1642"/>
                                          </p:stCondLst>
                                        </p:cTn>
                                        <p:tgtEl>
                                          <p:spTgt spid="3">
                                            <p:txEl>
                                              <p:pRg st="5" end="5"/>
                                            </p:txEl>
                                          </p:spTgt>
                                        </p:tgtEl>
                                      </p:cBhvr>
                                      <p:to x="100000" y="90000"/>
                                    </p:animScale>
                                    <p:animScale>
                                      <p:cBhvr>
                                        <p:cTn id="130" dur="166" decel="50000">
                                          <p:stCondLst>
                                            <p:cond delay="1668"/>
                                          </p:stCondLst>
                                        </p:cTn>
                                        <p:tgtEl>
                                          <p:spTgt spid="3">
                                            <p:txEl>
                                              <p:pRg st="5" end="5"/>
                                            </p:txEl>
                                          </p:spTgt>
                                        </p:tgtEl>
                                      </p:cBhvr>
                                      <p:to x="100000" y="100000"/>
                                    </p:animScale>
                                    <p:animScale>
                                      <p:cBhvr>
                                        <p:cTn id="131" dur="26">
                                          <p:stCondLst>
                                            <p:cond delay="1808"/>
                                          </p:stCondLst>
                                        </p:cTn>
                                        <p:tgtEl>
                                          <p:spTgt spid="3">
                                            <p:txEl>
                                              <p:pRg st="5" end="5"/>
                                            </p:txEl>
                                          </p:spTgt>
                                        </p:tgtEl>
                                      </p:cBhvr>
                                      <p:to x="100000" y="95000"/>
                                    </p:animScale>
                                    <p:animScale>
                                      <p:cBhvr>
                                        <p:cTn id="132" dur="166" decel="50000">
                                          <p:stCondLst>
                                            <p:cond delay="1834"/>
                                          </p:stCondLst>
                                        </p:cTn>
                                        <p:tgtEl>
                                          <p:spTgt spid="3">
                                            <p:txEl>
                                              <p:pRg st="5" end="5"/>
                                            </p:txEl>
                                          </p:spTgt>
                                        </p:tgtEl>
                                      </p:cBhvr>
                                      <p:to x="100000" y="100000"/>
                                    </p:animScale>
                                  </p:childTnLst>
                                </p:cTn>
                              </p:par>
                            </p:childTnLst>
                          </p:cTn>
                        </p:par>
                      </p:childTnLst>
                    </p:cTn>
                  </p:par>
                  <p:par>
                    <p:cTn id="133" fill="hold">
                      <p:stCondLst>
                        <p:cond delay="indefinite"/>
                      </p:stCondLst>
                      <p:childTnLst>
                        <p:par>
                          <p:cTn id="134" fill="hold">
                            <p:stCondLst>
                              <p:cond delay="0"/>
                            </p:stCondLst>
                            <p:childTnLst>
                              <p:par>
                                <p:cTn id="135" presetID="26" presetClass="entr" presetSubtype="0" fill="hold" grpId="0" nodeType="clickEffect">
                                  <p:stCondLst>
                                    <p:cond delay="0"/>
                                  </p:stCondLst>
                                  <p:childTnLst>
                                    <p:set>
                                      <p:cBhvr>
                                        <p:cTn id="136" dur="1" fill="hold">
                                          <p:stCondLst>
                                            <p:cond delay="0"/>
                                          </p:stCondLst>
                                        </p:cTn>
                                        <p:tgtEl>
                                          <p:spTgt spid="3">
                                            <p:txEl>
                                              <p:pRg st="6" end="6"/>
                                            </p:txEl>
                                          </p:spTgt>
                                        </p:tgtEl>
                                        <p:attrNameLst>
                                          <p:attrName>style.visibility</p:attrName>
                                        </p:attrNameLst>
                                      </p:cBhvr>
                                      <p:to>
                                        <p:strVal val="visible"/>
                                      </p:to>
                                    </p:set>
                                    <p:animEffect transition="in" filter="wipe(down)">
                                      <p:cBhvr>
                                        <p:cTn id="137" dur="580">
                                          <p:stCondLst>
                                            <p:cond delay="0"/>
                                          </p:stCondLst>
                                        </p:cTn>
                                        <p:tgtEl>
                                          <p:spTgt spid="3">
                                            <p:txEl>
                                              <p:pRg st="6" end="6"/>
                                            </p:txEl>
                                          </p:spTgt>
                                        </p:tgtEl>
                                      </p:cBhvr>
                                    </p:animEffect>
                                    <p:anim calcmode="lin" valueType="num">
                                      <p:cBhvr>
                                        <p:cTn id="13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3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4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4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4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43" dur="26">
                                          <p:stCondLst>
                                            <p:cond delay="650"/>
                                          </p:stCondLst>
                                        </p:cTn>
                                        <p:tgtEl>
                                          <p:spTgt spid="3">
                                            <p:txEl>
                                              <p:pRg st="6" end="6"/>
                                            </p:txEl>
                                          </p:spTgt>
                                        </p:tgtEl>
                                      </p:cBhvr>
                                      <p:to x="100000" y="60000"/>
                                    </p:animScale>
                                    <p:animScale>
                                      <p:cBhvr>
                                        <p:cTn id="144" dur="166" decel="50000">
                                          <p:stCondLst>
                                            <p:cond delay="676"/>
                                          </p:stCondLst>
                                        </p:cTn>
                                        <p:tgtEl>
                                          <p:spTgt spid="3">
                                            <p:txEl>
                                              <p:pRg st="6" end="6"/>
                                            </p:txEl>
                                          </p:spTgt>
                                        </p:tgtEl>
                                      </p:cBhvr>
                                      <p:to x="100000" y="100000"/>
                                    </p:animScale>
                                    <p:animScale>
                                      <p:cBhvr>
                                        <p:cTn id="145" dur="26">
                                          <p:stCondLst>
                                            <p:cond delay="1312"/>
                                          </p:stCondLst>
                                        </p:cTn>
                                        <p:tgtEl>
                                          <p:spTgt spid="3">
                                            <p:txEl>
                                              <p:pRg st="6" end="6"/>
                                            </p:txEl>
                                          </p:spTgt>
                                        </p:tgtEl>
                                      </p:cBhvr>
                                      <p:to x="100000" y="80000"/>
                                    </p:animScale>
                                    <p:animScale>
                                      <p:cBhvr>
                                        <p:cTn id="146" dur="166" decel="50000">
                                          <p:stCondLst>
                                            <p:cond delay="1338"/>
                                          </p:stCondLst>
                                        </p:cTn>
                                        <p:tgtEl>
                                          <p:spTgt spid="3">
                                            <p:txEl>
                                              <p:pRg st="6" end="6"/>
                                            </p:txEl>
                                          </p:spTgt>
                                        </p:tgtEl>
                                      </p:cBhvr>
                                      <p:to x="100000" y="100000"/>
                                    </p:animScale>
                                    <p:animScale>
                                      <p:cBhvr>
                                        <p:cTn id="147" dur="26">
                                          <p:stCondLst>
                                            <p:cond delay="1642"/>
                                          </p:stCondLst>
                                        </p:cTn>
                                        <p:tgtEl>
                                          <p:spTgt spid="3">
                                            <p:txEl>
                                              <p:pRg st="6" end="6"/>
                                            </p:txEl>
                                          </p:spTgt>
                                        </p:tgtEl>
                                      </p:cBhvr>
                                      <p:to x="100000" y="90000"/>
                                    </p:animScale>
                                    <p:animScale>
                                      <p:cBhvr>
                                        <p:cTn id="148" dur="166" decel="50000">
                                          <p:stCondLst>
                                            <p:cond delay="1668"/>
                                          </p:stCondLst>
                                        </p:cTn>
                                        <p:tgtEl>
                                          <p:spTgt spid="3">
                                            <p:txEl>
                                              <p:pRg st="6" end="6"/>
                                            </p:txEl>
                                          </p:spTgt>
                                        </p:tgtEl>
                                      </p:cBhvr>
                                      <p:to x="100000" y="100000"/>
                                    </p:animScale>
                                    <p:animScale>
                                      <p:cBhvr>
                                        <p:cTn id="149" dur="26">
                                          <p:stCondLst>
                                            <p:cond delay="1808"/>
                                          </p:stCondLst>
                                        </p:cTn>
                                        <p:tgtEl>
                                          <p:spTgt spid="3">
                                            <p:txEl>
                                              <p:pRg st="6" end="6"/>
                                            </p:txEl>
                                          </p:spTgt>
                                        </p:tgtEl>
                                      </p:cBhvr>
                                      <p:to x="100000" y="95000"/>
                                    </p:animScale>
                                    <p:animScale>
                                      <p:cBhvr>
                                        <p:cTn id="150"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1"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07DBA-9954-4F67-A436-7A89AAB10888}"/>
              </a:ext>
            </a:extLst>
          </p:cNvPr>
          <p:cNvSpPr>
            <a:spLocks noGrp="1"/>
          </p:cNvSpPr>
          <p:nvPr>
            <p:ph type="title"/>
          </p:nvPr>
        </p:nvSpPr>
        <p:spPr>
          <a:xfrm>
            <a:off x="3977570" y="236804"/>
            <a:ext cx="4236859" cy="770361"/>
          </a:xfrm>
        </p:spPr>
        <p:txBody>
          <a:bodyPr>
            <a:normAutofit/>
          </a:bodyPr>
          <a:lstStyle/>
          <a:p>
            <a:pPr algn="ctr"/>
            <a:r>
              <a:rPr lang="en-GB" sz="2800" b="1" dirty="0"/>
              <a:t>The sharing economy</a:t>
            </a:r>
          </a:p>
        </p:txBody>
      </p:sp>
      <p:sp>
        <p:nvSpPr>
          <p:cNvPr id="3" name="Content Placeholder 2">
            <a:extLst>
              <a:ext uri="{FF2B5EF4-FFF2-40B4-BE49-F238E27FC236}">
                <a16:creationId xmlns:a16="http://schemas.microsoft.com/office/drawing/2014/main" id="{6DF1C15D-926D-4F6D-9C7D-12DCF4F6E8AB}"/>
              </a:ext>
            </a:extLst>
          </p:cNvPr>
          <p:cNvSpPr>
            <a:spLocks noGrp="1"/>
          </p:cNvSpPr>
          <p:nvPr>
            <p:ph idx="1"/>
          </p:nvPr>
        </p:nvSpPr>
        <p:spPr>
          <a:xfrm>
            <a:off x="1154663" y="1007165"/>
            <a:ext cx="8505510" cy="4233821"/>
          </a:xfrm>
        </p:spPr>
        <p:txBody>
          <a:bodyPr/>
          <a:lstStyle/>
          <a:p>
            <a:r>
              <a:rPr lang="en-GB" dirty="0"/>
              <a:t>The sharing economy is a group of emerging software platforms</a:t>
            </a:r>
          </a:p>
          <a:p>
            <a:r>
              <a:rPr lang="en-GB" dirty="0"/>
              <a:t>Private buyers and Private sellers</a:t>
            </a:r>
          </a:p>
          <a:p>
            <a:r>
              <a:rPr lang="en-GB" dirty="0"/>
              <a:t>Flexibility</a:t>
            </a:r>
          </a:p>
          <a:p>
            <a:r>
              <a:rPr lang="en-GB" dirty="0"/>
              <a:t>Convenient </a:t>
            </a:r>
          </a:p>
          <a:p>
            <a:r>
              <a:rPr lang="en-GB" dirty="0"/>
              <a:t>Barrier to entry</a:t>
            </a:r>
          </a:p>
          <a:p>
            <a:r>
              <a:rPr lang="en-GB" dirty="0"/>
              <a:t>Minimal regulations</a:t>
            </a:r>
          </a:p>
          <a:p>
            <a:r>
              <a:rPr lang="en-GB" dirty="0"/>
              <a:t>Collaborative Consumption</a:t>
            </a:r>
          </a:p>
          <a:p>
            <a:endParaRPr lang="en-GB" dirty="0"/>
          </a:p>
          <a:p>
            <a:endParaRPr lang="en-GB" dirty="0"/>
          </a:p>
        </p:txBody>
      </p:sp>
      <p:pic>
        <p:nvPicPr>
          <p:cNvPr id="6" name="Audio 5">
            <a:hlinkClick r:id="" action="ppaction://media"/>
            <a:extLst>
              <a:ext uri="{FF2B5EF4-FFF2-40B4-BE49-F238E27FC236}">
                <a16:creationId xmlns:a16="http://schemas.microsoft.com/office/drawing/2014/main" id="{425F8A0F-152E-4DC5-A758-D50FA6E2438B}"/>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089321344"/>
      </p:ext>
    </p:extLst>
  </p:cSld>
  <p:clrMapOvr>
    <a:masterClrMapping/>
  </p:clrMapOvr>
  <mc:AlternateContent xmlns:mc="http://schemas.openxmlformats.org/markup-compatibility/2006">
    <mc:Choice xmlns:p14="http://schemas.microsoft.com/office/powerpoint/2010/main" Requires="p14">
      <p:transition spd="slow" p14:dur="2500" advTm="150329">
        <p14:vortex dir="r"/>
      </p:transition>
    </mc:Choice>
    <mc:Fallback>
      <p:transition spd="slow" advTm="1503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Effect transition="in" filter="wipe(down)">
                                      <p:cBhvr>
                                        <p:cTn id="29" dur="580">
                                          <p:stCondLst>
                                            <p:cond delay="0"/>
                                          </p:stCondLst>
                                        </p:cTn>
                                        <p:tgtEl>
                                          <p:spTgt spid="3">
                                            <p:txEl>
                                              <p:pRg st="0" end="0"/>
                                            </p:txEl>
                                          </p:spTgt>
                                        </p:tgtEl>
                                      </p:cBhvr>
                                    </p:animEffect>
                                    <p:anim calcmode="lin" valueType="num">
                                      <p:cBhvr>
                                        <p:cTn id="30"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3">
                                            <p:txEl>
                                              <p:pRg st="0" end="0"/>
                                            </p:txEl>
                                          </p:spTgt>
                                        </p:tgtEl>
                                      </p:cBhvr>
                                      <p:to x="100000" y="60000"/>
                                    </p:animScale>
                                    <p:animScale>
                                      <p:cBhvr>
                                        <p:cTn id="36" dur="166" decel="50000">
                                          <p:stCondLst>
                                            <p:cond delay="676"/>
                                          </p:stCondLst>
                                        </p:cTn>
                                        <p:tgtEl>
                                          <p:spTgt spid="3">
                                            <p:txEl>
                                              <p:pRg st="0" end="0"/>
                                            </p:txEl>
                                          </p:spTgt>
                                        </p:tgtEl>
                                      </p:cBhvr>
                                      <p:to x="100000" y="100000"/>
                                    </p:animScale>
                                    <p:animScale>
                                      <p:cBhvr>
                                        <p:cTn id="37" dur="26">
                                          <p:stCondLst>
                                            <p:cond delay="1312"/>
                                          </p:stCondLst>
                                        </p:cTn>
                                        <p:tgtEl>
                                          <p:spTgt spid="3">
                                            <p:txEl>
                                              <p:pRg st="0" end="0"/>
                                            </p:txEl>
                                          </p:spTgt>
                                        </p:tgtEl>
                                      </p:cBhvr>
                                      <p:to x="100000" y="80000"/>
                                    </p:animScale>
                                    <p:animScale>
                                      <p:cBhvr>
                                        <p:cTn id="38" dur="166" decel="50000">
                                          <p:stCondLst>
                                            <p:cond delay="1338"/>
                                          </p:stCondLst>
                                        </p:cTn>
                                        <p:tgtEl>
                                          <p:spTgt spid="3">
                                            <p:txEl>
                                              <p:pRg st="0" end="0"/>
                                            </p:txEl>
                                          </p:spTgt>
                                        </p:tgtEl>
                                      </p:cBhvr>
                                      <p:to x="100000" y="100000"/>
                                    </p:animScale>
                                    <p:animScale>
                                      <p:cBhvr>
                                        <p:cTn id="39" dur="26">
                                          <p:stCondLst>
                                            <p:cond delay="1642"/>
                                          </p:stCondLst>
                                        </p:cTn>
                                        <p:tgtEl>
                                          <p:spTgt spid="3">
                                            <p:txEl>
                                              <p:pRg st="0" end="0"/>
                                            </p:txEl>
                                          </p:spTgt>
                                        </p:tgtEl>
                                      </p:cBhvr>
                                      <p:to x="100000" y="90000"/>
                                    </p:animScale>
                                    <p:animScale>
                                      <p:cBhvr>
                                        <p:cTn id="40" dur="166" decel="50000">
                                          <p:stCondLst>
                                            <p:cond delay="1668"/>
                                          </p:stCondLst>
                                        </p:cTn>
                                        <p:tgtEl>
                                          <p:spTgt spid="3">
                                            <p:txEl>
                                              <p:pRg st="0" end="0"/>
                                            </p:txEl>
                                          </p:spTgt>
                                        </p:tgtEl>
                                      </p:cBhvr>
                                      <p:to x="100000" y="100000"/>
                                    </p:animScale>
                                    <p:animScale>
                                      <p:cBhvr>
                                        <p:cTn id="41" dur="26">
                                          <p:stCondLst>
                                            <p:cond delay="1808"/>
                                          </p:stCondLst>
                                        </p:cTn>
                                        <p:tgtEl>
                                          <p:spTgt spid="3">
                                            <p:txEl>
                                              <p:pRg st="0" end="0"/>
                                            </p:txEl>
                                          </p:spTgt>
                                        </p:tgtEl>
                                      </p:cBhvr>
                                      <p:to x="100000" y="95000"/>
                                    </p:animScale>
                                    <p:animScale>
                                      <p:cBhvr>
                                        <p:cTn id="42" dur="166" decel="50000">
                                          <p:stCondLst>
                                            <p:cond delay="1834"/>
                                          </p:stCondLst>
                                        </p:cTn>
                                        <p:tgtEl>
                                          <p:spTgt spid="3">
                                            <p:txEl>
                                              <p:pRg st="0" end="0"/>
                                            </p:txEl>
                                          </p:spTgt>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wipe(down)">
                                      <p:cBhvr>
                                        <p:cTn id="47" dur="580">
                                          <p:stCondLst>
                                            <p:cond delay="0"/>
                                          </p:stCondLst>
                                        </p:cTn>
                                        <p:tgtEl>
                                          <p:spTgt spid="3">
                                            <p:txEl>
                                              <p:pRg st="1" end="1"/>
                                            </p:txEl>
                                          </p:spTgt>
                                        </p:tgtEl>
                                      </p:cBhvr>
                                    </p:animEffect>
                                    <p:anim calcmode="lin" valueType="num">
                                      <p:cBhvr>
                                        <p:cTn id="4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
                                            <p:txEl>
                                              <p:pRg st="1" end="1"/>
                                            </p:txEl>
                                          </p:spTgt>
                                        </p:tgtEl>
                                      </p:cBhvr>
                                      <p:to x="100000" y="60000"/>
                                    </p:animScale>
                                    <p:animScale>
                                      <p:cBhvr>
                                        <p:cTn id="54" dur="166" decel="50000">
                                          <p:stCondLst>
                                            <p:cond delay="676"/>
                                          </p:stCondLst>
                                        </p:cTn>
                                        <p:tgtEl>
                                          <p:spTgt spid="3">
                                            <p:txEl>
                                              <p:pRg st="1" end="1"/>
                                            </p:txEl>
                                          </p:spTgt>
                                        </p:tgtEl>
                                      </p:cBhvr>
                                      <p:to x="100000" y="100000"/>
                                    </p:animScale>
                                    <p:animScale>
                                      <p:cBhvr>
                                        <p:cTn id="55" dur="26">
                                          <p:stCondLst>
                                            <p:cond delay="1312"/>
                                          </p:stCondLst>
                                        </p:cTn>
                                        <p:tgtEl>
                                          <p:spTgt spid="3">
                                            <p:txEl>
                                              <p:pRg st="1" end="1"/>
                                            </p:txEl>
                                          </p:spTgt>
                                        </p:tgtEl>
                                      </p:cBhvr>
                                      <p:to x="100000" y="80000"/>
                                    </p:animScale>
                                    <p:animScale>
                                      <p:cBhvr>
                                        <p:cTn id="56" dur="166" decel="50000">
                                          <p:stCondLst>
                                            <p:cond delay="1338"/>
                                          </p:stCondLst>
                                        </p:cTn>
                                        <p:tgtEl>
                                          <p:spTgt spid="3">
                                            <p:txEl>
                                              <p:pRg st="1" end="1"/>
                                            </p:txEl>
                                          </p:spTgt>
                                        </p:tgtEl>
                                      </p:cBhvr>
                                      <p:to x="100000" y="100000"/>
                                    </p:animScale>
                                    <p:animScale>
                                      <p:cBhvr>
                                        <p:cTn id="57" dur="26">
                                          <p:stCondLst>
                                            <p:cond delay="1642"/>
                                          </p:stCondLst>
                                        </p:cTn>
                                        <p:tgtEl>
                                          <p:spTgt spid="3">
                                            <p:txEl>
                                              <p:pRg st="1" end="1"/>
                                            </p:txEl>
                                          </p:spTgt>
                                        </p:tgtEl>
                                      </p:cBhvr>
                                      <p:to x="100000" y="90000"/>
                                    </p:animScale>
                                    <p:animScale>
                                      <p:cBhvr>
                                        <p:cTn id="58" dur="166" decel="50000">
                                          <p:stCondLst>
                                            <p:cond delay="1668"/>
                                          </p:stCondLst>
                                        </p:cTn>
                                        <p:tgtEl>
                                          <p:spTgt spid="3">
                                            <p:txEl>
                                              <p:pRg st="1" end="1"/>
                                            </p:txEl>
                                          </p:spTgt>
                                        </p:tgtEl>
                                      </p:cBhvr>
                                      <p:to x="100000" y="100000"/>
                                    </p:animScale>
                                    <p:animScale>
                                      <p:cBhvr>
                                        <p:cTn id="59" dur="26">
                                          <p:stCondLst>
                                            <p:cond delay="1808"/>
                                          </p:stCondLst>
                                        </p:cTn>
                                        <p:tgtEl>
                                          <p:spTgt spid="3">
                                            <p:txEl>
                                              <p:pRg st="1" end="1"/>
                                            </p:txEl>
                                          </p:spTgt>
                                        </p:tgtEl>
                                      </p:cBhvr>
                                      <p:to x="100000" y="95000"/>
                                    </p:animScale>
                                    <p:animScale>
                                      <p:cBhvr>
                                        <p:cTn id="60" dur="166" decel="50000">
                                          <p:stCondLst>
                                            <p:cond delay="1834"/>
                                          </p:stCondLst>
                                        </p:cTn>
                                        <p:tgtEl>
                                          <p:spTgt spid="3">
                                            <p:txEl>
                                              <p:pRg st="1" end="1"/>
                                            </p:txEl>
                                          </p:spTgt>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grpId="0" nodeType="clickEffect">
                                  <p:stCondLst>
                                    <p:cond delay="0"/>
                                  </p:stCondLst>
                                  <p:childTnLst>
                                    <p:set>
                                      <p:cBhvr>
                                        <p:cTn id="64" dur="1" fill="hold">
                                          <p:stCondLst>
                                            <p:cond delay="0"/>
                                          </p:stCondLst>
                                        </p:cTn>
                                        <p:tgtEl>
                                          <p:spTgt spid="3">
                                            <p:txEl>
                                              <p:pRg st="2" end="2"/>
                                            </p:txEl>
                                          </p:spTgt>
                                        </p:tgtEl>
                                        <p:attrNameLst>
                                          <p:attrName>style.visibility</p:attrName>
                                        </p:attrNameLst>
                                      </p:cBhvr>
                                      <p:to>
                                        <p:strVal val="visible"/>
                                      </p:to>
                                    </p:set>
                                    <p:animEffect transition="in" filter="wipe(down)">
                                      <p:cBhvr>
                                        <p:cTn id="65" dur="580">
                                          <p:stCondLst>
                                            <p:cond delay="0"/>
                                          </p:stCondLst>
                                        </p:cTn>
                                        <p:tgtEl>
                                          <p:spTgt spid="3">
                                            <p:txEl>
                                              <p:pRg st="2" end="2"/>
                                            </p:txEl>
                                          </p:spTgt>
                                        </p:tgtEl>
                                      </p:cBhvr>
                                    </p:animEffect>
                                    <p:anim calcmode="lin" valueType="num">
                                      <p:cBhvr>
                                        <p:cTn id="6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71" dur="26">
                                          <p:stCondLst>
                                            <p:cond delay="650"/>
                                          </p:stCondLst>
                                        </p:cTn>
                                        <p:tgtEl>
                                          <p:spTgt spid="3">
                                            <p:txEl>
                                              <p:pRg st="2" end="2"/>
                                            </p:txEl>
                                          </p:spTgt>
                                        </p:tgtEl>
                                      </p:cBhvr>
                                      <p:to x="100000" y="60000"/>
                                    </p:animScale>
                                    <p:animScale>
                                      <p:cBhvr>
                                        <p:cTn id="72" dur="166" decel="50000">
                                          <p:stCondLst>
                                            <p:cond delay="676"/>
                                          </p:stCondLst>
                                        </p:cTn>
                                        <p:tgtEl>
                                          <p:spTgt spid="3">
                                            <p:txEl>
                                              <p:pRg st="2" end="2"/>
                                            </p:txEl>
                                          </p:spTgt>
                                        </p:tgtEl>
                                      </p:cBhvr>
                                      <p:to x="100000" y="100000"/>
                                    </p:animScale>
                                    <p:animScale>
                                      <p:cBhvr>
                                        <p:cTn id="73" dur="26">
                                          <p:stCondLst>
                                            <p:cond delay="1312"/>
                                          </p:stCondLst>
                                        </p:cTn>
                                        <p:tgtEl>
                                          <p:spTgt spid="3">
                                            <p:txEl>
                                              <p:pRg st="2" end="2"/>
                                            </p:txEl>
                                          </p:spTgt>
                                        </p:tgtEl>
                                      </p:cBhvr>
                                      <p:to x="100000" y="80000"/>
                                    </p:animScale>
                                    <p:animScale>
                                      <p:cBhvr>
                                        <p:cTn id="74" dur="166" decel="50000">
                                          <p:stCondLst>
                                            <p:cond delay="1338"/>
                                          </p:stCondLst>
                                        </p:cTn>
                                        <p:tgtEl>
                                          <p:spTgt spid="3">
                                            <p:txEl>
                                              <p:pRg st="2" end="2"/>
                                            </p:txEl>
                                          </p:spTgt>
                                        </p:tgtEl>
                                      </p:cBhvr>
                                      <p:to x="100000" y="100000"/>
                                    </p:animScale>
                                    <p:animScale>
                                      <p:cBhvr>
                                        <p:cTn id="75" dur="26">
                                          <p:stCondLst>
                                            <p:cond delay="1642"/>
                                          </p:stCondLst>
                                        </p:cTn>
                                        <p:tgtEl>
                                          <p:spTgt spid="3">
                                            <p:txEl>
                                              <p:pRg st="2" end="2"/>
                                            </p:txEl>
                                          </p:spTgt>
                                        </p:tgtEl>
                                      </p:cBhvr>
                                      <p:to x="100000" y="90000"/>
                                    </p:animScale>
                                    <p:animScale>
                                      <p:cBhvr>
                                        <p:cTn id="76" dur="166" decel="50000">
                                          <p:stCondLst>
                                            <p:cond delay="1668"/>
                                          </p:stCondLst>
                                        </p:cTn>
                                        <p:tgtEl>
                                          <p:spTgt spid="3">
                                            <p:txEl>
                                              <p:pRg st="2" end="2"/>
                                            </p:txEl>
                                          </p:spTgt>
                                        </p:tgtEl>
                                      </p:cBhvr>
                                      <p:to x="100000" y="100000"/>
                                    </p:animScale>
                                    <p:animScale>
                                      <p:cBhvr>
                                        <p:cTn id="77" dur="26">
                                          <p:stCondLst>
                                            <p:cond delay="1808"/>
                                          </p:stCondLst>
                                        </p:cTn>
                                        <p:tgtEl>
                                          <p:spTgt spid="3">
                                            <p:txEl>
                                              <p:pRg st="2" end="2"/>
                                            </p:txEl>
                                          </p:spTgt>
                                        </p:tgtEl>
                                      </p:cBhvr>
                                      <p:to x="100000" y="95000"/>
                                    </p:animScale>
                                    <p:animScale>
                                      <p:cBhvr>
                                        <p:cTn id="78" dur="166" decel="50000">
                                          <p:stCondLst>
                                            <p:cond delay="1834"/>
                                          </p:stCondLst>
                                        </p:cTn>
                                        <p:tgtEl>
                                          <p:spTgt spid="3">
                                            <p:txEl>
                                              <p:pRg st="2" end="2"/>
                                            </p:txEl>
                                          </p:spTgt>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grpId="0" nodeType="clickEffect">
                                  <p:stCondLst>
                                    <p:cond delay="0"/>
                                  </p:stCondLst>
                                  <p:childTnLst>
                                    <p:set>
                                      <p:cBhvr>
                                        <p:cTn id="82" dur="1" fill="hold">
                                          <p:stCondLst>
                                            <p:cond delay="0"/>
                                          </p:stCondLst>
                                        </p:cTn>
                                        <p:tgtEl>
                                          <p:spTgt spid="3">
                                            <p:txEl>
                                              <p:pRg st="3" end="3"/>
                                            </p:txEl>
                                          </p:spTgt>
                                        </p:tgtEl>
                                        <p:attrNameLst>
                                          <p:attrName>style.visibility</p:attrName>
                                        </p:attrNameLst>
                                      </p:cBhvr>
                                      <p:to>
                                        <p:strVal val="visible"/>
                                      </p:to>
                                    </p:set>
                                    <p:animEffect transition="in" filter="wipe(down)">
                                      <p:cBhvr>
                                        <p:cTn id="83" dur="580">
                                          <p:stCondLst>
                                            <p:cond delay="0"/>
                                          </p:stCondLst>
                                        </p:cTn>
                                        <p:tgtEl>
                                          <p:spTgt spid="3">
                                            <p:txEl>
                                              <p:pRg st="3" end="3"/>
                                            </p:txEl>
                                          </p:spTgt>
                                        </p:tgtEl>
                                      </p:cBhvr>
                                    </p:animEffect>
                                    <p:anim calcmode="lin" valueType="num">
                                      <p:cBhvr>
                                        <p:cTn id="84"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89" dur="26">
                                          <p:stCondLst>
                                            <p:cond delay="650"/>
                                          </p:stCondLst>
                                        </p:cTn>
                                        <p:tgtEl>
                                          <p:spTgt spid="3">
                                            <p:txEl>
                                              <p:pRg st="3" end="3"/>
                                            </p:txEl>
                                          </p:spTgt>
                                        </p:tgtEl>
                                      </p:cBhvr>
                                      <p:to x="100000" y="60000"/>
                                    </p:animScale>
                                    <p:animScale>
                                      <p:cBhvr>
                                        <p:cTn id="90" dur="166" decel="50000">
                                          <p:stCondLst>
                                            <p:cond delay="676"/>
                                          </p:stCondLst>
                                        </p:cTn>
                                        <p:tgtEl>
                                          <p:spTgt spid="3">
                                            <p:txEl>
                                              <p:pRg st="3" end="3"/>
                                            </p:txEl>
                                          </p:spTgt>
                                        </p:tgtEl>
                                      </p:cBhvr>
                                      <p:to x="100000" y="100000"/>
                                    </p:animScale>
                                    <p:animScale>
                                      <p:cBhvr>
                                        <p:cTn id="91" dur="26">
                                          <p:stCondLst>
                                            <p:cond delay="1312"/>
                                          </p:stCondLst>
                                        </p:cTn>
                                        <p:tgtEl>
                                          <p:spTgt spid="3">
                                            <p:txEl>
                                              <p:pRg st="3" end="3"/>
                                            </p:txEl>
                                          </p:spTgt>
                                        </p:tgtEl>
                                      </p:cBhvr>
                                      <p:to x="100000" y="80000"/>
                                    </p:animScale>
                                    <p:animScale>
                                      <p:cBhvr>
                                        <p:cTn id="92" dur="166" decel="50000">
                                          <p:stCondLst>
                                            <p:cond delay="1338"/>
                                          </p:stCondLst>
                                        </p:cTn>
                                        <p:tgtEl>
                                          <p:spTgt spid="3">
                                            <p:txEl>
                                              <p:pRg st="3" end="3"/>
                                            </p:txEl>
                                          </p:spTgt>
                                        </p:tgtEl>
                                      </p:cBhvr>
                                      <p:to x="100000" y="100000"/>
                                    </p:animScale>
                                    <p:animScale>
                                      <p:cBhvr>
                                        <p:cTn id="93" dur="26">
                                          <p:stCondLst>
                                            <p:cond delay="1642"/>
                                          </p:stCondLst>
                                        </p:cTn>
                                        <p:tgtEl>
                                          <p:spTgt spid="3">
                                            <p:txEl>
                                              <p:pRg st="3" end="3"/>
                                            </p:txEl>
                                          </p:spTgt>
                                        </p:tgtEl>
                                      </p:cBhvr>
                                      <p:to x="100000" y="90000"/>
                                    </p:animScale>
                                    <p:animScale>
                                      <p:cBhvr>
                                        <p:cTn id="94" dur="166" decel="50000">
                                          <p:stCondLst>
                                            <p:cond delay="1668"/>
                                          </p:stCondLst>
                                        </p:cTn>
                                        <p:tgtEl>
                                          <p:spTgt spid="3">
                                            <p:txEl>
                                              <p:pRg st="3" end="3"/>
                                            </p:txEl>
                                          </p:spTgt>
                                        </p:tgtEl>
                                      </p:cBhvr>
                                      <p:to x="100000" y="100000"/>
                                    </p:animScale>
                                    <p:animScale>
                                      <p:cBhvr>
                                        <p:cTn id="95" dur="26">
                                          <p:stCondLst>
                                            <p:cond delay="1808"/>
                                          </p:stCondLst>
                                        </p:cTn>
                                        <p:tgtEl>
                                          <p:spTgt spid="3">
                                            <p:txEl>
                                              <p:pRg st="3" end="3"/>
                                            </p:txEl>
                                          </p:spTgt>
                                        </p:tgtEl>
                                      </p:cBhvr>
                                      <p:to x="100000" y="95000"/>
                                    </p:animScale>
                                    <p:animScale>
                                      <p:cBhvr>
                                        <p:cTn id="96" dur="166" decel="50000">
                                          <p:stCondLst>
                                            <p:cond delay="1834"/>
                                          </p:stCondLst>
                                        </p:cTn>
                                        <p:tgtEl>
                                          <p:spTgt spid="3">
                                            <p:txEl>
                                              <p:pRg st="3" end="3"/>
                                            </p:txEl>
                                          </p:spTgt>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grpId="0" nodeType="clickEffect">
                                  <p:stCondLst>
                                    <p:cond delay="0"/>
                                  </p:stCondLst>
                                  <p:childTnLst>
                                    <p:set>
                                      <p:cBhvr>
                                        <p:cTn id="100" dur="1" fill="hold">
                                          <p:stCondLst>
                                            <p:cond delay="0"/>
                                          </p:stCondLst>
                                        </p:cTn>
                                        <p:tgtEl>
                                          <p:spTgt spid="3">
                                            <p:txEl>
                                              <p:pRg st="4" end="4"/>
                                            </p:txEl>
                                          </p:spTgt>
                                        </p:tgtEl>
                                        <p:attrNameLst>
                                          <p:attrName>style.visibility</p:attrName>
                                        </p:attrNameLst>
                                      </p:cBhvr>
                                      <p:to>
                                        <p:strVal val="visible"/>
                                      </p:to>
                                    </p:set>
                                    <p:animEffect transition="in" filter="wipe(down)">
                                      <p:cBhvr>
                                        <p:cTn id="101" dur="580">
                                          <p:stCondLst>
                                            <p:cond delay="0"/>
                                          </p:stCondLst>
                                        </p:cTn>
                                        <p:tgtEl>
                                          <p:spTgt spid="3">
                                            <p:txEl>
                                              <p:pRg st="4" end="4"/>
                                            </p:txEl>
                                          </p:spTgt>
                                        </p:tgtEl>
                                      </p:cBhvr>
                                    </p:animEffect>
                                    <p:anim calcmode="lin" valueType="num">
                                      <p:cBhvr>
                                        <p:cTn id="10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07" dur="26">
                                          <p:stCondLst>
                                            <p:cond delay="650"/>
                                          </p:stCondLst>
                                        </p:cTn>
                                        <p:tgtEl>
                                          <p:spTgt spid="3">
                                            <p:txEl>
                                              <p:pRg st="4" end="4"/>
                                            </p:txEl>
                                          </p:spTgt>
                                        </p:tgtEl>
                                      </p:cBhvr>
                                      <p:to x="100000" y="60000"/>
                                    </p:animScale>
                                    <p:animScale>
                                      <p:cBhvr>
                                        <p:cTn id="108" dur="166" decel="50000">
                                          <p:stCondLst>
                                            <p:cond delay="676"/>
                                          </p:stCondLst>
                                        </p:cTn>
                                        <p:tgtEl>
                                          <p:spTgt spid="3">
                                            <p:txEl>
                                              <p:pRg st="4" end="4"/>
                                            </p:txEl>
                                          </p:spTgt>
                                        </p:tgtEl>
                                      </p:cBhvr>
                                      <p:to x="100000" y="100000"/>
                                    </p:animScale>
                                    <p:animScale>
                                      <p:cBhvr>
                                        <p:cTn id="109" dur="26">
                                          <p:stCondLst>
                                            <p:cond delay="1312"/>
                                          </p:stCondLst>
                                        </p:cTn>
                                        <p:tgtEl>
                                          <p:spTgt spid="3">
                                            <p:txEl>
                                              <p:pRg st="4" end="4"/>
                                            </p:txEl>
                                          </p:spTgt>
                                        </p:tgtEl>
                                      </p:cBhvr>
                                      <p:to x="100000" y="80000"/>
                                    </p:animScale>
                                    <p:animScale>
                                      <p:cBhvr>
                                        <p:cTn id="110" dur="166" decel="50000">
                                          <p:stCondLst>
                                            <p:cond delay="1338"/>
                                          </p:stCondLst>
                                        </p:cTn>
                                        <p:tgtEl>
                                          <p:spTgt spid="3">
                                            <p:txEl>
                                              <p:pRg st="4" end="4"/>
                                            </p:txEl>
                                          </p:spTgt>
                                        </p:tgtEl>
                                      </p:cBhvr>
                                      <p:to x="100000" y="100000"/>
                                    </p:animScale>
                                    <p:animScale>
                                      <p:cBhvr>
                                        <p:cTn id="111" dur="26">
                                          <p:stCondLst>
                                            <p:cond delay="1642"/>
                                          </p:stCondLst>
                                        </p:cTn>
                                        <p:tgtEl>
                                          <p:spTgt spid="3">
                                            <p:txEl>
                                              <p:pRg st="4" end="4"/>
                                            </p:txEl>
                                          </p:spTgt>
                                        </p:tgtEl>
                                      </p:cBhvr>
                                      <p:to x="100000" y="90000"/>
                                    </p:animScale>
                                    <p:animScale>
                                      <p:cBhvr>
                                        <p:cTn id="112" dur="166" decel="50000">
                                          <p:stCondLst>
                                            <p:cond delay="1668"/>
                                          </p:stCondLst>
                                        </p:cTn>
                                        <p:tgtEl>
                                          <p:spTgt spid="3">
                                            <p:txEl>
                                              <p:pRg st="4" end="4"/>
                                            </p:txEl>
                                          </p:spTgt>
                                        </p:tgtEl>
                                      </p:cBhvr>
                                      <p:to x="100000" y="100000"/>
                                    </p:animScale>
                                    <p:animScale>
                                      <p:cBhvr>
                                        <p:cTn id="113" dur="26">
                                          <p:stCondLst>
                                            <p:cond delay="1808"/>
                                          </p:stCondLst>
                                        </p:cTn>
                                        <p:tgtEl>
                                          <p:spTgt spid="3">
                                            <p:txEl>
                                              <p:pRg st="4" end="4"/>
                                            </p:txEl>
                                          </p:spTgt>
                                        </p:tgtEl>
                                      </p:cBhvr>
                                      <p:to x="100000" y="95000"/>
                                    </p:animScale>
                                    <p:animScale>
                                      <p:cBhvr>
                                        <p:cTn id="114" dur="166" decel="50000">
                                          <p:stCondLst>
                                            <p:cond delay="1834"/>
                                          </p:stCondLst>
                                        </p:cTn>
                                        <p:tgtEl>
                                          <p:spTgt spid="3">
                                            <p:txEl>
                                              <p:pRg st="4" end="4"/>
                                            </p:txEl>
                                          </p:spTgt>
                                        </p:tgtEl>
                                      </p:cBhvr>
                                      <p:to x="100000" y="100000"/>
                                    </p:animScale>
                                  </p:childTnLst>
                                </p:cTn>
                              </p:par>
                            </p:childTnLst>
                          </p:cTn>
                        </p:par>
                      </p:childTnLst>
                    </p:cTn>
                  </p:par>
                  <p:par>
                    <p:cTn id="115" fill="hold">
                      <p:stCondLst>
                        <p:cond delay="indefinite"/>
                      </p:stCondLst>
                      <p:childTnLst>
                        <p:par>
                          <p:cTn id="116" fill="hold">
                            <p:stCondLst>
                              <p:cond delay="0"/>
                            </p:stCondLst>
                            <p:childTnLst>
                              <p:par>
                                <p:cTn id="117" presetID="26" presetClass="entr" presetSubtype="0" fill="hold" grpId="0" nodeType="clickEffect">
                                  <p:stCondLst>
                                    <p:cond delay="0"/>
                                  </p:stCondLst>
                                  <p:childTnLst>
                                    <p:set>
                                      <p:cBhvr>
                                        <p:cTn id="118" dur="1" fill="hold">
                                          <p:stCondLst>
                                            <p:cond delay="0"/>
                                          </p:stCondLst>
                                        </p:cTn>
                                        <p:tgtEl>
                                          <p:spTgt spid="3">
                                            <p:txEl>
                                              <p:pRg st="5" end="5"/>
                                            </p:txEl>
                                          </p:spTgt>
                                        </p:tgtEl>
                                        <p:attrNameLst>
                                          <p:attrName>style.visibility</p:attrName>
                                        </p:attrNameLst>
                                      </p:cBhvr>
                                      <p:to>
                                        <p:strVal val="visible"/>
                                      </p:to>
                                    </p:set>
                                    <p:animEffect transition="in" filter="wipe(down)">
                                      <p:cBhvr>
                                        <p:cTn id="119" dur="580">
                                          <p:stCondLst>
                                            <p:cond delay="0"/>
                                          </p:stCondLst>
                                        </p:cTn>
                                        <p:tgtEl>
                                          <p:spTgt spid="3">
                                            <p:txEl>
                                              <p:pRg st="5" end="5"/>
                                            </p:txEl>
                                          </p:spTgt>
                                        </p:tgtEl>
                                      </p:cBhvr>
                                    </p:animEffect>
                                    <p:anim calcmode="lin" valueType="num">
                                      <p:cBhvr>
                                        <p:cTn id="120"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3">
                                            <p:txEl>
                                              <p:pRg st="5" end="5"/>
                                            </p:txEl>
                                          </p:spTgt>
                                        </p:tgtEl>
                                      </p:cBhvr>
                                      <p:to x="100000" y="60000"/>
                                    </p:animScale>
                                    <p:animScale>
                                      <p:cBhvr>
                                        <p:cTn id="126" dur="166" decel="50000">
                                          <p:stCondLst>
                                            <p:cond delay="676"/>
                                          </p:stCondLst>
                                        </p:cTn>
                                        <p:tgtEl>
                                          <p:spTgt spid="3">
                                            <p:txEl>
                                              <p:pRg st="5" end="5"/>
                                            </p:txEl>
                                          </p:spTgt>
                                        </p:tgtEl>
                                      </p:cBhvr>
                                      <p:to x="100000" y="100000"/>
                                    </p:animScale>
                                    <p:animScale>
                                      <p:cBhvr>
                                        <p:cTn id="127" dur="26">
                                          <p:stCondLst>
                                            <p:cond delay="1312"/>
                                          </p:stCondLst>
                                        </p:cTn>
                                        <p:tgtEl>
                                          <p:spTgt spid="3">
                                            <p:txEl>
                                              <p:pRg st="5" end="5"/>
                                            </p:txEl>
                                          </p:spTgt>
                                        </p:tgtEl>
                                      </p:cBhvr>
                                      <p:to x="100000" y="80000"/>
                                    </p:animScale>
                                    <p:animScale>
                                      <p:cBhvr>
                                        <p:cTn id="128" dur="166" decel="50000">
                                          <p:stCondLst>
                                            <p:cond delay="1338"/>
                                          </p:stCondLst>
                                        </p:cTn>
                                        <p:tgtEl>
                                          <p:spTgt spid="3">
                                            <p:txEl>
                                              <p:pRg st="5" end="5"/>
                                            </p:txEl>
                                          </p:spTgt>
                                        </p:tgtEl>
                                      </p:cBhvr>
                                      <p:to x="100000" y="100000"/>
                                    </p:animScale>
                                    <p:animScale>
                                      <p:cBhvr>
                                        <p:cTn id="129" dur="26">
                                          <p:stCondLst>
                                            <p:cond delay="1642"/>
                                          </p:stCondLst>
                                        </p:cTn>
                                        <p:tgtEl>
                                          <p:spTgt spid="3">
                                            <p:txEl>
                                              <p:pRg st="5" end="5"/>
                                            </p:txEl>
                                          </p:spTgt>
                                        </p:tgtEl>
                                      </p:cBhvr>
                                      <p:to x="100000" y="90000"/>
                                    </p:animScale>
                                    <p:animScale>
                                      <p:cBhvr>
                                        <p:cTn id="130" dur="166" decel="50000">
                                          <p:stCondLst>
                                            <p:cond delay="1668"/>
                                          </p:stCondLst>
                                        </p:cTn>
                                        <p:tgtEl>
                                          <p:spTgt spid="3">
                                            <p:txEl>
                                              <p:pRg st="5" end="5"/>
                                            </p:txEl>
                                          </p:spTgt>
                                        </p:tgtEl>
                                      </p:cBhvr>
                                      <p:to x="100000" y="100000"/>
                                    </p:animScale>
                                    <p:animScale>
                                      <p:cBhvr>
                                        <p:cTn id="131" dur="26">
                                          <p:stCondLst>
                                            <p:cond delay="1808"/>
                                          </p:stCondLst>
                                        </p:cTn>
                                        <p:tgtEl>
                                          <p:spTgt spid="3">
                                            <p:txEl>
                                              <p:pRg st="5" end="5"/>
                                            </p:txEl>
                                          </p:spTgt>
                                        </p:tgtEl>
                                      </p:cBhvr>
                                      <p:to x="100000" y="95000"/>
                                    </p:animScale>
                                    <p:animScale>
                                      <p:cBhvr>
                                        <p:cTn id="132" dur="166" decel="50000">
                                          <p:stCondLst>
                                            <p:cond delay="1834"/>
                                          </p:stCondLst>
                                        </p:cTn>
                                        <p:tgtEl>
                                          <p:spTgt spid="3">
                                            <p:txEl>
                                              <p:pRg st="5" end="5"/>
                                            </p:txEl>
                                          </p:spTgt>
                                        </p:tgtEl>
                                      </p:cBhvr>
                                      <p:to x="100000" y="100000"/>
                                    </p:animScale>
                                  </p:childTnLst>
                                </p:cTn>
                              </p:par>
                            </p:childTnLst>
                          </p:cTn>
                        </p:par>
                      </p:childTnLst>
                    </p:cTn>
                  </p:par>
                  <p:par>
                    <p:cTn id="133" fill="hold">
                      <p:stCondLst>
                        <p:cond delay="indefinite"/>
                      </p:stCondLst>
                      <p:childTnLst>
                        <p:par>
                          <p:cTn id="134" fill="hold">
                            <p:stCondLst>
                              <p:cond delay="0"/>
                            </p:stCondLst>
                            <p:childTnLst>
                              <p:par>
                                <p:cTn id="135" presetID="26" presetClass="entr" presetSubtype="0" fill="hold" grpId="0" nodeType="clickEffect">
                                  <p:stCondLst>
                                    <p:cond delay="0"/>
                                  </p:stCondLst>
                                  <p:childTnLst>
                                    <p:set>
                                      <p:cBhvr>
                                        <p:cTn id="136" dur="1" fill="hold">
                                          <p:stCondLst>
                                            <p:cond delay="0"/>
                                          </p:stCondLst>
                                        </p:cTn>
                                        <p:tgtEl>
                                          <p:spTgt spid="3">
                                            <p:txEl>
                                              <p:pRg st="6" end="6"/>
                                            </p:txEl>
                                          </p:spTgt>
                                        </p:tgtEl>
                                        <p:attrNameLst>
                                          <p:attrName>style.visibility</p:attrName>
                                        </p:attrNameLst>
                                      </p:cBhvr>
                                      <p:to>
                                        <p:strVal val="visible"/>
                                      </p:to>
                                    </p:set>
                                    <p:animEffect transition="in" filter="wipe(down)">
                                      <p:cBhvr>
                                        <p:cTn id="137" dur="580">
                                          <p:stCondLst>
                                            <p:cond delay="0"/>
                                          </p:stCondLst>
                                        </p:cTn>
                                        <p:tgtEl>
                                          <p:spTgt spid="3">
                                            <p:txEl>
                                              <p:pRg st="6" end="6"/>
                                            </p:txEl>
                                          </p:spTgt>
                                        </p:tgtEl>
                                      </p:cBhvr>
                                    </p:animEffect>
                                    <p:anim calcmode="lin" valueType="num">
                                      <p:cBhvr>
                                        <p:cTn id="13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3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4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4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4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43" dur="26">
                                          <p:stCondLst>
                                            <p:cond delay="650"/>
                                          </p:stCondLst>
                                        </p:cTn>
                                        <p:tgtEl>
                                          <p:spTgt spid="3">
                                            <p:txEl>
                                              <p:pRg st="6" end="6"/>
                                            </p:txEl>
                                          </p:spTgt>
                                        </p:tgtEl>
                                      </p:cBhvr>
                                      <p:to x="100000" y="60000"/>
                                    </p:animScale>
                                    <p:animScale>
                                      <p:cBhvr>
                                        <p:cTn id="144" dur="166" decel="50000">
                                          <p:stCondLst>
                                            <p:cond delay="676"/>
                                          </p:stCondLst>
                                        </p:cTn>
                                        <p:tgtEl>
                                          <p:spTgt spid="3">
                                            <p:txEl>
                                              <p:pRg st="6" end="6"/>
                                            </p:txEl>
                                          </p:spTgt>
                                        </p:tgtEl>
                                      </p:cBhvr>
                                      <p:to x="100000" y="100000"/>
                                    </p:animScale>
                                    <p:animScale>
                                      <p:cBhvr>
                                        <p:cTn id="145" dur="26">
                                          <p:stCondLst>
                                            <p:cond delay="1312"/>
                                          </p:stCondLst>
                                        </p:cTn>
                                        <p:tgtEl>
                                          <p:spTgt spid="3">
                                            <p:txEl>
                                              <p:pRg st="6" end="6"/>
                                            </p:txEl>
                                          </p:spTgt>
                                        </p:tgtEl>
                                      </p:cBhvr>
                                      <p:to x="100000" y="80000"/>
                                    </p:animScale>
                                    <p:animScale>
                                      <p:cBhvr>
                                        <p:cTn id="146" dur="166" decel="50000">
                                          <p:stCondLst>
                                            <p:cond delay="1338"/>
                                          </p:stCondLst>
                                        </p:cTn>
                                        <p:tgtEl>
                                          <p:spTgt spid="3">
                                            <p:txEl>
                                              <p:pRg st="6" end="6"/>
                                            </p:txEl>
                                          </p:spTgt>
                                        </p:tgtEl>
                                      </p:cBhvr>
                                      <p:to x="100000" y="100000"/>
                                    </p:animScale>
                                    <p:animScale>
                                      <p:cBhvr>
                                        <p:cTn id="147" dur="26">
                                          <p:stCondLst>
                                            <p:cond delay="1642"/>
                                          </p:stCondLst>
                                        </p:cTn>
                                        <p:tgtEl>
                                          <p:spTgt spid="3">
                                            <p:txEl>
                                              <p:pRg st="6" end="6"/>
                                            </p:txEl>
                                          </p:spTgt>
                                        </p:tgtEl>
                                      </p:cBhvr>
                                      <p:to x="100000" y="90000"/>
                                    </p:animScale>
                                    <p:animScale>
                                      <p:cBhvr>
                                        <p:cTn id="148" dur="166" decel="50000">
                                          <p:stCondLst>
                                            <p:cond delay="1668"/>
                                          </p:stCondLst>
                                        </p:cTn>
                                        <p:tgtEl>
                                          <p:spTgt spid="3">
                                            <p:txEl>
                                              <p:pRg st="6" end="6"/>
                                            </p:txEl>
                                          </p:spTgt>
                                        </p:tgtEl>
                                      </p:cBhvr>
                                      <p:to x="100000" y="100000"/>
                                    </p:animScale>
                                    <p:animScale>
                                      <p:cBhvr>
                                        <p:cTn id="149" dur="26">
                                          <p:stCondLst>
                                            <p:cond delay="1808"/>
                                          </p:stCondLst>
                                        </p:cTn>
                                        <p:tgtEl>
                                          <p:spTgt spid="3">
                                            <p:txEl>
                                              <p:pRg st="6" end="6"/>
                                            </p:txEl>
                                          </p:spTgt>
                                        </p:tgtEl>
                                      </p:cBhvr>
                                      <p:to x="100000" y="95000"/>
                                    </p:animScale>
                                    <p:animScale>
                                      <p:cBhvr>
                                        <p:cTn id="150"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1"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28071-7950-4366-8C1C-7AB7E8D0FDC6}"/>
              </a:ext>
            </a:extLst>
          </p:cNvPr>
          <p:cNvSpPr>
            <a:spLocks noGrp="1"/>
          </p:cNvSpPr>
          <p:nvPr>
            <p:ph type="title"/>
          </p:nvPr>
        </p:nvSpPr>
        <p:spPr>
          <a:xfrm>
            <a:off x="3303534" y="195332"/>
            <a:ext cx="5581751" cy="718861"/>
          </a:xfrm>
        </p:spPr>
        <p:txBody>
          <a:bodyPr>
            <a:normAutofit/>
          </a:bodyPr>
          <a:lstStyle/>
          <a:p>
            <a:pPr algn="ctr"/>
            <a:r>
              <a:rPr lang="en-GB" sz="2800" b="1" dirty="0"/>
              <a:t>Peer to peer sharing economy</a:t>
            </a:r>
          </a:p>
        </p:txBody>
      </p:sp>
      <p:sp>
        <p:nvSpPr>
          <p:cNvPr id="3" name="Content Placeholder 2">
            <a:extLst>
              <a:ext uri="{FF2B5EF4-FFF2-40B4-BE49-F238E27FC236}">
                <a16:creationId xmlns:a16="http://schemas.microsoft.com/office/drawing/2014/main" id="{0F4F8467-C707-4313-BD34-26383F445C26}"/>
              </a:ext>
            </a:extLst>
          </p:cNvPr>
          <p:cNvSpPr>
            <a:spLocks noGrp="1"/>
          </p:cNvSpPr>
          <p:nvPr>
            <p:ph idx="1"/>
          </p:nvPr>
        </p:nvSpPr>
        <p:spPr>
          <a:xfrm>
            <a:off x="1141409" y="914193"/>
            <a:ext cx="9905999" cy="3541714"/>
          </a:xfrm>
        </p:spPr>
        <p:txBody>
          <a:bodyPr>
            <a:normAutofit lnSpcReduction="10000"/>
          </a:bodyPr>
          <a:lstStyle/>
          <a:p>
            <a:r>
              <a:rPr lang="en-GB" dirty="0"/>
              <a:t>Allows the sharing of an asset or resource among peers</a:t>
            </a:r>
          </a:p>
          <a:p>
            <a:r>
              <a:rPr lang="en-GB" dirty="0"/>
              <a:t>These are community based online platforms to trade, share, rent or donate goods an services.</a:t>
            </a:r>
          </a:p>
          <a:p>
            <a:r>
              <a:rPr lang="en-GB" dirty="0"/>
              <a:t>Constructive use of assets</a:t>
            </a:r>
          </a:p>
          <a:p>
            <a:r>
              <a:rPr lang="en-GB" dirty="0"/>
              <a:t>Flexibility</a:t>
            </a:r>
          </a:p>
          <a:p>
            <a:r>
              <a:rPr lang="en-GB" dirty="0"/>
              <a:t>Increased quality of service</a:t>
            </a:r>
          </a:p>
          <a:p>
            <a:r>
              <a:rPr lang="en-GB" dirty="0"/>
              <a:t>Expansion in entrepreneurship and innovation</a:t>
            </a:r>
          </a:p>
        </p:txBody>
      </p:sp>
      <p:pic>
        <p:nvPicPr>
          <p:cNvPr id="4" name="Picture 3">
            <a:extLst>
              <a:ext uri="{FF2B5EF4-FFF2-40B4-BE49-F238E27FC236}">
                <a16:creationId xmlns:a16="http://schemas.microsoft.com/office/drawing/2014/main" id="{F465DBEE-7CF9-4F0D-9EF2-515398A6EAFB}"/>
              </a:ext>
            </a:extLst>
          </p:cNvPr>
          <p:cNvPicPr>
            <a:picLocks noChangeAspect="1"/>
          </p:cNvPicPr>
          <p:nvPr/>
        </p:nvPicPr>
        <p:blipFill>
          <a:blip r:embed="rId6"/>
          <a:stretch>
            <a:fillRect/>
          </a:stretch>
        </p:blipFill>
        <p:spPr>
          <a:xfrm>
            <a:off x="2018562" y="4598504"/>
            <a:ext cx="8151691" cy="2064164"/>
          </a:xfrm>
          <a:prstGeom prst="rect">
            <a:avLst/>
          </a:prstGeom>
        </p:spPr>
      </p:pic>
      <p:pic>
        <p:nvPicPr>
          <p:cNvPr id="10" name="Audio 9">
            <a:hlinkClick r:id="" action="ppaction://media"/>
            <a:extLst>
              <a:ext uri="{FF2B5EF4-FFF2-40B4-BE49-F238E27FC236}">
                <a16:creationId xmlns:a16="http://schemas.microsoft.com/office/drawing/2014/main" id="{64C882FD-2F12-428F-B541-32854994854B}"/>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815017262"/>
      </p:ext>
    </p:extLst>
  </p:cSld>
  <p:clrMapOvr>
    <a:masterClrMapping/>
  </p:clrMapOvr>
  <mc:AlternateContent xmlns:mc="http://schemas.openxmlformats.org/markup-compatibility/2006">
    <mc:Choice xmlns:p14="http://schemas.microsoft.com/office/powerpoint/2010/main" Requires="p14">
      <p:transition spd="slow" p14:dur="2500" advTm="65490">
        <p14:vortex dir="r"/>
      </p:transition>
    </mc:Choice>
    <mc:Fallback>
      <p:transition spd="slow" advTm="654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Effect transition="in" filter="wipe(down)">
                                      <p:cBhvr>
                                        <p:cTn id="29" dur="580">
                                          <p:stCondLst>
                                            <p:cond delay="0"/>
                                          </p:stCondLst>
                                        </p:cTn>
                                        <p:tgtEl>
                                          <p:spTgt spid="3">
                                            <p:txEl>
                                              <p:pRg st="0" end="0"/>
                                            </p:txEl>
                                          </p:spTgt>
                                        </p:tgtEl>
                                      </p:cBhvr>
                                    </p:animEffect>
                                    <p:anim calcmode="lin" valueType="num">
                                      <p:cBhvr>
                                        <p:cTn id="30"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3">
                                            <p:txEl>
                                              <p:pRg st="0" end="0"/>
                                            </p:txEl>
                                          </p:spTgt>
                                        </p:tgtEl>
                                      </p:cBhvr>
                                      <p:to x="100000" y="60000"/>
                                    </p:animScale>
                                    <p:animScale>
                                      <p:cBhvr>
                                        <p:cTn id="36" dur="166" decel="50000">
                                          <p:stCondLst>
                                            <p:cond delay="676"/>
                                          </p:stCondLst>
                                        </p:cTn>
                                        <p:tgtEl>
                                          <p:spTgt spid="3">
                                            <p:txEl>
                                              <p:pRg st="0" end="0"/>
                                            </p:txEl>
                                          </p:spTgt>
                                        </p:tgtEl>
                                      </p:cBhvr>
                                      <p:to x="100000" y="100000"/>
                                    </p:animScale>
                                    <p:animScale>
                                      <p:cBhvr>
                                        <p:cTn id="37" dur="26">
                                          <p:stCondLst>
                                            <p:cond delay="1312"/>
                                          </p:stCondLst>
                                        </p:cTn>
                                        <p:tgtEl>
                                          <p:spTgt spid="3">
                                            <p:txEl>
                                              <p:pRg st="0" end="0"/>
                                            </p:txEl>
                                          </p:spTgt>
                                        </p:tgtEl>
                                      </p:cBhvr>
                                      <p:to x="100000" y="80000"/>
                                    </p:animScale>
                                    <p:animScale>
                                      <p:cBhvr>
                                        <p:cTn id="38" dur="166" decel="50000">
                                          <p:stCondLst>
                                            <p:cond delay="1338"/>
                                          </p:stCondLst>
                                        </p:cTn>
                                        <p:tgtEl>
                                          <p:spTgt spid="3">
                                            <p:txEl>
                                              <p:pRg st="0" end="0"/>
                                            </p:txEl>
                                          </p:spTgt>
                                        </p:tgtEl>
                                      </p:cBhvr>
                                      <p:to x="100000" y="100000"/>
                                    </p:animScale>
                                    <p:animScale>
                                      <p:cBhvr>
                                        <p:cTn id="39" dur="26">
                                          <p:stCondLst>
                                            <p:cond delay="1642"/>
                                          </p:stCondLst>
                                        </p:cTn>
                                        <p:tgtEl>
                                          <p:spTgt spid="3">
                                            <p:txEl>
                                              <p:pRg st="0" end="0"/>
                                            </p:txEl>
                                          </p:spTgt>
                                        </p:tgtEl>
                                      </p:cBhvr>
                                      <p:to x="100000" y="90000"/>
                                    </p:animScale>
                                    <p:animScale>
                                      <p:cBhvr>
                                        <p:cTn id="40" dur="166" decel="50000">
                                          <p:stCondLst>
                                            <p:cond delay="1668"/>
                                          </p:stCondLst>
                                        </p:cTn>
                                        <p:tgtEl>
                                          <p:spTgt spid="3">
                                            <p:txEl>
                                              <p:pRg st="0" end="0"/>
                                            </p:txEl>
                                          </p:spTgt>
                                        </p:tgtEl>
                                      </p:cBhvr>
                                      <p:to x="100000" y="100000"/>
                                    </p:animScale>
                                    <p:animScale>
                                      <p:cBhvr>
                                        <p:cTn id="41" dur="26">
                                          <p:stCondLst>
                                            <p:cond delay="1808"/>
                                          </p:stCondLst>
                                        </p:cTn>
                                        <p:tgtEl>
                                          <p:spTgt spid="3">
                                            <p:txEl>
                                              <p:pRg st="0" end="0"/>
                                            </p:txEl>
                                          </p:spTgt>
                                        </p:tgtEl>
                                      </p:cBhvr>
                                      <p:to x="100000" y="95000"/>
                                    </p:animScale>
                                    <p:animScale>
                                      <p:cBhvr>
                                        <p:cTn id="42" dur="166" decel="50000">
                                          <p:stCondLst>
                                            <p:cond delay="1834"/>
                                          </p:stCondLst>
                                        </p:cTn>
                                        <p:tgtEl>
                                          <p:spTgt spid="3">
                                            <p:txEl>
                                              <p:pRg st="0" end="0"/>
                                            </p:txEl>
                                          </p:spTgt>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wipe(down)">
                                      <p:cBhvr>
                                        <p:cTn id="47" dur="580">
                                          <p:stCondLst>
                                            <p:cond delay="0"/>
                                          </p:stCondLst>
                                        </p:cTn>
                                        <p:tgtEl>
                                          <p:spTgt spid="3">
                                            <p:txEl>
                                              <p:pRg st="1" end="1"/>
                                            </p:txEl>
                                          </p:spTgt>
                                        </p:tgtEl>
                                      </p:cBhvr>
                                    </p:animEffect>
                                    <p:anim calcmode="lin" valueType="num">
                                      <p:cBhvr>
                                        <p:cTn id="4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
                                            <p:txEl>
                                              <p:pRg st="1" end="1"/>
                                            </p:txEl>
                                          </p:spTgt>
                                        </p:tgtEl>
                                      </p:cBhvr>
                                      <p:to x="100000" y="60000"/>
                                    </p:animScale>
                                    <p:animScale>
                                      <p:cBhvr>
                                        <p:cTn id="54" dur="166" decel="50000">
                                          <p:stCondLst>
                                            <p:cond delay="676"/>
                                          </p:stCondLst>
                                        </p:cTn>
                                        <p:tgtEl>
                                          <p:spTgt spid="3">
                                            <p:txEl>
                                              <p:pRg st="1" end="1"/>
                                            </p:txEl>
                                          </p:spTgt>
                                        </p:tgtEl>
                                      </p:cBhvr>
                                      <p:to x="100000" y="100000"/>
                                    </p:animScale>
                                    <p:animScale>
                                      <p:cBhvr>
                                        <p:cTn id="55" dur="26">
                                          <p:stCondLst>
                                            <p:cond delay="1312"/>
                                          </p:stCondLst>
                                        </p:cTn>
                                        <p:tgtEl>
                                          <p:spTgt spid="3">
                                            <p:txEl>
                                              <p:pRg st="1" end="1"/>
                                            </p:txEl>
                                          </p:spTgt>
                                        </p:tgtEl>
                                      </p:cBhvr>
                                      <p:to x="100000" y="80000"/>
                                    </p:animScale>
                                    <p:animScale>
                                      <p:cBhvr>
                                        <p:cTn id="56" dur="166" decel="50000">
                                          <p:stCondLst>
                                            <p:cond delay="1338"/>
                                          </p:stCondLst>
                                        </p:cTn>
                                        <p:tgtEl>
                                          <p:spTgt spid="3">
                                            <p:txEl>
                                              <p:pRg st="1" end="1"/>
                                            </p:txEl>
                                          </p:spTgt>
                                        </p:tgtEl>
                                      </p:cBhvr>
                                      <p:to x="100000" y="100000"/>
                                    </p:animScale>
                                    <p:animScale>
                                      <p:cBhvr>
                                        <p:cTn id="57" dur="26">
                                          <p:stCondLst>
                                            <p:cond delay="1642"/>
                                          </p:stCondLst>
                                        </p:cTn>
                                        <p:tgtEl>
                                          <p:spTgt spid="3">
                                            <p:txEl>
                                              <p:pRg st="1" end="1"/>
                                            </p:txEl>
                                          </p:spTgt>
                                        </p:tgtEl>
                                      </p:cBhvr>
                                      <p:to x="100000" y="90000"/>
                                    </p:animScale>
                                    <p:animScale>
                                      <p:cBhvr>
                                        <p:cTn id="58" dur="166" decel="50000">
                                          <p:stCondLst>
                                            <p:cond delay="1668"/>
                                          </p:stCondLst>
                                        </p:cTn>
                                        <p:tgtEl>
                                          <p:spTgt spid="3">
                                            <p:txEl>
                                              <p:pRg st="1" end="1"/>
                                            </p:txEl>
                                          </p:spTgt>
                                        </p:tgtEl>
                                      </p:cBhvr>
                                      <p:to x="100000" y="100000"/>
                                    </p:animScale>
                                    <p:animScale>
                                      <p:cBhvr>
                                        <p:cTn id="59" dur="26">
                                          <p:stCondLst>
                                            <p:cond delay="1808"/>
                                          </p:stCondLst>
                                        </p:cTn>
                                        <p:tgtEl>
                                          <p:spTgt spid="3">
                                            <p:txEl>
                                              <p:pRg st="1" end="1"/>
                                            </p:txEl>
                                          </p:spTgt>
                                        </p:tgtEl>
                                      </p:cBhvr>
                                      <p:to x="100000" y="95000"/>
                                    </p:animScale>
                                    <p:animScale>
                                      <p:cBhvr>
                                        <p:cTn id="60" dur="166" decel="50000">
                                          <p:stCondLst>
                                            <p:cond delay="1834"/>
                                          </p:stCondLst>
                                        </p:cTn>
                                        <p:tgtEl>
                                          <p:spTgt spid="3">
                                            <p:txEl>
                                              <p:pRg st="1" end="1"/>
                                            </p:txEl>
                                          </p:spTgt>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grpId="0" nodeType="clickEffect">
                                  <p:stCondLst>
                                    <p:cond delay="0"/>
                                  </p:stCondLst>
                                  <p:childTnLst>
                                    <p:set>
                                      <p:cBhvr>
                                        <p:cTn id="64" dur="1" fill="hold">
                                          <p:stCondLst>
                                            <p:cond delay="0"/>
                                          </p:stCondLst>
                                        </p:cTn>
                                        <p:tgtEl>
                                          <p:spTgt spid="3">
                                            <p:txEl>
                                              <p:pRg st="2" end="2"/>
                                            </p:txEl>
                                          </p:spTgt>
                                        </p:tgtEl>
                                        <p:attrNameLst>
                                          <p:attrName>style.visibility</p:attrName>
                                        </p:attrNameLst>
                                      </p:cBhvr>
                                      <p:to>
                                        <p:strVal val="visible"/>
                                      </p:to>
                                    </p:set>
                                    <p:animEffect transition="in" filter="wipe(down)">
                                      <p:cBhvr>
                                        <p:cTn id="65" dur="580">
                                          <p:stCondLst>
                                            <p:cond delay="0"/>
                                          </p:stCondLst>
                                        </p:cTn>
                                        <p:tgtEl>
                                          <p:spTgt spid="3">
                                            <p:txEl>
                                              <p:pRg st="2" end="2"/>
                                            </p:txEl>
                                          </p:spTgt>
                                        </p:tgtEl>
                                      </p:cBhvr>
                                    </p:animEffect>
                                    <p:anim calcmode="lin" valueType="num">
                                      <p:cBhvr>
                                        <p:cTn id="6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71" dur="26">
                                          <p:stCondLst>
                                            <p:cond delay="650"/>
                                          </p:stCondLst>
                                        </p:cTn>
                                        <p:tgtEl>
                                          <p:spTgt spid="3">
                                            <p:txEl>
                                              <p:pRg st="2" end="2"/>
                                            </p:txEl>
                                          </p:spTgt>
                                        </p:tgtEl>
                                      </p:cBhvr>
                                      <p:to x="100000" y="60000"/>
                                    </p:animScale>
                                    <p:animScale>
                                      <p:cBhvr>
                                        <p:cTn id="72" dur="166" decel="50000">
                                          <p:stCondLst>
                                            <p:cond delay="676"/>
                                          </p:stCondLst>
                                        </p:cTn>
                                        <p:tgtEl>
                                          <p:spTgt spid="3">
                                            <p:txEl>
                                              <p:pRg st="2" end="2"/>
                                            </p:txEl>
                                          </p:spTgt>
                                        </p:tgtEl>
                                      </p:cBhvr>
                                      <p:to x="100000" y="100000"/>
                                    </p:animScale>
                                    <p:animScale>
                                      <p:cBhvr>
                                        <p:cTn id="73" dur="26">
                                          <p:stCondLst>
                                            <p:cond delay="1312"/>
                                          </p:stCondLst>
                                        </p:cTn>
                                        <p:tgtEl>
                                          <p:spTgt spid="3">
                                            <p:txEl>
                                              <p:pRg st="2" end="2"/>
                                            </p:txEl>
                                          </p:spTgt>
                                        </p:tgtEl>
                                      </p:cBhvr>
                                      <p:to x="100000" y="80000"/>
                                    </p:animScale>
                                    <p:animScale>
                                      <p:cBhvr>
                                        <p:cTn id="74" dur="166" decel="50000">
                                          <p:stCondLst>
                                            <p:cond delay="1338"/>
                                          </p:stCondLst>
                                        </p:cTn>
                                        <p:tgtEl>
                                          <p:spTgt spid="3">
                                            <p:txEl>
                                              <p:pRg st="2" end="2"/>
                                            </p:txEl>
                                          </p:spTgt>
                                        </p:tgtEl>
                                      </p:cBhvr>
                                      <p:to x="100000" y="100000"/>
                                    </p:animScale>
                                    <p:animScale>
                                      <p:cBhvr>
                                        <p:cTn id="75" dur="26">
                                          <p:stCondLst>
                                            <p:cond delay="1642"/>
                                          </p:stCondLst>
                                        </p:cTn>
                                        <p:tgtEl>
                                          <p:spTgt spid="3">
                                            <p:txEl>
                                              <p:pRg st="2" end="2"/>
                                            </p:txEl>
                                          </p:spTgt>
                                        </p:tgtEl>
                                      </p:cBhvr>
                                      <p:to x="100000" y="90000"/>
                                    </p:animScale>
                                    <p:animScale>
                                      <p:cBhvr>
                                        <p:cTn id="76" dur="166" decel="50000">
                                          <p:stCondLst>
                                            <p:cond delay="1668"/>
                                          </p:stCondLst>
                                        </p:cTn>
                                        <p:tgtEl>
                                          <p:spTgt spid="3">
                                            <p:txEl>
                                              <p:pRg st="2" end="2"/>
                                            </p:txEl>
                                          </p:spTgt>
                                        </p:tgtEl>
                                      </p:cBhvr>
                                      <p:to x="100000" y="100000"/>
                                    </p:animScale>
                                    <p:animScale>
                                      <p:cBhvr>
                                        <p:cTn id="77" dur="26">
                                          <p:stCondLst>
                                            <p:cond delay="1808"/>
                                          </p:stCondLst>
                                        </p:cTn>
                                        <p:tgtEl>
                                          <p:spTgt spid="3">
                                            <p:txEl>
                                              <p:pRg st="2" end="2"/>
                                            </p:txEl>
                                          </p:spTgt>
                                        </p:tgtEl>
                                      </p:cBhvr>
                                      <p:to x="100000" y="95000"/>
                                    </p:animScale>
                                    <p:animScale>
                                      <p:cBhvr>
                                        <p:cTn id="78" dur="166" decel="50000">
                                          <p:stCondLst>
                                            <p:cond delay="1834"/>
                                          </p:stCondLst>
                                        </p:cTn>
                                        <p:tgtEl>
                                          <p:spTgt spid="3">
                                            <p:txEl>
                                              <p:pRg st="2" end="2"/>
                                            </p:txEl>
                                          </p:spTgt>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grpId="0" nodeType="clickEffect">
                                  <p:stCondLst>
                                    <p:cond delay="0"/>
                                  </p:stCondLst>
                                  <p:childTnLst>
                                    <p:set>
                                      <p:cBhvr>
                                        <p:cTn id="82" dur="1" fill="hold">
                                          <p:stCondLst>
                                            <p:cond delay="0"/>
                                          </p:stCondLst>
                                        </p:cTn>
                                        <p:tgtEl>
                                          <p:spTgt spid="3">
                                            <p:txEl>
                                              <p:pRg st="3" end="3"/>
                                            </p:txEl>
                                          </p:spTgt>
                                        </p:tgtEl>
                                        <p:attrNameLst>
                                          <p:attrName>style.visibility</p:attrName>
                                        </p:attrNameLst>
                                      </p:cBhvr>
                                      <p:to>
                                        <p:strVal val="visible"/>
                                      </p:to>
                                    </p:set>
                                    <p:animEffect transition="in" filter="wipe(down)">
                                      <p:cBhvr>
                                        <p:cTn id="83" dur="580">
                                          <p:stCondLst>
                                            <p:cond delay="0"/>
                                          </p:stCondLst>
                                        </p:cTn>
                                        <p:tgtEl>
                                          <p:spTgt spid="3">
                                            <p:txEl>
                                              <p:pRg st="3" end="3"/>
                                            </p:txEl>
                                          </p:spTgt>
                                        </p:tgtEl>
                                      </p:cBhvr>
                                    </p:animEffect>
                                    <p:anim calcmode="lin" valueType="num">
                                      <p:cBhvr>
                                        <p:cTn id="84"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89" dur="26">
                                          <p:stCondLst>
                                            <p:cond delay="650"/>
                                          </p:stCondLst>
                                        </p:cTn>
                                        <p:tgtEl>
                                          <p:spTgt spid="3">
                                            <p:txEl>
                                              <p:pRg st="3" end="3"/>
                                            </p:txEl>
                                          </p:spTgt>
                                        </p:tgtEl>
                                      </p:cBhvr>
                                      <p:to x="100000" y="60000"/>
                                    </p:animScale>
                                    <p:animScale>
                                      <p:cBhvr>
                                        <p:cTn id="90" dur="166" decel="50000">
                                          <p:stCondLst>
                                            <p:cond delay="676"/>
                                          </p:stCondLst>
                                        </p:cTn>
                                        <p:tgtEl>
                                          <p:spTgt spid="3">
                                            <p:txEl>
                                              <p:pRg st="3" end="3"/>
                                            </p:txEl>
                                          </p:spTgt>
                                        </p:tgtEl>
                                      </p:cBhvr>
                                      <p:to x="100000" y="100000"/>
                                    </p:animScale>
                                    <p:animScale>
                                      <p:cBhvr>
                                        <p:cTn id="91" dur="26">
                                          <p:stCondLst>
                                            <p:cond delay="1312"/>
                                          </p:stCondLst>
                                        </p:cTn>
                                        <p:tgtEl>
                                          <p:spTgt spid="3">
                                            <p:txEl>
                                              <p:pRg st="3" end="3"/>
                                            </p:txEl>
                                          </p:spTgt>
                                        </p:tgtEl>
                                      </p:cBhvr>
                                      <p:to x="100000" y="80000"/>
                                    </p:animScale>
                                    <p:animScale>
                                      <p:cBhvr>
                                        <p:cTn id="92" dur="166" decel="50000">
                                          <p:stCondLst>
                                            <p:cond delay="1338"/>
                                          </p:stCondLst>
                                        </p:cTn>
                                        <p:tgtEl>
                                          <p:spTgt spid="3">
                                            <p:txEl>
                                              <p:pRg st="3" end="3"/>
                                            </p:txEl>
                                          </p:spTgt>
                                        </p:tgtEl>
                                      </p:cBhvr>
                                      <p:to x="100000" y="100000"/>
                                    </p:animScale>
                                    <p:animScale>
                                      <p:cBhvr>
                                        <p:cTn id="93" dur="26">
                                          <p:stCondLst>
                                            <p:cond delay="1642"/>
                                          </p:stCondLst>
                                        </p:cTn>
                                        <p:tgtEl>
                                          <p:spTgt spid="3">
                                            <p:txEl>
                                              <p:pRg st="3" end="3"/>
                                            </p:txEl>
                                          </p:spTgt>
                                        </p:tgtEl>
                                      </p:cBhvr>
                                      <p:to x="100000" y="90000"/>
                                    </p:animScale>
                                    <p:animScale>
                                      <p:cBhvr>
                                        <p:cTn id="94" dur="166" decel="50000">
                                          <p:stCondLst>
                                            <p:cond delay="1668"/>
                                          </p:stCondLst>
                                        </p:cTn>
                                        <p:tgtEl>
                                          <p:spTgt spid="3">
                                            <p:txEl>
                                              <p:pRg st="3" end="3"/>
                                            </p:txEl>
                                          </p:spTgt>
                                        </p:tgtEl>
                                      </p:cBhvr>
                                      <p:to x="100000" y="100000"/>
                                    </p:animScale>
                                    <p:animScale>
                                      <p:cBhvr>
                                        <p:cTn id="95" dur="26">
                                          <p:stCondLst>
                                            <p:cond delay="1808"/>
                                          </p:stCondLst>
                                        </p:cTn>
                                        <p:tgtEl>
                                          <p:spTgt spid="3">
                                            <p:txEl>
                                              <p:pRg st="3" end="3"/>
                                            </p:txEl>
                                          </p:spTgt>
                                        </p:tgtEl>
                                      </p:cBhvr>
                                      <p:to x="100000" y="95000"/>
                                    </p:animScale>
                                    <p:animScale>
                                      <p:cBhvr>
                                        <p:cTn id="96" dur="166" decel="50000">
                                          <p:stCondLst>
                                            <p:cond delay="1834"/>
                                          </p:stCondLst>
                                        </p:cTn>
                                        <p:tgtEl>
                                          <p:spTgt spid="3">
                                            <p:txEl>
                                              <p:pRg st="3" end="3"/>
                                            </p:txEl>
                                          </p:spTgt>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grpId="0" nodeType="clickEffect">
                                  <p:stCondLst>
                                    <p:cond delay="0"/>
                                  </p:stCondLst>
                                  <p:childTnLst>
                                    <p:set>
                                      <p:cBhvr>
                                        <p:cTn id="100" dur="1" fill="hold">
                                          <p:stCondLst>
                                            <p:cond delay="0"/>
                                          </p:stCondLst>
                                        </p:cTn>
                                        <p:tgtEl>
                                          <p:spTgt spid="3">
                                            <p:txEl>
                                              <p:pRg st="4" end="4"/>
                                            </p:txEl>
                                          </p:spTgt>
                                        </p:tgtEl>
                                        <p:attrNameLst>
                                          <p:attrName>style.visibility</p:attrName>
                                        </p:attrNameLst>
                                      </p:cBhvr>
                                      <p:to>
                                        <p:strVal val="visible"/>
                                      </p:to>
                                    </p:set>
                                    <p:animEffect transition="in" filter="wipe(down)">
                                      <p:cBhvr>
                                        <p:cTn id="101" dur="580">
                                          <p:stCondLst>
                                            <p:cond delay="0"/>
                                          </p:stCondLst>
                                        </p:cTn>
                                        <p:tgtEl>
                                          <p:spTgt spid="3">
                                            <p:txEl>
                                              <p:pRg st="4" end="4"/>
                                            </p:txEl>
                                          </p:spTgt>
                                        </p:tgtEl>
                                      </p:cBhvr>
                                    </p:animEffect>
                                    <p:anim calcmode="lin" valueType="num">
                                      <p:cBhvr>
                                        <p:cTn id="10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07" dur="26">
                                          <p:stCondLst>
                                            <p:cond delay="650"/>
                                          </p:stCondLst>
                                        </p:cTn>
                                        <p:tgtEl>
                                          <p:spTgt spid="3">
                                            <p:txEl>
                                              <p:pRg st="4" end="4"/>
                                            </p:txEl>
                                          </p:spTgt>
                                        </p:tgtEl>
                                      </p:cBhvr>
                                      <p:to x="100000" y="60000"/>
                                    </p:animScale>
                                    <p:animScale>
                                      <p:cBhvr>
                                        <p:cTn id="108" dur="166" decel="50000">
                                          <p:stCondLst>
                                            <p:cond delay="676"/>
                                          </p:stCondLst>
                                        </p:cTn>
                                        <p:tgtEl>
                                          <p:spTgt spid="3">
                                            <p:txEl>
                                              <p:pRg st="4" end="4"/>
                                            </p:txEl>
                                          </p:spTgt>
                                        </p:tgtEl>
                                      </p:cBhvr>
                                      <p:to x="100000" y="100000"/>
                                    </p:animScale>
                                    <p:animScale>
                                      <p:cBhvr>
                                        <p:cTn id="109" dur="26">
                                          <p:stCondLst>
                                            <p:cond delay="1312"/>
                                          </p:stCondLst>
                                        </p:cTn>
                                        <p:tgtEl>
                                          <p:spTgt spid="3">
                                            <p:txEl>
                                              <p:pRg st="4" end="4"/>
                                            </p:txEl>
                                          </p:spTgt>
                                        </p:tgtEl>
                                      </p:cBhvr>
                                      <p:to x="100000" y="80000"/>
                                    </p:animScale>
                                    <p:animScale>
                                      <p:cBhvr>
                                        <p:cTn id="110" dur="166" decel="50000">
                                          <p:stCondLst>
                                            <p:cond delay="1338"/>
                                          </p:stCondLst>
                                        </p:cTn>
                                        <p:tgtEl>
                                          <p:spTgt spid="3">
                                            <p:txEl>
                                              <p:pRg st="4" end="4"/>
                                            </p:txEl>
                                          </p:spTgt>
                                        </p:tgtEl>
                                      </p:cBhvr>
                                      <p:to x="100000" y="100000"/>
                                    </p:animScale>
                                    <p:animScale>
                                      <p:cBhvr>
                                        <p:cTn id="111" dur="26">
                                          <p:stCondLst>
                                            <p:cond delay="1642"/>
                                          </p:stCondLst>
                                        </p:cTn>
                                        <p:tgtEl>
                                          <p:spTgt spid="3">
                                            <p:txEl>
                                              <p:pRg st="4" end="4"/>
                                            </p:txEl>
                                          </p:spTgt>
                                        </p:tgtEl>
                                      </p:cBhvr>
                                      <p:to x="100000" y="90000"/>
                                    </p:animScale>
                                    <p:animScale>
                                      <p:cBhvr>
                                        <p:cTn id="112" dur="166" decel="50000">
                                          <p:stCondLst>
                                            <p:cond delay="1668"/>
                                          </p:stCondLst>
                                        </p:cTn>
                                        <p:tgtEl>
                                          <p:spTgt spid="3">
                                            <p:txEl>
                                              <p:pRg st="4" end="4"/>
                                            </p:txEl>
                                          </p:spTgt>
                                        </p:tgtEl>
                                      </p:cBhvr>
                                      <p:to x="100000" y="100000"/>
                                    </p:animScale>
                                    <p:animScale>
                                      <p:cBhvr>
                                        <p:cTn id="113" dur="26">
                                          <p:stCondLst>
                                            <p:cond delay="1808"/>
                                          </p:stCondLst>
                                        </p:cTn>
                                        <p:tgtEl>
                                          <p:spTgt spid="3">
                                            <p:txEl>
                                              <p:pRg st="4" end="4"/>
                                            </p:txEl>
                                          </p:spTgt>
                                        </p:tgtEl>
                                      </p:cBhvr>
                                      <p:to x="100000" y="95000"/>
                                    </p:animScale>
                                    <p:animScale>
                                      <p:cBhvr>
                                        <p:cTn id="114" dur="166" decel="50000">
                                          <p:stCondLst>
                                            <p:cond delay="1834"/>
                                          </p:stCondLst>
                                        </p:cTn>
                                        <p:tgtEl>
                                          <p:spTgt spid="3">
                                            <p:txEl>
                                              <p:pRg st="4" end="4"/>
                                            </p:txEl>
                                          </p:spTgt>
                                        </p:tgtEl>
                                      </p:cBhvr>
                                      <p:to x="100000" y="100000"/>
                                    </p:animScale>
                                  </p:childTnLst>
                                </p:cTn>
                              </p:par>
                            </p:childTnLst>
                          </p:cTn>
                        </p:par>
                      </p:childTnLst>
                    </p:cTn>
                  </p:par>
                  <p:par>
                    <p:cTn id="115" fill="hold">
                      <p:stCondLst>
                        <p:cond delay="indefinite"/>
                      </p:stCondLst>
                      <p:childTnLst>
                        <p:par>
                          <p:cTn id="116" fill="hold">
                            <p:stCondLst>
                              <p:cond delay="0"/>
                            </p:stCondLst>
                            <p:childTnLst>
                              <p:par>
                                <p:cTn id="117" presetID="26" presetClass="entr" presetSubtype="0" fill="hold" grpId="0" nodeType="clickEffect">
                                  <p:stCondLst>
                                    <p:cond delay="0"/>
                                  </p:stCondLst>
                                  <p:childTnLst>
                                    <p:set>
                                      <p:cBhvr>
                                        <p:cTn id="118" dur="1" fill="hold">
                                          <p:stCondLst>
                                            <p:cond delay="0"/>
                                          </p:stCondLst>
                                        </p:cTn>
                                        <p:tgtEl>
                                          <p:spTgt spid="3">
                                            <p:txEl>
                                              <p:pRg st="5" end="5"/>
                                            </p:txEl>
                                          </p:spTgt>
                                        </p:tgtEl>
                                        <p:attrNameLst>
                                          <p:attrName>style.visibility</p:attrName>
                                        </p:attrNameLst>
                                      </p:cBhvr>
                                      <p:to>
                                        <p:strVal val="visible"/>
                                      </p:to>
                                    </p:set>
                                    <p:animEffect transition="in" filter="wipe(down)">
                                      <p:cBhvr>
                                        <p:cTn id="119" dur="580">
                                          <p:stCondLst>
                                            <p:cond delay="0"/>
                                          </p:stCondLst>
                                        </p:cTn>
                                        <p:tgtEl>
                                          <p:spTgt spid="3">
                                            <p:txEl>
                                              <p:pRg st="5" end="5"/>
                                            </p:txEl>
                                          </p:spTgt>
                                        </p:tgtEl>
                                      </p:cBhvr>
                                    </p:animEffect>
                                    <p:anim calcmode="lin" valueType="num">
                                      <p:cBhvr>
                                        <p:cTn id="120"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3">
                                            <p:txEl>
                                              <p:pRg st="5" end="5"/>
                                            </p:txEl>
                                          </p:spTgt>
                                        </p:tgtEl>
                                      </p:cBhvr>
                                      <p:to x="100000" y="60000"/>
                                    </p:animScale>
                                    <p:animScale>
                                      <p:cBhvr>
                                        <p:cTn id="126" dur="166" decel="50000">
                                          <p:stCondLst>
                                            <p:cond delay="676"/>
                                          </p:stCondLst>
                                        </p:cTn>
                                        <p:tgtEl>
                                          <p:spTgt spid="3">
                                            <p:txEl>
                                              <p:pRg st="5" end="5"/>
                                            </p:txEl>
                                          </p:spTgt>
                                        </p:tgtEl>
                                      </p:cBhvr>
                                      <p:to x="100000" y="100000"/>
                                    </p:animScale>
                                    <p:animScale>
                                      <p:cBhvr>
                                        <p:cTn id="127" dur="26">
                                          <p:stCondLst>
                                            <p:cond delay="1312"/>
                                          </p:stCondLst>
                                        </p:cTn>
                                        <p:tgtEl>
                                          <p:spTgt spid="3">
                                            <p:txEl>
                                              <p:pRg st="5" end="5"/>
                                            </p:txEl>
                                          </p:spTgt>
                                        </p:tgtEl>
                                      </p:cBhvr>
                                      <p:to x="100000" y="80000"/>
                                    </p:animScale>
                                    <p:animScale>
                                      <p:cBhvr>
                                        <p:cTn id="128" dur="166" decel="50000">
                                          <p:stCondLst>
                                            <p:cond delay="1338"/>
                                          </p:stCondLst>
                                        </p:cTn>
                                        <p:tgtEl>
                                          <p:spTgt spid="3">
                                            <p:txEl>
                                              <p:pRg st="5" end="5"/>
                                            </p:txEl>
                                          </p:spTgt>
                                        </p:tgtEl>
                                      </p:cBhvr>
                                      <p:to x="100000" y="100000"/>
                                    </p:animScale>
                                    <p:animScale>
                                      <p:cBhvr>
                                        <p:cTn id="129" dur="26">
                                          <p:stCondLst>
                                            <p:cond delay="1642"/>
                                          </p:stCondLst>
                                        </p:cTn>
                                        <p:tgtEl>
                                          <p:spTgt spid="3">
                                            <p:txEl>
                                              <p:pRg st="5" end="5"/>
                                            </p:txEl>
                                          </p:spTgt>
                                        </p:tgtEl>
                                      </p:cBhvr>
                                      <p:to x="100000" y="90000"/>
                                    </p:animScale>
                                    <p:animScale>
                                      <p:cBhvr>
                                        <p:cTn id="130" dur="166" decel="50000">
                                          <p:stCondLst>
                                            <p:cond delay="1668"/>
                                          </p:stCondLst>
                                        </p:cTn>
                                        <p:tgtEl>
                                          <p:spTgt spid="3">
                                            <p:txEl>
                                              <p:pRg st="5" end="5"/>
                                            </p:txEl>
                                          </p:spTgt>
                                        </p:tgtEl>
                                      </p:cBhvr>
                                      <p:to x="100000" y="100000"/>
                                    </p:animScale>
                                    <p:animScale>
                                      <p:cBhvr>
                                        <p:cTn id="131" dur="26">
                                          <p:stCondLst>
                                            <p:cond delay="1808"/>
                                          </p:stCondLst>
                                        </p:cTn>
                                        <p:tgtEl>
                                          <p:spTgt spid="3">
                                            <p:txEl>
                                              <p:pRg st="5" end="5"/>
                                            </p:txEl>
                                          </p:spTgt>
                                        </p:tgtEl>
                                      </p:cBhvr>
                                      <p:to x="100000" y="95000"/>
                                    </p:animScale>
                                    <p:animScale>
                                      <p:cBhvr>
                                        <p:cTn id="132" dur="166" decel="50000">
                                          <p:stCondLst>
                                            <p:cond delay="1834"/>
                                          </p:stCondLst>
                                        </p:cTn>
                                        <p:tgtEl>
                                          <p:spTgt spid="3">
                                            <p:txEl>
                                              <p:pRg st="5" end="5"/>
                                            </p:txEl>
                                          </p:spTgt>
                                        </p:tgtEl>
                                      </p:cBhvr>
                                      <p:to x="100000" y="100000"/>
                                    </p:animScale>
                                  </p:childTnLst>
                                </p:cTn>
                              </p:par>
                            </p:childTnLst>
                          </p:cTn>
                        </p:par>
                      </p:childTnLst>
                    </p:cTn>
                  </p:par>
                  <p:par>
                    <p:cTn id="133" fill="hold">
                      <p:stCondLst>
                        <p:cond delay="indefinite"/>
                      </p:stCondLst>
                      <p:childTnLst>
                        <p:par>
                          <p:cTn id="134" fill="hold">
                            <p:stCondLst>
                              <p:cond delay="0"/>
                            </p:stCondLst>
                            <p:childTnLst>
                              <p:par>
                                <p:cTn id="135" presetID="26" presetClass="entr" presetSubtype="0" fill="hold" nodeType="clickEffect">
                                  <p:stCondLst>
                                    <p:cond delay="0"/>
                                  </p:stCondLst>
                                  <p:childTnLst>
                                    <p:set>
                                      <p:cBhvr>
                                        <p:cTn id="136" dur="1" fill="hold">
                                          <p:stCondLst>
                                            <p:cond delay="0"/>
                                          </p:stCondLst>
                                        </p:cTn>
                                        <p:tgtEl>
                                          <p:spTgt spid="4"/>
                                        </p:tgtEl>
                                        <p:attrNameLst>
                                          <p:attrName>style.visibility</p:attrName>
                                        </p:attrNameLst>
                                      </p:cBhvr>
                                      <p:to>
                                        <p:strVal val="visible"/>
                                      </p:to>
                                    </p:set>
                                    <p:animEffect transition="in" filter="wipe(down)">
                                      <p:cBhvr>
                                        <p:cTn id="137" dur="580">
                                          <p:stCondLst>
                                            <p:cond delay="0"/>
                                          </p:stCondLst>
                                        </p:cTn>
                                        <p:tgtEl>
                                          <p:spTgt spid="4"/>
                                        </p:tgtEl>
                                      </p:cBhvr>
                                    </p:animEffect>
                                    <p:anim calcmode="lin" valueType="num">
                                      <p:cBhvr>
                                        <p:cTn id="13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3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4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4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4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43" dur="26">
                                          <p:stCondLst>
                                            <p:cond delay="650"/>
                                          </p:stCondLst>
                                        </p:cTn>
                                        <p:tgtEl>
                                          <p:spTgt spid="4"/>
                                        </p:tgtEl>
                                      </p:cBhvr>
                                      <p:to x="100000" y="60000"/>
                                    </p:animScale>
                                    <p:animScale>
                                      <p:cBhvr>
                                        <p:cTn id="144" dur="166" decel="50000">
                                          <p:stCondLst>
                                            <p:cond delay="676"/>
                                          </p:stCondLst>
                                        </p:cTn>
                                        <p:tgtEl>
                                          <p:spTgt spid="4"/>
                                        </p:tgtEl>
                                      </p:cBhvr>
                                      <p:to x="100000" y="100000"/>
                                    </p:animScale>
                                    <p:animScale>
                                      <p:cBhvr>
                                        <p:cTn id="145" dur="26">
                                          <p:stCondLst>
                                            <p:cond delay="1312"/>
                                          </p:stCondLst>
                                        </p:cTn>
                                        <p:tgtEl>
                                          <p:spTgt spid="4"/>
                                        </p:tgtEl>
                                      </p:cBhvr>
                                      <p:to x="100000" y="80000"/>
                                    </p:animScale>
                                    <p:animScale>
                                      <p:cBhvr>
                                        <p:cTn id="146" dur="166" decel="50000">
                                          <p:stCondLst>
                                            <p:cond delay="1338"/>
                                          </p:stCondLst>
                                        </p:cTn>
                                        <p:tgtEl>
                                          <p:spTgt spid="4"/>
                                        </p:tgtEl>
                                      </p:cBhvr>
                                      <p:to x="100000" y="100000"/>
                                    </p:animScale>
                                    <p:animScale>
                                      <p:cBhvr>
                                        <p:cTn id="147" dur="26">
                                          <p:stCondLst>
                                            <p:cond delay="1642"/>
                                          </p:stCondLst>
                                        </p:cTn>
                                        <p:tgtEl>
                                          <p:spTgt spid="4"/>
                                        </p:tgtEl>
                                      </p:cBhvr>
                                      <p:to x="100000" y="90000"/>
                                    </p:animScale>
                                    <p:animScale>
                                      <p:cBhvr>
                                        <p:cTn id="148" dur="166" decel="50000">
                                          <p:stCondLst>
                                            <p:cond delay="1668"/>
                                          </p:stCondLst>
                                        </p:cTn>
                                        <p:tgtEl>
                                          <p:spTgt spid="4"/>
                                        </p:tgtEl>
                                      </p:cBhvr>
                                      <p:to x="100000" y="100000"/>
                                    </p:animScale>
                                    <p:animScale>
                                      <p:cBhvr>
                                        <p:cTn id="149" dur="26">
                                          <p:stCondLst>
                                            <p:cond delay="1808"/>
                                          </p:stCondLst>
                                        </p:cTn>
                                        <p:tgtEl>
                                          <p:spTgt spid="4"/>
                                        </p:tgtEl>
                                      </p:cBhvr>
                                      <p:to x="100000" y="95000"/>
                                    </p:animScale>
                                    <p:animScale>
                                      <p:cBhvr>
                                        <p:cTn id="15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1" fill="hold" display="0">
                  <p:stCondLst>
                    <p:cond delay="indefinite"/>
                  </p:stCondLst>
                  <p:endCondLst>
                    <p:cond evt="onStopAudio" delay="0">
                      <p:tgtEl>
                        <p:sldTgt/>
                      </p:tgtEl>
                    </p:cond>
                  </p:endCondLst>
                </p:cTn>
                <p:tgtEl>
                  <p:spTgt spid="10"/>
                </p:tgtEl>
              </p:cMediaNode>
            </p:audio>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C0591-868F-4289-8B07-B9FA1240B5D4}"/>
              </a:ext>
            </a:extLst>
          </p:cNvPr>
          <p:cNvSpPr>
            <a:spLocks noGrp="1"/>
          </p:cNvSpPr>
          <p:nvPr>
            <p:ph type="title"/>
          </p:nvPr>
        </p:nvSpPr>
        <p:spPr>
          <a:xfrm>
            <a:off x="3545816" y="287214"/>
            <a:ext cx="5097185" cy="666943"/>
          </a:xfrm>
        </p:spPr>
        <p:txBody>
          <a:bodyPr>
            <a:normAutofit/>
          </a:bodyPr>
          <a:lstStyle/>
          <a:p>
            <a:pPr algn="ctr"/>
            <a:r>
              <a:rPr lang="en-GB" sz="2800" b="1" dirty="0"/>
              <a:t>Airbnb’s sharing economy</a:t>
            </a:r>
          </a:p>
        </p:txBody>
      </p:sp>
      <p:sp>
        <p:nvSpPr>
          <p:cNvPr id="3" name="Content Placeholder 2">
            <a:extLst>
              <a:ext uri="{FF2B5EF4-FFF2-40B4-BE49-F238E27FC236}">
                <a16:creationId xmlns:a16="http://schemas.microsoft.com/office/drawing/2014/main" id="{9FCDB298-4ECB-4273-BBAB-EFAE518B2AC4}"/>
              </a:ext>
            </a:extLst>
          </p:cNvPr>
          <p:cNvSpPr>
            <a:spLocks noGrp="1"/>
          </p:cNvSpPr>
          <p:nvPr>
            <p:ph idx="1"/>
          </p:nvPr>
        </p:nvSpPr>
        <p:spPr>
          <a:xfrm>
            <a:off x="1141410" y="1996073"/>
            <a:ext cx="9905999" cy="2865853"/>
          </a:xfrm>
        </p:spPr>
        <p:txBody>
          <a:bodyPr/>
          <a:lstStyle/>
          <a:p>
            <a:r>
              <a:rPr lang="en-GB" dirty="0"/>
              <a:t>Airbnb is a community built on a sharing economy.  </a:t>
            </a:r>
          </a:p>
          <a:p>
            <a:r>
              <a:rPr lang="en-GB" dirty="0"/>
              <a:t>Online marketplace</a:t>
            </a:r>
          </a:p>
          <a:p>
            <a:r>
              <a:rPr lang="en-GB" dirty="0"/>
              <a:t>Rents out properties or spare rooms to guests</a:t>
            </a:r>
          </a:p>
          <a:p>
            <a:r>
              <a:rPr lang="en-GB" dirty="0"/>
              <a:t>Airbnb benefits small local businesses, property owners and the traditional property industry.</a:t>
            </a:r>
          </a:p>
          <a:p>
            <a:pPr marL="0" indent="0">
              <a:buNone/>
            </a:pPr>
            <a:endParaRPr lang="en-GB" dirty="0"/>
          </a:p>
        </p:txBody>
      </p:sp>
      <p:pic>
        <p:nvPicPr>
          <p:cNvPr id="6" name="Audio 5">
            <a:hlinkClick r:id="" action="ppaction://media"/>
            <a:extLst>
              <a:ext uri="{FF2B5EF4-FFF2-40B4-BE49-F238E27FC236}">
                <a16:creationId xmlns:a16="http://schemas.microsoft.com/office/drawing/2014/main" id="{2C085AC9-1059-457D-9795-273216E4865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160501125"/>
      </p:ext>
    </p:extLst>
  </p:cSld>
  <p:clrMapOvr>
    <a:masterClrMapping/>
  </p:clrMapOvr>
  <mc:AlternateContent xmlns:mc="http://schemas.openxmlformats.org/markup-compatibility/2006">
    <mc:Choice xmlns:p14="http://schemas.microsoft.com/office/powerpoint/2010/main" Requires="p14">
      <p:transition spd="slow" p14:dur="2500" advTm="117591">
        <p14:vortex dir="r"/>
      </p:transition>
    </mc:Choice>
    <mc:Fallback>
      <p:transition spd="slow" advTm="1175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Effect transition="in" filter="wipe(down)">
                                      <p:cBhvr>
                                        <p:cTn id="29" dur="580">
                                          <p:stCondLst>
                                            <p:cond delay="0"/>
                                          </p:stCondLst>
                                        </p:cTn>
                                        <p:tgtEl>
                                          <p:spTgt spid="3">
                                            <p:txEl>
                                              <p:pRg st="0" end="0"/>
                                            </p:txEl>
                                          </p:spTgt>
                                        </p:tgtEl>
                                      </p:cBhvr>
                                    </p:animEffect>
                                    <p:anim calcmode="lin" valueType="num">
                                      <p:cBhvr>
                                        <p:cTn id="30"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3">
                                            <p:txEl>
                                              <p:pRg st="0" end="0"/>
                                            </p:txEl>
                                          </p:spTgt>
                                        </p:tgtEl>
                                      </p:cBhvr>
                                      <p:to x="100000" y="60000"/>
                                    </p:animScale>
                                    <p:animScale>
                                      <p:cBhvr>
                                        <p:cTn id="36" dur="166" decel="50000">
                                          <p:stCondLst>
                                            <p:cond delay="676"/>
                                          </p:stCondLst>
                                        </p:cTn>
                                        <p:tgtEl>
                                          <p:spTgt spid="3">
                                            <p:txEl>
                                              <p:pRg st="0" end="0"/>
                                            </p:txEl>
                                          </p:spTgt>
                                        </p:tgtEl>
                                      </p:cBhvr>
                                      <p:to x="100000" y="100000"/>
                                    </p:animScale>
                                    <p:animScale>
                                      <p:cBhvr>
                                        <p:cTn id="37" dur="26">
                                          <p:stCondLst>
                                            <p:cond delay="1312"/>
                                          </p:stCondLst>
                                        </p:cTn>
                                        <p:tgtEl>
                                          <p:spTgt spid="3">
                                            <p:txEl>
                                              <p:pRg st="0" end="0"/>
                                            </p:txEl>
                                          </p:spTgt>
                                        </p:tgtEl>
                                      </p:cBhvr>
                                      <p:to x="100000" y="80000"/>
                                    </p:animScale>
                                    <p:animScale>
                                      <p:cBhvr>
                                        <p:cTn id="38" dur="166" decel="50000">
                                          <p:stCondLst>
                                            <p:cond delay="1338"/>
                                          </p:stCondLst>
                                        </p:cTn>
                                        <p:tgtEl>
                                          <p:spTgt spid="3">
                                            <p:txEl>
                                              <p:pRg st="0" end="0"/>
                                            </p:txEl>
                                          </p:spTgt>
                                        </p:tgtEl>
                                      </p:cBhvr>
                                      <p:to x="100000" y="100000"/>
                                    </p:animScale>
                                    <p:animScale>
                                      <p:cBhvr>
                                        <p:cTn id="39" dur="26">
                                          <p:stCondLst>
                                            <p:cond delay="1642"/>
                                          </p:stCondLst>
                                        </p:cTn>
                                        <p:tgtEl>
                                          <p:spTgt spid="3">
                                            <p:txEl>
                                              <p:pRg st="0" end="0"/>
                                            </p:txEl>
                                          </p:spTgt>
                                        </p:tgtEl>
                                      </p:cBhvr>
                                      <p:to x="100000" y="90000"/>
                                    </p:animScale>
                                    <p:animScale>
                                      <p:cBhvr>
                                        <p:cTn id="40" dur="166" decel="50000">
                                          <p:stCondLst>
                                            <p:cond delay="1668"/>
                                          </p:stCondLst>
                                        </p:cTn>
                                        <p:tgtEl>
                                          <p:spTgt spid="3">
                                            <p:txEl>
                                              <p:pRg st="0" end="0"/>
                                            </p:txEl>
                                          </p:spTgt>
                                        </p:tgtEl>
                                      </p:cBhvr>
                                      <p:to x="100000" y="100000"/>
                                    </p:animScale>
                                    <p:animScale>
                                      <p:cBhvr>
                                        <p:cTn id="41" dur="26">
                                          <p:stCondLst>
                                            <p:cond delay="1808"/>
                                          </p:stCondLst>
                                        </p:cTn>
                                        <p:tgtEl>
                                          <p:spTgt spid="3">
                                            <p:txEl>
                                              <p:pRg st="0" end="0"/>
                                            </p:txEl>
                                          </p:spTgt>
                                        </p:tgtEl>
                                      </p:cBhvr>
                                      <p:to x="100000" y="95000"/>
                                    </p:animScale>
                                    <p:animScale>
                                      <p:cBhvr>
                                        <p:cTn id="42" dur="166" decel="50000">
                                          <p:stCondLst>
                                            <p:cond delay="1834"/>
                                          </p:stCondLst>
                                        </p:cTn>
                                        <p:tgtEl>
                                          <p:spTgt spid="3">
                                            <p:txEl>
                                              <p:pRg st="0" end="0"/>
                                            </p:txEl>
                                          </p:spTgt>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wipe(down)">
                                      <p:cBhvr>
                                        <p:cTn id="47" dur="580">
                                          <p:stCondLst>
                                            <p:cond delay="0"/>
                                          </p:stCondLst>
                                        </p:cTn>
                                        <p:tgtEl>
                                          <p:spTgt spid="3">
                                            <p:txEl>
                                              <p:pRg st="1" end="1"/>
                                            </p:txEl>
                                          </p:spTgt>
                                        </p:tgtEl>
                                      </p:cBhvr>
                                    </p:animEffect>
                                    <p:anim calcmode="lin" valueType="num">
                                      <p:cBhvr>
                                        <p:cTn id="4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
                                            <p:txEl>
                                              <p:pRg st="1" end="1"/>
                                            </p:txEl>
                                          </p:spTgt>
                                        </p:tgtEl>
                                      </p:cBhvr>
                                      <p:to x="100000" y="60000"/>
                                    </p:animScale>
                                    <p:animScale>
                                      <p:cBhvr>
                                        <p:cTn id="54" dur="166" decel="50000">
                                          <p:stCondLst>
                                            <p:cond delay="676"/>
                                          </p:stCondLst>
                                        </p:cTn>
                                        <p:tgtEl>
                                          <p:spTgt spid="3">
                                            <p:txEl>
                                              <p:pRg st="1" end="1"/>
                                            </p:txEl>
                                          </p:spTgt>
                                        </p:tgtEl>
                                      </p:cBhvr>
                                      <p:to x="100000" y="100000"/>
                                    </p:animScale>
                                    <p:animScale>
                                      <p:cBhvr>
                                        <p:cTn id="55" dur="26">
                                          <p:stCondLst>
                                            <p:cond delay="1312"/>
                                          </p:stCondLst>
                                        </p:cTn>
                                        <p:tgtEl>
                                          <p:spTgt spid="3">
                                            <p:txEl>
                                              <p:pRg st="1" end="1"/>
                                            </p:txEl>
                                          </p:spTgt>
                                        </p:tgtEl>
                                      </p:cBhvr>
                                      <p:to x="100000" y="80000"/>
                                    </p:animScale>
                                    <p:animScale>
                                      <p:cBhvr>
                                        <p:cTn id="56" dur="166" decel="50000">
                                          <p:stCondLst>
                                            <p:cond delay="1338"/>
                                          </p:stCondLst>
                                        </p:cTn>
                                        <p:tgtEl>
                                          <p:spTgt spid="3">
                                            <p:txEl>
                                              <p:pRg st="1" end="1"/>
                                            </p:txEl>
                                          </p:spTgt>
                                        </p:tgtEl>
                                      </p:cBhvr>
                                      <p:to x="100000" y="100000"/>
                                    </p:animScale>
                                    <p:animScale>
                                      <p:cBhvr>
                                        <p:cTn id="57" dur="26">
                                          <p:stCondLst>
                                            <p:cond delay="1642"/>
                                          </p:stCondLst>
                                        </p:cTn>
                                        <p:tgtEl>
                                          <p:spTgt spid="3">
                                            <p:txEl>
                                              <p:pRg st="1" end="1"/>
                                            </p:txEl>
                                          </p:spTgt>
                                        </p:tgtEl>
                                      </p:cBhvr>
                                      <p:to x="100000" y="90000"/>
                                    </p:animScale>
                                    <p:animScale>
                                      <p:cBhvr>
                                        <p:cTn id="58" dur="166" decel="50000">
                                          <p:stCondLst>
                                            <p:cond delay="1668"/>
                                          </p:stCondLst>
                                        </p:cTn>
                                        <p:tgtEl>
                                          <p:spTgt spid="3">
                                            <p:txEl>
                                              <p:pRg st="1" end="1"/>
                                            </p:txEl>
                                          </p:spTgt>
                                        </p:tgtEl>
                                      </p:cBhvr>
                                      <p:to x="100000" y="100000"/>
                                    </p:animScale>
                                    <p:animScale>
                                      <p:cBhvr>
                                        <p:cTn id="59" dur="26">
                                          <p:stCondLst>
                                            <p:cond delay="1808"/>
                                          </p:stCondLst>
                                        </p:cTn>
                                        <p:tgtEl>
                                          <p:spTgt spid="3">
                                            <p:txEl>
                                              <p:pRg st="1" end="1"/>
                                            </p:txEl>
                                          </p:spTgt>
                                        </p:tgtEl>
                                      </p:cBhvr>
                                      <p:to x="100000" y="95000"/>
                                    </p:animScale>
                                    <p:animScale>
                                      <p:cBhvr>
                                        <p:cTn id="60" dur="166" decel="50000">
                                          <p:stCondLst>
                                            <p:cond delay="1834"/>
                                          </p:stCondLst>
                                        </p:cTn>
                                        <p:tgtEl>
                                          <p:spTgt spid="3">
                                            <p:txEl>
                                              <p:pRg st="1" end="1"/>
                                            </p:txEl>
                                          </p:spTgt>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grpId="0" nodeType="clickEffect">
                                  <p:stCondLst>
                                    <p:cond delay="0"/>
                                  </p:stCondLst>
                                  <p:childTnLst>
                                    <p:set>
                                      <p:cBhvr>
                                        <p:cTn id="64" dur="1" fill="hold">
                                          <p:stCondLst>
                                            <p:cond delay="0"/>
                                          </p:stCondLst>
                                        </p:cTn>
                                        <p:tgtEl>
                                          <p:spTgt spid="3">
                                            <p:txEl>
                                              <p:pRg st="2" end="2"/>
                                            </p:txEl>
                                          </p:spTgt>
                                        </p:tgtEl>
                                        <p:attrNameLst>
                                          <p:attrName>style.visibility</p:attrName>
                                        </p:attrNameLst>
                                      </p:cBhvr>
                                      <p:to>
                                        <p:strVal val="visible"/>
                                      </p:to>
                                    </p:set>
                                    <p:animEffect transition="in" filter="wipe(down)">
                                      <p:cBhvr>
                                        <p:cTn id="65" dur="580">
                                          <p:stCondLst>
                                            <p:cond delay="0"/>
                                          </p:stCondLst>
                                        </p:cTn>
                                        <p:tgtEl>
                                          <p:spTgt spid="3">
                                            <p:txEl>
                                              <p:pRg st="2" end="2"/>
                                            </p:txEl>
                                          </p:spTgt>
                                        </p:tgtEl>
                                      </p:cBhvr>
                                    </p:animEffect>
                                    <p:anim calcmode="lin" valueType="num">
                                      <p:cBhvr>
                                        <p:cTn id="6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71" dur="26">
                                          <p:stCondLst>
                                            <p:cond delay="650"/>
                                          </p:stCondLst>
                                        </p:cTn>
                                        <p:tgtEl>
                                          <p:spTgt spid="3">
                                            <p:txEl>
                                              <p:pRg st="2" end="2"/>
                                            </p:txEl>
                                          </p:spTgt>
                                        </p:tgtEl>
                                      </p:cBhvr>
                                      <p:to x="100000" y="60000"/>
                                    </p:animScale>
                                    <p:animScale>
                                      <p:cBhvr>
                                        <p:cTn id="72" dur="166" decel="50000">
                                          <p:stCondLst>
                                            <p:cond delay="676"/>
                                          </p:stCondLst>
                                        </p:cTn>
                                        <p:tgtEl>
                                          <p:spTgt spid="3">
                                            <p:txEl>
                                              <p:pRg st="2" end="2"/>
                                            </p:txEl>
                                          </p:spTgt>
                                        </p:tgtEl>
                                      </p:cBhvr>
                                      <p:to x="100000" y="100000"/>
                                    </p:animScale>
                                    <p:animScale>
                                      <p:cBhvr>
                                        <p:cTn id="73" dur="26">
                                          <p:stCondLst>
                                            <p:cond delay="1312"/>
                                          </p:stCondLst>
                                        </p:cTn>
                                        <p:tgtEl>
                                          <p:spTgt spid="3">
                                            <p:txEl>
                                              <p:pRg st="2" end="2"/>
                                            </p:txEl>
                                          </p:spTgt>
                                        </p:tgtEl>
                                      </p:cBhvr>
                                      <p:to x="100000" y="80000"/>
                                    </p:animScale>
                                    <p:animScale>
                                      <p:cBhvr>
                                        <p:cTn id="74" dur="166" decel="50000">
                                          <p:stCondLst>
                                            <p:cond delay="1338"/>
                                          </p:stCondLst>
                                        </p:cTn>
                                        <p:tgtEl>
                                          <p:spTgt spid="3">
                                            <p:txEl>
                                              <p:pRg st="2" end="2"/>
                                            </p:txEl>
                                          </p:spTgt>
                                        </p:tgtEl>
                                      </p:cBhvr>
                                      <p:to x="100000" y="100000"/>
                                    </p:animScale>
                                    <p:animScale>
                                      <p:cBhvr>
                                        <p:cTn id="75" dur="26">
                                          <p:stCondLst>
                                            <p:cond delay="1642"/>
                                          </p:stCondLst>
                                        </p:cTn>
                                        <p:tgtEl>
                                          <p:spTgt spid="3">
                                            <p:txEl>
                                              <p:pRg st="2" end="2"/>
                                            </p:txEl>
                                          </p:spTgt>
                                        </p:tgtEl>
                                      </p:cBhvr>
                                      <p:to x="100000" y="90000"/>
                                    </p:animScale>
                                    <p:animScale>
                                      <p:cBhvr>
                                        <p:cTn id="76" dur="166" decel="50000">
                                          <p:stCondLst>
                                            <p:cond delay="1668"/>
                                          </p:stCondLst>
                                        </p:cTn>
                                        <p:tgtEl>
                                          <p:spTgt spid="3">
                                            <p:txEl>
                                              <p:pRg st="2" end="2"/>
                                            </p:txEl>
                                          </p:spTgt>
                                        </p:tgtEl>
                                      </p:cBhvr>
                                      <p:to x="100000" y="100000"/>
                                    </p:animScale>
                                    <p:animScale>
                                      <p:cBhvr>
                                        <p:cTn id="77" dur="26">
                                          <p:stCondLst>
                                            <p:cond delay="1808"/>
                                          </p:stCondLst>
                                        </p:cTn>
                                        <p:tgtEl>
                                          <p:spTgt spid="3">
                                            <p:txEl>
                                              <p:pRg st="2" end="2"/>
                                            </p:txEl>
                                          </p:spTgt>
                                        </p:tgtEl>
                                      </p:cBhvr>
                                      <p:to x="100000" y="95000"/>
                                    </p:animScale>
                                    <p:animScale>
                                      <p:cBhvr>
                                        <p:cTn id="78" dur="166" decel="50000">
                                          <p:stCondLst>
                                            <p:cond delay="1834"/>
                                          </p:stCondLst>
                                        </p:cTn>
                                        <p:tgtEl>
                                          <p:spTgt spid="3">
                                            <p:txEl>
                                              <p:pRg st="2" end="2"/>
                                            </p:txEl>
                                          </p:spTgt>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grpId="0" nodeType="clickEffect">
                                  <p:stCondLst>
                                    <p:cond delay="0"/>
                                  </p:stCondLst>
                                  <p:childTnLst>
                                    <p:set>
                                      <p:cBhvr>
                                        <p:cTn id="82" dur="1" fill="hold">
                                          <p:stCondLst>
                                            <p:cond delay="0"/>
                                          </p:stCondLst>
                                        </p:cTn>
                                        <p:tgtEl>
                                          <p:spTgt spid="3">
                                            <p:txEl>
                                              <p:pRg st="3" end="3"/>
                                            </p:txEl>
                                          </p:spTgt>
                                        </p:tgtEl>
                                        <p:attrNameLst>
                                          <p:attrName>style.visibility</p:attrName>
                                        </p:attrNameLst>
                                      </p:cBhvr>
                                      <p:to>
                                        <p:strVal val="visible"/>
                                      </p:to>
                                    </p:set>
                                    <p:animEffect transition="in" filter="wipe(down)">
                                      <p:cBhvr>
                                        <p:cTn id="83" dur="580">
                                          <p:stCondLst>
                                            <p:cond delay="0"/>
                                          </p:stCondLst>
                                        </p:cTn>
                                        <p:tgtEl>
                                          <p:spTgt spid="3">
                                            <p:txEl>
                                              <p:pRg st="3" end="3"/>
                                            </p:txEl>
                                          </p:spTgt>
                                        </p:tgtEl>
                                      </p:cBhvr>
                                    </p:animEffect>
                                    <p:anim calcmode="lin" valueType="num">
                                      <p:cBhvr>
                                        <p:cTn id="84"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89" dur="26">
                                          <p:stCondLst>
                                            <p:cond delay="650"/>
                                          </p:stCondLst>
                                        </p:cTn>
                                        <p:tgtEl>
                                          <p:spTgt spid="3">
                                            <p:txEl>
                                              <p:pRg st="3" end="3"/>
                                            </p:txEl>
                                          </p:spTgt>
                                        </p:tgtEl>
                                      </p:cBhvr>
                                      <p:to x="100000" y="60000"/>
                                    </p:animScale>
                                    <p:animScale>
                                      <p:cBhvr>
                                        <p:cTn id="90" dur="166" decel="50000">
                                          <p:stCondLst>
                                            <p:cond delay="676"/>
                                          </p:stCondLst>
                                        </p:cTn>
                                        <p:tgtEl>
                                          <p:spTgt spid="3">
                                            <p:txEl>
                                              <p:pRg st="3" end="3"/>
                                            </p:txEl>
                                          </p:spTgt>
                                        </p:tgtEl>
                                      </p:cBhvr>
                                      <p:to x="100000" y="100000"/>
                                    </p:animScale>
                                    <p:animScale>
                                      <p:cBhvr>
                                        <p:cTn id="91" dur="26">
                                          <p:stCondLst>
                                            <p:cond delay="1312"/>
                                          </p:stCondLst>
                                        </p:cTn>
                                        <p:tgtEl>
                                          <p:spTgt spid="3">
                                            <p:txEl>
                                              <p:pRg st="3" end="3"/>
                                            </p:txEl>
                                          </p:spTgt>
                                        </p:tgtEl>
                                      </p:cBhvr>
                                      <p:to x="100000" y="80000"/>
                                    </p:animScale>
                                    <p:animScale>
                                      <p:cBhvr>
                                        <p:cTn id="92" dur="166" decel="50000">
                                          <p:stCondLst>
                                            <p:cond delay="1338"/>
                                          </p:stCondLst>
                                        </p:cTn>
                                        <p:tgtEl>
                                          <p:spTgt spid="3">
                                            <p:txEl>
                                              <p:pRg st="3" end="3"/>
                                            </p:txEl>
                                          </p:spTgt>
                                        </p:tgtEl>
                                      </p:cBhvr>
                                      <p:to x="100000" y="100000"/>
                                    </p:animScale>
                                    <p:animScale>
                                      <p:cBhvr>
                                        <p:cTn id="93" dur="26">
                                          <p:stCondLst>
                                            <p:cond delay="1642"/>
                                          </p:stCondLst>
                                        </p:cTn>
                                        <p:tgtEl>
                                          <p:spTgt spid="3">
                                            <p:txEl>
                                              <p:pRg st="3" end="3"/>
                                            </p:txEl>
                                          </p:spTgt>
                                        </p:tgtEl>
                                      </p:cBhvr>
                                      <p:to x="100000" y="90000"/>
                                    </p:animScale>
                                    <p:animScale>
                                      <p:cBhvr>
                                        <p:cTn id="94" dur="166" decel="50000">
                                          <p:stCondLst>
                                            <p:cond delay="1668"/>
                                          </p:stCondLst>
                                        </p:cTn>
                                        <p:tgtEl>
                                          <p:spTgt spid="3">
                                            <p:txEl>
                                              <p:pRg st="3" end="3"/>
                                            </p:txEl>
                                          </p:spTgt>
                                        </p:tgtEl>
                                      </p:cBhvr>
                                      <p:to x="100000" y="100000"/>
                                    </p:animScale>
                                    <p:animScale>
                                      <p:cBhvr>
                                        <p:cTn id="95" dur="26">
                                          <p:stCondLst>
                                            <p:cond delay="1808"/>
                                          </p:stCondLst>
                                        </p:cTn>
                                        <p:tgtEl>
                                          <p:spTgt spid="3">
                                            <p:txEl>
                                              <p:pRg st="3" end="3"/>
                                            </p:txEl>
                                          </p:spTgt>
                                        </p:tgtEl>
                                      </p:cBhvr>
                                      <p:to x="100000" y="95000"/>
                                    </p:animScale>
                                    <p:animScale>
                                      <p:cBhvr>
                                        <p:cTn id="96" dur="166" decel="50000">
                                          <p:stCondLst>
                                            <p:cond delay="1834"/>
                                          </p:stCondLst>
                                        </p:cTn>
                                        <p:tgtEl>
                                          <p:spTgt spid="3">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97"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CF4ED-D65D-4AE3-AB7D-959D03FCA2AC}"/>
              </a:ext>
            </a:extLst>
          </p:cNvPr>
          <p:cNvSpPr>
            <a:spLocks noGrp="1"/>
          </p:cNvSpPr>
          <p:nvPr>
            <p:ph type="title"/>
          </p:nvPr>
        </p:nvSpPr>
        <p:spPr>
          <a:xfrm>
            <a:off x="1249882" y="220953"/>
            <a:ext cx="9905998" cy="905482"/>
          </a:xfrm>
        </p:spPr>
        <p:txBody>
          <a:bodyPr>
            <a:normAutofit/>
          </a:bodyPr>
          <a:lstStyle/>
          <a:p>
            <a:pPr algn="ctr"/>
            <a:r>
              <a:rPr lang="en-GB" sz="2800" dirty="0"/>
              <a:t>Airbnb’s value creation on peer to peer accommodation networks</a:t>
            </a:r>
          </a:p>
        </p:txBody>
      </p:sp>
      <p:graphicFrame>
        <p:nvGraphicFramePr>
          <p:cNvPr id="4" name="Table 4">
            <a:extLst>
              <a:ext uri="{FF2B5EF4-FFF2-40B4-BE49-F238E27FC236}">
                <a16:creationId xmlns:a16="http://schemas.microsoft.com/office/drawing/2014/main" id="{AD370A18-F043-43A5-8FB8-B4B7230ED5BD}"/>
              </a:ext>
            </a:extLst>
          </p:cNvPr>
          <p:cNvGraphicFramePr>
            <a:graphicFrameLocks noGrp="1"/>
          </p:cNvGraphicFramePr>
          <p:nvPr>
            <p:ph idx="1"/>
            <p:extLst>
              <p:ext uri="{D42A27DB-BD31-4B8C-83A1-F6EECF244321}">
                <p14:modId xmlns:p14="http://schemas.microsoft.com/office/powerpoint/2010/main" val="2492034388"/>
              </p:ext>
            </p:extLst>
          </p:nvPr>
        </p:nvGraphicFramePr>
        <p:xfrm>
          <a:off x="887896" y="1325217"/>
          <a:ext cx="10267984" cy="4747528"/>
        </p:xfrm>
        <a:graphic>
          <a:graphicData uri="http://schemas.openxmlformats.org/drawingml/2006/table">
            <a:tbl>
              <a:tblPr firstRow="1" bandRow="1">
                <a:tableStyleId>{7DF18680-E054-41AD-8BC1-D1AEF772440D}</a:tableStyleId>
              </a:tblPr>
              <a:tblGrid>
                <a:gridCol w="5133992">
                  <a:extLst>
                    <a:ext uri="{9D8B030D-6E8A-4147-A177-3AD203B41FA5}">
                      <a16:colId xmlns:a16="http://schemas.microsoft.com/office/drawing/2014/main" val="3843788868"/>
                    </a:ext>
                  </a:extLst>
                </a:gridCol>
                <a:gridCol w="5133992">
                  <a:extLst>
                    <a:ext uri="{9D8B030D-6E8A-4147-A177-3AD203B41FA5}">
                      <a16:colId xmlns:a16="http://schemas.microsoft.com/office/drawing/2014/main" val="4225279539"/>
                    </a:ext>
                  </a:extLst>
                </a:gridCol>
              </a:tblGrid>
              <a:tr h="593441">
                <a:tc>
                  <a:txBody>
                    <a:bodyPr/>
                    <a:lstStyle/>
                    <a:p>
                      <a:pPr algn="ctr"/>
                      <a:r>
                        <a:rPr lang="en-GB" sz="1200" b="1" dirty="0">
                          <a:effectLst/>
                        </a:rPr>
                        <a:t>Characteristics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r>
                        <a:rPr lang="en-GB" sz="1200" b="1" dirty="0">
                          <a:effectLst/>
                        </a:rPr>
                        <a:t>Description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07920753"/>
                  </a:ext>
                </a:extLst>
              </a:tr>
              <a:tr h="593441">
                <a:tc>
                  <a:txBody>
                    <a:bodyPr/>
                    <a:lstStyle/>
                    <a:p>
                      <a:r>
                        <a:rPr lang="en-GB" sz="1200" dirty="0">
                          <a:effectLst/>
                        </a:rPr>
                        <a:t>Platform Dependence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Utilisations od digital or physical platforms as primary means of exchange for communication and services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03653988"/>
                  </a:ext>
                </a:extLst>
              </a:tr>
              <a:tr h="593441">
                <a:tc>
                  <a:txBody>
                    <a:bodyPr/>
                    <a:lstStyle/>
                    <a:p>
                      <a:r>
                        <a:rPr lang="en-GB" sz="1200" dirty="0">
                          <a:effectLst/>
                        </a:rPr>
                        <a:t>Underutilised Resources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Availability to resources owned by the seller or facilitator with excess capacity sold off to mitigate cost of ownership.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30477646"/>
                  </a:ext>
                </a:extLst>
              </a:tr>
              <a:tr h="593441">
                <a:tc>
                  <a:txBody>
                    <a:bodyPr/>
                    <a:lstStyle/>
                    <a:p>
                      <a:r>
                        <a:rPr lang="en-GB" sz="1200" dirty="0">
                          <a:effectLst/>
                        </a:rPr>
                        <a:t>Peer-to-Peer Interactions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Interaction between non-institutionalised sellers and buyers of equal status.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23121"/>
                  </a:ext>
                </a:extLst>
              </a:tr>
              <a:tr h="593441">
                <a:tc>
                  <a:txBody>
                    <a:bodyPr/>
                    <a:lstStyle/>
                    <a:p>
                      <a:r>
                        <a:rPr lang="en-GB" sz="1200" dirty="0">
                          <a:effectLst/>
                        </a:rPr>
                        <a:t>Collaborative Governance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Buyers and sellers(co) shape decision making, structures and policies.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58860920"/>
                  </a:ext>
                </a:extLst>
              </a:tr>
              <a:tr h="593441">
                <a:tc>
                  <a:txBody>
                    <a:bodyPr/>
                    <a:lstStyle/>
                    <a:p>
                      <a:r>
                        <a:rPr lang="en-GB" sz="1200" dirty="0">
                          <a:effectLst/>
                        </a:rPr>
                        <a:t>Mission Driven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Highlighting the non-monetary rewards and alternative logics of value creation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86727335"/>
                  </a:ext>
                </a:extLst>
              </a:tr>
              <a:tr h="593441">
                <a:tc>
                  <a:txBody>
                    <a:bodyPr/>
                    <a:lstStyle/>
                    <a:p>
                      <a:r>
                        <a:rPr lang="en-GB" sz="1200" dirty="0">
                          <a:effectLst/>
                        </a:rPr>
                        <a:t>Alternative Funding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Non-institutional funding mechanisms (e.g., crowd funding).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3099207"/>
                  </a:ext>
                </a:extLst>
              </a:tr>
              <a:tr h="593441">
                <a:tc>
                  <a:txBody>
                    <a:bodyPr/>
                    <a:lstStyle/>
                    <a:p>
                      <a:r>
                        <a:rPr lang="en-GB" sz="1200" dirty="0">
                          <a:effectLst/>
                        </a:rPr>
                        <a:t>Technology Dependence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ICT permits the buyer-seller interaction at scale high speed and flexibility.  Technology as core to facilitator value creation and capture.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75527802"/>
                  </a:ext>
                </a:extLst>
              </a:tr>
            </a:tbl>
          </a:graphicData>
        </a:graphic>
      </p:graphicFrame>
      <p:pic>
        <p:nvPicPr>
          <p:cNvPr id="6" name="Audio 5">
            <a:hlinkClick r:id="" action="ppaction://media"/>
            <a:extLst>
              <a:ext uri="{FF2B5EF4-FFF2-40B4-BE49-F238E27FC236}">
                <a16:creationId xmlns:a16="http://schemas.microsoft.com/office/drawing/2014/main" id="{E9FDD17C-CA3C-4109-948F-268F44BD254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545948321"/>
      </p:ext>
    </p:extLst>
  </p:cSld>
  <p:clrMapOvr>
    <a:masterClrMapping/>
  </p:clrMapOvr>
  <mc:AlternateContent xmlns:mc="http://schemas.openxmlformats.org/markup-compatibility/2006">
    <mc:Choice xmlns:p14="http://schemas.microsoft.com/office/powerpoint/2010/main" Requires="p14">
      <p:transition spd="slow" p14:dur="2500" advTm="139799">
        <p14:vortex dir="r"/>
      </p:transition>
    </mc:Choice>
    <mc:Fallback>
      <p:transition spd="slow" advTm="1397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wipe(down)">
                                      <p:cBhvr>
                                        <p:cTn id="29" dur="580">
                                          <p:stCondLst>
                                            <p:cond delay="0"/>
                                          </p:stCondLst>
                                        </p:cTn>
                                        <p:tgtEl>
                                          <p:spTgt spid="4"/>
                                        </p:tgtEl>
                                      </p:cBhvr>
                                    </p:animEffect>
                                    <p:anim calcmode="lin" valueType="num">
                                      <p:cBhvr>
                                        <p:cTn id="30"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5" dur="26">
                                          <p:stCondLst>
                                            <p:cond delay="650"/>
                                          </p:stCondLst>
                                        </p:cTn>
                                        <p:tgtEl>
                                          <p:spTgt spid="4"/>
                                        </p:tgtEl>
                                      </p:cBhvr>
                                      <p:to x="100000" y="60000"/>
                                    </p:animScale>
                                    <p:animScale>
                                      <p:cBhvr>
                                        <p:cTn id="36" dur="166" decel="50000">
                                          <p:stCondLst>
                                            <p:cond delay="676"/>
                                          </p:stCondLst>
                                        </p:cTn>
                                        <p:tgtEl>
                                          <p:spTgt spid="4"/>
                                        </p:tgtEl>
                                      </p:cBhvr>
                                      <p:to x="100000" y="100000"/>
                                    </p:animScale>
                                    <p:animScale>
                                      <p:cBhvr>
                                        <p:cTn id="37" dur="26">
                                          <p:stCondLst>
                                            <p:cond delay="1312"/>
                                          </p:stCondLst>
                                        </p:cTn>
                                        <p:tgtEl>
                                          <p:spTgt spid="4"/>
                                        </p:tgtEl>
                                      </p:cBhvr>
                                      <p:to x="100000" y="80000"/>
                                    </p:animScale>
                                    <p:animScale>
                                      <p:cBhvr>
                                        <p:cTn id="38" dur="166" decel="50000">
                                          <p:stCondLst>
                                            <p:cond delay="1338"/>
                                          </p:stCondLst>
                                        </p:cTn>
                                        <p:tgtEl>
                                          <p:spTgt spid="4"/>
                                        </p:tgtEl>
                                      </p:cBhvr>
                                      <p:to x="100000" y="100000"/>
                                    </p:animScale>
                                    <p:animScale>
                                      <p:cBhvr>
                                        <p:cTn id="39" dur="26">
                                          <p:stCondLst>
                                            <p:cond delay="1642"/>
                                          </p:stCondLst>
                                        </p:cTn>
                                        <p:tgtEl>
                                          <p:spTgt spid="4"/>
                                        </p:tgtEl>
                                      </p:cBhvr>
                                      <p:to x="100000" y="90000"/>
                                    </p:animScale>
                                    <p:animScale>
                                      <p:cBhvr>
                                        <p:cTn id="40" dur="166" decel="50000">
                                          <p:stCondLst>
                                            <p:cond delay="1668"/>
                                          </p:stCondLst>
                                        </p:cTn>
                                        <p:tgtEl>
                                          <p:spTgt spid="4"/>
                                        </p:tgtEl>
                                      </p:cBhvr>
                                      <p:to x="100000" y="100000"/>
                                    </p:animScale>
                                    <p:animScale>
                                      <p:cBhvr>
                                        <p:cTn id="41" dur="26">
                                          <p:stCondLst>
                                            <p:cond delay="1808"/>
                                          </p:stCondLst>
                                        </p:cTn>
                                        <p:tgtEl>
                                          <p:spTgt spid="4"/>
                                        </p:tgtEl>
                                      </p:cBhvr>
                                      <p:to x="100000" y="95000"/>
                                    </p:animScale>
                                    <p:animScale>
                                      <p:cBhvr>
                                        <p:cTn id="42"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8BBC9-5FB2-47EE-B9CA-C1F47DE2C69F}"/>
              </a:ext>
            </a:extLst>
          </p:cNvPr>
          <p:cNvSpPr>
            <a:spLocks noGrp="1"/>
          </p:cNvSpPr>
          <p:nvPr>
            <p:ph type="title"/>
          </p:nvPr>
        </p:nvSpPr>
        <p:spPr>
          <a:xfrm>
            <a:off x="3006655" y="331304"/>
            <a:ext cx="5300870" cy="1023661"/>
          </a:xfrm>
        </p:spPr>
        <p:txBody>
          <a:bodyPr/>
          <a:lstStyle/>
          <a:p>
            <a:r>
              <a:rPr lang="en-GB" dirty="0"/>
              <a:t>		</a:t>
            </a:r>
            <a:r>
              <a:rPr lang="en-GB" sz="2800" dirty="0"/>
              <a:t>DIGITAL DISRUPTION</a:t>
            </a:r>
          </a:p>
        </p:txBody>
      </p:sp>
      <p:sp>
        <p:nvSpPr>
          <p:cNvPr id="3" name="Content Placeholder 2">
            <a:extLst>
              <a:ext uri="{FF2B5EF4-FFF2-40B4-BE49-F238E27FC236}">
                <a16:creationId xmlns:a16="http://schemas.microsoft.com/office/drawing/2014/main" id="{9804896F-7519-4AFE-B8FA-568D9FC927D5}"/>
              </a:ext>
            </a:extLst>
          </p:cNvPr>
          <p:cNvSpPr>
            <a:spLocks noGrp="1"/>
          </p:cNvSpPr>
          <p:nvPr>
            <p:ph idx="1"/>
          </p:nvPr>
        </p:nvSpPr>
        <p:spPr>
          <a:xfrm>
            <a:off x="1141412" y="2249487"/>
            <a:ext cx="9905999" cy="2004461"/>
          </a:xfrm>
        </p:spPr>
        <p:txBody>
          <a:bodyPr/>
          <a:lstStyle/>
          <a:p>
            <a:r>
              <a:rPr lang="en-GB" sz="1800" dirty="0">
                <a:effectLst/>
                <a:latin typeface="Times New Roman" panose="02020603050405020304" pitchFamily="18" charset="0"/>
                <a:ea typeface="Calibri" panose="020F0502020204030204" pitchFamily="34" charset="0"/>
              </a:rPr>
              <a:t>Digital disruption is the process of fitting into the digital reality and offering a product or service that has not been offered before by emerging digital technologies and business models. </a:t>
            </a:r>
          </a:p>
          <a:p>
            <a:r>
              <a:rPr lang="en-GB" sz="1800" dirty="0">
                <a:latin typeface="Times New Roman" panose="02020603050405020304" pitchFamily="18" charset="0"/>
              </a:rPr>
              <a:t>Differentiates form their customers.</a:t>
            </a:r>
          </a:p>
          <a:p>
            <a:r>
              <a:rPr lang="en-GB" sz="1800" dirty="0">
                <a:latin typeface="Times New Roman" panose="02020603050405020304" pitchFamily="18" charset="0"/>
              </a:rPr>
              <a:t>Keeps existing customers content and can gain new customers through new opportunities.</a:t>
            </a:r>
            <a:endParaRPr lang="en-GB" dirty="0"/>
          </a:p>
        </p:txBody>
      </p:sp>
      <p:pic>
        <p:nvPicPr>
          <p:cNvPr id="6" name="Audio 5">
            <a:hlinkClick r:id="" action="ppaction://media"/>
            <a:extLst>
              <a:ext uri="{FF2B5EF4-FFF2-40B4-BE49-F238E27FC236}">
                <a16:creationId xmlns:a16="http://schemas.microsoft.com/office/drawing/2014/main" id="{527C725E-451D-4FEA-9B78-8D7975C8043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442271346"/>
      </p:ext>
    </p:extLst>
  </p:cSld>
  <p:clrMapOvr>
    <a:masterClrMapping/>
  </p:clrMapOvr>
  <mc:AlternateContent xmlns:mc="http://schemas.openxmlformats.org/markup-compatibility/2006">
    <mc:Choice xmlns:p14="http://schemas.microsoft.com/office/powerpoint/2010/main" Requires="p14">
      <p:transition spd="slow" p14:dur="2500" advTm="51658">
        <p14:vortex dir="r"/>
      </p:transition>
    </mc:Choice>
    <mc:Fallback>
      <p:transition spd="slow" advTm="516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Effect transition="in" filter="wipe(down)">
                                      <p:cBhvr>
                                        <p:cTn id="29" dur="580">
                                          <p:stCondLst>
                                            <p:cond delay="0"/>
                                          </p:stCondLst>
                                        </p:cTn>
                                        <p:tgtEl>
                                          <p:spTgt spid="3">
                                            <p:txEl>
                                              <p:pRg st="0" end="0"/>
                                            </p:txEl>
                                          </p:spTgt>
                                        </p:tgtEl>
                                      </p:cBhvr>
                                    </p:animEffect>
                                    <p:anim calcmode="lin" valueType="num">
                                      <p:cBhvr>
                                        <p:cTn id="30"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3">
                                            <p:txEl>
                                              <p:pRg st="0" end="0"/>
                                            </p:txEl>
                                          </p:spTgt>
                                        </p:tgtEl>
                                      </p:cBhvr>
                                      <p:to x="100000" y="60000"/>
                                    </p:animScale>
                                    <p:animScale>
                                      <p:cBhvr>
                                        <p:cTn id="36" dur="166" decel="50000">
                                          <p:stCondLst>
                                            <p:cond delay="676"/>
                                          </p:stCondLst>
                                        </p:cTn>
                                        <p:tgtEl>
                                          <p:spTgt spid="3">
                                            <p:txEl>
                                              <p:pRg st="0" end="0"/>
                                            </p:txEl>
                                          </p:spTgt>
                                        </p:tgtEl>
                                      </p:cBhvr>
                                      <p:to x="100000" y="100000"/>
                                    </p:animScale>
                                    <p:animScale>
                                      <p:cBhvr>
                                        <p:cTn id="37" dur="26">
                                          <p:stCondLst>
                                            <p:cond delay="1312"/>
                                          </p:stCondLst>
                                        </p:cTn>
                                        <p:tgtEl>
                                          <p:spTgt spid="3">
                                            <p:txEl>
                                              <p:pRg st="0" end="0"/>
                                            </p:txEl>
                                          </p:spTgt>
                                        </p:tgtEl>
                                      </p:cBhvr>
                                      <p:to x="100000" y="80000"/>
                                    </p:animScale>
                                    <p:animScale>
                                      <p:cBhvr>
                                        <p:cTn id="38" dur="166" decel="50000">
                                          <p:stCondLst>
                                            <p:cond delay="1338"/>
                                          </p:stCondLst>
                                        </p:cTn>
                                        <p:tgtEl>
                                          <p:spTgt spid="3">
                                            <p:txEl>
                                              <p:pRg st="0" end="0"/>
                                            </p:txEl>
                                          </p:spTgt>
                                        </p:tgtEl>
                                      </p:cBhvr>
                                      <p:to x="100000" y="100000"/>
                                    </p:animScale>
                                    <p:animScale>
                                      <p:cBhvr>
                                        <p:cTn id="39" dur="26">
                                          <p:stCondLst>
                                            <p:cond delay="1642"/>
                                          </p:stCondLst>
                                        </p:cTn>
                                        <p:tgtEl>
                                          <p:spTgt spid="3">
                                            <p:txEl>
                                              <p:pRg st="0" end="0"/>
                                            </p:txEl>
                                          </p:spTgt>
                                        </p:tgtEl>
                                      </p:cBhvr>
                                      <p:to x="100000" y="90000"/>
                                    </p:animScale>
                                    <p:animScale>
                                      <p:cBhvr>
                                        <p:cTn id="40" dur="166" decel="50000">
                                          <p:stCondLst>
                                            <p:cond delay="1668"/>
                                          </p:stCondLst>
                                        </p:cTn>
                                        <p:tgtEl>
                                          <p:spTgt spid="3">
                                            <p:txEl>
                                              <p:pRg st="0" end="0"/>
                                            </p:txEl>
                                          </p:spTgt>
                                        </p:tgtEl>
                                      </p:cBhvr>
                                      <p:to x="100000" y="100000"/>
                                    </p:animScale>
                                    <p:animScale>
                                      <p:cBhvr>
                                        <p:cTn id="41" dur="26">
                                          <p:stCondLst>
                                            <p:cond delay="1808"/>
                                          </p:stCondLst>
                                        </p:cTn>
                                        <p:tgtEl>
                                          <p:spTgt spid="3">
                                            <p:txEl>
                                              <p:pRg st="0" end="0"/>
                                            </p:txEl>
                                          </p:spTgt>
                                        </p:tgtEl>
                                      </p:cBhvr>
                                      <p:to x="100000" y="95000"/>
                                    </p:animScale>
                                    <p:animScale>
                                      <p:cBhvr>
                                        <p:cTn id="42" dur="166" decel="50000">
                                          <p:stCondLst>
                                            <p:cond delay="1834"/>
                                          </p:stCondLst>
                                        </p:cTn>
                                        <p:tgtEl>
                                          <p:spTgt spid="3">
                                            <p:txEl>
                                              <p:pRg st="0" end="0"/>
                                            </p:txEl>
                                          </p:spTgt>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wipe(down)">
                                      <p:cBhvr>
                                        <p:cTn id="47" dur="580">
                                          <p:stCondLst>
                                            <p:cond delay="0"/>
                                          </p:stCondLst>
                                        </p:cTn>
                                        <p:tgtEl>
                                          <p:spTgt spid="3">
                                            <p:txEl>
                                              <p:pRg st="1" end="1"/>
                                            </p:txEl>
                                          </p:spTgt>
                                        </p:tgtEl>
                                      </p:cBhvr>
                                    </p:animEffect>
                                    <p:anim calcmode="lin" valueType="num">
                                      <p:cBhvr>
                                        <p:cTn id="4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
                                            <p:txEl>
                                              <p:pRg st="1" end="1"/>
                                            </p:txEl>
                                          </p:spTgt>
                                        </p:tgtEl>
                                      </p:cBhvr>
                                      <p:to x="100000" y="60000"/>
                                    </p:animScale>
                                    <p:animScale>
                                      <p:cBhvr>
                                        <p:cTn id="54" dur="166" decel="50000">
                                          <p:stCondLst>
                                            <p:cond delay="676"/>
                                          </p:stCondLst>
                                        </p:cTn>
                                        <p:tgtEl>
                                          <p:spTgt spid="3">
                                            <p:txEl>
                                              <p:pRg st="1" end="1"/>
                                            </p:txEl>
                                          </p:spTgt>
                                        </p:tgtEl>
                                      </p:cBhvr>
                                      <p:to x="100000" y="100000"/>
                                    </p:animScale>
                                    <p:animScale>
                                      <p:cBhvr>
                                        <p:cTn id="55" dur="26">
                                          <p:stCondLst>
                                            <p:cond delay="1312"/>
                                          </p:stCondLst>
                                        </p:cTn>
                                        <p:tgtEl>
                                          <p:spTgt spid="3">
                                            <p:txEl>
                                              <p:pRg st="1" end="1"/>
                                            </p:txEl>
                                          </p:spTgt>
                                        </p:tgtEl>
                                      </p:cBhvr>
                                      <p:to x="100000" y="80000"/>
                                    </p:animScale>
                                    <p:animScale>
                                      <p:cBhvr>
                                        <p:cTn id="56" dur="166" decel="50000">
                                          <p:stCondLst>
                                            <p:cond delay="1338"/>
                                          </p:stCondLst>
                                        </p:cTn>
                                        <p:tgtEl>
                                          <p:spTgt spid="3">
                                            <p:txEl>
                                              <p:pRg st="1" end="1"/>
                                            </p:txEl>
                                          </p:spTgt>
                                        </p:tgtEl>
                                      </p:cBhvr>
                                      <p:to x="100000" y="100000"/>
                                    </p:animScale>
                                    <p:animScale>
                                      <p:cBhvr>
                                        <p:cTn id="57" dur="26">
                                          <p:stCondLst>
                                            <p:cond delay="1642"/>
                                          </p:stCondLst>
                                        </p:cTn>
                                        <p:tgtEl>
                                          <p:spTgt spid="3">
                                            <p:txEl>
                                              <p:pRg st="1" end="1"/>
                                            </p:txEl>
                                          </p:spTgt>
                                        </p:tgtEl>
                                      </p:cBhvr>
                                      <p:to x="100000" y="90000"/>
                                    </p:animScale>
                                    <p:animScale>
                                      <p:cBhvr>
                                        <p:cTn id="58" dur="166" decel="50000">
                                          <p:stCondLst>
                                            <p:cond delay="1668"/>
                                          </p:stCondLst>
                                        </p:cTn>
                                        <p:tgtEl>
                                          <p:spTgt spid="3">
                                            <p:txEl>
                                              <p:pRg st="1" end="1"/>
                                            </p:txEl>
                                          </p:spTgt>
                                        </p:tgtEl>
                                      </p:cBhvr>
                                      <p:to x="100000" y="100000"/>
                                    </p:animScale>
                                    <p:animScale>
                                      <p:cBhvr>
                                        <p:cTn id="59" dur="26">
                                          <p:stCondLst>
                                            <p:cond delay="1808"/>
                                          </p:stCondLst>
                                        </p:cTn>
                                        <p:tgtEl>
                                          <p:spTgt spid="3">
                                            <p:txEl>
                                              <p:pRg st="1" end="1"/>
                                            </p:txEl>
                                          </p:spTgt>
                                        </p:tgtEl>
                                      </p:cBhvr>
                                      <p:to x="100000" y="95000"/>
                                    </p:animScale>
                                    <p:animScale>
                                      <p:cBhvr>
                                        <p:cTn id="60" dur="166" decel="50000">
                                          <p:stCondLst>
                                            <p:cond delay="1834"/>
                                          </p:stCondLst>
                                        </p:cTn>
                                        <p:tgtEl>
                                          <p:spTgt spid="3">
                                            <p:txEl>
                                              <p:pRg st="1" end="1"/>
                                            </p:txEl>
                                          </p:spTgt>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grpId="0" nodeType="clickEffect">
                                  <p:stCondLst>
                                    <p:cond delay="0"/>
                                  </p:stCondLst>
                                  <p:childTnLst>
                                    <p:set>
                                      <p:cBhvr>
                                        <p:cTn id="64" dur="1" fill="hold">
                                          <p:stCondLst>
                                            <p:cond delay="0"/>
                                          </p:stCondLst>
                                        </p:cTn>
                                        <p:tgtEl>
                                          <p:spTgt spid="3">
                                            <p:txEl>
                                              <p:pRg st="2" end="2"/>
                                            </p:txEl>
                                          </p:spTgt>
                                        </p:tgtEl>
                                        <p:attrNameLst>
                                          <p:attrName>style.visibility</p:attrName>
                                        </p:attrNameLst>
                                      </p:cBhvr>
                                      <p:to>
                                        <p:strVal val="visible"/>
                                      </p:to>
                                    </p:set>
                                    <p:animEffect transition="in" filter="wipe(down)">
                                      <p:cBhvr>
                                        <p:cTn id="65" dur="580">
                                          <p:stCondLst>
                                            <p:cond delay="0"/>
                                          </p:stCondLst>
                                        </p:cTn>
                                        <p:tgtEl>
                                          <p:spTgt spid="3">
                                            <p:txEl>
                                              <p:pRg st="2" end="2"/>
                                            </p:txEl>
                                          </p:spTgt>
                                        </p:tgtEl>
                                      </p:cBhvr>
                                    </p:animEffect>
                                    <p:anim calcmode="lin" valueType="num">
                                      <p:cBhvr>
                                        <p:cTn id="6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71" dur="26">
                                          <p:stCondLst>
                                            <p:cond delay="650"/>
                                          </p:stCondLst>
                                        </p:cTn>
                                        <p:tgtEl>
                                          <p:spTgt spid="3">
                                            <p:txEl>
                                              <p:pRg st="2" end="2"/>
                                            </p:txEl>
                                          </p:spTgt>
                                        </p:tgtEl>
                                      </p:cBhvr>
                                      <p:to x="100000" y="60000"/>
                                    </p:animScale>
                                    <p:animScale>
                                      <p:cBhvr>
                                        <p:cTn id="72" dur="166" decel="50000">
                                          <p:stCondLst>
                                            <p:cond delay="676"/>
                                          </p:stCondLst>
                                        </p:cTn>
                                        <p:tgtEl>
                                          <p:spTgt spid="3">
                                            <p:txEl>
                                              <p:pRg st="2" end="2"/>
                                            </p:txEl>
                                          </p:spTgt>
                                        </p:tgtEl>
                                      </p:cBhvr>
                                      <p:to x="100000" y="100000"/>
                                    </p:animScale>
                                    <p:animScale>
                                      <p:cBhvr>
                                        <p:cTn id="73" dur="26">
                                          <p:stCondLst>
                                            <p:cond delay="1312"/>
                                          </p:stCondLst>
                                        </p:cTn>
                                        <p:tgtEl>
                                          <p:spTgt spid="3">
                                            <p:txEl>
                                              <p:pRg st="2" end="2"/>
                                            </p:txEl>
                                          </p:spTgt>
                                        </p:tgtEl>
                                      </p:cBhvr>
                                      <p:to x="100000" y="80000"/>
                                    </p:animScale>
                                    <p:animScale>
                                      <p:cBhvr>
                                        <p:cTn id="74" dur="166" decel="50000">
                                          <p:stCondLst>
                                            <p:cond delay="1338"/>
                                          </p:stCondLst>
                                        </p:cTn>
                                        <p:tgtEl>
                                          <p:spTgt spid="3">
                                            <p:txEl>
                                              <p:pRg st="2" end="2"/>
                                            </p:txEl>
                                          </p:spTgt>
                                        </p:tgtEl>
                                      </p:cBhvr>
                                      <p:to x="100000" y="100000"/>
                                    </p:animScale>
                                    <p:animScale>
                                      <p:cBhvr>
                                        <p:cTn id="75" dur="26">
                                          <p:stCondLst>
                                            <p:cond delay="1642"/>
                                          </p:stCondLst>
                                        </p:cTn>
                                        <p:tgtEl>
                                          <p:spTgt spid="3">
                                            <p:txEl>
                                              <p:pRg st="2" end="2"/>
                                            </p:txEl>
                                          </p:spTgt>
                                        </p:tgtEl>
                                      </p:cBhvr>
                                      <p:to x="100000" y="90000"/>
                                    </p:animScale>
                                    <p:animScale>
                                      <p:cBhvr>
                                        <p:cTn id="76" dur="166" decel="50000">
                                          <p:stCondLst>
                                            <p:cond delay="1668"/>
                                          </p:stCondLst>
                                        </p:cTn>
                                        <p:tgtEl>
                                          <p:spTgt spid="3">
                                            <p:txEl>
                                              <p:pRg st="2" end="2"/>
                                            </p:txEl>
                                          </p:spTgt>
                                        </p:tgtEl>
                                      </p:cBhvr>
                                      <p:to x="100000" y="100000"/>
                                    </p:animScale>
                                    <p:animScale>
                                      <p:cBhvr>
                                        <p:cTn id="77" dur="26">
                                          <p:stCondLst>
                                            <p:cond delay="1808"/>
                                          </p:stCondLst>
                                        </p:cTn>
                                        <p:tgtEl>
                                          <p:spTgt spid="3">
                                            <p:txEl>
                                              <p:pRg st="2" end="2"/>
                                            </p:txEl>
                                          </p:spTgt>
                                        </p:tgtEl>
                                      </p:cBhvr>
                                      <p:to x="100000" y="95000"/>
                                    </p:animScale>
                                    <p:animScale>
                                      <p:cBhvr>
                                        <p:cTn id="78" dur="166" decel="50000">
                                          <p:stCondLst>
                                            <p:cond delay="1834"/>
                                          </p:stCondLst>
                                        </p:cTn>
                                        <p:tgtEl>
                                          <p:spTgt spid="3">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9"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99F7A-7515-488D-9955-78BA71631233}"/>
              </a:ext>
            </a:extLst>
          </p:cNvPr>
          <p:cNvSpPr>
            <a:spLocks noGrp="1"/>
          </p:cNvSpPr>
          <p:nvPr>
            <p:ph type="title"/>
          </p:nvPr>
        </p:nvSpPr>
        <p:spPr>
          <a:xfrm>
            <a:off x="3704845" y="265043"/>
            <a:ext cx="4779132" cy="692358"/>
          </a:xfrm>
        </p:spPr>
        <p:txBody>
          <a:bodyPr>
            <a:normAutofit/>
          </a:bodyPr>
          <a:lstStyle/>
          <a:p>
            <a:pPr algn="ctr"/>
            <a:r>
              <a:rPr lang="en-GB" sz="2800" dirty="0"/>
              <a:t>Airbnb’s digital disruption</a:t>
            </a:r>
          </a:p>
        </p:txBody>
      </p:sp>
      <p:sp>
        <p:nvSpPr>
          <p:cNvPr id="3" name="Content Placeholder 2">
            <a:extLst>
              <a:ext uri="{FF2B5EF4-FFF2-40B4-BE49-F238E27FC236}">
                <a16:creationId xmlns:a16="http://schemas.microsoft.com/office/drawing/2014/main" id="{98AFD456-B067-4D30-8C82-5D5C38E170C6}"/>
              </a:ext>
            </a:extLst>
          </p:cNvPr>
          <p:cNvSpPr>
            <a:spLocks noGrp="1"/>
          </p:cNvSpPr>
          <p:nvPr>
            <p:ph idx="1"/>
          </p:nvPr>
        </p:nvSpPr>
        <p:spPr>
          <a:xfrm>
            <a:off x="1143000" y="1666460"/>
            <a:ext cx="9905999" cy="3525079"/>
          </a:xfrm>
        </p:spPr>
        <p:txBody>
          <a:bodyPr/>
          <a:lstStyle/>
          <a:p>
            <a:r>
              <a:rPr lang="en-GB" dirty="0"/>
              <a:t>Innovative based business model and has a unique appeal to tourists.</a:t>
            </a:r>
          </a:p>
          <a:p>
            <a:r>
              <a:rPr lang="en-GB" dirty="0"/>
              <a:t>Allows peer-to –peer accommodation</a:t>
            </a:r>
          </a:p>
          <a:p>
            <a:r>
              <a:rPr lang="en-GB" dirty="0"/>
              <a:t>Costs less than hotels while offering more space</a:t>
            </a:r>
          </a:p>
          <a:p>
            <a:r>
              <a:rPr lang="en-GB" dirty="0"/>
              <a:t>Gives a peek at the local life</a:t>
            </a:r>
          </a:p>
          <a:p>
            <a:r>
              <a:rPr lang="en-GB" dirty="0"/>
              <a:t>Hosts get reviews from guest and the get to see how they have presented themselves.</a:t>
            </a:r>
          </a:p>
        </p:txBody>
      </p:sp>
      <p:pic>
        <p:nvPicPr>
          <p:cNvPr id="5" name="Audio 4">
            <a:hlinkClick r:id="" action="ppaction://media"/>
            <a:extLst>
              <a:ext uri="{FF2B5EF4-FFF2-40B4-BE49-F238E27FC236}">
                <a16:creationId xmlns:a16="http://schemas.microsoft.com/office/drawing/2014/main" id="{FE1D36A6-80D5-4A4D-B146-7A94415018C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605507935"/>
      </p:ext>
    </p:extLst>
  </p:cSld>
  <p:clrMapOvr>
    <a:masterClrMapping/>
  </p:clrMapOvr>
  <mc:AlternateContent xmlns:mc="http://schemas.openxmlformats.org/markup-compatibility/2006">
    <mc:Choice xmlns:p14="http://schemas.microsoft.com/office/powerpoint/2010/main" Requires="p14">
      <p:transition spd="slow" p14:dur="2500" advTm="93434">
        <p14:vortex dir="r"/>
      </p:transition>
    </mc:Choice>
    <mc:Fallback>
      <p:transition spd="slow" advTm="9343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Effect transition="in" filter="wipe(down)">
                                      <p:cBhvr>
                                        <p:cTn id="29" dur="580">
                                          <p:stCondLst>
                                            <p:cond delay="0"/>
                                          </p:stCondLst>
                                        </p:cTn>
                                        <p:tgtEl>
                                          <p:spTgt spid="3">
                                            <p:txEl>
                                              <p:pRg st="0" end="0"/>
                                            </p:txEl>
                                          </p:spTgt>
                                        </p:tgtEl>
                                      </p:cBhvr>
                                    </p:animEffect>
                                    <p:anim calcmode="lin" valueType="num">
                                      <p:cBhvr>
                                        <p:cTn id="30"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3">
                                            <p:txEl>
                                              <p:pRg st="0" end="0"/>
                                            </p:txEl>
                                          </p:spTgt>
                                        </p:tgtEl>
                                      </p:cBhvr>
                                      <p:to x="100000" y="60000"/>
                                    </p:animScale>
                                    <p:animScale>
                                      <p:cBhvr>
                                        <p:cTn id="36" dur="166" decel="50000">
                                          <p:stCondLst>
                                            <p:cond delay="676"/>
                                          </p:stCondLst>
                                        </p:cTn>
                                        <p:tgtEl>
                                          <p:spTgt spid="3">
                                            <p:txEl>
                                              <p:pRg st="0" end="0"/>
                                            </p:txEl>
                                          </p:spTgt>
                                        </p:tgtEl>
                                      </p:cBhvr>
                                      <p:to x="100000" y="100000"/>
                                    </p:animScale>
                                    <p:animScale>
                                      <p:cBhvr>
                                        <p:cTn id="37" dur="26">
                                          <p:stCondLst>
                                            <p:cond delay="1312"/>
                                          </p:stCondLst>
                                        </p:cTn>
                                        <p:tgtEl>
                                          <p:spTgt spid="3">
                                            <p:txEl>
                                              <p:pRg st="0" end="0"/>
                                            </p:txEl>
                                          </p:spTgt>
                                        </p:tgtEl>
                                      </p:cBhvr>
                                      <p:to x="100000" y="80000"/>
                                    </p:animScale>
                                    <p:animScale>
                                      <p:cBhvr>
                                        <p:cTn id="38" dur="166" decel="50000">
                                          <p:stCondLst>
                                            <p:cond delay="1338"/>
                                          </p:stCondLst>
                                        </p:cTn>
                                        <p:tgtEl>
                                          <p:spTgt spid="3">
                                            <p:txEl>
                                              <p:pRg st="0" end="0"/>
                                            </p:txEl>
                                          </p:spTgt>
                                        </p:tgtEl>
                                      </p:cBhvr>
                                      <p:to x="100000" y="100000"/>
                                    </p:animScale>
                                    <p:animScale>
                                      <p:cBhvr>
                                        <p:cTn id="39" dur="26">
                                          <p:stCondLst>
                                            <p:cond delay="1642"/>
                                          </p:stCondLst>
                                        </p:cTn>
                                        <p:tgtEl>
                                          <p:spTgt spid="3">
                                            <p:txEl>
                                              <p:pRg st="0" end="0"/>
                                            </p:txEl>
                                          </p:spTgt>
                                        </p:tgtEl>
                                      </p:cBhvr>
                                      <p:to x="100000" y="90000"/>
                                    </p:animScale>
                                    <p:animScale>
                                      <p:cBhvr>
                                        <p:cTn id="40" dur="166" decel="50000">
                                          <p:stCondLst>
                                            <p:cond delay="1668"/>
                                          </p:stCondLst>
                                        </p:cTn>
                                        <p:tgtEl>
                                          <p:spTgt spid="3">
                                            <p:txEl>
                                              <p:pRg st="0" end="0"/>
                                            </p:txEl>
                                          </p:spTgt>
                                        </p:tgtEl>
                                      </p:cBhvr>
                                      <p:to x="100000" y="100000"/>
                                    </p:animScale>
                                    <p:animScale>
                                      <p:cBhvr>
                                        <p:cTn id="41" dur="26">
                                          <p:stCondLst>
                                            <p:cond delay="1808"/>
                                          </p:stCondLst>
                                        </p:cTn>
                                        <p:tgtEl>
                                          <p:spTgt spid="3">
                                            <p:txEl>
                                              <p:pRg st="0" end="0"/>
                                            </p:txEl>
                                          </p:spTgt>
                                        </p:tgtEl>
                                      </p:cBhvr>
                                      <p:to x="100000" y="95000"/>
                                    </p:animScale>
                                    <p:animScale>
                                      <p:cBhvr>
                                        <p:cTn id="42" dur="166" decel="50000">
                                          <p:stCondLst>
                                            <p:cond delay="1834"/>
                                          </p:stCondLst>
                                        </p:cTn>
                                        <p:tgtEl>
                                          <p:spTgt spid="3">
                                            <p:txEl>
                                              <p:pRg st="0" end="0"/>
                                            </p:txEl>
                                          </p:spTgt>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wipe(down)">
                                      <p:cBhvr>
                                        <p:cTn id="47" dur="580">
                                          <p:stCondLst>
                                            <p:cond delay="0"/>
                                          </p:stCondLst>
                                        </p:cTn>
                                        <p:tgtEl>
                                          <p:spTgt spid="3">
                                            <p:txEl>
                                              <p:pRg st="1" end="1"/>
                                            </p:txEl>
                                          </p:spTgt>
                                        </p:tgtEl>
                                      </p:cBhvr>
                                    </p:animEffect>
                                    <p:anim calcmode="lin" valueType="num">
                                      <p:cBhvr>
                                        <p:cTn id="4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
                                            <p:txEl>
                                              <p:pRg st="1" end="1"/>
                                            </p:txEl>
                                          </p:spTgt>
                                        </p:tgtEl>
                                      </p:cBhvr>
                                      <p:to x="100000" y="60000"/>
                                    </p:animScale>
                                    <p:animScale>
                                      <p:cBhvr>
                                        <p:cTn id="54" dur="166" decel="50000">
                                          <p:stCondLst>
                                            <p:cond delay="676"/>
                                          </p:stCondLst>
                                        </p:cTn>
                                        <p:tgtEl>
                                          <p:spTgt spid="3">
                                            <p:txEl>
                                              <p:pRg st="1" end="1"/>
                                            </p:txEl>
                                          </p:spTgt>
                                        </p:tgtEl>
                                      </p:cBhvr>
                                      <p:to x="100000" y="100000"/>
                                    </p:animScale>
                                    <p:animScale>
                                      <p:cBhvr>
                                        <p:cTn id="55" dur="26">
                                          <p:stCondLst>
                                            <p:cond delay="1312"/>
                                          </p:stCondLst>
                                        </p:cTn>
                                        <p:tgtEl>
                                          <p:spTgt spid="3">
                                            <p:txEl>
                                              <p:pRg st="1" end="1"/>
                                            </p:txEl>
                                          </p:spTgt>
                                        </p:tgtEl>
                                      </p:cBhvr>
                                      <p:to x="100000" y="80000"/>
                                    </p:animScale>
                                    <p:animScale>
                                      <p:cBhvr>
                                        <p:cTn id="56" dur="166" decel="50000">
                                          <p:stCondLst>
                                            <p:cond delay="1338"/>
                                          </p:stCondLst>
                                        </p:cTn>
                                        <p:tgtEl>
                                          <p:spTgt spid="3">
                                            <p:txEl>
                                              <p:pRg st="1" end="1"/>
                                            </p:txEl>
                                          </p:spTgt>
                                        </p:tgtEl>
                                      </p:cBhvr>
                                      <p:to x="100000" y="100000"/>
                                    </p:animScale>
                                    <p:animScale>
                                      <p:cBhvr>
                                        <p:cTn id="57" dur="26">
                                          <p:stCondLst>
                                            <p:cond delay="1642"/>
                                          </p:stCondLst>
                                        </p:cTn>
                                        <p:tgtEl>
                                          <p:spTgt spid="3">
                                            <p:txEl>
                                              <p:pRg st="1" end="1"/>
                                            </p:txEl>
                                          </p:spTgt>
                                        </p:tgtEl>
                                      </p:cBhvr>
                                      <p:to x="100000" y="90000"/>
                                    </p:animScale>
                                    <p:animScale>
                                      <p:cBhvr>
                                        <p:cTn id="58" dur="166" decel="50000">
                                          <p:stCondLst>
                                            <p:cond delay="1668"/>
                                          </p:stCondLst>
                                        </p:cTn>
                                        <p:tgtEl>
                                          <p:spTgt spid="3">
                                            <p:txEl>
                                              <p:pRg st="1" end="1"/>
                                            </p:txEl>
                                          </p:spTgt>
                                        </p:tgtEl>
                                      </p:cBhvr>
                                      <p:to x="100000" y="100000"/>
                                    </p:animScale>
                                    <p:animScale>
                                      <p:cBhvr>
                                        <p:cTn id="59" dur="26">
                                          <p:stCondLst>
                                            <p:cond delay="1808"/>
                                          </p:stCondLst>
                                        </p:cTn>
                                        <p:tgtEl>
                                          <p:spTgt spid="3">
                                            <p:txEl>
                                              <p:pRg st="1" end="1"/>
                                            </p:txEl>
                                          </p:spTgt>
                                        </p:tgtEl>
                                      </p:cBhvr>
                                      <p:to x="100000" y="95000"/>
                                    </p:animScale>
                                    <p:animScale>
                                      <p:cBhvr>
                                        <p:cTn id="60" dur="166" decel="50000">
                                          <p:stCondLst>
                                            <p:cond delay="1834"/>
                                          </p:stCondLst>
                                        </p:cTn>
                                        <p:tgtEl>
                                          <p:spTgt spid="3">
                                            <p:txEl>
                                              <p:pRg st="1" end="1"/>
                                            </p:txEl>
                                          </p:spTgt>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grpId="0" nodeType="clickEffect">
                                  <p:stCondLst>
                                    <p:cond delay="0"/>
                                  </p:stCondLst>
                                  <p:childTnLst>
                                    <p:set>
                                      <p:cBhvr>
                                        <p:cTn id="64" dur="1" fill="hold">
                                          <p:stCondLst>
                                            <p:cond delay="0"/>
                                          </p:stCondLst>
                                        </p:cTn>
                                        <p:tgtEl>
                                          <p:spTgt spid="3">
                                            <p:txEl>
                                              <p:pRg st="2" end="2"/>
                                            </p:txEl>
                                          </p:spTgt>
                                        </p:tgtEl>
                                        <p:attrNameLst>
                                          <p:attrName>style.visibility</p:attrName>
                                        </p:attrNameLst>
                                      </p:cBhvr>
                                      <p:to>
                                        <p:strVal val="visible"/>
                                      </p:to>
                                    </p:set>
                                    <p:animEffect transition="in" filter="wipe(down)">
                                      <p:cBhvr>
                                        <p:cTn id="65" dur="580">
                                          <p:stCondLst>
                                            <p:cond delay="0"/>
                                          </p:stCondLst>
                                        </p:cTn>
                                        <p:tgtEl>
                                          <p:spTgt spid="3">
                                            <p:txEl>
                                              <p:pRg st="2" end="2"/>
                                            </p:txEl>
                                          </p:spTgt>
                                        </p:tgtEl>
                                      </p:cBhvr>
                                    </p:animEffect>
                                    <p:anim calcmode="lin" valueType="num">
                                      <p:cBhvr>
                                        <p:cTn id="6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71" dur="26">
                                          <p:stCondLst>
                                            <p:cond delay="650"/>
                                          </p:stCondLst>
                                        </p:cTn>
                                        <p:tgtEl>
                                          <p:spTgt spid="3">
                                            <p:txEl>
                                              <p:pRg st="2" end="2"/>
                                            </p:txEl>
                                          </p:spTgt>
                                        </p:tgtEl>
                                      </p:cBhvr>
                                      <p:to x="100000" y="60000"/>
                                    </p:animScale>
                                    <p:animScale>
                                      <p:cBhvr>
                                        <p:cTn id="72" dur="166" decel="50000">
                                          <p:stCondLst>
                                            <p:cond delay="676"/>
                                          </p:stCondLst>
                                        </p:cTn>
                                        <p:tgtEl>
                                          <p:spTgt spid="3">
                                            <p:txEl>
                                              <p:pRg st="2" end="2"/>
                                            </p:txEl>
                                          </p:spTgt>
                                        </p:tgtEl>
                                      </p:cBhvr>
                                      <p:to x="100000" y="100000"/>
                                    </p:animScale>
                                    <p:animScale>
                                      <p:cBhvr>
                                        <p:cTn id="73" dur="26">
                                          <p:stCondLst>
                                            <p:cond delay="1312"/>
                                          </p:stCondLst>
                                        </p:cTn>
                                        <p:tgtEl>
                                          <p:spTgt spid="3">
                                            <p:txEl>
                                              <p:pRg st="2" end="2"/>
                                            </p:txEl>
                                          </p:spTgt>
                                        </p:tgtEl>
                                      </p:cBhvr>
                                      <p:to x="100000" y="80000"/>
                                    </p:animScale>
                                    <p:animScale>
                                      <p:cBhvr>
                                        <p:cTn id="74" dur="166" decel="50000">
                                          <p:stCondLst>
                                            <p:cond delay="1338"/>
                                          </p:stCondLst>
                                        </p:cTn>
                                        <p:tgtEl>
                                          <p:spTgt spid="3">
                                            <p:txEl>
                                              <p:pRg st="2" end="2"/>
                                            </p:txEl>
                                          </p:spTgt>
                                        </p:tgtEl>
                                      </p:cBhvr>
                                      <p:to x="100000" y="100000"/>
                                    </p:animScale>
                                    <p:animScale>
                                      <p:cBhvr>
                                        <p:cTn id="75" dur="26">
                                          <p:stCondLst>
                                            <p:cond delay="1642"/>
                                          </p:stCondLst>
                                        </p:cTn>
                                        <p:tgtEl>
                                          <p:spTgt spid="3">
                                            <p:txEl>
                                              <p:pRg st="2" end="2"/>
                                            </p:txEl>
                                          </p:spTgt>
                                        </p:tgtEl>
                                      </p:cBhvr>
                                      <p:to x="100000" y="90000"/>
                                    </p:animScale>
                                    <p:animScale>
                                      <p:cBhvr>
                                        <p:cTn id="76" dur="166" decel="50000">
                                          <p:stCondLst>
                                            <p:cond delay="1668"/>
                                          </p:stCondLst>
                                        </p:cTn>
                                        <p:tgtEl>
                                          <p:spTgt spid="3">
                                            <p:txEl>
                                              <p:pRg st="2" end="2"/>
                                            </p:txEl>
                                          </p:spTgt>
                                        </p:tgtEl>
                                      </p:cBhvr>
                                      <p:to x="100000" y="100000"/>
                                    </p:animScale>
                                    <p:animScale>
                                      <p:cBhvr>
                                        <p:cTn id="77" dur="26">
                                          <p:stCondLst>
                                            <p:cond delay="1808"/>
                                          </p:stCondLst>
                                        </p:cTn>
                                        <p:tgtEl>
                                          <p:spTgt spid="3">
                                            <p:txEl>
                                              <p:pRg st="2" end="2"/>
                                            </p:txEl>
                                          </p:spTgt>
                                        </p:tgtEl>
                                      </p:cBhvr>
                                      <p:to x="100000" y="95000"/>
                                    </p:animScale>
                                    <p:animScale>
                                      <p:cBhvr>
                                        <p:cTn id="78" dur="166" decel="50000">
                                          <p:stCondLst>
                                            <p:cond delay="1834"/>
                                          </p:stCondLst>
                                        </p:cTn>
                                        <p:tgtEl>
                                          <p:spTgt spid="3">
                                            <p:txEl>
                                              <p:pRg st="2" end="2"/>
                                            </p:txEl>
                                          </p:spTgt>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grpId="0" nodeType="clickEffect">
                                  <p:stCondLst>
                                    <p:cond delay="0"/>
                                  </p:stCondLst>
                                  <p:childTnLst>
                                    <p:set>
                                      <p:cBhvr>
                                        <p:cTn id="82" dur="1" fill="hold">
                                          <p:stCondLst>
                                            <p:cond delay="0"/>
                                          </p:stCondLst>
                                        </p:cTn>
                                        <p:tgtEl>
                                          <p:spTgt spid="3">
                                            <p:txEl>
                                              <p:pRg st="3" end="3"/>
                                            </p:txEl>
                                          </p:spTgt>
                                        </p:tgtEl>
                                        <p:attrNameLst>
                                          <p:attrName>style.visibility</p:attrName>
                                        </p:attrNameLst>
                                      </p:cBhvr>
                                      <p:to>
                                        <p:strVal val="visible"/>
                                      </p:to>
                                    </p:set>
                                    <p:animEffect transition="in" filter="wipe(down)">
                                      <p:cBhvr>
                                        <p:cTn id="83" dur="580">
                                          <p:stCondLst>
                                            <p:cond delay="0"/>
                                          </p:stCondLst>
                                        </p:cTn>
                                        <p:tgtEl>
                                          <p:spTgt spid="3">
                                            <p:txEl>
                                              <p:pRg st="3" end="3"/>
                                            </p:txEl>
                                          </p:spTgt>
                                        </p:tgtEl>
                                      </p:cBhvr>
                                    </p:animEffect>
                                    <p:anim calcmode="lin" valueType="num">
                                      <p:cBhvr>
                                        <p:cTn id="84"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89" dur="26">
                                          <p:stCondLst>
                                            <p:cond delay="650"/>
                                          </p:stCondLst>
                                        </p:cTn>
                                        <p:tgtEl>
                                          <p:spTgt spid="3">
                                            <p:txEl>
                                              <p:pRg st="3" end="3"/>
                                            </p:txEl>
                                          </p:spTgt>
                                        </p:tgtEl>
                                      </p:cBhvr>
                                      <p:to x="100000" y="60000"/>
                                    </p:animScale>
                                    <p:animScale>
                                      <p:cBhvr>
                                        <p:cTn id="90" dur="166" decel="50000">
                                          <p:stCondLst>
                                            <p:cond delay="676"/>
                                          </p:stCondLst>
                                        </p:cTn>
                                        <p:tgtEl>
                                          <p:spTgt spid="3">
                                            <p:txEl>
                                              <p:pRg st="3" end="3"/>
                                            </p:txEl>
                                          </p:spTgt>
                                        </p:tgtEl>
                                      </p:cBhvr>
                                      <p:to x="100000" y="100000"/>
                                    </p:animScale>
                                    <p:animScale>
                                      <p:cBhvr>
                                        <p:cTn id="91" dur="26">
                                          <p:stCondLst>
                                            <p:cond delay="1312"/>
                                          </p:stCondLst>
                                        </p:cTn>
                                        <p:tgtEl>
                                          <p:spTgt spid="3">
                                            <p:txEl>
                                              <p:pRg st="3" end="3"/>
                                            </p:txEl>
                                          </p:spTgt>
                                        </p:tgtEl>
                                      </p:cBhvr>
                                      <p:to x="100000" y="80000"/>
                                    </p:animScale>
                                    <p:animScale>
                                      <p:cBhvr>
                                        <p:cTn id="92" dur="166" decel="50000">
                                          <p:stCondLst>
                                            <p:cond delay="1338"/>
                                          </p:stCondLst>
                                        </p:cTn>
                                        <p:tgtEl>
                                          <p:spTgt spid="3">
                                            <p:txEl>
                                              <p:pRg st="3" end="3"/>
                                            </p:txEl>
                                          </p:spTgt>
                                        </p:tgtEl>
                                      </p:cBhvr>
                                      <p:to x="100000" y="100000"/>
                                    </p:animScale>
                                    <p:animScale>
                                      <p:cBhvr>
                                        <p:cTn id="93" dur="26">
                                          <p:stCondLst>
                                            <p:cond delay="1642"/>
                                          </p:stCondLst>
                                        </p:cTn>
                                        <p:tgtEl>
                                          <p:spTgt spid="3">
                                            <p:txEl>
                                              <p:pRg st="3" end="3"/>
                                            </p:txEl>
                                          </p:spTgt>
                                        </p:tgtEl>
                                      </p:cBhvr>
                                      <p:to x="100000" y="90000"/>
                                    </p:animScale>
                                    <p:animScale>
                                      <p:cBhvr>
                                        <p:cTn id="94" dur="166" decel="50000">
                                          <p:stCondLst>
                                            <p:cond delay="1668"/>
                                          </p:stCondLst>
                                        </p:cTn>
                                        <p:tgtEl>
                                          <p:spTgt spid="3">
                                            <p:txEl>
                                              <p:pRg st="3" end="3"/>
                                            </p:txEl>
                                          </p:spTgt>
                                        </p:tgtEl>
                                      </p:cBhvr>
                                      <p:to x="100000" y="100000"/>
                                    </p:animScale>
                                    <p:animScale>
                                      <p:cBhvr>
                                        <p:cTn id="95" dur="26">
                                          <p:stCondLst>
                                            <p:cond delay="1808"/>
                                          </p:stCondLst>
                                        </p:cTn>
                                        <p:tgtEl>
                                          <p:spTgt spid="3">
                                            <p:txEl>
                                              <p:pRg st="3" end="3"/>
                                            </p:txEl>
                                          </p:spTgt>
                                        </p:tgtEl>
                                      </p:cBhvr>
                                      <p:to x="100000" y="95000"/>
                                    </p:animScale>
                                    <p:animScale>
                                      <p:cBhvr>
                                        <p:cTn id="96" dur="166" decel="50000">
                                          <p:stCondLst>
                                            <p:cond delay="1834"/>
                                          </p:stCondLst>
                                        </p:cTn>
                                        <p:tgtEl>
                                          <p:spTgt spid="3">
                                            <p:txEl>
                                              <p:pRg st="3" end="3"/>
                                            </p:txEl>
                                          </p:spTgt>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grpId="0" nodeType="clickEffect">
                                  <p:stCondLst>
                                    <p:cond delay="0"/>
                                  </p:stCondLst>
                                  <p:childTnLst>
                                    <p:set>
                                      <p:cBhvr>
                                        <p:cTn id="100" dur="1" fill="hold">
                                          <p:stCondLst>
                                            <p:cond delay="0"/>
                                          </p:stCondLst>
                                        </p:cTn>
                                        <p:tgtEl>
                                          <p:spTgt spid="3">
                                            <p:txEl>
                                              <p:pRg st="4" end="4"/>
                                            </p:txEl>
                                          </p:spTgt>
                                        </p:tgtEl>
                                        <p:attrNameLst>
                                          <p:attrName>style.visibility</p:attrName>
                                        </p:attrNameLst>
                                      </p:cBhvr>
                                      <p:to>
                                        <p:strVal val="visible"/>
                                      </p:to>
                                    </p:set>
                                    <p:animEffect transition="in" filter="wipe(down)">
                                      <p:cBhvr>
                                        <p:cTn id="101" dur="580">
                                          <p:stCondLst>
                                            <p:cond delay="0"/>
                                          </p:stCondLst>
                                        </p:cTn>
                                        <p:tgtEl>
                                          <p:spTgt spid="3">
                                            <p:txEl>
                                              <p:pRg st="4" end="4"/>
                                            </p:txEl>
                                          </p:spTgt>
                                        </p:tgtEl>
                                      </p:cBhvr>
                                    </p:animEffect>
                                    <p:anim calcmode="lin" valueType="num">
                                      <p:cBhvr>
                                        <p:cTn id="10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07" dur="26">
                                          <p:stCondLst>
                                            <p:cond delay="650"/>
                                          </p:stCondLst>
                                        </p:cTn>
                                        <p:tgtEl>
                                          <p:spTgt spid="3">
                                            <p:txEl>
                                              <p:pRg st="4" end="4"/>
                                            </p:txEl>
                                          </p:spTgt>
                                        </p:tgtEl>
                                      </p:cBhvr>
                                      <p:to x="100000" y="60000"/>
                                    </p:animScale>
                                    <p:animScale>
                                      <p:cBhvr>
                                        <p:cTn id="108" dur="166" decel="50000">
                                          <p:stCondLst>
                                            <p:cond delay="676"/>
                                          </p:stCondLst>
                                        </p:cTn>
                                        <p:tgtEl>
                                          <p:spTgt spid="3">
                                            <p:txEl>
                                              <p:pRg st="4" end="4"/>
                                            </p:txEl>
                                          </p:spTgt>
                                        </p:tgtEl>
                                      </p:cBhvr>
                                      <p:to x="100000" y="100000"/>
                                    </p:animScale>
                                    <p:animScale>
                                      <p:cBhvr>
                                        <p:cTn id="109" dur="26">
                                          <p:stCondLst>
                                            <p:cond delay="1312"/>
                                          </p:stCondLst>
                                        </p:cTn>
                                        <p:tgtEl>
                                          <p:spTgt spid="3">
                                            <p:txEl>
                                              <p:pRg st="4" end="4"/>
                                            </p:txEl>
                                          </p:spTgt>
                                        </p:tgtEl>
                                      </p:cBhvr>
                                      <p:to x="100000" y="80000"/>
                                    </p:animScale>
                                    <p:animScale>
                                      <p:cBhvr>
                                        <p:cTn id="110" dur="166" decel="50000">
                                          <p:stCondLst>
                                            <p:cond delay="1338"/>
                                          </p:stCondLst>
                                        </p:cTn>
                                        <p:tgtEl>
                                          <p:spTgt spid="3">
                                            <p:txEl>
                                              <p:pRg st="4" end="4"/>
                                            </p:txEl>
                                          </p:spTgt>
                                        </p:tgtEl>
                                      </p:cBhvr>
                                      <p:to x="100000" y="100000"/>
                                    </p:animScale>
                                    <p:animScale>
                                      <p:cBhvr>
                                        <p:cTn id="111" dur="26">
                                          <p:stCondLst>
                                            <p:cond delay="1642"/>
                                          </p:stCondLst>
                                        </p:cTn>
                                        <p:tgtEl>
                                          <p:spTgt spid="3">
                                            <p:txEl>
                                              <p:pRg st="4" end="4"/>
                                            </p:txEl>
                                          </p:spTgt>
                                        </p:tgtEl>
                                      </p:cBhvr>
                                      <p:to x="100000" y="90000"/>
                                    </p:animScale>
                                    <p:animScale>
                                      <p:cBhvr>
                                        <p:cTn id="112" dur="166" decel="50000">
                                          <p:stCondLst>
                                            <p:cond delay="1668"/>
                                          </p:stCondLst>
                                        </p:cTn>
                                        <p:tgtEl>
                                          <p:spTgt spid="3">
                                            <p:txEl>
                                              <p:pRg st="4" end="4"/>
                                            </p:txEl>
                                          </p:spTgt>
                                        </p:tgtEl>
                                      </p:cBhvr>
                                      <p:to x="100000" y="100000"/>
                                    </p:animScale>
                                    <p:animScale>
                                      <p:cBhvr>
                                        <p:cTn id="113" dur="26">
                                          <p:stCondLst>
                                            <p:cond delay="1808"/>
                                          </p:stCondLst>
                                        </p:cTn>
                                        <p:tgtEl>
                                          <p:spTgt spid="3">
                                            <p:txEl>
                                              <p:pRg st="4" end="4"/>
                                            </p:txEl>
                                          </p:spTgt>
                                        </p:tgtEl>
                                      </p:cBhvr>
                                      <p:to x="100000" y="95000"/>
                                    </p:animScale>
                                    <p:animScale>
                                      <p:cBhvr>
                                        <p:cTn id="114"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5"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0C583-2D7A-4B50-BA52-4F42A67CBA43}"/>
              </a:ext>
            </a:extLst>
          </p:cNvPr>
          <p:cNvSpPr>
            <a:spLocks noGrp="1"/>
          </p:cNvSpPr>
          <p:nvPr>
            <p:ph type="title"/>
          </p:nvPr>
        </p:nvSpPr>
        <p:spPr>
          <a:xfrm>
            <a:off x="3996392" y="366725"/>
            <a:ext cx="4196037" cy="825969"/>
          </a:xfrm>
        </p:spPr>
        <p:txBody>
          <a:bodyPr>
            <a:normAutofit/>
          </a:bodyPr>
          <a:lstStyle/>
          <a:p>
            <a:pPr algn="ctr"/>
            <a:r>
              <a:rPr lang="en-GB" sz="2800" dirty="0"/>
              <a:t>Networks in china</a:t>
            </a:r>
          </a:p>
        </p:txBody>
      </p:sp>
      <p:sp>
        <p:nvSpPr>
          <p:cNvPr id="3" name="Content Placeholder 2">
            <a:extLst>
              <a:ext uri="{FF2B5EF4-FFF2-40B4-BE49-F238E27FC236}">
                <a16:creationId xmlns:a16="http://schemas.microsoft.com/office/drawing/2014/main" id="{1CCF7C7F-AF12-4933-AE15-B1EA05F6A89C}"/>
              </a:ext>
            </a:extLst>
          </p:cNvPr>
          <p:cNvSpPr>
            <a:spLocks noGrp="1"/>
          </p:cNvSpPr>
          <p:nvPr>
            <p:ph idx="1"/>
          </p:nvPr>
        </p:nvSpPr>
        <p:spPr>
          <a:xfrm>
            <a:off x="1141410" y="1658143"/>
            <a:ext cx="9905999" cy="3541714"/>
          </a:xfrm>
        </p:spPr>
        <p:txBody>
          <a:bodyPr/>
          <a:lstStyle/>
          <a:p>
            <a:r>
              <a:rPr lang="en-GB" dirty="0"/>
              <a:t>Concept and introduction to China.</a:t>
            </a:r>
          </a:p>
          <a:p>
            <a:r>
              <a:rPr lang="en-GB" dirty="0"/>
              <a:t>At first Airbnb did not want to pursue China because China has a very unique market due to Chinese people not wanting to use the same social media as the rest of the world, which reduces the credibility of the verification methods on international peer-to-peer networks</a:t>
            </a:r>
          </a:p>
          <a:p>
            <a:r>
              <a:rPr lang="en-GB" dirty="0"/>
              <a:t>The business model brought new rules and patterns to tourism accommodation in China</a:t>
            </a:r>
          </a:p>
          <a:p>
            <a:endParaRPr lang="en-GB" dirty="0"/>
          </a:p>
        </p:txBody>
      </p:sp>
      <p:pic>
        <p:nvPicPr>
          <p:cNvPr id="4" name="Audio 3">
            <a:hlinkClick r:id="" action="ppaction://media"/>
            <a:extLst>
              <a:ext uri="{FF2B5EF4-FFF2-40B4-BE49-F238E27FC236}">
                <a16:creationId xmlns:a16="http://schemas.microsoft.com/office/drawing/2014/main" id="{4C7588CE-5524-4EC4-896E-18605011AC4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160387134"/>
      </p:ext>
    </p:extLst>
  </p:cSld>
  <p:clrMapOvr>
    <a:masterClrMapping/>
  </p:clrMapOvr>
  <mc:AlternateContent xmlns:mc="http://schemas.openxmlformats.org/markup-compatibility/2006">
    <mc:Choice xmlns:p14="http://schemas.microsoft.com/office/powerpoint/2010/main" Requires="p14">
      <p:transition spd="slow" p14:dur="2500" advTm="129252">
        <p14:vortex dir="r"/>
      </p:transition>
    </mc:Choice>
    <mc:Fallback>
      <p:transition spd="slow" advTm="1292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Effect transition="in" filter="wipe(down)">
                                      <p:cBhvr>
                                        <p:cTn id="29" dur="580">
                                          <p:stCondLst>
                                            <p:cond delay="0"/>
                                          </p:stCondLst>
                                        </p:cTn>
                                        <p:tgtEl>
                                          <p:spTgt spid="3">
                                            <p:txEl>
                                              <p:pRg st="0" end="0"/>
                                            </p:txEl>
                                          </p:spTgt>
                                        </p:tgtEl>
                                      </p:cBhvr>
                                    </p:animEffect>
                                    <p:anim calcmode="lin" valueType="num">
                                      <p:cBhvr>
                                        <p:cTn id="30"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3">
                                            <p:txEl>
                                              <p:pRg st="0" end="0"/>
                                            </p:txEl>
                                          </p:spTgt>
                                        </p:tgtEl>
                                      </p:cBhvr>
                                      <p:to x="100000" y="60000"/>
                                    </p:animScale>
                                    <p:animScale>
                                      <p:cBhvr>
                                        <p:cTn id="36" dur="166" decel="50000">
                                          <p:stCondLst>
                                            <p:cond delay="676"/>
                                          </p:stCondLst>
                                        </p:cTn>
                                        <p:tgtEl>
                                          <p:spTgt spid="3">
                                            <p:txEl>
                                              <p:pRg st="0" end="0"/>
                                            </p:txEl>
                                          </p:spTgt>
                                        </p:tgtEl>
                                      </p:cBhvr>
                                      <p:to x="100000" y="100000"/>
                                    </p:animScale>
                                    <p:animScale>
                                      <p:cBhvr>
                                        <p:cTn id="37" dur="26">
                                          <p:stCondLst>
                                            <p:cond delay="1312"/>
                                          </p:stCondLst>
                                        </p:cTn>
                                        <p:tgtEl>
                                          <p:spTgt spid="3">
                                            <p:txEl>
                                              <p:pRg st="0" end="0"/>
                                            </p:txEl>
                                          </p:spTgt>
                                        </p:tgtEl>
                                      </p:cBhvr>
                                      <p:to x="100000" y="80000"/>
                                    </p:animScale>
                                    <p:animScale>
                                      <p:cBhvr>
                                        <p:cTn id="38" dur="166" decel="50000">
                                          <p:stCondLst>
                                            <p:cond delay="1338"/>
                                          </p:stCondLst>
                                        </p:cTn>
                                        <p:tgtEl>
                                          <p:spTgt spid="3">
                                            <p:txEl>
                                              <p:pRg st="0" end="0"/>
                                            </p:txEl>
                                          </p:spTgt>
                                        </p:tgtEl>
                                      </p:cBhvr>
                                      <p:to x="100000" y="100000"/>
                                    </p:animScale>
                                    <p:animScale>
                                      <p:cBhvr>
                                        <p:cTn id="39" dur="26">
                                          <p:stCondLst>
                                            <p:cond delay="1642"/>
                                          </p:stCondLst>
                                        </p:cTn>
                                        <p:tgtEl>
                                          <p:spTgt spid="3">
                                            <p:txEl>
                                              <p:pRg st="0" end="0"/>
                                            </p:txEl>
                                          </p:spTgt>
                                        </p:tgtEl>
                                      </p:cBhvr>
                                      <p:to x="100000" y="90000"/>
                                    </p:animScale>
                                    <p:animScale>
                                      <p:cBhvr>
                                        <p:cTn id="40" dur="166" decel="50000">
                                          <p:stCondLst>
                                            <p:cond delay="1668"/>
                                          </p:stCondLst>
                                        </p:cTn>
                                        <p:tgtEl>
                                          <p:spTgt spid="3">
                                            <p:txEl>
                                              <p:pRg st="0" end="0"/>
                                            </p:txEl>
                                          </p:spTgt>
                                        </p:tgtEl>
                                      </p:cBhvr>
                                      <p:to x="100000" y="100000"/>
                                    </p:animScale>
                                    <p:animScale>
                                      <p:cBhvr>
                                        <p:cTn id="41" dur="26">
                                          <p:stCondLst>
                                            <p:cond delay="1808"/>
                                          </p:stCondLst>
                                        </p:cTn>
                                        <p:tgtEl>
                                          <p:spTgt spid="3">
                                            <p:txEl>
                                              <p:pRg st="0" end="0"/>
                                            </p:txEl>
                                          </p:spTgt>
                                        </p:tgtEl>
                                      </p:cBhvr>
                                      <p:to x="100000" y="95000"/>
                                    </p:animScale>
                                    <p:animScale>
                                      <p:cBhvr>
                                        <p:cTn id="42" dur="166" decel="50000">
                                          <p:stCondLst>
                                            <p:cond delay="1834"/>
                                          </p:stCondLst>
                                        </p:cTn>
                                        <p:tgtEl>
                                          <p:spTgt spid="3">
                                            <p:txEl>
                                              <p:pRg st="0" end="0"/>
                                            </p:txEl>
                                          </p:spTgt>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wipe(down)">
                                      <p:cBhvr>
                                        <p:cTn id="47" dur="580">
                                          <p:stCondLst>
                                            <p:cond delay="0"/>
                                          </p:stCondLst>
                                        </p:cTn>
                                        <p:tgtEl>
                                          <p:spTgt spid="3">
                                            <p:txEl>
                                              <p:pRg st="1" end="1"/>
                                            </p:txEl>
                                          </p:spTgt>
                                        </p:tgtEl>
                                      </p:cBhvr>
                                    </p:animEffect>
                                    <p:anim calcmode="lin" valueType="num">
                                      <p:cBhvr>
                                        <p:cTn id="4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
                                            <p:txEl>
                                              <p:pRg st="1" end="1"/>
                                            </p:txEl>
                                          </p:spTgt>
                                        </p:tgtEl>
                                      </p:cBhvr>
                                      <p:to x="100000" y="60000"/>
                                    </p:animScale>
                                    <p:animScale>
                                      <p:cBhvr>
                                        <p:cTn id="54" dur="166" decel="50000">
                                          <p:stCondLst>
                                            <p:cond delay="676"/>
                                          </p:stCondLst>
                                        </p:cTn>
                                        <p:tgtEl>
                                          <p:spTgt spid="3">
                                            <p:txEl>
                                              <p:pRg st="1" end="1"/>
                                            </p:txEl>
                                          </p:spTgt>
                                        </p:tgtEl>
                                      </p:cBhvr>
                                      <p:to x="100000" y="100000"/>
                                    </p:animScale>
                                    <p:animScale>
                                      <p:cBhvr>
                                        <p:cTn id="55" dur="26">
                                          <p:stCondLst>
                                            <p:cond delay="1312"/>
                                          </p:stCondLst>
                                        </p:cTn>
                                        <p:tgtEl>
                                          <p:spTgt spid="3">
                                            <p:txEl>
                                              <p:pRg st="1" end="1"/>
                                            </p:txEl>
                                          </p:spTgt>
                                        </p:tgtEl>
                                      </p:cBhvr>
                                      <p:to x="100000" y="80000"/>
                                    </p:animScale>
                                    <p:animScale>
                                      <p:cBhvr>
                                        <p:cTn id="56" dur="166" decel="50000">
                                          <p:stCondLst>
                                            <p:cond delay="1338"/>
                                          </p:stCondLst>
                                        </p:cTn>
                                        <p:tgtEl>
                                          <p:spTgt spid="3">
                                            <p:txEl>
                                              <p:pRg st="1" end="1"/>
                                            </p:txEl>
                                          </p:spTgt>
                                        </p:tgtEl>
                                      </p:cBhvr>
                                      <p:to x="100000" y="100000"/>
                                    </p:animScale>
                                    <p:animScale>
                                      <p:cBhvr>
                                        <p:cTn id="57" dur="26">
                                          <p:stCondLst>
                                            <p:cond delay="1642"/>
                                          </p:stCondLst>
                                        </p:cTn>
                                        <p:tgtEl>
                                          <p:spTgt spid="3">
                                            <p:txEl>
                                              <p:pRg st="1" end="1"/>
                                            </p:txEl>
                                          </p:spTgt>
                                        </p:tgtEl>
                                      </p:cBhvr>
                                      <p:to x="100000" y="90000"/>
                                    </p:animScale>
                                    <p:animScale>
                                      <p:cBhvr>
                                        <p:cTn id="58" dur="166" decel="50000">
                                          <p:stCondLst>
                                            <p:cond delay="1668"/>
                                          </p:stCondLst>
                                        </p:cTn>
                                        <p:tgtEl>
                                          <p:spTgt spid="3">
                                            <p:txEl>
                                              <p:pRg st="1" end="1"/>
                                            </p:txEl>
                                          </p:spTgt>
                                        </p:tgtEl>
                                      </p:cBhvr>
                                      <p:to x="100000" y="100000"/>
                                    </p:animScale>
                                    <p:animScale>
                                      <p:cBhvr>
                                        <p:cTn id="59" dur="26">
                                          <p:stCondLst>
                                            <p:cond delay="1808"/>
                                          </p:stCondLst>
                                        </p:cTn>
                                        <p:tgtEl>
                                          <p:spTgt spid="3">
                                            <p:txEl>
                                              <p:pRg st="1" end="1"/>
                                            </p:txEl>
                                          </p:spTgt>
                                        </p:tgtEl>
                                      </p:cBhvr>
                                      <p:to x="100000" y="95000"/>
                                    </p:animScale>
                                    <p:animScale>
                                      <p:cBhvr>
                                        <p:cTn id="60" dur="166" decel="50000">
                                          <p:stCondLst>
                                            <p:cond delay="1834"/>
                                          </p:stCondLst>
                                        </p:cTn>
                                        <p:tgtEl>
                                          <p:spTgt spid="3">
                                            <p:txEl>
                                              <p:pRg st="1" end="1"/>
                                            </p:txEl>
                                          </p:spTgt>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grpId="0" nodeType="clickEffect">
                                  <p:stCondLst>
                                    <p:cond delay="0"/>
                                  </p:stCondLst>
                                  <p:childTnLst>
                                    <p:set>
                                      <p:cBhvr>
                                        <p:cTn id="64" dur="1" fill="hold">
                                          <p:stCondLst>
                                            <p:cond delay="0"/>
                                          </p:stCondLst>
                                        </p:cTn>
                                        <p:tgtEl>
                                          <p:spTgt spid="3">
                                            <p:txEl>
                                              <p:pRg st="2" end="2"/>
                                            </p:txEl>
                                          </p:spTgt>
                                        </p:tgtEl>
                                        <p:attrNameLst>
                                          <p:attrName>style.visibility</p:attrName>
                                        </p:attrNameLst>
                                      </p:cBhvr>
                                      <p:to>
                                        <p:strVal val="visible"/>
                                      </p:to>
                                    </p:set>
                                    <p:animEffect transition="in" filter="wipe(down)">
                                      <p:cBhvr>
                                        <p:cTn id="65" dur="580">
                                          <p:stCondLst>
                                            <p:cond delay="0"/>
                                          </p:stCondLst>
                                        </p:cTn>
                                        <p:tgtEl>
                                          <p:spTgt spid="3">
                                            <p:txEl>
                                              <p:pRg st="2" end="2"/>
                                            </p:txEl>
                                          </p:spTgt>
                                        </p:tgtEl>
                                      </p:cBhvr>
                                    </p:animEffect>
                                    <p:anim calcmode="lin" valueType="num">
                                      <p:cBhvr>
                                        <p:cTn id="6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71" dur="26">
                                          <p:stCondLst>
                                            <p:cond delay="650"/>
                                          </p:stCondLst>
                                        </p:cTn>
                                        <p:tgtEl>
                                          <p:spTgt spid="3">
                                            <p:txEl>
                                              <p:pRg st="2" end="2"/>
                                            </p:txEl>
                                          </p:spTgt>
                                        </p:tgtEl>
                                      </p:cBhvr>
                                      <p:to x="100000" y="60000"/>
                                    </p:animScale>
                                    <p:animScale>
                                      <p:cBhvr>
                                        <p:cTn id="72" dur="166" decel="50000">
                                          <p:stCondLst>
                                            <p:cond delay="676"/>
                                          </p:stCondLst>
                                        </p:cTn>
                                        <p:tgtEl>
                                          <p:spTgt spid="3">
                                            <p:txEl>
                                              <p:pRg st="2" end="2"/>
                                            </p:txEl>
                                          </p:spTgt>
                                        </p:tgtEl>
                                      </p:cBhvr>
                                      <p:to x="100000" y="100000"/>
                                    </p:animScale>
                                    <p:animScale>
                                      <p:cBhvr>
                                        <p:cTn id="73" dur="26">
                                          <p:stCondLst>
                                            <p:cond delay="1312"/>
                                          </p:stCondLst>
                                        </p:cTn>
                                        <p:tgtEl>
                                          <p:spTgt spid="3">
                                            <p:txEl>
                                              <p:pRg st="2" end="2"/>
                                            </p:txEl>
                                          </p:spTgt>
                                        </p:tgtEl>
                                      </p:cBhvr>
                                      <p:to x="100000" y="80000"/>
                                    </p:animScale>
                                    <p:animScale>
                                      <p:cBhvr>
                                        <p:cTn id="74" dur="166" decel="50000">
                                          <p:stCondLst>
                                            <p:cond delay="1338"/>
                                          </p:stCondLst>
                                        </p:cTn>
                                        <p:tgtEl>
                                          <p:spTgt spid="3">
                                            <p:txEl>
                                              <p:pRg st="2" end="2"/>
                                            </p:txEl>
                                          </p:spTgt>
                                        </p:tgtEl>
                                      </p:cBhvr>
                                      <p:to x="100000" y="100000"/>
                                    </p:animScale>
                                    <p:animScale>
                                      <p:cBhvr>
                                        <p:cTn id="75" dur="26">
                                          <p:stCondLst>
                                            <p:cond delay="1642"/>
                                          </p:stCondLst>
                                        </p:cTn>
                                        <p:tgtEl>
                                          <p:spTgt spid="3">
                                            <p:txEl>
                                              <p:pRg st="2" end="2"/>
                                            </p:txEl>
                                          </p:spTgt>
                                        </p:tgtEl>
                                      </p:cBhvr>
                                      <p:to x="100000" y="90000"/>
                                    </p:animScale>
                                    <p:animScale>
                                      <p:cBhvr>
                                        <p:cTn id="76" dur="166" decel="50000">
                                          <p:stCondLst>
                                            <p:cond delay="1668"/>
                                          </p:stCondLst>
                                        </p:cTn>
                                        <p:tgtEl>
                                          <p:spTgt spid="3">
                                            <p:txEl>
                                              <p:pRg st="2" end="2"/>
                                            </p:txEl>
                                          </p:spTgt>
                                        </p:tgtEl>
                                      </p:cBhvr>
                                      <p:to x="100000" y="100000"/>
                                    </p:animScale>
                                    <p:animScale>
                                      <p:cBhvr>
                                        <p:cTn id="77" dur="26">
                                          <p:stCondLst>
                                            <p:cond delay="1808"/>
                                          </p:stCondLst>
                                        </p:cTn>
                                        <p:tgtEl>
                                          <p:spTgt spid="3">
                                            <p:txEl>
                                              <p:pRg st="2" end="2"/>
                                            </p:txEl>
                                          </p:spTgt>
                                        </p:tgtEl>
                                      </p:cBhvr>
                                      <p:to x="100000" y="95000"/>
                                    </p:animScale>
                                    <p:animScale>
                                      <p:cBhvr>
                                        <p:cTn id="78" dur="166" decel="50000">
                                          <p:stCondLst>
                                            <p:cond delay="1834"/>
                                          </p:stCondLst>
                                        </p:cTn>
                                        <p:tgtEl>
                                          <p:spTgt spid="3">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9"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A6757-DFFF-47CA-81B3-012B093E9303}"/>
              </a:ext>
            </a:extLst>
          </p:cNvPr>
          <p:cNvSpPr>
            <a:spLocks noGrp="1"/>
          </p:cNvSpPr>
          <p:nvPr>
            <p:ph type="title"/>
          </p:nvPr>
        </p:nvSpPr>
        <p:spPr>
          <a:xfrm>
            <a:off x="4347575" y="366727"/>
            <a:ext cx="3493672" cy="971743"/>
          </a:xfrm>
        </p:spPr>
        <p:txBody>
          <a:bodyPr>
            <a:normAutofit/>
          </a:bodyPr>
          <a:lstStyle/>
          <a:p>
            <a:pPr algn="ctr"/>
            <a:r>
              <a:rPr lang="en-GB" sz="2800" dirty="0"/>
              <a:t>Networks in china</a:t>
            </a:r>
          </a:p>
        </p:txBody>
      </p:sp>
      <p:sp>
        <p:nvSpPr>
          <p:cNvPr id="3" name="Content Placeholder 2">
            <a:extLst>
              <a:ext uri="{FF2B5EF4-FFF2-40B4-BE49-F238E27FC236}">
                <a16:creationId xmlns:a16="http://schemas.microsoft.com/office/drawing/2014/main" id="{12E281AA-2521-43C2-A3D0-8689BAD9D415}"/>
              </a:ext>
            </a:extLst>
          </p:cNvPr>
          <p:cNvSpPr>
            <a:spLocks noGrp="1"/>
          </p:cNvSpPr>
          <p:nvPr>
            <p:ph idx="1"/>
          </p:nvPr>
        </p:nvSpPr>
        <p:spPr>
          <a:xfrm>
            <a:off x="1141411" y="1658143"/>
            <a:ext cx="9905999" cy="3541714"/>
          </a:xfrm>
        </p:spPr>
        <p:txBody>
          <a:bodyPr/>
          <a:lstStyle/>
          <a:p>
            <a:r>
              <a:rPr lang="en-GB" dirty="0"/>
              <a:t>The Challenges</a:t>
            </a:r>
          </a:p>
          <a:p>
            <a:r>
              <a:rPr lang="en-GB" dirty="0"/>
              <a:t>Lack of credibility</a:t>
            </a:r>
          </a:p>
          <a:p>
            <a:r>
              <a:rPr lang="en-GB" dirty="0"/>
              <a:t>Lack of supply and demand</a:t>
            </a:r>
          </a:p>
          <a:p>
            <a:r>
              <a:rPr lang="en-GB" dirty="0"/>
              <a:t>Fierce competition</a:t>
            </a:r>
          </a:p>
          <a:p>
            <a:r>
              <a:rPr lang="en-GB" dirty="0"/>
              <a:t>Non compliance with the Chinese government</a:t>
            </a:r>
          </a:p>
          <a:p>
            <a:r>
              <a:rPr lang="en-GB" dirty="0"/>
              <a:t>Sharing one’s home with strangers in Chinese culture</a:t>
            </a:r>
          </a:p>
        </p:txBody>
      </p:sp>
      <p:pic>
        <p:nvPicPr>
          <p:cNvPr id="5" name="Audio 4">
            <a:hlinkClick r:id="" action="ppaction://media"/>
            <a:extLst>
              <a:ext uri="{FF2B5EF4-FFF2-40B4-BE49-F238E27FC236}">
                <a16:creationId xmlns:a16="http://schemas.microsoft.com/office/drawing/2014/main" id="{E376112E-AC66-4A17-9DF0-D5F4DFF9813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919974220"/>
      </p:ext>
    </p:extLst>
  </p:cSld>
  <p:clrMapOvr>
    <a:masterClrMapping/>
  </p:clrMapOvr>
  <mc:AlternateContent xmlns:mc="http://schemas.openxmlformats.org/markup-compatibility/2006">
    <mc:Choice xmlns:p14="http://schemas.microsoft.com/office/powerpoint/2010/main" Requires="p14">
      <p:transition spd="slow" p14:dur="2500" advTm="163272">
        <p14:vortex dir="r"/>
      </p:transition>
    </mc:Choice>
    <mc:Fallback>
      <p:transition spd="slow" advTm="1632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Effect transition="in" filter="wipe(down)">
                                      <p:cBhvr>
                                        <p:cTn id="29" dur="580">
                                          <p:stCondLst>
                                            <p:cond delay="0"/>
                                          </p:stCondLst>
                                        </p:cTn>
                                        <p:tgtEl>
                                          <p:spTgt spid="3">
                                            <p:txEl>
                                              <p:pRg st="0" end="0"/>
                                            </p:txEl>
                                          </p:spTgt>
                                        </p:tgtEl>
                                      </p:cBhvr>
                                    </p:animEffect>
                                    <p:anim calcmode="lin" valueType="num">
                                      <p:cBhvr>
                                        <p:cTn id="30"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3">
                                            <p:txEl>
                                              <p:pRg st="0" end="0"/>
                                            </p:txEl>
                                          </p:spTgt>
                                        </p:tgtEl>
                                      </p:cBhvr>
                                      <p:to x="100000" y="60000"/>
                                    </p:animScale>
                                    <p:animScale>
                                      <p:cBhvr>
                                        <p:cTn id="36" dur="166" decel="50000">
                                          <p:stCondLst>
                                            <p:cond delay="676"/>
                                          </p:stCondLst>
                                        </p:cTn>
                                        <p:tgtEl>
                                          <p:spTgt spid="3">
                                            <p:txEl>
                                              <p:pRg st="0" end="0"/>
                                            </p:txEl>
                                          </p:spTgt>
                                        </p:tgtEl>
                                      </p:cBhvr>
                                      <p:to x="100000" y="100000"/>
                                    </p:animScale>
                                    <p:animScale>
                                      <p:cBhvr>
                                        <p:cTn id="37" dur="26">
                                          <p:stCondLst>
                                            <p:cond delay="1312"/>
                                          </p:stCondLst>
                                        </p:cTn>
                                        <p:tgtEl>
                                          <p:spTgt spid="3">
                                            <p:txEl>
                                              <p:pRg st="0" end="0"/>
                                            </p:txEl>
                                          </p:spTgt>
                                        </p:tgtEl>
                                      </p:cBhvr>
                                      <p:to x="100000" y="80000"/>
                                    </p:animScale>
                                    <p:animScale>
                                      <p:cBhvr>
                                        <p:cTn id="38" dur="166" decel="50000">
                                          <p:stCondLst>
                                            <p:cond delay="1338"/>
                                          </p:stCondLst>
                                        </p:cTn>
                                        <p:tgtEl>
                                          <p:spTgt spid="3">
                                            <p:txEl>
                                              <p:pRg st="0" end="0"/>
                                            </p:txEl>
                                          </p:spTgt>
                                        </p:tgtEl>
                                      </p:cBhvr>
                                      <p:to x="100000" y="100000"/>
                                    </p:animScale>
                                    <p:animScale>
                                      <p:cBhvr>
                                        <p:cTn id="39" dur="26">
                                          <p:stCondLst>
                                            <p:cond delay="1642"/>
                                          </p:stCondLst>
                                        </p:cTn>
                                        <p:tgtEl>
                                          <p:spTgt spid="3">
                                            <p:txEl>
                                              <p:pRg st="0" end="0"/>
                                            </p:txEl>
                                          </p:spTgt>
                                        </p:tgtEl>
                                      </p:cBhvr>
                                      <p:to x="100000" y="90000"/>
                                    </p:animScale>
                                    <p:animScale>
                                      <p:cBhvr>
                                        <p:cTn id="40" dur="166" decel="50000">
                                          <p:stCondLst>
                                            <p:cond delay="1668"/>
                                          </p:stCondLst>
                                        </p:cTn>
                                        <p:tgtEl>
                                          <p:spTgt spid="3">
                                            <p:txEl>
                                              <p:pRg st="0" end="0"/>
                                            </p:txEl>
                                          </p:spTgt>
                                        </p:tgtEl>
                                      </p:cBhvr>
                                      <p:to x="100000" y="100000"/>
                                    </p:animScale>
                                    <p:animScale>
                                      <p:cBhvr>
                                        <p:cTn id="41" dur="26">
                                          <p:stCondLst>
                                            <p:cond delay="1808"/>
                                          </p:stCondLst>
                                        </p:cTn>
                                        <p:tgtEl>
                                          <p:spTgt spid="3">
                                            <p:txEl>
                                              <p:pRg st="0" end="0"/>
                                            </p:txEl>
                                          </p:spTgt>
                                        </p:tgtEl>
                                      </p:cBhvr>
                                      <p:to x="100000" y="95000"/>
                                    </p:animScale>
                                    <p:animScale>
                                      <p:cBhvr>
                                        <p:cTn id="42" dur="166" decel="50000">
                                          <p:stCondLst>
                                            <p:cond delay="1834"/>
                                          </p:stCondLst>
                                        </p:cTn>
                                        <p:tgtEl>
                                          <p:spTgt spid="3">
                                            <p:txEl>
                                              <p:pRg st="0" end="0"/>
                                            </p:txEl>
                                          </p:spTgt>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wipe(down)">
                                      <p:cBhvr>
                                        <p:cTn id="47" dur="580">
                                          <p:stCondLst>
                                            <p:cond delay="0"/>
                                          </p:stCondLst>
                                        </p:cTn>
                                        <p:tgtEl>
                                          <p:spTgt spid="3">
                                            <p:txEl>
                                              <p:pRg st="1" end="1"/>
                                            </p:txEl>
                                          </p:spTgt>
                                        </p:tgtEl>
                                      </p:cBhvr>
                                    </p:animEffect>
                                    <p:anim calcmode="lin" valueType="num">
                                      <p:cBhvr>
                                        <p:cTn id="4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
                                            <p:txEl>
                                              <p:pRg st="1" end="1"/>
                                            </p:txEl>
                                          </p:spTgt>
                                        </p:tgtEl>
                                      </p:cBhvr>
                                      <p:to x="100000" y="60000"/>
                                    </p:animScale>
                                    <p:animScale>
                                      <p:cBhvr>
                                        <p:cTn id="54" dur="166" decel="50000">
                                          <p:stCondLst>
                                            <p:cond delay="676"/>
                                          </p:stCondLst>
                                        </p:cTn>
                                        <p:tgtEl>
                                          <p:spTgt spid="3">
                                            <p:txEl>
                                              <p:pRg st="1" end="1"/>
                                            </p:txEl>
                                          </p:spTgt>
                                        </p:tgtEl>
                                      </p:cBhvr>
                                      <p:to x="100000" y="100000"/>
                                    </p:animScale>
                                    <p:animScale>
                                      <p:cBhvr>
                                        <p:cTn id="55" dur="26">
                                          <p:stCondLst>
                                            <p:cond delay="1312"/>
                                          </p:stCondLst>
                                        </p:cTn>
                                        <p:tgtEl>
                                          <p:spTgt spid="3">
                                            <p:txEl>
                                              <p:pRg st="1" end="1"/>
                                            </p:txEl>
                                          </p:spTgt>
                                        </p:tgtEl>
                                      </p:cBhvr>
                                      <p:to x="100000" y="80000"/>
                                    </p:animScale>
                                    <p:animScale>
                                      <p:cBhvr>
                                        <p:cTn id="56" dur="166" decel="50000">
                                          <p:stCondLst>
                                            <p:cond delay="1338"/>
                                          </p:stCondLst>
                                        </p:cTn>
                                        <p:tgtEl>
                                          <p:spTgt spid="3">
                                            <p:txEl>
                                              <p:pRg st="1" end="1"/>
                                            </p:txEl>
                                          </p:spTgt>
                                        </p:tgtEl>
                                      </p:cBhvr>
                                      <p:to x="100000" y="100000"/>
                                    </p:animScale>
                                    <p:animScale>
                                      <p:cBhvr>
                                        <p:cTn id="57" dur="26">
                                          <p:stCondLst>
                                            <p:cond delay="1642"/>
                                          </p:stCondLst>
                                        </p:cTn>
                                        <p:tgtEl>
                                          <p:spTgt spid="3">
                                            <p:txEl>
                                              <p:pRg st="1" end="1"/>
                                            </p:txEl>
                                          </p:spTgt>
                                        </p:tgtEl>
                                      </p:cBhvr>
                                      <p:to x="100000" y="90000"/>
                                    </p:animScale>
                                    <p:animScale>
                                      <p:cBhvr>
                                        <p:cTn id="58" dur="166" decel="50000">
                                          <p:stCondLst>
                                            <p:cond delay="1668"/>
                                          </p:stCondLst>
                                        </p:cTn>
                                        <p:tgtEl>
                                          <p:spTgt spid="3">
                                            <p:txEl>
                                              <p:pRg st="1" end="1"/>
                                            </p:txEl>
                                          </p:spTgt>
                                        </p:tgtEl>
                                      </p:cBhvr>
                                      <p:to x="100000" y="100000"/>
                                    </p:animScale>
                                    <p:animScale>
                                      <p:cBhvr>
                                        <p:cTn id="59" dur="26">
                                          <p:stCondLst>
                                            <p:cond delay="1808"/>
                                          </p:stCondLst>
                                        </p:cTn>
                                        <p:tgtEl>
                                          <p:spTgt spid="3">
                                            <p:txEl>
                                              <p:pRg st="1" end="1"/>
                                            </p:txEl>
                                          </p:spTgt>
                                        </p:tgtEl>
                                      </p:cBhvr>
                                      <p:to x="100000" y="95000"/>
                                    </p:animScale>
                                    <p:animScale>
                                      <p:cBhvr>
                                        <p:cTn id="60" dur="166" decel="50000">
                                          <p:stCondLst>
                                            <p:cond delay="1834"/>
                                          </p:stCondLst>
                                        </p:cTn>
                                        <p:tgtEl>
                                          <p:spTgt spid="3">
                                            <p:txEl>
                                              <p:pRg st="1" end="1"/>
                                            </p:txEl>
                                          </p:spTgt>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grpId="0" nodeType="clickEffect">
                                  <p:stCondLst>
                                    <p:cond delay="0"/>
                                  </p:stCondLst>
                                  <p:childTnLst>
                                    <p:set>
                                      <p:cBhvr>
                                        <p:cTn id="64" dur="1" fill="hold">
                                          <p:stCondLst>
                                            <p:cond delay="0"/>
                                          </p:stCondLst>
                                        </p:cTn>
                                        <p:tgtEl>
                                          <p:spTgt spid="3">
                                            <p:txEl>
                                              <p:pRg st="2" end="2"/>
                                            </p:txEl>
                                          </p:spTgt>
                                        </p:tgtEl>
                                        <p:attrNameLst>
                                          <p:attrName>style.visibility</p:attrName>
                                        </p:attrNameLst>
                                      </p:cBhvr>
                                      <p:to>
                                        <p:strVal val="visible"/>
                                      </p:to>
                                    </p:set>
                                    <p:animEffect transition="in" filter="wipe(down)">
                                      <p:cBhvr>
                                        <p:cTn id="65" dur="580">
                                          <p:stCondLst>
                                            <p:cond delay="0"/>
                                          </p:stCondLst>
                                        </p:cTn>
                                        <p:tgtEl>
                                          <p:spTgt spid="3">
                                            <p:txEl>
                                              <p:pRg st="2" end="2"/>
                                            </p:txEl>
                                          </p:spTgt>
                                        </p:tgtEl>
                                      </p:cBhvr>
                                    </p:animEffect>
                                    <p:anim calcmode="lin" valueType="num">
                                      <p:cBhvr>
                                        <p:cTn id="6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71" dur="26">
                                          <p:stCondLst>
                                            <p:cond delay="650"/>
                                          </p:stCondLst>
                                        </p:cTn>
                                        <p:tgtEl>
                                          <p:spTgt spid="3">
                                            <p:txEl>
                                              <p:pRg st="2" end="2"/>
                                            </p:txEl>
                                          </p:spTgt>
                                        </p:tgtEl>
                                      </p:cBhvr>
                                      <p:to x="100000" y="60000"/>
                                    </p:animScale>
                                    <p:animScale>
                                      <p:cBhvr>
                                        <p:cTn id="72" dur="166" decel="50000">
                                          <p:stCondLst>
                                            <p:cond delay="676"/>
                                          </p:stCondLst>
                                        </p:cTn>
                                        <p:tgtEl>
                                          <p:spTgt spid="3">
                                            <p:txEl>
                                              <p:pRg st="2" end="2"/>
                                            </p:txEl>
                                          </p:spTgt>
                                        </p:tgtEl>
                                      </p:cBhvr>
                                      <p:to x="100000" y="100000"/>
                                    </p:animScale>
                                    <p:animScale>
                                      <p:cBhvr>
                                        <p:cTn id="73" dur="26">
                                          <p:stCondLst>
                                            <p:cond delay="1312"/>
                                          </p:stCondLst>
                                        </p:cTn>
                                        <p:tgtEl>
                                          <p:spTgt spid="3">
                                            <p:txEl>
                                              <p:pRg st="2" end="2"/>
                                            </p:txEl>
                                          </p:spTgt>
                                        </p:tgtEl>
                                      </p:cBhvr>
                                      <p:to x="100000" y="80000"/>
                                    </p:animScale>
                                    <p:animScale>
                                      <p:cBhvr>
                                        <p:cTn id="74" dur="166" decel="50000">
                                          <p:stCondLst>
                                            <p:cond delay="1338"/>
                                          </p:stCondLst>
                                        </p:cTn>
                                        <p:tgtEl>
                                          <p:spTgt spid="3">
                                            <p:txEl>
                                              <p:pRg st="2" end="2"/>
                                            </p:txEl>
                                          </p:spTgt>
                                        </p:tgtEl>
                                      </p:cBhvr>
                                      <p:to x="100000" y="100000"/>
                                    </p:animScale>
                                    <p:animScale>
                                      <p:cBhvr>
                                        <p:cTn id="75" dur="26">
                                          <p:stCondLst>
                                            <p:cond delay="1642"/>
                                          </p:stCondLst>
                                        </p:cTn>
                                        <p:tgtEl>
                                          <p:spTgt spid="3">
                                            <p:txEl>
                                              <p:pRg st="2" end="2"/>
                                            </p:txEl>
                                          </p:spTgt>
                                        </p:tgtEl>
                                      </p:cBhvr>
                                      <p:to x="100000" y="90000"/>
                                    </p:animScale>
                                    <p:animScale>
                                      <p:cBhvr>
                                        <p:cTn id="76" dur="166" decel="50000">
                                          <p:stCondLst>
                                            <p:cond delay="1668"/>
                                          </p:stCondLst>
                                        </p:cTn>
                                        <p:tgtEl>
                                          <p:spTgt spid="3">
                                            <p:txEl>
                                              <p:pRg st="2" end="2"/>
                                            </p:txEl>
                                          </p:spTgt>
                                        </p:tgtEl>
                                      </p:cBhvr>
                                      <p:to x="100000" y="100000"/>
                                    </p:animScale>
                                    <p:animScale>
                                      <p:cBhvr>
                                        <p:cTn id="77" dur="26">
                                          <p:stCondLst>
                                            <p:cond delay="1808"/>
                                          </p:stCondLst>
                                        </p:cTn>
                                        <p:tgtEl>
                                          <p:spTgt spid="3">
                                            <p:txEl>
                                              <p:pRg st="2" end="2"/>
                                            </p:txEl>
                                          </p:spTgt>
                                        </p:tgtEl>
                                      </p:cBhvr>
                                      <p:to x="100000" y="95000"/>
                                    </p:animScale>
                                    <p:animScale>
                                      <p:cBhvr>
                                        <p:cTn id="78" dur="166" decel="50000">
                                          <p:stCondLst>
                                            <p:cond delay="1834"/>
                                          </p:stCondLst>
                                        </p:cTn>
                                        <p:tgtEl>
                                          <p:spTgt spid="3">
                                            <p:txEl>
                                              <p:pRg st="2" end="2"/>
                                            </p:txEl>
                                          </p:spTgt>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grpId="0" nodeType="clickEffect">
                                  <p:stCondLst>
                                    <p:cond delay="0"/>
                                  </p:stCondLst>
                                  <p:childTnLst>
                                    <p:set>
                                      <p:cBhvr>
                                        <p:cTn id="82" dur="1" fill="hold">
                                          <p:stCondLst>
                                            <p:cond delay="0"/>
                                          </p:stCondLst>
                                        </p:cTn>
                                        <p:tgtEl>
                                          <p:spTgt spid="3">
                                            <p:txEl>
                                              <p:pRg st="3" end="3"/>
                                            </p:txEl>
                                          </p:spTgt>
                                        </p:tgtEl>
                                        <p:attrNameLst>
                                          <p:attrName>style.visibility</p:attrName>
                                        </p:attrNameLst>
                                      </p:cBhvr>
                                      <p:to>
                                        <p:strVal val="visible"/>
                                      </p:to>
                                    </p:set>
                                    <p:animEffect transition="in" filter="wipe(down)">
                                      <p:cBhvr>
                                        <p:cTn id="83" dur="580">
                                          <p:stCondLst>
                                            <p:cond delay="0"/>
                                          </p:stCondLst>
                                        </p:cTn>
                                        <p:tgtEl>
                                          <p:spTgt spid="3">
                                            <p:txEl>
                                              <p:pRg st="3" end="3"/>
                                            </p:txEl>
                                          </p:spTgt>
                                        </p:tgtEl>
                                      </p:cBhvr>
                                    </p:animEffect>
                                    <p:anim calcmode="lin" valueType="num">
                                      <p:cBhvr>
                                        <p:cTn id="84"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89" dur="26">
                                          <p:stCondLst>
                                            <p:cond delay="650"/>
                                          </p:stCondLst>
                                        </p:cTn>
                                        <p:tgtEl>
                                          <p:spTgt spid="3">
                                            <p:txEl>
                                              <p:pRg st="3" end="3"/>
                                            </p:txEl>
                                          </p:spTgt>
                                        </p:tgtEl>
                                      </p:cBhvr>
                                      <p:to x="100000" y="60000"/>
                                    </p:animScale>
                                    <p:animScale>
                                      <p:cBhvr>
                                        <p:cTn id="90" dur="166" decel="50000">
                                          <p:stCondLst>
                                            <p:cond delay="676"/>
                                          </p:stCondLst>
                                        </p:cTn>
                                        <p:tgtEl>
                                          <p:spTgt spid="3">
                                            <p:txEl>
                                              <p:pRg st="3" end="3"/>
                                            </p:txEl>
                                          </p:spTgt>
                                        </p:tgtEl>
                                      </p:cBhvr>
                                      <p:to x="100000" y="100000"/>
                                    </p:animScale>
                                    <p:animScale>
                                      <p:cBhvr>
                                        <p:cTn id="91" dur="26">
                                          <p:stCondLst>
                                            <p:cond delay="1312"/>
                                          </p:stCondLst>
                                        </p:cTn>
                                        <p:tgtEl>
                                          <p:spTgt spid="3">
                                            <p:txEl>
                                              <p:pRg st="3" end="3"/>
                                            </p:txEl>
                                          </p:spTgt>
                                        </p:tgtEl>
                                      </p:cBhvr>
                                      <p:to x="100000" y="80000"/>
                                    </p:animScale>
                                    <p:animScale>
                                      <p:cBhvr>
                                        <p:cTn id="92" dur="166" decel="50000">
                                          <p:stCondLst>
                                            <p:cond delay="1338"/>
                                          </p:stCondLst>
                                        </p:cTn>
                                        <p:tgtEl>
                                          <p:spTgt spid="3">
                                            <p:txEl>
                                              <p:pRg st="3" end="3"/>
                                            </p:txEl>
                                          </p:spTgt>
                                        </p:tgtEl>
                                      </p:cBhvr>
                                      <p:to x="100000" y="100000"/>
                                    </p:animScale>
                                    <p:animScale>
                                      <p:cBhvr>
                                        <p:cTn id="93" dur="26">
                                          <p:stCondLst>
                                            <p:cond delay="1642"/>
                                          </p:stCondLst>
                                        </p:cTn>
                                        <p:tgtEl>
                                          <p:spTgt spid="3">
                                            <p:txEl>
                                              <p:pRg st="3" end="3"/>
                                            </p:txEl>
                                          </p:spTgt>
                                        </p:tgtEl>
                                      </p:cBhvr>
                                      <p:to x="100000" y="90000"/>
                                    </p:animScale>
                                    <p:animScale>
                                      <p:cBhvr>
                                        <p:cTn id="94" dur="166" decel="50000">
                                          <p:stCondLst>
                                            <p:cond delay="1668"/>
                                          </p:stCondLst>
                                        </p:cTn>
                                        <p:tgtEl>
                                          <p:spTgt spid="3">
                                            <p:txEl>
                                              <p:pRg st="3" end="3"/>
                                            </p:txEl>
                                          </p:spTgt>
                                        </p:tgtEl>
                                      </p:cBhvr>
                                      <p:to x="100000" y="100000"/>
                                    </p:animScale>
                                    <p:animScale>
                                      <p:cBhvr>
                                        <p:cTn id="95" dur="26">
                                          <p:stCondLst>
                                            <p:cond delay="1808"/>
                                          </p:stCondLst>
                                        </p:cTn>
                                        <p:tgtEl>
                                          <p:spTgt spid="3">
                                            <p:txEl>
                                              <p:pRg st="3" end="3"/>
                                            </p:txEl>
                                          </p:spTgt>
                                        </p:tgtEl>
                                      </p:cBhvr>
                                      <p:to x="100000" y="95000"/>
                                    </p:animScale>
                                    <p:animScale>
                                      <p:cBhvr>
                                        <p:cTn id="96" dur="166" decel="50000">
                                          <p:stCondLst>
                                            <p:cond delay="1834"/>
                                          </p:stCondLst>
                                        </p:cTn>
                                        <p:tgtEl>
                                          <p:spTgt spid="3">
                                            <p:txEl>
                                              <p:pRg st="3" end="3"/>
                                            </p:txEl>
                                          </p:spTgt>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grpId="0" nodeType="clickEffect">
                                  <p:stCondLst>
                                    <p:cond delay="0"/>
                                  </p:stCondLst>
                                  <p:childTnLst>
                                    <p:set>
                                      <p:cBhvr>
                                        <p:cTn id="100" dur="1" fill="hold">
                                          <p:stCondLst>
                                            <p:cond delay="0"/>
                                          </p:stCondLst>
                                        </p:cTn>
                                        <p:tgtEl>
                                          <p:spTgt spid="3">
                                            <p:txEl>
                                              <p:pRg st="4" end="4"/>
                                            </p:txEl>
                                          </p:spTgt>
                                        </p:tgtEl>
                                        <p:attrNameLst>
                                          <p:attrName>style.visibility</p:attrName>
                                        </p:attrNameLst>
                                      </p:cBhvr>
                                      <p:to>
                                        <p:strVal val="visible"/>
                                      </p:to>
                                    </p:set>
                                    <p:animEffect transition="in" filter="wipe(down)">
                                      <p:cBhvr>
                                        <p:cTn id="101" dur="580">
                                          <p:stCondLst>
                                            <p:cond delay="0"/>
                                          </p:stCondLst>
                                        </p:cTn>
                                        <p:tgtEl>
                                          <p:spTgt spid="3">
                                            <p:txEl>
                                              <p:pRg st="4" end="4"/>
                                            </p:txEl>
                                          </p:spTgt>
                                        </p:tgtEl>
                                      </p:cBhvr>
                                    </p:animEffect>
                                    <p:anim calcmode="lin" valueType="num">
                                      <p:cBhvr>
                                        <p:cTn id="10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07" dur="26">
                                          <p:stCondLst>
                                            <p:cond delay="650"/>
                                          </p:stCondLst>
                                        </p:cTn>
                                        <p:tgtEl>
                                          <p:spTgt spid="3">
                                            <p:txEl>
                                              <p:pRg st="4" end="4"/>
                                            </p:txEl>
                                          </p:spTgt>
                                        </p:tgtEl>
                                      </p:cBhvr>
                                      <p:to x="100000" y="60000"/>
                                    </p:animScale>
                                    <p:animScale>
                                      <p:cBhvr>
                                        <p:cTn id="108" dur="166" decel="50000">
                                          <p:stCondLst>
                                            <p:cond delay="676"/>
                                          </p:stCondLst>
                                        </p:cTn>
                                        <p:tgtEl>
                                          <p:spTgt spid="3">
                                            <p:txEl>
                                              <p:pRg st="4" end="4"/>
                                            </p:txEl>
                                          </p:spTgt>
                                        </p:tgtEl>
                                      </p:cBhvr>
                                      <p:to x="100000" y="100000"/>
                                    </p:animScale>
                                    <p:animScale>
                                      <p:cBhvr>
                                        <p:cTn id="109" dur="26">
                                          <p:stCondLst>
                                            <p:cond delay="1312"/>
                                          </p:stCondLst>
                                        </p:cTn>
                                        <p:tgtEl>
                                          <p:spTgt spid="3">
                                            <p:txEl>
                                              <p:pRg st="4" end="4"/>
                                            </p:txEl>
                                          </p:spTgt>
                                        </p:tgtEl>
                                      </p:cBhvr>
                                      <p:to x="100000" y="80000"/>
                                    </p:animScale>
                                    <p:animScale>
                                      <p:cBhvr>
                                        <p:cTn id="110" dur="166" decel="50000">
                                          <p:stCondLst>
                                            <p:cond delay="1338"/>
                                          </p:stCondLst>
                                        </p:cTn>
                                        <p:tgtEl>
                                          <p:spTgt spid="3">
                                            <p:txEl>
                                              <p:pRg st="4" end="4"/>
                                            </p:txEl>
                                          </p:spTgt>
                                        </p:tgtEl>
                                      </p:cBhvr>
                                      <p:to x="100000" y="100000"/>
                                    </p:animScale>
                                    <p:animScale>
                                      <p:cBhvr>
                                        <p:cTn id="111" dur="26">
                                          <p:stCondLst>
                                            <p:cond delay="1642"/>
                                          </p:stCondLst>
                                        </p:cTn>
                                        <p:tgtEl>
                                          <p:spTgt spid="3">
                                            <p:txEl>
                                              <p:pRg st="4" end="4"/>
                                            </p:txEl>
                                          </p:spTgt>
                                        </p:tgtEl>
                                      </p:cBhvr>
                                      <p:to x="100000" y="90000"/>
                                    </p:animScale>
                                    <p:animScale>
                                      <p:cBhvr>
                                        <p:cTn id="112" dur="166" decel="50000">
                                          <p:stCondLst>
                                            <p:cond delay="1668"/>
                                          </p:stCondLst>
                                        </p:cTn>
                                        <p:tgtEl>
                                          <p:spTgt spid="3">
                                            <p:txEl>
                                              <p:pRg st="4" end="4"/>
                                            </p:txEl>
                                          </p:spTgt>
                                        </p:tgtEl>
                                      </p:cBhvr>
                                      <p:to x="100000" y="100000"/>
                                    </p:animScale>
                                    <p:animScale>
                                      <p:cBhvr>
                                        <p:cTn id="113" dur="26">
                                          <p:stCondLst>
                                            <p:cond delay="1808"/>
                                          </p:stCondLst>
                                        </p:cTn>
                                        <p:tgtEl>
                                          <p:spTgt spid="3">
                                            <p:txEl>
                                              <p:pRg st="4" end="4"/>
                                            </p:txEl>
                                          </p:spTgt>
                                        </p:tgtEl>
                                      </p:cBhvr>
                                      <p:to x="100000" y="95000"/>
                                    </p:animScale>
                                    <p:animScale>
                                      <p:cBhvr>
                                        <p:cTn id="114" dur="166" decel="50000">
                                          <p:stCondLst>
                                            <p:cond delay="1834"/>
                                          </p:stCondLst>
                                        </p:cTn>
                                        <p:tgtEl>
                                          <p:spTgt spid="3">
                                            <p:txEl>
                                              <p:pRg st="4" end="4"/>
                                            </p:txEl>
                                          </p:spTgt>
                                        </p:tgtEl>
                                      </p:cBhvr>
                                      <p:to x="100000" y="100000"/>
                                    </p:animScale>
                                  </p:childTnLst>
                                </p:cTn>
                              </p:par>
                            </p:childTnLst>
                          </p:cTn>
                        </p:par>
                      </p:childTnLst>
                    </p:cTn>
                  </p:par>
                  <p:par>
                    <p:cTn id="115" fill="hold">
                      <p:stCondLst>
                        <p:cond delay="indefinite"/>
                      </p:stCondLst>
                      <p:childTnLst>
                        <p:par>
                          <p:cTn id="116" fill="hold">
                            <p:stCondLst>
                              <p:cond delay="0"/>
                            </p:stCondLst>
                            <p:childTnLst>
                              <p:par>
                                <p:cTn id="117" presetID="26" presetClass="entr" presetSubtype="0" fill="hold" grpId="0" nodeType="clickEffect">
                                  <p:stCondLst>
                                    <p:cond delay="0"/>
                                  </p:stCondLst>
                                  <p:childTnLst>
                                    <p:set>
                                      <p:cBhvr>
                                        <p:cTn id="118" dur="1" fill="hold">
                                          <p:stCondLst>
                                            <p:cond delay="0"/>
                                          </p:stCondLst>
                                        </p:cTn>
                                        <p:tgtEl>
                                          <p:spTgt spid="3">
                                            <p:txEl>
                                              <p:pRg st="5" end="5"/>
                                            </p:txEl>
                                          </p:spTgt>
                                        </p:tgtEl>
                                        <p:attrNameLst>
                                          <p:attrName>style.visibility</p:attrName>
                                        </p:attrNameLst>
                                      </p:cBhvr>
                                      <p:to>
                                        <p:strVal val="visible"/>
                                      </p:to>
                                    </p:set>
                                    <p:animEffect transition="in" filter="wipe(down)">
                                      <p:cBhvr>
                                        <p:cTn id="119" dur="580">
                                          <p:stCondLst>
                                            <p:cond delay="0"/>
                                          </p:stCondLst>
                                        </p:cTn>
                                        <p:tgtEl>
                                          <p:spTgt spid="3">
                                            <p:txEl>
                                              <p:pRg st="5" end="5"/>
                                            </p:txEl>
                                          </p:spTgt>
                                        </p:tgtEl>
                                      </p:cBhvr>
                                    </p:animEffect>
                                    <p:anim calcmode="lin" valueType="num">
                                      <p:cBhvr>
                                        <p:cTn id="120"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3">
                                            <p:txEl>
                                              <p:pRg st="5" end="5"/>
                                            </p:txEl>
                                          </p:spTgt>
                                        </p:tgtEl>
                                      </p:cBhvr>
                                      <p:to x="100000" y="60000"/>
                                    </p:animScale>
                                    <p:animScale>
                                      <p:cBhvr>
                                        <p:cTn id="126" dur="166" decel="50000">
                                          <p:stCondLst>
                                            <p:cond delay="676"/>
                                          </p:stCondLst>
                                        </p:cTn>
                                        <p:tgtEl>
                                          <p:spTgt spid="3">
                                            <p:txEl>
                                              <p:pRg st="5" end="5"/>
                                            </p:txEl>
                                          </p:spTgt>
                                        </p:tgtEl>
                                      </p:cBhvr>
                                      <p:to x="100000" y="100000"/>
                                    </p:animScale>
                                    <p:animScale>
                                      <p:cBhvr>
                                        <p:cTn id="127" dur="26">
                                          <p:stCondLst>
                                            <p:cond delay="1312"/>
                                          </p:stCondLst>
                                        </p:cTn>
                                        <p:tgtEl>
                                          <p:spTgt spid="3">
                                            <p:txEl>
                                              <p:pRg st="5" end="5"/>
                                            </p:txEl>
                                          </p:spTgt>
                                        </p:tgtEl>
                                      </p:cBhvr>
                                      <p:to x="100000" y="80000"/>
                                    </p:animScale>
                                    <p:animScale>
                                      <p:cBhvr>
                                        <p:cTn id="128" dur="166" decel="50000">
                                          <p:stCondLst>
                                            <p:cond delay="1338"/>
                                          </p:stCondLst>
                                        </p:cTn>
                                        <p:tgtEl>
                                          <p:spTgt spid="3">
                                            <p:txEl>
                                              <p:pRg st="5" end="5"/>
                                            </p:txEl>
                                          </p:spTgt>
                                        </p:tgtEl>
                                      </p:cBhvr>
                                      <p:to x="100000" y="100000"/>
                                    </p:animScale>
                                    <p:animScale>
                                      <p:cBhvr>
                                        <p:cTn id="129" dur="26">
                                          <p:stCondLst>
                                            <p:cond delay="1642"/>
                                          </p:stCondLst>
                                        </p:cTn>
                                        <p:tgtEl>
                                          <p:spTgt spid="3">
                                            <p:txEl>
                                              <p:pRg st="5" end="5"/>
                                            </p:txEl>
                                          </p:spTgt>
                                        </p:tgtEl>
                                      </p:cBhvr>
                                      <p:to x="100000" y="90000"/>
                                    </p:animScale>
                                    <p:animScale>
                                      <p:cBhvr>
                                        <p:cTn id="130" dur="166" decel="50000">
                                          <p:stCondLst>
                                            <p:cond delay="1668"/>
                                          </p:stCondLst>
                                        </p:cTn>
                                        <p:tgtEl>
                                          <p:spTgt spid="3">
                                            <p:txEl>
                                              <p:pRg st="5" end="5"/>
                                            </p:txEl>
                                          </p:spTgt>
                                        </p:tgtEl>
                                      </p:cBhvr>
                                      <p:to x="100000" y="100000"/>
                                    </p:animScale>
                                    <p:animScale>
                                      <p:cBhvr>
                                        <p:cTn id="131" dur="26">
                                          <p:stCondLst>
                                            <p:cond delay="1808"/>
                                          </p:stCondLst>
                                        </p:cTn>
                                        <p:tgtEl>
                                          <p:spTgt spid="3">
                                            <p:txEl>
                                              <p:pRg st="5" end="5"/>
                                            </p:txEl>
                                          </p:spTgt>
                                        </p:tgtEl>
                                      </p:cBhvr>
                                      <p:to x="100000" y="95000"/>
                                    </p:animScale>
                                    <p:animScale>
                                      <p:cBhvr>
                                        <p:cTn id="132"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3"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91E89-1B9A-4F43-BA3B-7F9D86A50E66}"/>
              </a:ext>
            </a:extLst>
          </p:cNvPr>
          <p:cNvSpPr>
            <a:spLocks noGrp="1"/>
          </p:cNvSpPr>
          <p:nvPr>
            <p:ph type="title"/>
          </p:nvPr>
        </p:nvSpPr>
        <p:spPr>
          <a:xfrm>
            <a:off x="4368248" y="2935118"/>
            <a:ext cx="3455503" cy="987763"/>
          </a:xfrm>
        </p:spPr>
        <p:txBody>
          <a:bodyPr>
            <a:normAutofit/>
          </a:bodyPr>
          <a:lstStyle/>
          <a:p>
            <a:pPr algn="ctr"/>
            <a:r>
              <a:rPr lang="en-GB" sz="2800" dirty="0"/>
              <a:t>conclusion</a:t>
            </a:r>
          </a:p>
        </p:txBody>
      </p:sp>
      <p:pic>
        <p:nvPicPr>
          <p:cNvPr id="6" name="Audio 5">
            <a:hlinkClick r:id="" action="ppaction://media"/>
            <a:extLst>
              <a:ext uri="{FF2B5EF4-FFF2-40B4-BE49-F238E27FC236}">
                <a16:creationId xmlns:a16="http://schemas.microsoft.com/office/drawing/2014/main" id="{DBD6EDCD-1E3F-4106-9190-6EA3B2D6009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904678585"/>
      </p:ext>
    </p:extLst>
  </p:cSld>
  <p:clrMapOvr>
    <a:masterClrMapping/>
  </p:clrMapOvr>
  <mc:AlternateContent xmlns:mc="http://schemas.openxmlformats.org/markup-compatibility/2006">
    <mc:Choice xmlns:p14="http://schemas.microsoft.com/office/powerpoint/2010/main" Requires="p14">
      <p:transition spd="slow" p14:dur="2500" advTm="33338">
        <p14:vortex dir="r"/>
      </p:transition>
    </mc:Choice>
    <mc:Fallback>
      <p:transition spd="slow" advTm="333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DBEA8-E7EE-4C91-8772-9BB92A17A8AC}"/>
              </a:ext>
            </a:extLst>
          </p:cNvPr>
          <p:cNvSpPr>
            <a:spLocks noGrp="1"/>
          </p:cNvSpPr>
          <p:nvPr>
            <p:ph type="title"/>
          </p:nvPr>
        </p:nvSpPr>
        <p:spPr>
          <a:xfrm>
            <a:off x="1804746" y="3003308"/>
            <a:ext cx="8582507" cy="851384"/>
          </a:xfrm>
        </p:spPr>
        <p:txBody>
          <a:bodyPr>
            <a:normAutofit/>
          </a:bodyPr>
          <a:lstStyle/>
          <a:p>
            <a:pPr algn="ctr"/>
            <a:r>
              <a:rPr lang="en-GB" sz="2800" dirty="0"/>
              <a:t>Please see a list of references in the notes below</a:t>
            </a:r>
          </a:p>
        </p:txBody>
      </p:sp>
      <p:pic>
        <p:nvPicPr>
          <p:cNvPr id="5" name="Audio 4">
            <a:hlinkClick r:id="" action="ppaction://media"/>
            <a:extLst>
              <a:ext uri="{FF2B5EF4-FFF2-40B4-BE49-F238E27FC236}">
                <a16:creationId xmlns:a16="http://schemas.microsoft.com/office/drawing/2014/main" id="{CAE501B9-6FAE-4FA9-8759-8EE8BE7990A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059407101"/>
      </p:ext>
    </p:extLst>
  </p:cSld>
  <p:clrMapOvr>
    <a:masterClrMapping/>
  </p:clrMapOvr>
  <mc:AlternateContent xmlns:mc="http://schemas.openxmlformats.org/markup-compatibility/2006">
    <mc:Choice xmlns:p14="http://schemas.microsoft.com/office/powerpoint/2010/main" Requires="p14">
      <p:transition spd="slow" p14:dur="2500" advTm="10720">
        <p14:vortex dir="r"/>
      </p:transition>
    </mc:Choice>
    <mc:Fallback>
      <p:transition spd="slow" advTm="107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7" dur="26">
                                          <p:stCondLst>
                                            <p:cond delay="650"/>
                                          </p:stCondLst>
                                        </p:cTn>
                                        <p:tgtEl>
                                          <p:spTgt spid="2"/>
                                        </p:tgtEl>
                                      </p:cBhvr>
                                      <p:to x="100000" y="60000"/>
                                    </p:animScale>
                                    <p:animScale>
                                      <p:cBhvr>
                                        <p:cTn id="18" dur="166" decel="50000">
                                          <p:stCondLst>
                                            <p:cond delay="676"/>
                                          </p:stCondLst>
                                        </p:cTn>
                                        <p:tgtEl>
                                          <p:spTgt spid="2"/>
                                        </p:tgtEl>
                                      </p:cBhvr>
                                      <p:to x="100000" y="100000"/>
                                    </p:animScale>
                                    <p:animScale>
                                      <p:cBhvr>
                                        <p:cTn id="19" dur="26">
                                          <p:stCondLst>
                                            <p:cond delay="1312"/>
                                          </p:stCondLst>
                                        </p:cTn>
                                        <p:tgtEl>
                                          <p:spTgt spid="2"/>
                                        </p:tgtEl>
                                      </p:cBhvr>
                                      <p:to x="100000" y="80000"/>
                                    </p:animScale>
                                    <p:animScale>
                                      <p:cBhvr>
                                        <p:cTn id="20" dur="166" decel="50000">
                                          <p:stCondLst>
                                            <p:cond delay="1338"/>
                                          </p:stCondLst>
                                        </p:cTn>
                                        <p:tgtEl>
                                          <p:spTgt spid="2"/>
                                        </p:tgtEl>
                                      </p:cBhvr>
                                      <p:to x="100000" y="100000"/>
                                    </p:animScale>
                                    <p:animScale>
                                      <p:cBhvr>
                                        <p:cTn id="21" dur="26">
                                          <p:stCondLst>
                                            <p:cond delay="1642"/>
                                          </p:stCondLst>
                                        </p:cTn>
                                        <p:tgtEl>
                                          <p:spTgt spid="2"/>
                                        </p:tgtEl>
                                      </p:cBhvr>
                                      <p:to x="100000" y="90000"/>
                                    </p:animScale>
                                    <p:animScale>
                                      <p:cBhvr>
                                        <p:cTn id="22" dur="166" decel="50000">
                                          <p:stCondLst>
                                            <p:cond delay="1668"/>
                                          </p:stCondLst>
                                        </p:cTn>
                                        <p:tgtEl>
                                          <p:spTgt spid="2"/>
                                        </p:tgtEl>
                                      </p:cBhvr>
                                      <p:to x="100000" y="100000"/>
                                    </p:animScale>
                                    <p:animScale>
                                      <p:cBhvr>
                                        <p:cTn id="23" dur="26">
                                          <p:stCondLst>
                                            <p:cond delay="1808"/>
                                          </p:stCondLst>
                                        </p:cTn>
                                        <p:tgtEl>
                                          <p:spTgt spid="2"/>
                                        </p:tgtEl>
                                      </p:cBhvr>
                                      <p:to x="100000" y="95000"/>
                                    </p:animScale>
                                    <p:animScale>
                                      <p:cBhvr>
                                        <p:cTn id="24"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8.1"/>
</p:tagLst>
</file>

<file path=ppt/tags/tag2.xml><?xml version="1.0" encoding="utf-8"?>
<p:tagLst xmlns:a="http://schemas.openxmlformats.org/drawingml/2006/main" xmlns:r="http://schemas.openxmlformats.org/officeDocument/2006/relationships" xmlns:p="http://schemas.openxmlformats.org/presentationml/2006/main">
  <p:tag name="TIMING" val="|2.2|15.5|1.8|2.3|2|4.2|1.6|2.1"/>
</p:tagLst>
</file>

<file path=ppt/tags/tag3.xml><?xml version="1.0" encoding="utf-8"?>
<p:tagLst xmlns:a="http://schemas.openxmlformats.org/drawingml/2006/main" xmlns:r="http://schemas.openxmlformats.org/officeDocument/2006/relationships" xmlns:p="http://schemas.openxmlformats.org/presentationml/2006/main">
  <p:tag name="TIMING" val="|0.5|3.5|8.5|16.9|3.4|3.7|4.1|79.9"/>
</p:tagLst>
</file>

<file path=ppt/tags/tag4.xml><?xml version="1.0" encoding="utf-8"?>
<p:tagLst xmlns:a="http://schemas.openxmlformats.org/drawingml/2006/main" xmlns:r="http://schemas.openxmlformats.org/officeDocument/2006/relationships" xmlns:p="http://schemas.openxmlformats.org/presentationml/2006/main">
  <p:tag name="TIMING" val="|1.1|2.7|8.8|31.7|3.3|2.2|12.1"/>
</p:tagLst>
</file>

<file path=ppt/tags/tag5.xml><?xml version="1.0" encoding="utf-8"?>
<p:tagLst xmlns:a="http://schemas.openxmlformats.org/drawingml/2006/main" xmlns:r="http://schemas.openxmlformats.org/officeDocument/2006/relationships" xmlns:p="http://schemas.openxmlformats.org/presentationml/2006/main">
  <p:tag name="TIMING" val="|0.5|2.8|5.4|2.8|88.9"/>
</p:tagLst>
</file>

<file path=ppt/tags/tag6.xml><?xml version="1.0" encoding="utf-8"?>
<p:tagLst xmlns:a="http://schemas.openxmlformats.org/drawingml/2006/main" xmlns:r="http://schemas.openxmlformats.org/officeDocument/2006/relationships" xmlns:p="http://schemas.openxmlformats.org/presentationml/2006/main">
  <p:tag name="TIMING" val="|1.2|2.2"/>
</p:tagLst>
</file>

<file path=ppt/tags/tag7.xml><?xml version="1.0" encoding="utf-8"?>
<p:tagLst xmlns:a="http://schemas.openxmlformats.org/drawingml/2006/main" xmlns:r="http://schemas.openxmlformats.org/officeDocument/2006/relationships" xmlns:p="http://schemas.openxmlformats.org/presentationml/2006/main">
  <p:tag name="TIMING" val="|1.4|2.1|23|8.5"/>
</p:tagLst>
</file>

<file path=ppt/tags/tag8.xml><?xml version="1.0" encoding="utf-8"?>
<p:tagLst xmlns:a="http://schemas.openxmlformats.org/drawingml/2006/main" xmlns:r="http://schemas.openxmlformats.org/officeDocument/2006/relationships" xmlns:p="http://schemas.openxmlformats.org/presentationml/2006/main">
  <p:tag name="TIMING" val="|2.6|2.2|12.6|13.5|28|21.1"/>
</p:tagLst>
</file>

<file path=ppt/tags/tag9.xml><?xml version="1.0" encoding="utf-8"?>
<p:tagLst xmlns:a="http://schemas.openxmlformats.org/drawingml/2006/main" xmlns:r="http://schemas.openxmlformats.org/officeDocument/2006/relationships" xmlns:p="http://schemas.openxmlformats.org/presentationml/2006/main">
  <p:tag name="TIMING" val="|2.4|6.9|25.8|72.5"/>
</p:tagLst>
</file>

<file path=ppt/tags/tag10.xml><?xml version="1.0" encoding="utf-8"?>
<p:tagLst xmlns:a="http://schemas.openxmlformats.org/drawingml/2006/main" xmlns:r="http://schemas.openxmlformats.org/officeDocument/2006/relationships" xmlns:p="http://schemas.openxmlformats.org/presentationml/2006/main">
  <p:tag name="TIMING" val="|0.9|2.4|2.1|1.8|2|2.8|3.7"/>
</p:tagLst>
</file>

<file path=ppt/tags/tag11.xml><?xml version="1.0" encoding="utf-8"?>
<p:tagLst xmlns:a="http://schemas.openxmlformats.org/drawingml/2006/main" xmlns:r="http://schemas.openxmlformats.org/officeDocument/2006/relationships" xmlns:p="http://schemas.openxmlformats.org/presentationml/2006/main">
  <p:tag name="TIMING" val="|2.7"/>
</p:tagLst>
</file>

<file path=ppt/tags/tag12.xml><?xml version="1.0" encoding="utf-8"?>
<p:tagLst xmlns:a="http://schemas.openxmlformats.org/drawingml/2006/main" xmlns:r="http://schemas.openxmlformats.org/officeDocument/2006/relationships" xmlns:p="http://schemas.openxmlformats.org/presentationml/2006/main">
  <p:tag name="TIMING"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1203</TotalTime>
  <Words>4243</Words>
  <Application>Microsoft Office PowerPoint</Application>
  <PresentationFormat>Widescreen</PresentationFormat>
  <Paragraphs>161</Paragraphs>
  <Slides>12</Slides>
  <Notes>12</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Symbol</vt:lpstr>
      <vt:lpstr>Times New Roman</vt:lpstr>
      <vt:lpstr>Tw Cen MT</vt:lpstr>
      <vt:lpstr>Circuit</vt:lpstr>
      <vt:lpstr>Digital Business (BMSP6002) Dr Roisin Mullins presentation Joaquim Anthony Fernandes (1805865)</vt:lpstr>
      <vt:lpstr>Introduction</vt:lpstr>
      <vt:lpstr>The sharing economy</vt:lpstr>
      <vt:lpstr>Peer to peer sharing economy</vt:lpstr>
      <vt:lpstr>Airbnb’s sharing economy</vt:lpstr>
      <vt:lpstr>Airbnb’s value creation on peer to peer accommodation networks</vt:lpstr>
      <vt:lpstr>  DIGITAL DISRUPTION</vt:lpstr>
      <vt:lpstr>Airbnb’s digital disruption</vt:lpstr>
      <vt:lpstr>Networks in china</vt:lpstr>
      <vt:lpstr>Networks in china</vt:lpstr>
      <vt:lpstr>conclusion</vt:lpstr>
      <vt:lpstr>Please see a list of references in the notes below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jaferny2233@googlemail.com</dc:creator>
  <cp:lastModifiedBy>jaferny2233@googlemail.com</cp:lastModifiedBy>
  <cp:revision>40</cp:revision>
  <cp:lastPrinted>2021-02-24T22:26:17Z</cp:lastPrinted>
  <dcterms:created xsi:type="dcterms:W3CDTF">2021-02-09T14:32:53Z</dcterms:created>
  <dcterms:modified xsi:type="dcterms:W3CDTF">2021-02-24T23:48:38Z</dcterms:modified>
</cp:coreProperties>
</file>