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ableStyles" Target="tableStyle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theme" Target="theme/theme1.xml" /><Relationship Id="rId5" Type="http://schemas.openxmlformats.org/officeDocument/2006/relationships/slide" Target="slides/slide4.xml" /><Relationship Id="rId10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presProps" Target="presProps.xml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8CCB11-EB28-431D-B735-2181549C13A8}" type="doc">
      <dgm:prSet loTypeId="urn:microsoft.com/office/officeart/2005/8/layout/arrow5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664F408-A484-4492-8F0F-8F2C3D8C5409}">
      <dgm:prSet/>
      <dgm:spPr/>
      <dgm:t>
        <a:bodyPr/>
        <a:lstStyle/>
        <a:p>
          <a:r>
            <a:rPr lang="en-GB" b="1"/>
            <a:t>STRENGTHS</a:t>
          </a:r>
          <a:endParaRPr lang="en-US"/>
        </a:p>
      </dgm:t>
    </dgm:pt>
    <dgm:pt modelId="{B7DE5AB1-1937-49BA-9F29-E9BC8CD2E133}" type="parTrans" cxnId="{1E809D2C-043D-458B-B5AC-F09108FD5637}">
      <dgm:prSet/>
      <dgm:spPr/>
      <dgm:t>
        <a:bodyPr/>
        <a:lstStyle/>
        <a:p>
          <a:endParaRPr lang="en-US"/>
        </a:p>
      </dgm:t>
    </dgm:pt>
    <dgm:pt modelId="{E3DDB003-D34C-4D18-97BA-F3D871057018}" type="sibTrans" cxnId="{1E809D2C-043D-458B-B5AC-F09108FD5637}">
      <dgm:prSet/>
      <dgm:spPr/>
      <dgm:t>
        <a:bodyPr/>
        <a:lstStyle/>
        <a:p>
          <a:endParaRPr lang="en-US"/>
        </a:p>
      </dgm:t>
    </dgm:pt>
    <dgm:pt modelId="{E2552CE2-5BC8-44BB-9990-B30B8E56587B}">
      <dgm:prSet/>
      <dgm:spPr/>
      <dgm:t>
        <a:bodyPr/>
        <a:lstStyle/>
        <a:p>
          <a:r>
            <a:rPr lang="en-GB" b="1"/>
            <a:t>Good payment</a:t>
          </a:r>
          <a:endParaRPr lang="en-US"/>
        </a:p>
      </dgm:t>
    </dgm:pt>
    <dgm:pt modelId="{0D25D94E-E79B-4D53-A722-DAC20E185E41}" type="parTrans" cxnId="{98C35DD0-3B1A-456C-80FE-A34519E7C70A}">
      <dgm:prSet/>
      <dgm:spPr/>
      <dgm:t>
        <a:bodyPr/>
        <a:lstStyle/>
        <a:p>
          <a:endParaRPr lang="en-US"/>
        </a:p>
      </dgm:t>
    </dgm:pt>
    <dgm:pt modelId="{5038ADE8-6602-48C5-919A-ED525B563F08}" type="sibTrans" cxnId="{98C35DD0-3B1A-456C-80FE-A34519E7C70A}">
      <dgm:prSet/>
      <dgm:spPr/>
      <dgm:t>
        <a:bodyPr/>
        <a:lstStyle/>
        <a:p>
          <a:endParaRPr lang="en-US"/>
        </a:p>
      </dgm:t>
    </dgm:pt>
    <dgm:pt modelId="{501478E0-B11C-405A-95CD-33BE8053AD70}">
      <dgm:prSet/>
      <dgm:spPr/>
      <dgm:t>
        <a:bodyPr/>
        <a:lstStyle/>
        <a:p>
          <a:r>
            <a:rPr lang="en-GB" b="1"/>
            <a:t>Sick pay</a:t>
          </a:r>
          <a:endParaRPr lang="en-US"/>
        </a:p>
      </dgm:t>
    </dgm:pt>
    <dgm:pt modelId="{34F800D5-B92B-470B-A54E-D638F040B184}" type="parTrans" cxnId="{8CF69B0D-CB96-41CE-BE95-48964FA80CD6}">
      <dgm:prSet/>
      <dgm:spPr/>
      <dgm:t>
        <a:bodyPr/>
        <a:lstStyle/>
        <a:p>
          <a:endParaRPr lang="en-US"/>
        </a:p>
      </dgm:t>
    </dgm:pt>
    <dgm:pt modelId="{ACB14BB9-397F-4455-A097-9C6CC9F1AFA8}" type="sibTrans" cxnId="{8CF69B0D-CB96-41CE-BE95-48964FA80CD6}">
      <dgm:prSet/>
      <dgm:spPr/>
      <dgm:t>
        <a:bodyPr/>
        <a:lstStyle/>
        <a:p>
          <a:endParaRPr lang="en-US"/>
        </a:p>
      </dgm:t>
    </dgm:pt>
    <dgm:pt modelId="{B919A7FD-39E6-4092-A7FE-A182EF5CDAFD}">
      <dgm:prSet/>
      <dgm:spPr/>
      <dgm:t>
        <a:bodyPr/>
        <a:lstStyle/>
        <a:p>
          <a:r>
            <a:rPr lang="en-GB" b="1"/>
            <a:t>Maternity pay</a:t>
          </a:r>
          <a:endParaRPr lang="en-US"/>
        </a:p>
      </dgm:t>
    </dgm:pt>
    <dgm:pt modelId="{E5BB7B1A-92F0-47F2-B4EA-668872C1CA7B}" type="parTrans" cxnId="{64E5A9EE-9E44-47CB-B483-A042023BE8AF}">
      <dgm:prSet/>
      <dgm:spPr/>
      <dgm:t>
        <a:bodyPr/>
        <a:lstStyle/>
        <a:p>
          <a:endParaRPr lang="en-US"/>
        </a:p>
      </dgm:t>
    </dgm:pt>
    <dgm:pt modelId="{B33B9DA4-A6D9-4C2A-9084-EEF636716987}" type="sibTrans" cxnId="{64E5A9EE-9E44-47CB-B483-A042023BE8AF}">
      <dgm:prSet/>
      <dgm:spPr/>
      <dgm:t>
        <a:bodyPr/>
        <a:lstStyle/>
        <a:p>
          <a:endParaRPr lang="en-US"/>
        </a:p>
      </dgm:t>
    </dgm:pt>
    <dgm:pt modelId="{679D8EBE-BBCF-4E12-AAA3-F4BA6A2A3B19}">
      <dgm:prSet/>
      <dgm:spPr/>
      <dgm:t>
        <a:bodyPr/>
        <a:lstStyle/>
        <a:p>
          <a:r>
            <a:rPr lang="en-GB" b="1"/>
            <a:t>Extra support during their first 2 years in teaching</a:t>
          </a:r>
          <a:endParaRPr lang="en-US"/>
        </a:p>
      </dgm:t>
    </dgm:pt>
    <dgm:pt modelId="{8003BF85-0EAF-4732-86F9-4B26C0A7A4BA}" type="parTrans" cxnId="{44EB762C-68E0-4A10-B038-8A87DBA9974B}">
      <dgm:prSet/>
      <dgm:spPr/>
      <dgm:t>
        <a:bodyPr/>
        <a:lstStyle/>
        <a:p>
          <a:endParaRPr lang="en-US"/>
        </a:p>
      </dgm:t>
    </dgm:pt>
    <dgm:pt modelId="{DF414013-0722-4506-87AE-2B31ED275BD0}" type="sibTrans" cxnId="{44EB762C-68E0-4A10-B038-8A87DBA9974B}">
      <dgm:prSet/>
      <dgm:spPr/>
      <dgm:t>
        <a:bodyPr/>
        <a:lstStyle/>
        <a:p>
          <a:endParaRPr lang="en-US"/>
        </a:p>
      </dgm:t>
    </dgm:pt>
    <dgm:pt modelId="{2D5F1D57-A39C-5B42-970C-27993B9AE2F4}" type="pres">
      <dgm:prSet presAssocID="{FF8CCB11-EB28-431D-B735-2181549C13A8}" presName="diagram" presStyleCnt="0">
        <dgm:presLayoutVars>
          <dgm:dir/>
          <dgm:resizeHandles val="exact"/>
        </dgm:presLayoutVars>
      </dgm:prSet>
      <dgm:spPr/>
    </dgm:pt>
    <dgm:pt modelId="{40572FFC-B2EB-D541-900D-4574120B35F6}" type="pres">
      <dgm:prSet presAssocID="{3664F408-A484-4492-8F0F-8F2C3D8C5409}" presName="arrow" presStyleLbl="node1" presStyleIdx="0" presStyleCnt="1">
        <dgm:presLayoutVars>
          <dgm:bulletEnabled val="1"/>
        </dgm:presLayoutVars>
      </dgm:prSet>
      <dgm:spPr/>
    </dgm:pt>
  </dgm:ptLst>
  <dgm:cxnLst>
    <dgm:cxn modelId="{4A35DA02-BBCE-FB42-86D5-EE86AE7F0A06}" type="presOf" srcId="{E2552CE2-5BC8-44BB-9990-B30B8E56587B}" destId="{40572FFC-B2EB-D541-900D-4574120B35F6}" srcOrd="0" destOrd="1" presId="urn:microsoft.com/office/officeart/2005/8/layout/arrow5"/>
    <dgm:cxn modelId="{8CF69B0D-CB96-41CE-BE95-48964FA80CD6}" srcId="{3664F408-A484-4492-8F0F-8F2C3D8C5409}" destId="{501478E0-B11C-405A-95CD-33BE8053AD70}" srcOrd="1" destOrd="0" parTransId="{34F800D5-B92B-470B-A54E-D638F040B184}" sibTransId="{ACB14BB9-397F-4455-A097-9C6CC9F1AFA8}"/>
    <dgm:cxn modelId="{44EB762C-68E0-4A10-B038-8A87DBA9974B}" srcId="{3664F408-A484-4492-8F0F-8F2C3D8C5409}" destId="{679D8EBE-BBCF-4E12-AAA3-F4BA6A2A3B19}" srcOrd="3" destOrd="0" parTransId="{8003BF85-0EAF-4732-86F9-4B26C0A7A4BA}" sibTransId="{DF414013-0722-4506-87AE-2B31ED275BD0}"/>
    <dgm:cxn modelId="{1E809D2C-043D-458B-B5AC-F09108FD5637}" srcId="{FF8CCB11-EB28-431D-B735-2181549C13A8}" destId="{3664F408-A484-4492-8F0F-8F2C3D8C5409}" srcOrd="0" destOrd="0" parTransId="{B7DE5AB1-1937-49BA-9F29-E9BC8CD2E133}" sibTransId="{E3DDB003-D34C-4D18-97BA-F3D871057018}"/>
    <dgm:cxn modelId="{EEDAB22F-A044-2E46-AFAD-7D1E3FD4C033}" type="presOf" srcId="{3664F408-A484-4492-8F0F-8F2C3D8C5409}" destId="{40572FFC-B2EB-D541-900D-4574120B35F6}" srcOrd="0" destOrd="0" presId="urn:microsoft.com/office/officeart/2005/8/layout/arrow5"/>
    <dgm:cxn modelId="{15515B74-88B4-5D48-B13D-8360F8BF95A8}" type="presOf" srcId="{501478E0-B11C-405A-95CD-33BE8053AD70}" destId="{40572FFC-B2EB-D541-900D-4574120B35F6}" srcOrd="0" destOrd="2" presId="urn:microsoft.com/office/officeart/2005/8/layout/arrow5"/>
    <dgm:cxn modelId="{7621C754-094D-A047-8FC7-08982AF642B5}" type="presOf" srcId="{679D8EBE-BBCF-4E12-AAA3-F4BA6A2A3B19}" destId="{40572FFC-B2EB-D541-900D-4574120B35F6}" srcOrd="0" destOrd="4" presId="urn:microsoft.com/office/officeart/2005/8/layout/arrow5"/>
    <dgm:cxn modelId="{212F30B6-2948-874E-98A8-E7E2FEF68D24}" type="presOf" srcId="{FF8CCB11-EB28-431D-B735-2181549C13A8}" destId="{2D5F1D57-A39C-5B42-970C-27993B9AE2F4}" srcOrd="0" destOrd="0" presId="urn:microsoft.com/office/officeart/2005/8/layout/arrow5"/>
    <dgm:cxn modelId="{98C35DD0-3B1A-456C-80FE-A34519E7C70A}" srcId="{3664F408-A484-4492-8F0F-8F2C3D8C5409}" destId="{E2552CE2-5BC8-44BB-9990-B30B8E56587B}" srcOrd="0" destOrd="0" parTransId="{0D25D94E-E79B-4D53-A722-DAC20E185E41}" sibTransId="{5038ADE8-6602-48C5-919A-ED525B563F08}"/>
    <dgm:cxn modelId="{64E5A9EE-9E44-47CB-B483-A042023BE8AF}" srcId="{3664F408-A484-4492-8F0F-8F2C3D8C5409}" destId="{B919A7FD-39E6-4092-A7FE-A182EF5CDAFD}" srcOrd="2" destOrd="0" parTransId="{E5BB7B1A-92F0-47F2-B4EA-668872C1CA7B}" sibTransId="{B33B9DA4-A6D9-4C2A-9084-EEF636716987}"/>
    <dgm:cxn modelId="{53C88DF8-536D-D84B-93F8-566DBE3A7077}" type="presOf" srcId="{B919A7FD-39E6-4092-A7FE-A182EF5CDAFD}" destId="{40572FFC-B2EB-D541-900D-4574120B35F6}" srcOrd="0" destOrd="3" presId="urn:microsoft.com/office/officeart/2005/8/layout/arrow5"/>
    <dgm:cxn modelId="{058D3090-EC67-374C-B3D2-AB164CB69C8D}" type="presParOf" srcId="{2D5F1D57-A39C-5B42-970C-27993B9AE2F4}" destId="{40572FFC-B2EB-D541-900D-4574120B35F6}" srcOrd="0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572FFC-B2EB-D541-900D-4574120B35F6}">
      <dsp:nvSpPr>
        <dsp:cNvPr id="0" name=""/>
        <dsp:cNvSpPr/>
      </dsp:nvSpPr>
      <dsp:spPr>
        <a:xfrm>
          <a:off x="667389" y="1339"/>
          <a:ext cx="3823008" cy="3823008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/>
            <a:t>STRENGTHS</a:t>
          </a:r>
          <a:endParaRPr lang="en-US" sz="2300" kern="120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b="1" kern="1200"/>
            <a:t>Good payment</a:t>
          </a:r>
          <a:endParaRPr lang="en-US" sz="1800" kern="120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b="1" kern="1200"/>
            <a:t>Sick pay</a:t>
          </a:r>
          <a:endParaRPr lang="en-US" sz="1800" kern="120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b="1" kern="1200"/>
            <a:t>Maternity pay</a:t>
          </a:r>
          <a:endParaRPr lang="en-US" sz="1800" kern="120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b="1" kern="1200"/>
            <a:t>Extra support during their first 2 years in teaching</a:t>
          </a:r>
          <a:endParaRPr lang="en-US" sz="1800" kern="1200"/>
        </a:p>
      </dsp:txBody>
      <dsp:txXfrm>
        <a:off x="1623141" y="1339"/>
        <a:ext cx="1911504" cy="31539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125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BEB22-62E9-CFFD-0D33-21D026CF80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A7BDCD-2158-8D26-9C24-2981CD434E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D8FAEC-2DF5-AAEC-FC64-2D791CB81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8FD2B-2E71-A846-92A5-E535E9DDD98C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CD9BAC-EA1A-C804-D28A-5BA29D594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075F27-4CA9-14B9-38CE-A50EF527E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EE3F6-C1C4-5D43-94BA-624726A5DD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681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DB6A08-CB88-E5DE-42B5-209FB151B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8EB9E8-EDA0-C6ED-C28A-48B476CFCE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FAA1CB-EE32-C413-6688-EA0952D3C3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8FD2B-2E71-A846-92A5-E535E9DDD98C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98A82E-E14A-4345-0E87-4FA459670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E0F086-3AE1-8CB6-7708-0A5B19681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EE3F6-C1C4-5D43-94BA-624726A5DD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459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DBDBD-5DBD-7352-B464-2C6990920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F06876-2E64-97FB-D493-B503EC0A33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319E0C-6020-5CE8-21FA-BD6BA3957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8FD2B-2E71-A846-92A5-E535E9DDD98C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ECDDEB-55CD-95D5-4B43-119021B16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1546C8-186C-8CC6-B688-2CE2461FF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EE3F6-C1C4-5D43-94BA-624726A5DD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902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BC4C45-C55E-DB65-2DB0-42643CC05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A462EB-320A-49D5-44E1-A49CF980DD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956E49-9030-CECD-020F-D89FBB4704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1D7CD6-0F26-A1B9-7FA1-89548F374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8FD2B-2E71-A846-92A5-E535E9DDD98C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8FCEF2-2840-F71F-195C-082C51DFA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8D1F4A-7B07-71D9-E793-C007E2713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EE3F6-C1C4-5D43-94BA-624726A5DD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694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476CBA-1BAB-EF77-CAD2-AB2E2B768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773C55-24DA-31F4-C83D-466E64DB3E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D8CE7E-77B1-3BFF-B42A-7BB94D6A82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25C2A5-6125-4597-5561-51A2286ED0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B58951-6AB7-AED2-4835-E9A05867EA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857E4F6-8FF6-9BFC-F281-672E360E9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8FD2B-2E71-A846-92A5-E535E9DDD98C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51A0459-8E62-28C9-6484-A173EDCFD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2F7B6D-C2E7-E6E8-D7D2-A4D8EE84C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EE3F6-C1C4-5D43-94BA-624726A5DD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730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B7145-B1CD-C3B1-56C5-3F4CDC269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7B17B2-E32A-5B0C-7D0D-16DD9750B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8FD2B-2E71-A846-92A5-E535E9DDD98C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ADDD18-6060-BC4B-560D-115619DC7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B251D0-E642-8A70-ABA6-E8DD32762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EE3F6-C1C4-5D43-94BA-624726A5DD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797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4532AA-3280-078A-0DD6-E45D0B0173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8FD2B-2E71-A846-92A5-E535E9DDD98C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1E22F9-F991-B438-7CFB-8F819E23D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C34151-4928-FB7D-0EEE-AC556CC908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EE3F6-C1C4-5D43-94BA-624726A5DD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624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B21C00-4514-F16A-4CC3-9E80C777D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17F160-55B5-8018-CE30-EA3D974846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9CC83F-1748-30CF-00D4-9B720D996B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D6B195-FD1D-7A68-69F9-79169D7A5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8FD2B-2E71-A846-92A5-E535E9DDD98C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654B0B-0676-6D28-4B94-09C363AAC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12C5CB-0524-541E-3327-809F2E2953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EE3F6-C1C4-5D43-94BA-624726A5DD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18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18D5A-0BE0-C147-5CAB-983BF3183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0FCE40-4062-271A-5B55-C558E579BC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6AFC74-6224-8AEC-CBDC-5A2F938D9F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728AAE-FABE-5983-E8AE-9AC2241BCB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8FD2B-2E71-A846-92A5-E535E9DDD98C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6601BC-789B-7503-DCDB-9445E70C9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9ED739-E9BC-442D-8D14-905D66BFD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EE3F6-C1C4-5D43-94BA-624726A5DD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674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01FC66-E3F7-349D-0C7A-5E10D204E2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17A64-609F-F66A-6899-D9B9F52C02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B26079-DB49-1511-6738-7CAB468103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8FD2B-2E71-A846-92A5-E535E9DDD98C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DB9482-CF58-D85E-C592-82E7F42644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00E2B7-F7E8-9558-144E-B3BA9441F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EE3F6-C1C4-5D43-94BA-624726A5DD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734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15A77D-6B6C-8A1F-0232-1345CC77D6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D7996C-5814-9058-8D4A-54DF23D392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95DDC5-552C-1D51-6156-4ABD900EBC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8FD2B-2E71-A846-92A5-E535E9DDD98C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1484E1-3BFF-5CFE-37A5-E0833B7AE2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0F59DD-11AD-DBB9-CC40-2AC673022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EE3F6-C1C4-5D43-94BA-624726A5DD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180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D7EE14-D2CE-B7CA-48D0-AD2E62670D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BE8F5C-A9CB-FA96-0577-4BFAEB3E92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C0F20C-A167-2529-25BA-5239723B18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8FD2B-2E71-A846-92A5-E535E9DDD98C}" type="datetimeFigureOut">
              <a:rPr lang="en-US" smtClean="0"/>
              <a:t>12/30/2022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B8AA78-EF0D-EC95-0946-E9BC5E26F2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80E752-F22A-FDC5-19D0-26DE485D30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CEE3F6-C1C4-5D43-94BA-624726A5DD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254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5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 /><Relationship Id="rId2" Type="http://schemas.openxmlformats.org/officeDocument/2006/relationships/diagramData" Target="../diagrams/data1.xml" /><Relationship Id="rId1" Type="http://schemas.openxmlformats.org/officeDocument/2006/relationships/slideLayout" Target="../slideLayouts/slideLayout5.xml" /><Relationship Id="rId6" Type="http://schemas.microsoft.com/office/2007/relationships/diagramDrawing" Target="../diagrams/drawing1.xml" /><Relationship Id="rId5" Type="http://schemas.openxmlformats.org/officeDocument/2006/relationships/diagramColors" Target="../diagrams/colors1.xml" /><Relationship Id="rId4" Type="http://schemas.openxmlformats.org/officeDocument/2006/relationships/diagramQuickStyle" Target="../diagrams/quickStyle1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ribbr.com/category/academic-writing/" TargetMode="External" /><Relationship Id="rId2" Type="http://schemas.openxmlformats.org/officeDocument/2006/relationships/hyperlink" Target="https://corporatefinanceinstitute.com/resources/management/time-management-list-tips/" TargetMode="External" /><Relationship Id="rId1" Type="http://schemas.openxmlformats.org/officeDocument/2006/relationships/slideLayout" Target="../slideLayouts/slideLayout2.xml" /><Relationship Id="rId6" Type="http://schemas.openxmlformats.org/officeDocument/2006/relationships/hyperlink" Target="https://www.skillsyouneed.com/learn/organise-study.html" TargetMode="External" /><Relationship Id="rId5" Type="http://schemas.openxmlformats.org/officeDocument/2006/relationships/hyperlink" Target="https://library.leeds.ac.uk/info/1401/academic_skills/85/note_making" TargetMode="External" /><Relationship Id="rId4" Type="http://schemas.openxmlformats.org/officeDocument/2006/relationships/hyperlink" Target="https://www.managers.org.uk/knowledge-and-insights/research/personal-development-planning/" TargetMode="Externa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89">
            <a:extLst>
              <a:ext uri="{FF2B5EF4-FFF2-40B4-BE49-F238E27FC236}">
                <a16:creationId xmlns:a16="http://schemas.microsoft.com/office/drawing/2014/main" id="{DCF72F19-1473-448C-AA14-0CB8AA374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4A074AF7-FE77-A0B3-57DD-0CE008B1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9609" y="679731"/>
            <a:ext cx="4171994" cy="3736540"/>
          </a:xfrm>
        </p:spPr>
        <p:txBody>
          <a:bodyPr>
            <a:normAutofit/>
          </a:bodyPr>
          <a:lstStyle/>
          <a:p>
            <a:pPr algn="l"/>
            <a:r>
              <a:rPr lang="en-US" sz="2400" b="1">
                <a:latin typeface="Arial" panose="020B0604020202020204" pitchFamily="34" charset="0"/>
                <a:cs typeface="Arial" panose="020B0604020202020204" pitchFamily="34" charset="0"/>
              </a:rPr>
              <a:t>TIHOMIRA KANEVA</a:t>
            </a:r>
            <a:br>
              <a:rPr lang="en-US" sz="2400" b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>
                <a:latin typeface="Arial" panose="020B0604020202020204" pitchFamily="34" charset="0"/>
                <a:cs typeface="Arial" panose="020B0604020202020204" pitchFamily="34" charset="0"/>
              </a:rPr>
              <a:t>STUDENT ID: 2118131</a:t>
            </a:r>
            <a:br>
              <a:rPr lang="en-US" sz="2400" b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>
                <a:latin typeface="Arial" panose="020B0604020202020204" pitchFamily="34" charset="0"/>
                <a:cs typeface="Arial" panose="020B0604020202020204" pitchFamily="34" charset="0"/>
              </a:rPr>
              <a:t>MODULE NAME: ACADEMIC AND EMPLOYABILITY SKILLS</a:t>
            </a:r>
            <a:br>
              <a:rPr lang="en-US" sz="2400" b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>
                <a:latin typeface="Arial" panose="020B0604020202020204" pitchFamily="34" charset="0"/>
                <a:cs typeface="Arial" panose="020B0604020202020204" pitchFamily="34" charset="0"/>
              </a:rPr>
              <a:t>MODULE CODE : BMSW4001_LON</a:t>
            </a:r>
            <a:br>
              <a:rPr lang="en-US" sz="2400" b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>
                <a:latin typeface="Arial" panose="020B0604020202020204" pitchFamily="34" charset="0"/>
                <a:cs typeface="Arial" panose="020B0604020202020204" pitchFamily="34" charset="0"/>
              </a:rPr>
              <a:t>LECTURE : JOANNA WALSH</a:t>
            </a:r>
          </a:p>
        </p:txBody>
      </p:sp>
      <p:grpSp>
        <p:nvGrpSpPr>
          <p:cNvPr id="123" name="Group 91">
            <a:extLst>
              <a:ext uri="{FF2B5EF4-FFF2-40B4-BE49-F238E27FC236}">
                <a16:creationId xmlns:a16="http://schemas.microsoft.com/office/drawing/2014/main" id="{3AF6A671-C637-4547-85F4-51B6D18813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416432" y="1"/>
            <a:ext cx="2446384" cy="5777808"/>
            <a:chOff x="329184" y="1"/>
            <a:chExt cx="524256" cy="5777808"/>
          </a:xfrm>
        </p:grpSpPr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C575CF26-3D3C-4C5A-A2B7-00432016EF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329184" y="5777809"/>
              <a:ext cx="521208" cy="0"/>
            </a:xfrm>
            <a:prstGeom prst="line">
              <a:avLst/>
            </a:prstGeom>
            <a:ln w="152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" name="Rectangle 93">
              <a:extLst>
                <a:ext uri="{FF2B5EF4-FFF2-40B4-BE49-F238E27FC236}">
                  <a16:creationId xmlns:a16="http://schemas.microsoft.com/office/drawing/2014/main" id="{99413ED5-9ED4-4772-BCE4-2BCAE6B12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184" y="1"/>
              <a:ext cx="524256" cy="55321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25" name="Rectangle 95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86598" y="269324"/>
            <a:ext cx="6116779" cy="620877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1C762A5D-D2AA-D8E5-7B46-256176795B9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34" r="-2" b="-2"/>
          <a:stretch/>
        </p:blipFill>
        <p:spPr>
          <a:xfrm>
            <a:off x="5640572" y="557360"/>
            <a:ext cx="5608830" cy="5632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3849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F1D7359D-B549-9BE7-B353-C65D6622FF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96" r="188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30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8CBA3-B31E-6F48-5695-E667618028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088" y="2434201"/>
            <a:ext cx="4492301" cy="3742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Academic skill and Employability skills are an important part of my future development.  </a:t>
            </a:r>
          </a:p>
          <a:p>
            <a:pPr marL="0" indent="0"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With the help of Academic skill and Employability skills I can achieve my goals and desired achievements in my career.  </a:t>
            </a:r>
          </a:p>
          <a:p>
            <a:pPr marL="0" indent="0"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Academic skills and Employability skill is a very good start for a better future.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694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7" name="Rectangle 40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ectangle 42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CACC32-D769-8C2D-9DFC-E7A8041E6B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925" y="336406"/>
            <a:ext cx="4766330" cy="1454051"/>
          </a:xfrm>
        </p:spPr>
        <p:txBody>
          <a:bodyPr>
            <a:normAutofit/>
          </a:bodyPr>
          <a:lstStyle/>
          <a:p>
            <a:r>
              <a:rPr lang="en-GB" sz="33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SKILLS THAT I ACQUIRED AND IMPROVED ARE: </a:t>
            </a:r>
            <a:endParaRPr lang="en-US" sz="3300" b="1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B467EB-6B65-ABE8-85C9-B720EDE8B1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146" y="2152743"/>
            <a:ext cx="4765949" cy="3792071"/>
          </a:xfrm>
        </p:spPr>
        <p:txBody>
          <a:bodyPr anchor="t">
            <a:noAutofit/>
          </a:bodyPr>
          <a:lstStyle/>
          <a:p>
            <a:r>
              <a:rPr lang="en-GB" sz="14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 Management  is the process of planning and control of time. Elements include organisation, planning and scheduling.</a:t>
            </a:r>
          </a:p>
          <a:p>
            <a:r>
              <a:rPr lang="en-GB" sz="14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 Development Plan (PDP) – I will use PDP for my personal development. The PDP is a structural framework I can use for my conscious skills to think about what I want to achieve and how to achieve it.</a:t>
            </a:r>
          </a:p>
          <a:p>
            <a:r>
              <a:rPr lang="en-GB" sz="14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Make Notes is the key to success. Make motes will help me to remember material, organize my ideas, plan and structure my assignments, review before on exam.</a:t>
            </a:r>
          </a:p>
          <a:p>
            <a:r>
              <a:rPr lang="en-GB" sz="14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Academic Writings is a formal style of writing. I will be required to write my essay,</a:t>
            </a:r>
          </a:p>
          <a:p>
            <a:pPr marL="0" indent="0">
              <a:buNone/>
            </a:pPr>
            <a:r>
              <a:rPr lang="en-GB" sz="14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research proposal in an academic style. </a:t>
            </a:r>
          </a:p>
          <a:p>
            <a:r>
              <a:rPr lang="en-GB" sz="14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Organising study –planning is part of being organising study.</a:t>
            </a:r>
          </a:p>
          <a:p>
            <a:pPr marL="0" indent="0">
              <a:buNone/>
            </a:pPr>
            <a:endParaRPr lang="en-US" sz="1400" b="1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9" name="Group 44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18240" y="-16714"/>
            <a:ext cx="6373761" cy="6874714"/>
            <a:chOff x="5818240" y="-1"/>
            <a:chExt cx="6373761" cy="6874714"/>
          </a:xfrm>
        </p:grpSpPr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Freeform: Shape 46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6" name="Picture 6">
            <a:extLst>
              <a:ext uri="{FF2B5EF4-FFF2-40B4-BE49-F238E27FC236}">
                <a16:creationId xmlns:a16="http://schemas.microsoft.com/office/drawing/2014/main" id="{59A8EDDB-AAD5-1618-3311-3E02F0CBBA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8392" y="2725769"/>
            <a:ext cx="4142232" cy="2330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383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3BA00-5035-BF57-7A99-A0D620D7F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28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want to be a teacher and I want to work with children. For this purpose I must have the necessary skills. </a:t>
            </a:r>
            <a:endParaRPr lang="en-US" sz="2800" b="1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FC6851-F7AC-EB24-D4B6-D1EFA994D0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Skills I have acquired are to be a teacher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1425D7-F2E6-D5FB-3FF9-F2E78333431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b="1" dirty="0"/>
              <a:t>Time Management</a:t>
            </a:r>
          </a:p>
          <a:p>
            <a:r>
              <a:rPr lang="en-GB" b="1" dirty="0"/>
              <a:t>Organising Study</a:t>
            </a:r>
          </a:p>
          <a:p>
            <a:r>
              <a:rPr lang="en-GB" b="1" dirty="0"/>
              <a:t>Academic Writing</a:t>
            </a:r>
            <a:endParaRPr lang="en-US" b="1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4D4462-0A48-C0F1-5E77-EB2AB98D14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The estates I need to acquire to be a teacher are: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2811DEB-9821-C232-B415-7663AB5F669B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b="1" dirty="0"/>
              <a:t>Good Communication Skills</a:t>
            </a:r>
          </a:p>
          <a:p>
            <a:r>
              <a:rPr lang="en-GB" b="1" dirty="0"/>
              <a:t>Leadership</a:t>
            </a:r>
          </a:p>
          <a:p>
            <a:r>
              <a:rPr lang="en-GB" b="1" dirty="0"/>
              <a:t>Patience </a:t>
            </a:r>
          </a:p>
          <a:p>
            <a:endParaRPr lang="en-GB" b="1" dirty="0"/>
          </a:p>
          <a:p>
            <a:pPr marL="0" indent="0">
              <a:buNone/>
            </a:pPr>
            <a:r>
              <a:rPr lang="en-GB" b="1" dirty="0"/>
              <a:t> </a:t>
            </a:r>
          </a:p>
          <a:p>
            <a:pPr marL="0" indent="0">
              <a:buNone/>
            </a:pPr>
            <a:endParaRPr lang="en-US" b="1" dirty="0"/>
          </a:p>
        </p:txBody>
      </p:sp>
      <p:pic>
        <p:nvPicPr>
          <p:cNvPr id="9" name="Picture 9">
            <a:extLst>
              <a:ext uri="{FF2B5EF4-FFF2-40B4-BE49-F238E27FC236}">
                <a16:creationId xmlns:a16="http://schemas.microsoft.com/office/drawing/2014/main" id="{AD443E97-CF62-A1DB-FCEC-3EA940A4C5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0741" y="3988361"/>
            <a:ext cx="3871259" cy="2869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9130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10">
            <a:extLst>
              <a:ext uri="{FF2B5EF4-FFF2-40B4-BE49-F238E27FC236}">
                <a16:creationId xmlns:a16="http://schemas.microsoft.com/office/drawing/2014/main" id="{A81E7530-396C-45F0-92F4-A885648D16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0">
            <a:extLst>
              <a:ext uri="{FF2B5EF4-FFF2-40B4-BE49-F238E27FC236}">
                <a16:creationId xmlns:a16="http://schemas.microsoft.com/office/drawing/2014/main" id="{3FEB0608-6D61-95DC-CACB-B5163A7619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4"/>
          <a:stretch/>
        </p:blipFill>
        <p:spPr>
          <a:xfrm>
            <a:off x="603671" y="-1"/>
            <a:ext cx="11588329" cy="6857999"/>
          </a:xfrm>
          <a:prstGeom prst="rect">
            <a:avLst/>
          </a:prstGeom>
        </p:spPr>
      </p:pic>
      <p:sp>
        <p:nvSpPr>
          <p:cNvPr id="41" name="Rectangle 12">
            <a:extLst>
              <a:ext uri="{FF2B5EF4-FFF2-40B4-BE49-F238E27FC236}">
                <a16:creationId xmlns:a16="http://schemas.microsoft.com/office/drawing/2014/main" id="{7316481C-0A49-4796-812B-0D64F063B7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5419898" cy="6858000"/>
          </a:xfrm>
          <a:prstGeom prst="rect">
            <a:avLst/>
          </a:prstGeom>
          <a:solidFill>
            <a:schemeClr val="tx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ED633C-76E2-6AB4-BDC4-C920AAD5D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6649" y="721805"/>
            <a:ext cx="3874686" cy="2147520"/>
          </a:xfrm>
        </p:spPr>
        <p:txBody>
          <a:bodyPr>
            <a:normAutofit/>
          </a:bodyPr>
          <a:lstStyle/>
          <a:p>
            <a:r>
              <a:rPr lang="en-GB" sz="37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 Personal Development Plan for My Future Goals</a:t>
            </a:r>
            <a:endParaRPr lang="en-US" sz="37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Rectangle 14">
            <a:extLst>
              <a:ext uri="{FF2B5EF4-FFF2-40B4-BE49-F238E27FC236}">
                <a16:creationId xmlns:a16="http://schemas.microsoft.com/office/drawing/2014/main" id="{A5271697-90F1-4A23-8EF2-0179F2EAFA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1"/>
            <a:ext cx="606972" cy="323398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3" name="Group 16">
            <a:extLst>
              <a:ext uri="{FF2B5EF4-FFF2-40B4-BE49-F238E27FC236}">
                <a16:creationId xmlns:a16="http://schemas.microsoft.com/office/drawing/2014/main" id="{81DE8B58-F373-409E-A253-4380A66091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88720" y="73152"/>
            <a:ext cx="1178966" cy="232963"/>
            <a:chOff x="1188720" y="73152"/>
            <a:chExt cx="1178966" cy="232963"/>
          </a:xfrm>
        </p:grpSpPr>
        <p:sp>
          <p:nvSpPr>
            <p:cNvPr id="44" name="Rectangle 64">
              <a:extLst>
                <a:ext uri="{FF2B5EF4-FFF2-40B4-BE49-F238E27FC236}">
                  <a16:creationId xmlns:a16="http://schemas.microsoft.com/office/drawing/2014/main" id="{F5ACE265-D22D-48CC-99DE-EB81AE922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88541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Rectangle 66">
              <a:extLst>
                <a:ext uri="{FF2B5EF4-FFF2-40B4-BE49-F238E27FC236}">
                  <a16:creationId xmlns:a16="http://schemas.microsoft.com/office/drawing/2014/main" id="{6FE80EEA-F4ED-4436-8861-0BEAAEFE76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88541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64">
              <a:extLst>
                <a:ext uri="{FF2B5EF4-FFF2-40B4-BE49-F238E27FC236}">
                  <a16:creationId xmlns:a16="http://schemas.microsoft.com/office/drawing/2014/main" id="{C3642BC8-86E8-47D0-8846-3E4D49E4B4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3586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ectangle 66">
              <a:extLst>
                <a:ext uri="{FF2B5EF4-FFF2-40B4-BE49-F238E27FC236}">
                  <a16:creationId xmlns:a16="http://schemas.microsoft.com/office/drawing/2014/main" id="{82D35214-3634-4180-BF0E-45B6145161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3586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Rectangle 64">
              <a:extLst>
                <a:ext uri="{FF2B5EF4-FFF2-40B4-BE49-F238E27FC236}">
                  <a16:creationId xmlns:a16="http://schemas.microsoft.com/office/drawing/2014/main" id="{15BE89E6-3D1C-42B5-A950-E72889F8BB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38631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Rectangle 66">
              <a:extLst>
                <a:ext uri="{FF2B5EF4-FFF2-40B4-BE49-F238E27FC236}">
                  <a16:creationId xmlns:a16="http://schemas.microsoft.com/office/drawing/2014/main" id="{473771CC-5097-4E08-9606-24B0BC9A0D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38631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Rectangle 64">
              <a:extLst>
                <a:ext uri="{FF2B5EF4-FFF2-40B4-BE49-F238E27FC236}">
                  <a16:creationId xmlns:a16="http://schemas.microsoft.com/office/drawing/2014/main" id="{BE872634-00DA-47BD-880D-5C05FFADCC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3675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66">
              <a:extLst>
                <a:ext uri="{FF2B5EF4-FFF2-40B4-BE49-F238E27FC236}">
                  <a16:creationId xmlns:a16="http://schemas.microsoft.com/office/drawing/2014/main" id="{4F151F5C-DE9B-460E-BC51-471F4A8A5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3675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Rectangle 64">
              <a:extLst>
                <a:ext uri="{FF2B5EF4-FFF2-40B4-BE49-F238E27FC236}">
                  <a16:creationId xmlns:a16="http://schemas.microsoft.com/office/drawing/2014/main" id="{34557B8A-4D2F-4D0D-B746-59EA85318C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8720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Rectangle 66">
              <a:extLst>
                <a:ext uri="{FF2B5EF4-FFF2-40B4-BE49-F238E27FC236}">
                  <a16:creationId xmlns:a16="http://schemas.microsoft.com/office/drawing/2014/main" id="{C764CD8E-E409-4E9B-8E87-746DDE36D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8720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64">
              <a:extLst>
                <a:ext uri="{FF2B5EF4-FFF2-40B4-BE49-F238E27FC236}">
                  <a16:creationId xmlns:a16="http://schemas.microsoft.com/office/drawing/2014/main" id="{8E27A01D-2F01-4286-9453-3FBF6E848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13318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Rectangle 66">
              <a:extLst>
                <a:ext uri="{FF2B5EF4-FFF2-40B4-BE49-F238E27FC236}">
                  <a16:creationId xmlns:a16="http://schemas.microsoft.com/office/drawing/2014/main" id="{460487A5-12EB-422E-9588-8FF06FAF73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13318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Rectangle 64">
              <a:extLst>
                <a:ext uri="{FF2B5EF4-FFF2-40B4-BE49-F238E27FC236}">
                  <a16:creationId xmlns:a16="http://schemas.microsoft.com/office/drawing/2014/main" id="{7D522D20-C9F7-4B34-9066-4B43ADAABD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188363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66">
              <a:extLst>
                <a:ext uri="{FF2B5EF4-FFF2-40B4-BE49-F238E27FC236}">
                  <a16:creationId xmlns:a16="http://schemas.microsoft.com/office/drawing/2014/main" id="{97B04F2C-295B-447A-8941-0AD4F55516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188363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Rectangle 64">
              <a:extLst>
                <a:ext uri="{FF2B5EF4-FFF2-40B4-BE49-F238E27FC236}">
                  <a16:creationId xmlns:a16="http://schemas.microsoft.com/office/drawing/2014/main" id="{17D7FF91-B366-4534-B9B4-5710926EE7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63408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Rectangle 66">
              <a:extLst>
                <a:ext uri="{FF2B5EF4-FFF2-40B4-BE49-F238E27FC236}">
                  <a16:creationId xmlns:a16="http://schemas.microsoft.com/office/drawing/2014/main" id="{B5B8116C-ADD9-4826-9C37-270377E8FF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63408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64">
              <a:extLst>
                <a:ext uri="{FF2B5EF4-FFF2-40B4-BE49-F238E27FC236}">
                  <a16:creationId xmlns:a16="http://schemas.microsoft.com/office/drawing/2014/main" id="{22D01D96-8DB8-40BF-83AC-4CA49EC263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8452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66">
              <a:extLst>
                <a:ext uri="{FF2B5EF4-FFF2-40B4-BE49-F238E27FC236}">
                  <a16:creationId xmlns:a16="http://schemas.microsoft.com/office/drawing/2014/main" id="{44B584CD-5E60-4B15-847C-B30D15DA1A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8452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64">
              <a:extLst>
                <a:ext uri="{FF2B5EF4-FFF2-40B4-BE49-F238E27FC236}">
                  <a16:creationId xmlns:a16="http://schemas.microsoft.com/office/drawing/2014/main" id="{CF2BB7DC-B968-4F0B-9748-BF0E6E297C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13497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66">
              <a:extLst>
                <a:ext uri="{FF2B5EF4-FFF2-40B4-BE49-F238E27FC236}">
                  <a16:creationId xmlns:a16="http://schemas.microsoft.com/office/drawing/2014/main" id="{CF12C159-3F09-4861-9450-ECD5DB310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13497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D9F5512A-48E1-4C07-B75E-3CCC517B68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3233984"/>
            <a:ext cx="606972" cy="36240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AC732F-BF28-6B81-18BE-FBACFBFA04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6649" y="3379979"/>
            <a:ext cx="3874685" cy="3186359"/>
          </a:xfrm>
        </p:spPr>
        <p:txBody>
          <a:bodyPr anchor="ctr"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17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complete the course and get a certificate for CERTHE Skills for the Workplace.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17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study for a Bachelor degree and finish it.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17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start a PGCE course and finish it.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17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work as a volunteer in a private school while studying to gain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17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start working as a teacher.</a:t>
            </a:r>
            <a:endParaRPr lang="en-US" sz="17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31937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149DA-660C-EDE4-DCED-A8C362A85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3064" y="1"/>
            <a:ext cx="10515600" cy="1216163"/>
          </a:xfrm>
        </p:spPr>
        <p:txBody>
          <a:bodyPr/>
          <a:lstStyle/>
          <a:p>
            <a:pPr algn="ctr"/>
            <a:r>
              <a:rPr lang="en-GB" b="1" dirty="0"/>
              <a:t>SWOT ANALYSIS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5244A4-DD7E-DFF3-6A75-447330D919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1" y="1576946"/>
            <a:ext cx="5715187" cy="251460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0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OPPORTUNITIES</a:t>
            </a:r>
          </a:p>
          <a:p>
            <a:r>
              <a:rPr lang="en-GB" sz="20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Higher salary</a:t>
            </a:r>
          </a:p>
          <a:p>
            <a:r>
              <a:rPr lang="en-GB" sz="20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 responsibilities </a:t>
            </a:r>
          </a:p>
          <a:p>
            <a:r>
              <a:rPr lang="en-GB" sz="20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Development</a:t>
            </a:r>
          </a:p>
          <a:p>
            <a:r>
              <a:rPr lang="en-GB" sz="20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Professional Satisfaction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97594F3-0C60-F0EC-4178-0FAE217B73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512" y="4523627"/>
            <a:ext cx="5357999" cy="263963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WEAKNESSES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Difficulty comprehending complex student relationships and empathizing with others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Inability to adapt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Lack of experience in handling children</a:t>
            </a:r>
            <a:endParaRPr lang="en-US" sz="2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B52CF55-4F97-EDBC-DE0F-5C504626E9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65476" y="3800848"/>
            <a:ext cx="5183188" cy="2042599"/>
          </a:xfrm>
        </p:spPr>
        <p:txBody>
          <a:bodyPr>
            <a:normAutofit/>
          </a:bodyPr>
          <a:lstStyle/>
          <a:p>
            <a:pPr algn="ctr"/>
            <a:r>
              <a:rPr lang="en-GB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THREATS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Disease Transmission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– Related Stress</a:t>
            </a:r>
          </a:p>
        </p:txBody>
      </p:sp>
      <p:graphicFrame>
        <p:nvGraphicFramePr>
          <p:cNvPr id="11" name="Text Placeholder 3">
            <a:extLst>
              <a:ext uri="{FF2B5EF4-FFF2-40B4-BE49-F238E27FC236}">
                <a16:creationId xmlns:a16="http://schemas.microsoft.com/office/drawing/2014/main" id="{6F6692A4-1FF8-026D-FC14-A9010DEED219}"/>
              </a:ext>
            </a:extLst>
          </p:cNvPr>
          <p:cNvGraphicFramePr/>
          <p:nvPr/>
        </p:nvGraphicFramePr>
        <p:xfrm>
          <a:off x="-13447" y="-24840"/>
          <a:ext cx="5157787" cy="3825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451676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7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64053CBF-3932-45FF-8285-EE5146085F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1">
            <a:extLst>
              <a:ext uri="{FF2B5EF4-FFF2-40B4-BE49-F238E27FC236}">
                <a16:creationId xmlns:a16="http://schemas.microsoft.com/office/drawing/2014/main" id="{2E751C04-BEA6-446B-A678-9C74819EBD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18230" y="-8167"/>
            <a:ext cx="4834070" cy="2488150"/>
            <a:chOff x="6867015" y="-1"/>
            <a:chExt cx="5324985" cy="3251912"/>
          </a:xfrm>
          <a:solidFill>
            <a:schemeClr val="bg1">
              <a:alpha val="3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2625A013-D9BE-43C4-AF21-6F2B003EFB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13">
              <a:extLst>
                <a:ext uri="{FF2B5EF4-FFF2-40B4-BE49-F238E27FC236}">
                  <a16:creationId xmlns:a16="http://schemas.microsoft.com/office/drawing/2014/main" id="{F7875715-EC2E-457F-851D-F6C817685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F7E41CC6-0C83-40EE-80BB-79394D9E9B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0603498-5DFE-4D26-BFB5-C9269C9BDB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B224277-64E5-7403-E878-54E75734B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7924" y="53433"/>
            <a:ext cx="5754696" cy="1614833"/>
          </a:xfrm>
        </p:spPr>
        <p:txBody>
          <a:bodyPr>
            <a:normAutofit/>
          </a:bodyPr>
          <a:lstStyle/>
          <a:p>
            <a:pPr algn="ctr"/>
            <a:r>
              <a:rPr lang="en-GB" sz="36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endParaRPr lang="en-US" sz="3600" b="1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43FFFD-EDBB-7525-373F-5A6D1CC73F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2092" y="1460475"/>
            <a:ext cx="10365812" cy="4523911"/>
          </a:xfrm>
        </p:spPr>
        <p:txBody>
          <a:bodyPr anchor="t">
            <a:normAutofit/>
          </a:bodyPr>
          <a:lstStyle/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CFI (2015 to 2022), </a:t>
            </a:r>
            <a:r>
              <a:rPr lang="en-GB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Time Management. 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Available at: </a:t>
            </a:r>
            <a:r>
              <a:rPr lang="en-GB" sz="1800" u="sng" dirty="0">
                <a:solidFill>
                  <a:srgbClr val="0563C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https://corporatefinanceinstitute.com/resources/management/time-management-list-tips/</a:t>
            </a:r>
            <a:endParaRPr lang="en-GB" sz="1800" u="sng" dirty="0">
              <a:solidFill>
                <a:srgbClr val="0563C1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 Accessed : 30 December 2022 )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Scribbr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(2022), </a:t>
            </a:r>
            <a:r>
              <a:rPr lang="en-GB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is Academic Writing?/ Dos and Doesn’t for Students. 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Available: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https://www.scribbr.com/category/academic-writing/</a:t>
            </a:r>
            <a:r>
              <a:rPr lang="en-GB" sz="1800" u="sng" dirty="0">
                <a:solidFill>
                  <a:srgbClr val="0563C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 Accessed : 30 December 2022 )</a:t>
            </a: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CMI (2020),</a:t>
            </a:r>
            <a:r>
              <a:rPr lang="en-GB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Personal Development Planning. 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Available : 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4"/>
              </a:rPr>
              <a:t>https://www.managers.org.uk/knowledge-and-insights/research/personal-development-planning/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 Accessed : 30 December 2022 )</a:t>
            </a:r>
          </a:p>
          <a:p>
            <a:r>
              <a:rPr lang="en-GB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University of Leeds (2022), </a:t>
            </a:r>
            <a:r>
              <a:rPr lang="en-GB" sz="1800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Note making.</a:t>
            </a:r>
            <a:r>
              <a:rPr lang="en-GB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Available: </a:t>
            </a:r>
            <a:r>
              <a:rPr lang="en-GB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5"/>
              </a:rPr>
              <a:t>https://library.leeds.ac.uk/info/1401/academic_skills/85/note_making</a:t>
            </a:r>
            <a:r>
              <a:rPr lang="en-GB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(Accessed : 30 December 2022)</a:t>
            </a: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Skills you need (2011-2022), </a:t>
            </a:r>
            <a:r>
              <a:rPr lang="en-GB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Getting Organised for Study. 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Available: 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6"/>
              </a:rPr>
              <a:t>https://www.skillsyouneed.com/learn/organise-study.html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(Accessed : 30 December 2022)</a:t>
            </a:r>
          </a:p>
          <a:p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US" sz="2000" dirty="0">
              <a:solidFill>
                <a:schemeClr val="tx2"/>
              </a:solidFill>
            </a:endParaRPr>
          </a:p>
        </p:txBody>
      </p:sp>
      <p:grpSp>
        <p:nvGrpSpPr>
          <p:cNvPr id="24" name="Group 17">
            <a:extLst>
              <a:ext uri="{FF2B5EF4-FFF2-40B4-BE49-F238E27FC236}">
                <a16:creationId xmlns:a16="http://schemas.microsoft.com/office/drawing/2014/main" id="{B63ACBA3-DEFD-4C6D-BBA0-64468FA99C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058275" y="4146310"/>
            <a:ext cx="3142400" cy="2716805"/>
            <a:chOff x="-305" y="-4155"/>
            <a:chExt cx="2514948" cy="2174333"/>
          </a:xfrm>
          <a:solidFill>
            <a:schemeClr val="bg1">
              <a:alpha val="3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62F7819D-2B89-4D80-A1C3-8B318116BA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7065990-2350-41B3-858B-20EF8744F2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58DA7EC7-CAA0-4665-AA29-BFBA806EC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1132A14-489F-4CED-B626-2A1711C987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9429159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TIHOMIRA KANEVA STUDENT ID: 2118131 MODULE NAME: ACADEMIC AND EMPLOYABILITY SKILLS MODULE CODE : BMSW4001_LON LECTURE : JOANNA WALSH</vt:lpstr>
      <vt:lpstr>PowerPoint Presentation</vt:lpstr>
      <vt:lpstr>SKILLS THAT I ACQUIRED AND IMPROVED ARE: </vt:lpstr>
      <vt:lpstr>I want to be a teacher and I want to work with children. For this purpose I must have the necessary skills. </vt:lpstr>
      <vt:lpstr>My Personal Development Plan for My Future Goals</vt:lpstr>
      <vt:lpstr>SWOT ANALYSIS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TIHOMIRA KANEVA STUDENT ID: 2118131 MODULE NAME: ACADEMIC AND EMPLOYABILITY SKILLS MODULE CODE : BMSW4001_LON LECTURE : JOANNA WALSH</dc:title>
  <dc:creator>Tihomira Kaneva</dc:creator>
  <cp:lastModifiedBy>Tihomira Kaneva</cp:lastModifiedBy>
  <cp:revision>3</cp:revision>
  <dcterms:created xsi:type="dcterms:W3CDTF">2022-12-29T18:48:33Z</dcterms:created>
  <dcterms:modified xsi:type="dcterms:W3CDTF">2022-12-30T15:45:16Z</dcterms:modified>
</cp:coreProperties>
</file>